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  <p:sldMasterId id="2147483714" r:id="rId5"/>
    <p:sldMasterId id="2147483723" r:id="rId6"/>
    <p:sldMasterId id="2147483732" r:id="rId7"/>
    <p:sldMasterId id="2147483741" r:id="rId8"/>
    <p:sldMasterId id="2147483766" r:id="rId9"/>
    <p:sldMasterId id="2147483758" r:id="rId10"/>
  </p:sldMasterIdLst>
  <p:notesMasterIdLst>
    <p:notesMasterId r:id="rId118"/>
  </p:notesMasterIdLst>
  <p:sldIdLst>
    <p:sldId id="256" r:id="rId11"/>
    <p:sldId id="396" r:id="rId12"/>
    <p:sldId id="398" r:id="rId13"/>
    <p:sldId id="399" r:id="rId14"/>
    <p:sldId id="487" r:id="rId15"/>
    <p:sldId id="380" r:id="rId16"/>
    <p:sldId id="387" r:id="rId17"/>
    <p:sldId id="382" r:id="rId18"/>
    <p:sldId id="381" r:id="rId19"/>
    <p:sldId id="383" r:id="rId20"/>
    <p:sldId id="384" r:id="rId21"/>
    <p:sldId id="385" r:id="rId22"/>
    <p:sldId id="386" r:id="rId23"/>
    <p:sldId id="388" r:id="rId24"/>
    <p:sldId id="280" r:id="rId25"/>
    <p:sldId id="482" r:id="rId26"/>
    <p:sldId id="293" r:id="rId27"/>
    <p:sldId id="278" r:id="rId28"/>
    <p:sldId id="277" r:id="rId29"/>
    <p:sldId id="306" r:id="rId30"/>
    <p:sldId id="453" r:id="rId31"/>
    <p:sldId id="403" r:id="rId32"/>
    <p:sldId id="401" r:id="rId33"/>
    <p:sldId id="402" r:id="rId34"/>
    <p:sldId id="282" r:id="rId35"/>
    <p:sldId id="464" r:id="rId36"/>
    <p:sldId id="291" r:id="rId37"/>
    <p:sldId id="319" r:id="rId38"/>
    <p:sldId id="483" r:id="rId39"/>
    <p:sldId id="451" r:id="rId40"/>
    <p:sldId id="321" r:id="rId41"/>
    <p:sldId id="394" r:id="rId42"/>
    <p:sldId id="456" r:id="rId43"/>
    <p:sldId id="322" r:id="rId44"/>
    <p:sldId id="465" r:id="rId45"/>
    <p:sldId id="449" r:id="rId46"/>
    <p:sldId id="367" r:id="rId47"/>
    <p:sldId id="368" r:id="rId48"/>
    <p:sldId id="365" r:id="rId49"/>
    <p:sldId id="355" r:id="rId50"/>
    <p:sldId id="285" r:id="rId51"/>
    <p:sldId id="286" r:id="rId52"/>
    <p:sldId id="440" r:id="rId53"/>
    <p:sldId id="287" r:id="rId54"/>
    <p:sldId id="466" r:id="rId55"/>
    <p:sldId id="467" r:id="rId56"/>
    <p:sldId id="468" r:id="rId57"/>
    <p:sldId id="391" r:id="rId58"/>
    <p:sldId id="392" r:id="rId59"/>
    <p:sldId id="441" r:id="rId60"/>
    <p:sldId id="290" r:id="rId61"/>
    <p:sldId id="279" r:id="rId62"/>
    <p:sldId id="484" r:id="rId63"/>
    <p:sldId id="292" r:id="rId64"/>
    <p:sldId id="406" r:id="rId65"/>
    <p:sldId id="469" r:id="rId66"/>
    <p:sldId id="470" r:id="rId67"/>
    <p:sldId id="471" r:id="rId68"/>
    <p:sldId id="272" r:id="rId69"/>
    <p:sldId id="294" r:id="rId70"/>
    <p:sldId id="296" r:id="rId71"/>
    <p:sldId id="472" r:id="rId72"/>
    <p:sldId id="473" r:id="rId73"/>
    <p:sldId id="474" r:id="rId74"/>
    <p:sldId id="302" r:id="rId75"/>
    <p:sldId id="452" r:id="rId76"/>
    <p:sldId id="300" r:id="rId77"/>
    <p:sldId id="310" r:id="rId78"/>
    <p:sldId id="307" r:id="rId79"/>
    <p:sldId id="329" r:id="rId80"/>
    <p:sldId id="336" r:id="rId81"/>
    <p:sldId id="337" r:id="rId82"/>
    <p:sldId id="308" r:id="rId83"/>
    <p:sldId id="475" r:id="rId84"/>
    <p:sldId id="358" r:id="rId85"/>
    <p:sldId id="351" r:id="rId86"/>
    <p:sldId id="311" r:id="rId87"/>
    <p:sldId id="312" r:id="rId88"/>
    <p:sldId id="332" r:id="rId89"/>
    <p:sldId id="476" r:id="rId90"/>
    <p:sldId id="481" r:id="rId91"/>
    <p:sldId id="480" r:id="rId92"/>
    <p:sldId id="478" r:id="rId93"/>
    <p:sldId id="479" r:id="rId94"/>
    <p:sldId id="439" r:id="rId95"/>
    <p:sldId id="352" r:id="rId96"/>
    <p:sldId id="315" r:id="rId97"/>
    <p:sldId id="485" r:id="rId98"/>
    <p:sldId id="338" r:id="rId99"/>
    <p:sldId id="333" r:id="rId100"/>
    <p:sldId id="318" r:id="rId101"/>
    <p:sldId id="376" r:id="rId102"/>
    <p:sldId id="461" r:id="rId103"/>
    <p:sldId id="370" r:id="rId104"/>
    <p:sldId id="372" r:id="rId105"/>
    <p:sldId id="373" r:id="rId106"/>
    <p:sldId id="374" r:id="rId107"/>
    <p:sldId id="375" r:id="rId108"/>
    <p:sldId id="354" r:id="rId109"/>
    <p:sldId id="323" r:id="rId110"/>
    <p:sldId id="486" r:id="rId111"/>
    <p:sldId id="404" r:id="rId112"/>
    <p:sldId id="325" r:id="rId113"/>
    <p:sldId id="462" r:id="rId114"/>
    <p:sldId id="463" r:id="rId115"/>
    <p:sldId id="400" r:id="rId116"/>
    <p:sldId id="488" r:id="rId117"/>
  </p:sldIdLst>
  <p:sldSz cx="9906000" cy="6858000" type="A4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ront covers" id="{03E0E7EA-8ED7-4C46-94F4-330252FFAC27}">
          <p14:sldIdLst>
            <p14:sldId id="256"/>
            <p14:sldId id="396"/>
            <p14:sldId id="398"/>
            <p14:sldId id="399"/>
            <p14:sldId id="487"/>
            <p14:sldId id="380"/>
            <p14:sldId id="387"/>
            <p14:sldId id="382"/>
            <p14:sldId id="381"/>
            <p14:sldId id="383"/>
            <p14:sldId id="384"/>
            <p14:sldId id="385"/>
            <p14:sldId id="386"/>
            <p14:sldId id="388"/>
          </p14:sldIdLst>
        </p14:section>
        <p14:section name="0. Introduction" id="{E9AD817A-71D2-4FD2-AC12-2E2D9486C1C3}">
          <p14:sldIdLst>
            <p14:sldId id="280"/>
            <p14:sldId id="482"/>
            <p14:sldId id="293"/>
            <p14:sldId id="278"/>
            <p14:sldId id="277"/>
            <p14:sldId id="306"/>
            <p14:sldId id="453"/>
            <p14:sldId id="403"/>
            <p14:sldId id="401"/>
            <p14:sldId id="402"/>
            <p14:sldId id="282"/>
            <p14:sldId id="464"/>
            <p14:sldId id="291"/>
          </p14:sldIdLst>
        </p14:section>
        <p14:section name="1. Stakeholders" id="{8F514C1E-CC16-4455-84AA-693CF1AFF753}">
          <p14:sldIdLst>
            <p14:sldId id="319"/>
            <p14:sldId id="483"/>
            <p14:sldId id="451"/>
            <p14:sldId id="321"/>
            <p14:sldId id="394"/>
            <p14:sldId id="456"/>
            <p14:sldId id="322"/>
            <p14:sldId id="465"/>
            <p14:sldId id="449"/>
            <p14:sldId id="367"/>
            <p14:sldId id="368"/>
            <p14:sldId id="365"/>
            <p14:sldId id="355"/>
          </p14:sldIdLst>
        </p14:section>
        <p14:section name="2. Stories as data" id="{53936FDF-310A-4D2D-A968-5501E58B5991}">
          <p14:sldIdLst>
            <p14:sldId id="285"/>
            <p14:sldId id="286"/>
            <p14:sldId id="440"/>
            <p14:sldId id="287"/>
            <p14:sldId id="466"/>
            <p14:sldId id="467"/>
            <p14:sldId id="468"/>
            <p14:sldId id="391"/>
            <p14:sldId id="392"/>
            <p14:sldId id="441"/>
            <p14:sldId id="290"/>
          </p14:sldIdLst>
        </p14:section>
        <p14:section name="3. Data" id="{DFD99DD3-110E-422A-B3D2-6F54281B0FC5}">
          <p14:sldIdLst>
            <p14:sldId id="279"/>
            <p14:sldId id="484"/>
            <p14:sldId id="292"/>
            <p14:sldId id="406"/>
            <p14:sldId id="469"/>
            <p14:sldId id="470"/>
            <p14:sldId id="471"/>
            <p14:sldId id="272"/>
          </p14:sldIdLst>
        </p14:section>
        <p14:section name="4. EAP baseline" id="{6D57A453-54D0-4ED0-9F04-DCACAD61B75B}">
          <p14:sldIdLst>
            <p14:sldId id="294"/>
            <p14:sldId id="296"/>
            <p14:sldId id="472"/>
            <p14:sldId id="473"/>
            <p14:sldId id="474"/>
            <p14:sldId id="302"/>
            <p14:sldId id="452"/>
            <p14:sldId id="300"/>
          </p14:sldIdLst>
        </p14:section>
        <p14:section name="5. Barriers" id="{37A41B91-EFA1-470F-B5AB-965D004039FD}">
          <p14:sldIdLst>
            <p14:sldId id="310"/>
            <p14:sldId id="307"/>
            <p14:sldId id="329"/>
            <p14:sldId id="336"/>
            <p14:sldId id="337"/>
            <p14:sldId id="308"/>
            <p14:sldId id="475"/>
            <p14:sldId id="358"/>
            <p14:sldId id="351"/>
          </p14:sldIdLst>
        </p14:section>
        <p14:section name="6. Powers" id="{E8C75670-DCCC-4D8D-83C7-DCF8386E215B}">
          <p14:sldIdLst>
            <p14:sldId id="311"/>
            <p14:sldId id="312"/>
            <p14:sldId id="332"/>
            <p14:sldId id="476"/>
            <p14:sldId id="481"/>
            <p14:sldId id="480"/>
            <p14:sldId id="478"/>
            <p14:sldId id="479"/>
            <p14:sldId id="439"/>
            <p14:sldId id="352"/>
          </p14:sldIdLst>
        </p14:section>
        <p14:section name="6. Levers" id="{B48585BF-FEFB-4083-975D-D695C0993B79}">
          <p14:sldIdLst>
            <p14:sldId id="315"/>
            <p14:sldId id="485"/>
            <p14:sldId id="338"/>
            <p14:sldId id="333"/>
            <p14:sldId id="318"/>
            <p14:sldId id="376"/>
            <p14:sldId id="461"/>
            <p14:sldId id="370"/>
            <p14:sldId id="372"/>
            <p14:sldId id="373"/>
            <p14:sldId id="374"/>
            <p14:sldId id="375"/>
            <p14:sldId id="354"/>
          </p14:sldIdLst>
        </p14:section>
        <p14:section name="8. Casemaking" id="{437BADD4-B7A9-4487-9042-8BD13F51BCDF}">
          <p14:sldIdLst>
            <p14:sldId id="323"/>
            <p14:sldId id="486"/>
            <p14:sldId id="404"/>
            <p14:sldId id="325"/>
            <p14:sldId id="462"/>
            <p14:sldId id="463"/>
            <p14:sldId id="400"/>
          </p14:sldIdLst>
        </p14:section>
        <p14:section name="Back cover" id="{39C9072A-C9F4-4F82-91BC-E72465B3C874}">
          <p14:sldIdLst>
            <p14:sldId id="4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3619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4EBF108-06F8-8C47-C621-06DFB284715D}" name="Rebecca Chan" initials="RC" userId="S::Rebecca.Chan@arup.com::b436706d-9eed-4e19-8fd1-2d7ce406786c" providerId="AD"/>
  <p188:author id="{45644B89-19AB-9B28-DE12-38F5BD5E097B}" name="Laura Frost" initials="LF" userId="S::laura.frost@arup.com::43b7aca4-ba10-48e5-82fa-f51191c1600d" providerId="AD"/>
  <p188:author id="{B602158B-8FD4-F6DD-6FEC-F6A15290A87A}" name="Matilde Salgado" initials="" userId="S::Matilde.Salgado@arup.com::95c8642f-7b93-4561-a290-c180774b0d6d" providerId="AD"/>
  <p188:author id="{B52B14C7-CEA1-F61E-0BE1-896BD9982C49}" name="Laurie Kerr" initials="LK" userId="S::Laurie.Kerr@arup.com::74901bec-3049-47b2-9942-6c247914e2f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drigo Fuhr" initials="RF" lastIdx="7" clrIdx="0">
    <p:extLst>
      <p:ext uri="{19B8F6BF-5375-455C-9EA6-DF929625EA0E}">
        <p15:presenceInfo xmlns:p15="http://schemas.microsoft.com/office/powerpoint/2012/main" userId="S::200052225@aluno.unb.br::5d6c6258-dcaa-46ec-a7d1-8105ef1c911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B63C"/>
    <a:srgbClr val="1C3567"/>
    <a:srgbClr val="00B2E3"/>
    <a:srgbClr val="008CBE"/>
    <a:srgbClr val="F8A92A"/>
    <a:srgbClr val="6AB24D"/>
    <a:srgbClr val="038842"/>
    <a:srgbClr val="C5CCD9"/>
    <a:srgbClr val="FBDFB2"/>
    <a:srgbClr val="F19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80" autoAdjust="0"/>
    <p:restoredTop sz="96853" autoAdjust="0"/>
  </p:normalViewPr>
  <p:slideViewPr>
    <p:cSldViewPr snapToGrid="0" showGuides="1">
      <p:cViewPr varScale="1">
        <p:scale>
          <a:sx n="128" d="100"/>
          <a:sy n="128" d="100"/>
        </p:scale>
        <p:origin x="630" y="132"/>
      </p:cViewPr>
      <p:guideLst>
        <p:guide orient="horz" pos="2069"/>
        <p:guide pos="361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117" Type="http://schemas.openxmlformats.org/officeDocument/2006/relationships/slide" Target="slides/slide107.xml"/><Relationship Id="rId21" Type="http://schemas.openxmlformats.org/officeDocument/2006/relationships/slide" Target="slides/slide11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84" Type="http://schemas.openxmlformats.org/officeDocument/2006/relationships/slide" Target="slides/slide74.xml"/><Relationship Id="rId89" Type="http://schemas.openxmlformats.org/officeDocument/2006/relationships/slide" Target="slides/slide79.xml"/><Relationship Id="rId112" Type="http://schemas.openxmlformats.org/officeDocument/2006/relationships/slide" Target="slides/slide102.xml"/><Relationship Id="rId16" Type="http://schemas.openxmlformats.org/officeDocument/2006/relationships/slide" Target="slides/slide6.xml"/><Relationship Id="rId107" Type="http://schemas.openxmlformats.org/officeDocument/2006/relationships/slide" Target="slides/slide97.xml"/><Relationship Id="rId11" Type="http://schemas.openxmlformats.org/officeDocument/2006/relationships/slide" Target="slides/slide1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74" Type="http://schemas.openxmlformats.org/officeDocument/2006/relationships/slide" Target="slides/slide64.xml"/><Relationship Id="rId79" Type="http://schemas.openxmlformats.org/officeDocument/2006/relationships/slide" Target="slides/slide69.xml"/><Relationship Id="rId102" Type="http://schemas.openxmlformats.org/officeDocument/2006/relationships/slide" Target="slides/slide92.xml"/><Relationship Id="rId12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90" Type="http://schemas.openxmlformats.org/officeDocument/2006/relationships/slide" Target="slides/slide80.xml"/><Relationship Id="rId95" Type="http://schemas.openxmlformats.org/officeDocument/2006/relationships/slide" Target="slides/slide85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113" Type="http://schemas.openxmlformats.org/officeDocument/2006/relationships/slide" Target="slides/slide103.xml"/><Relationship Id="rId118" Type="http://schemas.openxmlformats.org/officeDocument/2006/relationships/notesMaster" Target="notesMasters/notesMaster1.xml"/><Relationship Id="rId80" Type="http://schemas.openxmlformats.org/officeDocument/2006/relationships/slide" Target="slides/slide70.xml"/><Relationship Id="rId85" Type="http://schemas.openxmlformats.org/officeDocument/2006/relationships/slide" Target="slides/slide75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59" Type="http://schemas.openxmlformats.org/officeDocument/2006/relationships/slide" Target="slides/slide49.xml"/><Relationship Id="rId103" Type="http://schemas.openxmlformats.org/officeDocument/2006/relationships/slide" Target="slides/slide93.xml"/><Relationship Id="rId108" Type="http://schemas.openxmlformats.org/officeDocument/2006/relationships/slide" Target="slides/slide98.xml"/><Relationship Id="rId124" Type="http://schemas.microsoft.com/office/2018/10/relationships/authors" Target="authors.xml"/><Relationship Id="rId54" Type="http://schemas.openxmlformats.org/officeDocument/2006/relationships/slide" Target="slides/slide44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91" Type="http://schemas.openxmlformats.org/officeDocument/2006/relationships/slide" Target="slides/slide81.xml"/><Relationship Id="rId96" Type="http://schemas.openxmlformats.org/officeDocument/2006/relationships/slide" Target="slides/slide86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49" Type="http://schemas.openxmlformats.org/officeDocument/2006/relationships/slide" Target="slides/slide39.xml"/><Relationship Id="rId114" Type="http://schemas.openxmlformats.org/officeDocument/2006/relationships/slide" Target="slides/slide104.xml"/><Relationship Id="rId119" Type="http://schemas.openxmlformats.org/officeDocument/2006/relationships/commentAuthors" Target="commentAuthors.xml"/><Relationship Id="rId44" Type="http://schemas.openxmlformats.org/officeDocument/2006/relationships/slide" Target="slides/slide34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81" Type="http://schemas.openxmlformats.org/officeDocument/2006/relationships/slide" Target="slides/slide71.xml"/><Relationship Id="rId86" Type="http://schemas.openxmlformats.org/officeDocument/2006/relationships/slide" Target="slides/slide76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Relationship Id="rId109" Type="http://schemas.openxmlformats.org/officeDocument/2006/relationships/slide" Target="slides/slide99.xml"/><Relationship Id="rId34" Type="http://schemas.openxmlformats.org/officeDocument/2006/relationships/slide" Target="slides/slide24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6" Type="http://schemas.openxmlformats.org/officeDocument/2006/relationships/slide" Target="slides/slide66.xml"/><Relationship Id="rId97" Type="http://schemas.openxmlformats.org/officeDocument/2006/relationships/slide" Target="slides/slide87.xml"/><Relationship Id="rId104" Type="http://schemas.openxmlformats.org/officeDocument/2006/relationships/slide" Target="slides/slide94.xml"/><Relationship Id="rId120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71" Type="http://schemas.openxmlformats.org/officeDocument/2006/relationships/slide" Target="slides/slide61.xml"/><Relationship Id="rId92" Type="http://schemas.openxmlformats.org/officeDocument/2006/relationships/slide" Target="slides/slide82.xml"/><Relationship Id="rId2" Type="http://schemas.openxmlformats.org/officeDocument/2006/relationships/customXml" Target="../customXml/item2.xml"/><Relationship Id="rId29" Type="http://schemas.openxmlformats.org/officeDocument/2006/relationships/slide" Target="slides/slide19.xml"/><Relationship Id="rId24" Type="http://schemas.openxmlformats.org/officeDocument/2006/relationships/slide" Target="slides/slide14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66" Type="http://schemas.openxmlformats.org/officeDocument/2006/relationships/slide" Target="slides/slide56.xml"/><Relationship Id="rId87" Type="http://schemas.openxmlformats.org/officeDocument/2006/relationships/slide" Target="slides/slide77.xml"/><Relationship Id="rId110" Type="http://schemas.openxmlformats.org/officeDocument/2006/relationships/slide" Target="slides/slide100.xml"/><Relationship Id="rId115" Type="http://schemas.openxmlformats.org/officeDocument/2006/relationships/slide" Target="slides/slide105.xml"/><Relationship Id="rId61" Type="http://schemas.openxmlformats.org/officeDocument/2006/relationships/slide" Target="slides/slide51.xml"/><Relationship Id="rId82" Type="http://schemas.openxmlformats.org/officeDocument/2006/relationships/slide" Target="slides/slide72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56" Type="http://schemas.openxmlformats.org/officeDocument/2006/relationships/slide" Target="slides/slide46.xml"/><Relationship Id="rId77" Type="http://schemas.openxmlformats.org/officeDocument/2006/relationships/slide" Target="slides/slide67.xml"/><Relationship Id="rId100" Type="http://schemas.openxmlformats.org/officeDocument/2006/relationships/slide" Target="slides/slide90.xml"/><Relationship Id="rId105" Type="http://schemas.openxmlformats.org/officeDocument/2006/relationships/slide" Target="slides/slide95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93" Type="http://schemas.openxmlformats.org/officeDocument/2006/relationships/slide" Target="slides/slide83.xml"/><Relationship Id="rId98" Type="http://schemas.openxmlformats.org/officeDocument/2006/relationships/slide" Target="slides/slide88.xml"/><Relationship Id="rId121" Type="http://schemas.openxmlformats.org/officeDocument/2006/relationships/viewProps" Target="viewProps.xml"/><Relationship Id="rId3" Type="http://schemas.openxmlformats.org/officeDocument/2006/relationships/customXml" Target="../customXml/item3.xml"/><Relationship Id="rId25" Type="http://schemas.openxmlformats.org/officeDocument/2006/relationships/slide" Target="slides/slide15.xml"/><Relationship Id="rId46" Type="http://schemas.openxmlformats.org/officeDocument/2006/relationships/slide" Target="slides/slide36.xml"/><Relationship Id="rId67" Type="http://schemas.openxmlformats.org/officeDocument/2006/relationships/slide" Target="slides/slide57.xml"/><Relationship Id="rId116" Type="http://schemas.openxmlformats.org/officeDocument/2006/relationships/slide" Target="slides/slide106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62" Type="http://schemas.openxmlformats.org/officeDocument/2006/relationships/slide" Target="slides/slide52.xml"/><Relationship Id="rId83" Type="http://schemas.openxmlformats.org/officeDocument/2006/relationships/slide" Target="slides/slide73.xml"/><Relationship Id="rId88" Type="http://schemas.openxmlformats.org/officeDocument/2006/relationships/slide" Target="slides/slide78.xml"/><Relationship Id="rId111" Type="http://schemas.openxmlformats.org/officeDocument/2006/relationships/slide" Target="slides/slide101.xml"/><Relationship Id="rId15" Type="http://schemas.openxmlformats.org/officeDocument/2006/relationships/slide" Target="slides/slide5.xml"/><Relationship Id="rId36" Type="http://schemas.openxmlformats.org/officeDocument/2006/relationships/slide" Target="slides/slide26.xml"/><Relationship Id="rId57" Type="http://schemas.openxmlformats.org/officeDocument/2006/relationships/slide" Target="slides/slide47.xml"/><Relationship Id="rId106" Type="http://schemas.openxmlformats.org/officeDocument/2006/relationships/slide" Target="slides/slide96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21.xml"/><Relationship Id="rId52" Type="http://schemas.openxmlformats.org/officeDocument/2006/relationships/slide" Target="slides/slide42.xml"/><Relationship Id="rId73" Type="http://schemas.openxmlformats.org/officeDocument/2006/relationships/slide" Target="slides/slide63.xml"/><Relationship Id="rId78" Type="http://schemas.openxmlformats.org/officeDocument/2006/relationships/slide" Target="slides/slide68.xml"/><Relationship Id="rId94" Type="http://schemas.openxmlformats.org/officeDocument/2006/relationships/slide" Target="slides/slide84.xml"/><Relationship Id="rId99" Type="http://schemas.openxmlformats.org/officeDocument/2006/relationships/slide" Target="slides/slide89.xml"/><Relationship Id="rId101" Type="http://schemas.openxmlformats.org/officeDocument/2006/relationships/slide" Target="slides/slide91.xml"/><Relationship Id="rId1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19F4A3-9928-426D-9AD6-3D59B3028FDD}" type="doc">
      <dgm:prSet loTypeId="urn:microsoft.com/office/officeart/2005/8/layout/venn1" loCatId="relationship" qsTypeId="urn:microsoft.com/office/officeart/2005/8/quickstyle/simple1" qsCatId="simple" csTypeId="urn:microsoft.com/office/officeart/2005/8/colors/accent3_1" csCatId="accent3" phldr="1"/>
      <dgm:spPr/>
    </dgm:pt>
    <dgm:pt modelId="{AE2C22B6-0FA4-48A7-B79A-7C7C720A5DE3}">
      <dgm:prSet phldrT="[Text]" custT="1"/>
      <dgm:spPr>
        <a:ln>
          <a:solidFill>
            <a:schemeClr val="tx1">
              <a:lumMod val="65000"/>
              <a:lumOff val="35000"/>
            </a:schemeClr>
          </a:solidFill>
        </a:ln>
      </dgm:spPr>
      <dgm:t>
        <a:bodyPr anchor="t"/>
        <a:lstStyle/>
        <a:p>
          <a:r>
            <a:rPr lang="en-GB" sz="2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Seguro</a:t>
          </a:r>
        </a:p>
      </dgm:t>
    </dgm:pt>
    <dgm:pt modelId="{58A2AA27-3DEF-47AF-A388-C00BAB5FF119}" type="parTrans" cxnId="{360D6B44-48CE-4F82-B843-72405F705AFA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66916E-BC5B-4BBD-918B-A9F72418E7A6}" type="sibTrans" cxnId="{360D6B44-48CE-4F82-B843-72405F705AFA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985A2C-3EF7-457D-8E89-77874EEE3065}">
      <dgm:prSet phldrT="[Text]" custT="1"/>
      <dgm:spPr>
        <a:ln>
          <a:solidFill>
            <a:schemeClr val="tx1">
              <a:lumMod val="65000"/>
              <a:lumOff val="35000"/>
            </a:schemeClr>
          </a:solidFill>
        </a:ln>
      </dgm:spPr>
      <dgm:t>
        <a:bodyPr anchor="b"/>
        <a:lstStyle/>
        <a:p>
          <a:r>
            <a:rPr lang="en-GB" sz="2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Acessível</a:t>
          </a:r>
        </a:p>
      </dgm:t>
    </dgm:pt>
    <dgm:pt modelId="{2784CE74-74E5-4269-B865-AA6A709C3E46}" type="parTrans" cxnId="{909F6589-9F4B-441D-A7A2-3E6944DC1B91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D21028-4F13-44C6-BC7B-F1E59FC73E3E}" type="sibTrans" cxnId="{909F6589-9F4B-441D-A7A2-3E6944DC1B91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351053-4F39-4DEC-9AF9-B4C21E2D15C1}">
      <dgm:prSet phldrT="[Text]" custT="1"/>
      <dgm:spPr>
        <a:ln>
          <a:solidFill>
            <a:schemeClr val="tx1">
              <a:lumMod val="65000"/>
              <a:lumOff val="35000"/>
            </a:schemeClr>
          </a:solidFill>
        </a:ln>
      </dgm:spPr>
      <dgm:t>
        <a:bodyPr anchor="b"/>
        <a:lstStyle/>
        <a:p>
          <a:r>
            <a:rPr lang="en-GB" sz="2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Sustentável</a:t>
          </a:r>
        </a:p>
      </dgm:t>
    </dgm:pt>
    <dgm:pt modelId="{B58E7B9F-6D66-486E-A5A6-D3CA8CADAF84}" type="parTrans" cxnId="{F378E114-E9CE-4F9F-858A-AF8171D255C8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9E910D-D938-45A0-88FF-3AA45506D696}" type="sibTrans" cxnId="{F378E114-E9CE-4F9F-858A-AF8171D255C8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A59580-05FD-4247-A028-66F2E9E87AEE}" type="pres">
      <dgm:prSet presAssocID="{5519F4A3-9928-426D-9AD6-3D59B3028FDD}" presName="compositeShape" presStyleCnt="0">
        <dgm:presLayoutVars>
          <dgm:chMax val="7"/>
          <dgm:dir/>
          <dgm:resizeHandles val="exact"/>
        </dgm:presLayoutVars>
      </dgm:prSet>
      <dgm:spPr/>
    </dgm:pt>
    <dgm:pt modelId="{A90270B5-25DB-4F20-B55A-D2193AFC81DA}" type="pres">
      <dgm:prSet presAssocID="{AE2C22B6-0FA4-48A7-B79A-7C7C720A5DE3}" presName="circ1" presStyleLbl="vennNode1" presStyleIdx="0" presStyleCnt="3" custLinFactNeighborY="-909"/>
      <dgm:spPr/>
    </dgm:pt>
    <dgm:pt modelId="{39A96176-54D8-4052-A81E-9790D02FAFFA}" type="pres">
      <dgm:prSet presAssocID="{AE2C22B6-0FA4-48A7-B79A-7C7C720A5DE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505828F-A8A6-4808-A823-2ADA823CEB35}" type="pres">
      <dgm:prSet presAssocID="{8E985A2C-3EF7-457D-8E89-77874EEE3065}" presName="circ2" presStyleLbl="vennNode1" presStyleIdx="1" presStyleCnt="3" custLinFactNeighborX="-5182" custLinFactNeighborY="-15473"/>
      <dgm:spPr/>
    </dgm:pt>
    <dgm:pt modelId="{91459DBD-EA48-4A91-BC28-311F90C76984}" type="pres">
      <dgm:prSet presAssocID="{8E985A2C-3EF7-457D-8E89-77874EEE306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FC40711-7D12-4297-B727-B86260E8BE0C}" type="pres">
      <dgm:prSet presAssocID="{60351053-4F39-4DEC-9AF9-B4C21E2D15C1}" presName="circ3" presStyleLbl="vennNode1" presStyleIdx="2" presStyleCnt="3" custLinFactNeighborX="5165" custLinFactNeighborY="-15857"/>
      <dgm:spPr/>
    </dgm:pt>
    <dgm:pt modelId="{0CF9836E-4C96-4959-9CEC-B3C23463D19A}" type="pres">
      <dgm:prSet presAssocID="{60351053-4F39-4DEC-9AF9-B4C21E2D15C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378E114-E9CE-4F9F-858A-AF8171D255C8}" srcId="{5519F4A3-9928-426D-9AD6-3D59B3028FDD}" destId="{60351053-4F39-4DEC-9AF9-B4C21E2D15C1}" srcOrd="2" destOrd="0" parTransId="{B58E7B9F-6D66-486E-A5A6-D3CA8CADAF84}" sibTransId="{679E910D-D938-45A0-88FF-3AA45506D696}"/>
    <dgm:cxn modelId="{EBDB7635-3E36-418C-B4B8-27AA45907433}" type="presOf" srcId="{AE2C22B6-0FA4-48A7-B79A-7C7C720A5DE3}" destId="{39A96176-54D8-4052-A81E-9790D02FAFFA}" srcOrd="1" destOrd="0" presId="urn:microsoft.com/office/officeart/2005/8/layout/venn1"/>
    <dgm:cxn modelId="{360D6B44-48CE-4F82-B843-72405F705AFA}" srcId="{5519F4A3-9928-426D-9AD6-3D59B3028FDD}" destId="{AE2C22B6-0FA4-48A7-B79A-7C7C720A5DE3}" srcOrd="0" destOrd="0" parTransId="{58A2AA27-3DEF-47AF-A388-C00BAB5FF119}" sibTransId="{1D66916E-BC5B-4BBD-918B-A9F72418E7A6}"/>
    <dgm:cxn modelId="{75131047-0746-44E8-BC0B-DC52DC1E0DBF}" type="presOf" srcId="{8E985A2C-3EF7-457D-8E89-77874EEE3065}" destId="{C505828F-A8A6-4808-A823-2ADA823CEB35}" srcOrd="0" destOrd="0" presId="urn:microsoft.com/office/officeart/2005/8/layout/venn1"/>
    <dgm:cxn modelId="{FB09A94A-7AF4-4A80-B0EE-9A8676277DB4}" type="presOf" srcId="{5519F4A3-9928-426D-9AD6-3D59B3028FDD}" destId="{C3A59580-05FD-4247-A028-66F2E9E87AEE}" srcOrd="0" destOrd="0" presId="urn:microsoft.com/office/officeart/2005/8/layout/venn1"/>
    <dgm:cxn modelId="{7DFBD578-8FA3-4071-84CE-6ABB06A0CA3F}" type="presOf" srcId="{60351053-4F39-4DEC-9AF9-B4C21E2D15C1}" destId="{7FC40711-7D12-4297-B727-B86260E8BE0C}" srcOrd="0" destOrd="0" presId="urn:microsoft.com/office/officeart/2005/8/layout/venn1"/>
    <dgm:cxn modelId="{909F6589-9F4B-441D-A7A2-3E6944DC1B91}" srcId="{5519F4A3-9928-426D-9AD6-3D59B3028FDD}" destId="{8E985A2C-3EF7-457D-8E89-77874EEE3065}" srcOrd="1" destOrd="0" parTransId="{2784CE74-74E5-4269-B865-AA6A709C3E46}" sibTransId="{A2D21028-4F13-44C6-BC7B-F1E59FC73E3E}"/>
    <dgm:cxn modelId="{A17E7292-DB52-48A3-B862-B980477361D7}" type="presOf" srcId="{AE2C22B6-0FA4-48A7-B79A-7C7C720A5DE3}" destId="{A90270B5-25DB-4F20-B55A-D2193AFC81DA}" srcOrd="0" destOrd="0" presId="urn:microsoft.com/office/officeart/2005/8/layout/venn1"/>
    <dgm:cxn modelId="{2D52BBEE-43B1-4E5F-986F-5C7CA1485D19}" type="presOf" srcId="{60351053-4F39-4DEC-9AF9-B4C21E2D15C1}" destId="{0CF9836E-4C96-4959-9CEC-B3C23463D19A}" srcOrd="1" destOrd="0" presId="urn:microsoft.com/office/officeart/2005/8/layout/venn1"/>
    <dgm:cxn modelId="{CF361BF8-2A16-4786-B41F-280AFCCA63A7}" type="presOf" srcId="{8E985A2C-3EF7-457D-8E89-77874EEE3065}" destId="{91459DBD-EA48-4A91-BC28-311F90C76984}" srcOrd="1" destOrd="0" presId="urn:microsoft.com/office/officeart/2005/8/layout/venn1"/>
    <dgm:cxn modelId="{C1304BC8-8EFD-4E47-A05D-68492219D320}" type="presParOf" srcId="{C3A59580-05FD-4247-A028-66F2E9E87AEE}" destId="{A90270B5-25DB-4F20-B55A-D2193AFC81DA}" srcOrd="0" destOrd="0" presId="urn:microsoft.com/office/officeart/2005/8/layout/venn1"/>
    <dgm:cxn modelId="{332B9931-7326-4D93-9AB9-4AB09534375B}" type="presParOf" srcId="{C3A59580-05FD-4247-A028-66F2E9E87AEE}" destId="{39A96176-54D8-4052-A81E-9790D02FAFFA}" srcOrd="1" destOrd="0" presId="urn:microsoft.com/office/officeart/2005/8/layout/venn1"/>
    <dgm:cxn modelId="{BD9C9E7C-6723-4209-95DC-5958AF9A7C60}" type="presParOf" srcId="{C3A59580-05FD-4247-A028-66F2E9E87AEE}" destId="{C505828F-A8A6-4808-A823-2ADA823CEB35}" srcOrd="2" destOrd="0" presId="urn:microsoft.com/office/officeart/2005/8/layout/venn1"/>
    <dgm:cxn modelId="{A5EC329F-8546-45AC-B93C-296B78AE52D7}" type="presParOf" srcId="{C3A59580-05FD-4247-A028-66F2E9E87AEE}" destId="{91459DBD-EA48-4A91-BC28-311F90C76984}" srcOrd="3" destOrd="0" presId="urn:microsoft.com/office/officeart/2005/8/layout/venn1"/>
    <dgm:cxn modelId="{24451F0E-7849-4B33-A3A6-C35F8AB12108}" type="presParOf" srcId="{C3A59580-05FD-4247-A028-66F2E9E87AEE}" destId="{7FC40711-7D12-4297-B727-B86260E8BE0C}" srcOrd="4" destOrd="0" presId="urn:microsoft.com/office/officeart/2005/8/layout/venn1"/>
    <dgm:cxn modelId="{D501198C-AC5C-436F-A24C-014C6FFA24B0}" type="presParOf" srcId="{C3A59580-05FD-4247-A028-66F2E9E87AEE}" destId="{0CF9836E-4C96-4959-9CEC-B3C23463D19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0270B5-25DB-4F20-B55A-D2193AFC81DA}">
      <dsp:nvSpPr>
        <dsp:cNvPr id="0" name=""/>
        <dsp:cNvSpPr/>
      </dsp:nvSpPr>
      <dsp:spPr>
        <a:xfrm>
          <a:off x="2990775" y="39847"/>
          <a:ext cx="3393180" cy="339318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Seguro</a:t>
          </a:r>
        </a:p>
      </dsp:txBody>
      <dsp:txXfrm>
        <a:off x="3443199" y="633653"/>
        <a:ext cx="2488332" cy="1526931"/>
      </dsp:txXfrm>
    </dsp:sp>
    <dsp:sp modelId="{C505828F-A8A6-4808-A823-2ADA823CEB35}">
      <dsp:nvSpPr>
        <dsp:cNvPr id="0" name=""/>
        <dsp:cNvSpPr/>
      </dsp:nvSpPr>
      <dsp:spPr>
        <a:xfrm>
          <a:off x="4039313" y="1666402"/>
          <a:ext cx="3393180" cy="339318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Acessível</a:t>
          </a:r>
        </a:p>
      </dsp:txBody>
      <dsp:txXfrm>
        <a:off x="5077060" y="2542973"/>
        <a:ext cx="2035908" cy="1866249"/>
      </dsp:txXfrm>
    </dsp:sp>
    <dsp:sp modelId="{7FC40711-7D12-4297-B727-B86260E8BE0C}">
      <dsp:nvSpPr>
        <dsp:cNvPr id="0" name=""/>
        <dsp:cNvSpPr/>
      </dsp:nvSpPr>
      <dsp:spPr>
        <a:xfrm>
          <a:off x="1941660" y="1653372"/>
          <a:ext cx="3393180" cy="339318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Sustentável</a:t>
          </a:r>
        </a:p>
      </dsp:txBody>
      <dsp:txXfrm>
        <a:off x="2261185" y="2529943"/>
        <a:ext cx="2035908" cy="18662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50F1EA0-8813-4032-9E62-8A79A7E27B8A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55688" y="1279525"/>
            <a:ext cx="4987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Clique para editar os estilos de texto mestre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5447E9D-4E63-47DB-936C-DD132FDFB5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007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47E9D-4E63-47DB-936C-DD132FDFB5AB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37312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95239">
              <a:defRPr/>
            </a:pPr>
            <a:fld id="{B5447E9D-4E63-47DB-936C-DD132FDFB5AB}" type="slidenum">
              <a:rPr lang="en-GB">
                <a:solidFill>
                  <a:prstClr val="black"/>
                </a:solidFill>
                <a:latin typeface="Calibri" panose="020F0502020204030204"/>
              </a:rPr>
              <a:t>14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410390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952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47E9D-4E63-47DB-936C-DD132FDFB5AB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7242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47E9D-4E63-47DB-936C-DD132FDFB5A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6858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47E9D-4E63-47DB-936C-DD132FDFB5A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3660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47E9D-4E63-47DB-936C-DD132FDFB5A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9477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47E9D-4E63-47DB-936C-DD132FDFB5A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2659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47E9D-4E63-47DB-936C-DD132FDFB5AB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3757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A3081-248E-DAA2-4153-DD81C003F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A0B862-B3DF-698E-841C-04DB280178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AEE5D4-E019-2B1A-755C-738D1473E4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A6F46-31DF-0F17-5408-960DC69BE0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47E9D-4E63-47DB-936C-DD132FDFB5AB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14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47E9D-4E63-47DB-936C-DD132FDFB5AB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0139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8681C4-9DBA-BA18-FA3B-273098F2C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03DC2C-FD1E-0295-F7B0-BE7B34AC72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55D0AC-BFE2-C3A0-28CF-0A0B6328DE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94AD15-CF8B-AFAF-76DD-421D622466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952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47E9D-4E63-47DB-936C-DD132FDFB5AB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85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95239">
              <a:defRPr/>
            </a:pPr>
            <a:fld id="{B5447E9D-4E63-47DB-936C-DD132FDFB5AB}" type="slidenum">
              <a:rPr lang="en-GB">
                <a:solidFill>
                  <a:prstClr val="black"/>
                </a:solidFill>
                <a:latin typeface="Calibri" panose="020F0502020204030204"/>
              </a:rPr>
              <a:t>6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487066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F6ACFC-CBF7-54FA-38D7-3B6CF5C66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7D6D1A-23BE-346F-E52B-13B481F68F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F37538-EB7A-413B-073C-3014EA5182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67E0DA-4FBD-C5E6-3D24-30C164667A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47E9D-4E63-47DB-936C-DD132FDFB5AB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6295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BC5E21-ADC0-C410-1E8C-53ABB88256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7BC26F-9317-2C9F-5828-951AF31169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582F9D-F2A1-A5A9-97F6-4A375419AB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5931D4-DE10-964C-3619-E25B488283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47E9D-4E63-47DB-936C-DD132FDFB5AB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32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20875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6221C0-A218-458F-4EBA-8705837780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F5D230-0FAC-1DDF-9909-07FF7163DD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43ACD4-3CBF-12C7-76BB-764159F650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BCEA86-91C6-3405-6900-D4B022E4E0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952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47E9D-4E63-47DB-936C-DD132FDFB5AB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34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85427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6D82E-D89D-35B8-F4DC-07E91BD6A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CA1A5A-71F1-45BC-6844-D019AA3557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5DE8D3-02FA-16CA-9F7F-20D688E2E0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B6808-6F66-8286-13BA-8717F310B1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47E9D-4E63-47DB-936C-DD132FDFB5AB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35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726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A3081-248E-DAA2-4153-DD81C003F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A0B862-B3DF-698E-841C-04DB280178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AEE5D4-E019-2B1A-755C-738D1473E4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A6F46-31DF-0F17-5408-960DC69BE0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47E9D-4E63-47DB-936C-DD132FDFB5AB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36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82273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E5A4F3-BE63-9FBC-18C0-4E0B7EB226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4A8377-2D7A-6D7C-36FC-788E0F4E5D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94CD43-56B8-7F87-E0D4-25B14797D9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35E84E-6EB4-E913-97A3-B6D373FDB0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47E9D-4E63-47DB-936C-DD132FDFB5AB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01585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47E9D-4E63-47DB-936C-DD132FDFB5AB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878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47E9D-4E63-47DB-936C-DD132FDFB5AB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8873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47E9D-4E63-47DB-936C-DD132FDFB5AB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8879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47E9D-4E63-47DB-936C-DD132FDFB5AB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50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95239">
              <a:defRPr/>
            </a:pPr>
            <a:fld id="{B5447E9D-4E63-47DB-936C-DD132FDFB5AB}" type="slidenum">
              <a:rPr lang="en-GB">
                <a:solidFill>
                  <a:prstClr val="black"/>
                </a:solidFill>
                <a:latin typeface="Calibri" panose="020F0502020204030204"/>
              </a:rPr>
              <a:t>7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3612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47E9D-4E63-47DB-936C-DD132FDFB5AB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8395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33730-BD03-E9C7-2168-F7F18B652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606468-55A0-EDCE-42AF-28BC6ED176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53E513-8056-5FD8-EDA4-7554271D55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64A107-7FBF-0536-19D2-905B655750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47E9D-4E63-47DB-936C-DD132FDFB5AB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067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6BB3B-9825-3966-208F-7C3B1AD4B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E760AC-1E91-BB21-06A2-A517CBED75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36462B-A3BC-D846-ACC4-22F221E966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0EEB4D-7C6D-7A75-6F19-46BC9AA987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47E9D-4E63-47DB-936C-DD132FDFB5AB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7480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47E9D-4E63-47DB-936C-DD132FDFB5AB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8400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47E9D-4E63-47DB-936C-DD132FDFB5AB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9557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41B1E2-C916-C721-3681-34D2BA364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A12908-B2E6-5A59-253F-802867C050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6DD4E7-FC73-9B1A-C00C-098995B045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F57BCC-851B-9C85-7975-1D222A5F42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47E9D-4E63-47DB-936C-DD132FDFB5AB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2492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47E9D-4E63-47DB-936C-DD132FDFB5AB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9430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47E9D-4E63-47DB-936C-DD132FDFB5AB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1381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47E9D-4E63-47DB-936C-DD132FDFB5AB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53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70729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47E9D-4E63-47DB-936C-DD132FDFB5AB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696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95239">
              <a:defRPr/>
            </a:pPr>
            <a:fld id="{B5447E9D-4E63-47DB-936C-DD132FDFB5AB}" type="slidenum">
              <a:rPr lang="en-GB">
                <a:solidFill>
                  <a:prstClr val="black"/>
                </a:solidFill>
                <a:latin typeface="Calibri" panose="020F0502020204030204"/>
              </a:rPr>
              <a:t>8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2077898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47E9D-4E63-47DB-936C-DD132FDFB5AB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89784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47E9D-4E63-47DB-936C-DD132FDFB5AB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01433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47E9D-4E63-47DB-936C-DD132FDFB5AB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19501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47E9D-4E63-47DB-936C-DD132FDFB5AB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43787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47E9D-4E63-47DB-936C-DD132FDFB5AB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2613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47E9D-4E63-47DB-936C-DD132FDFB5AB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97190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47E9D-4E63-47DB-936C-DD132FDFB5AB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52921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D762EB-5E7C-B50A-1E7F-082721463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669CFA-9FB1-4D2F-A0CD-BC14CC8268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1F8E87-A39E-946A-2B97-E5FE7C21A3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B98BDB-0FA8-EF25-F879-961E87DB60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47E9D-4E63-47DB-936C-DD132FDFB5AB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4160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F3A0B-AABA-D1BA-9B8F-E9B9FF012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132218-325A-B7CF-C087-A412820C77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06A438-B578-81F6-76AC-5873EB4616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B2EF7-F140-670E-2F10-5EE2ED61B8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47E9D-4E63-47DB-936C-DD132FDFB5AB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9976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47E9D-4E63-47DB-936C-DD132FDFB5AB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339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95239">
              <a:defRPr/>
            </a:pPr>
            <a:fld id="{B5447E9D-4E63-47DB-936C-DD132FDFB5AB}" type="slidenum">
              <a:rPr lang="en-GB">
                <a:solidFill>
                  <a:prstClr val="black"/>
                </a:solidFill>
                <a:latin typeface="Calibri" panose="020F0502020204030204"/>
              </a:rPr>
              <a:t>9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3224480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4EBD7-9B7F-6C53-CC32-F23FCDCFC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B4B78A-DF22-0CFB-DE90-C06FFADB9B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9BAF43-15DF-E6C2-4F50-370BB4EC2A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D8306A-5EB7-CDB0-B90A-68EE067AAA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47E9D-4E63-47DB-936C-DD132FDFB5AB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82635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47E9D-4E63-47DB-936C-DD132FDFB5AB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18498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47E9D-4E63-47DB-936C-DD132FDFB5AB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78086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47E9D-4E63-47DB-936C-DD132FDFB5AB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53537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47E9D-4E63-47DB-936C-DD132FDFB5AB}" type="slidenum">
              <a:rPr lang="en-GB" smtClean="0"/>
              <a:t>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37011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54F53-C9C7-422E-41A0-6989C7232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53D988-976A-9169-A4C9-C66C6B7B63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E539C8-B226-B64A-16F3-BE4E904F04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F5CCA-AA6B-53EA-2168-0AAE042ADC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47E9D-4E63-47DB-936C-DD132FDFB5AB}" type="slidenum">
              <a:rPr lang="en-GB" smtClean="0"/>
              <a:t>74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7334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47E9D-4E63-47DB-936C-DD132FDFB5AB}" type="slidenum">
              <a:rPr lang="en-GB" smtClean="0"/>
              <a:t>75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13148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47E9D-4E63-47DB-936C-DD132FDFB5AB}" type="slidenum">
              <a:rPr lang="en-GB" smtClean="0"/>
              <a:t>76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4217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95239">
              <a:defRPr/>
            </a:pPr>
            <a:fld id="{B5447E9D-4E63-47DB-936C-DD132FDFB5AB}" type="slidenum">
              <a:rPr lang="en-GB">
                <a:solidFill>
                  <a:prstClr val="black"/>
                </a:solidFill>
                <a:latin typeface="Calibri" panose="020F0502020204030204"/>
              </a:rPr>
              <a:t>77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856317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95239">
              <a:defRPr/>
            </a:pPr>
            <a:fld id="{B5447E9D-4E63-47DB-936C-DD132FDFB5AB}" type="slidenum">
              <a:rPr lang="en-GB">
                <a:solidFill>
                  <a:prstClr val="black"/>
                </a:solidFill>
                <a:latin typeface="Calibri" panose="020F0502020204030204"/>
              </a:rPr>
              <a:t>78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7371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95239">
              <a:defRPr/>
            </a:pPr>
            <a:fld id="{B5447E9D-4E63-47DB-936C-DD132FDFB5AB}" type="slidenum">
              <a:rPr lang="en-GB">
                <a:solidFill>
                  <a:prstClr val="black"/>
                </a:solidFill>
                <a:latin typeface="Calibri" panose="020F0502020204030204"/>
              </a:rPr>
              <a:t>10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5870867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47E9D-4E63-47DB-936C-DD132FDFB5AB}" type="slidenum">
              <a:rPr lang="en-GB" smtClean="0"/>
              <a:t>79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8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95239">
              <a:defRPr/>
            </a:pPr>
            <a:fld id="{B5447E9D-4E63-47DB-936C-DD132FDFB5AB}" type="slidenum">
              <a:rPr lang="en-GB">
                <a:solidFill>
                  <a:prstClr val="black"/>
                </a:solidFill>
                <a:latin typeface="Calibri" panose="020F0502020204030204"/>
              </a:rPr>
              <a:t>80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5417837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6D82E-D89D-35B8-F4DC-07E91BD6A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CA1A5A-71F1-45BC-6844-D019AA3557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5DE8D3-02FA-16CA-9F7F-20D688E2E0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B6808-6F66-8286-13BA-8717F310B1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47E9D-4E63-47DB-936C-DD132FDFB5AB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81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166188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7DDAE4-AA4F-C665-D411-4D1FA95BF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E84013-07EB-9B4F-4348-61F7C62F56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5C7C56-570A-BB49-5BE3-0DCDB8EDB3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942F85-B74D-67DD-1FDE-A94B7EE6F9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47E9D-4E63-47DB-936C-DD132FDFB5AB}" type="slidenum">
              <a:rPr lang="en-GB" smtClean="0"/>
              <a:t>82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21173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47E9D-4E63-47DB-936C-DD132FDFB5AB}" type="slidenum">
              <a:rPr lang="en-GB" smtClean="0"/>
              <a:t>83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6136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95239">
              <a:defRPr/>
            </a:pPr>
            <a:fld id="{B5447E9D-4E63-47DB-936C-DD132FDFB5AB}" type="slidenum">
              <a:rPr lang="en-GB">
                <a:solidFill>
                  <a:prstClr val="black"/>
                </a:solidFill>
                <a:latin typeface="Calibri" panose="020F0502020204030204"/>
              </a:rPr>
              <a:t>87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4870788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952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47E9D-4E63-47DB-936C-DD132FDFB5AB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88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19210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47E9D-4E63-47DB-936C-DD132FDFB5AB}" type="slidenum">
              <a:rPr lang="en-GB" smtClean="0"/>
              <a:t>89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61113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95239">
              <a:defRPr/>
            </a:pPr>
            <a:fld id="{B5447E9D-4E63-47DB-936C-DD132FDFB5AB}" type="slidenum">
              <a:rPr lang="en-GB">
                <a:solidFill>
                  <a:prstClr val="black"/>
                </a:solidFill>
                <a:latin typeface="Calibri" panose="020F0502020204030204"/>
              </a:rPr>
              <a:t>90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0118778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95239">
              <a:defRPr/>
            </a:pPr>
            <a:fld id="{B5447E9D-4E63-47DB-936C-DD132FDFB5AB}" type="slidenum">
              <a:rPr lang="en-GB">
                <a:solidFill>
                  <a:prstClr val="black"/>
                </a:solidFill>
                <a:latin typeface="Calibri" panose="020F0502020204030204"/>
              </a:rPr>
              <a:t>91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0569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95239">
              <a:defRPr/>
            </a:pPr>
            <a:fld id="{B5447E9D-4E63-47DB-936C-DD132FDFB5AB}" type="slidenum">
              <a:rPr lang="en-GB">
                <a:solidFill>
                  <a:prstClr val="black"/>
                </a:solidFill>
                <a:latin typeface="Calibri" panose="020F0502020204030204"/>
              </a:rPr>
              <a:t>11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796476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47E9D-4E63-47DB-936C-DD132FDFB5AB}" type="slidenum">
              <a:rPr lang="en-GB" smtClean="0"/>
              <a:t>92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5872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37CB1C-5FF3-54EE-B3C4-E83387CBB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DE7282-40D7-CE2D-2317-A9B1BEBC25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11E78F-3B14-6E27-536B-20A7959CE6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401DD5-DD3F-1A7A-2565-3BEDDB76D8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47E9D-4E63-47DB-936C-DD132FDFB5AB}" type="slidenum">
              <a:rPr lang="en-GB" smtClean="0"/>
              <a:t>93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15178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47E9D-4E63-47DB-936C-DD132FDFB5AB}" type="slidenum">
              <a:rPr lang="en-GB" smtClean="0"/>
              <a:t>94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86425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47E9D-4E63-47DB-936C-DD132FDFB5AB}" type="slidenum">
              <a:rPr lang="en-GB" smtClean="0"/>
              <a:t>95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65419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47E9D-4E63-47DB-936C-DD132FDFB5AB}" type="slidenum">
              <a:rPr lang="en-GB" smtClean="0"/>
              <a:t>96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49477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47E9D-4E63-47DB-936C-DD132FDFB5AB}" type="slidenum">
              <a:rPr lang="en-GB" smtClean="0"/>
              <a:t>97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64398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47E9D-4E63-47DB-936C-DD132FDFB5AB}" type="slidenum">
              <a:rPr lang="en-GB" smtClean="0"/>
              <a:t>98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24849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952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47E9D-4E63-47DB-936C-DD132FDFB5AB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101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586934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95239">
              <a:defRPr/>
            </a:pPr>
            <a:fld id="{B5447E9D-4E63-47DB-936C-DD132FDFB5AB}" type="slidenum">
              <a:rPr lang="en-GB">
                <a:solidFill>
                  <a:prstClr val="black"/>
                </a:solidFill>
                <a:latin typeface="Calibri" panose="020F0502020204030204"/>
              </a:rPr>
              <a:t>103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8352146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9A30AD-A8CB-0545-11A0-159F8E044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1C0183-49A3-A36A-5FA6-CE925D1CD5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764539-4747-D75B-85E5-F8553F2361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206CE6-5991-E129-6A1D-3AA3CF677E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47E9D-4E63-47DB-936C-DD132FDFB5AB}" type="slidenum">
              <a:rPr lang="en-GB" smtClean="0"/>
              <a:t>104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594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95239">
              <a:defRPr/>
            </a:pPr>
            <a:fld id="{B5447E9D-4E63-47DB-936C-DD132FDFB5AB}" type="slidenum">
              <a:rPr lang="en-GB">
                <a:solidFill>
                  <a:prstClr val="black"/>
                </a:solidFill>
                <a:latin typeface="Calibri" panose="020F0502020204030204"/>
              </a:rPr>
              <a:t>12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2291891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9A30AD-A8CB-0545-11A0-159F8E044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1C0183-49A3-A36A-5FA6-CE925D1CD5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764539-4747-D75B-85E5-F8553F2361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206CE6-5991-E129-6A1D-3AA3CF677E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47E9D-4E63-47DB-936C-DD132FDFB5AB}" type="slidenum">
              <a:rPr lang="en-GB" smtClean="0"/>
              <a:t>105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844631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47E9D-4E63-47DB-936C-DD132FDFB5AB}" type="slidenum">
              <a:rPr lang="en-GB" smtClean="0"/>
              <a:t>106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839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95239">
              <a:defRPr/>
            </a:pPr>
            <a:fld id="{B5447E9D-4E63-47DB-936C-DD132FDFB5AB}" type="slidenum">
              <a:rPr lang="en-GB">
                <a:solidFill>
                  <a:prstClr val="black"/>
                </a:solidFill>
                <a:latin typeface="Calibri" panose="020F0502020204030204"/>
              </a:rPr>
              <a:t>13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8239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924800" cy="2387600"/>
          </a:xfrm>
        </p:spPr>
        <p:txBody>
          <a:bodyPr anchor="t"/>
          <a:lstStyle>
            <a:lvl1pPr algn="l"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4572000" cy="1655762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186836"/>
            <a:ext cx="457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E97AC88-B9C7-4AEF-9990-0777AFA0136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472EDB5-6219-CC35-6692-970F1BE58FBF}"/>
              </a:ext>
            </a:extLst>
          </p:cNvPr>
          <p:cNvGrpSpPr/>
          <p:nvPr userDrawn="1"/>
        </p:nvGrpSpPr>
        <p:grpSpPr>
          <a:xfrm>
            <a:off x="0" y="3784601"/>
            <a:ext cx="1181443" cy="2373510"/>
            <a:chOff x="2876550" y="1679802"/>
            <a:chExt cx="1765300" cy="3546475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DD96CF9E-6130-5294-102C-B07A0BAECA1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76550" y="1679802"/>
              <a:ext cx="1765300" cy="354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FF6E742E-DB59-FF03-850B-49E47614EF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1682977"/>
              <a:ext cx="1762125" cy="3540125"/>
            </a:xfrm>
            <a:custGeom>
              <a:avLst/>
              <a:gdLst>
                <a:gd name="T0" fmla="*/ 0 w 4884"/>
                <a:gd name="T1" fmla="*/ 9767 h 9767"/>
                <a:gd name="T2" fmla="*/ 4884 w 4884"/>
                <a:gd name="T3" fmla="*/ 4883 h 9767"/>
                <a:gd name="T4" fmla="*/ 0 w 4884"/>
                <a:gd name="T5" fmla="*/ 0 h 9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84" h="9767">
                  <a:moveTo>
                    <a:pt x="0" y="9767"/>
                  </a:moveTo>
                  <a:cubicBezTo>
                    <a:pt x="2697" y="9767"/>
                    <a:pt x="4884" y="7580"/>
                    <a:pt x="4884" y="4883"/>
                  </a:cubicBezTo>
                  <a:cubicBezTo>
                    <a:pt x="4884" y="2186"/>
                    <a:pt x="2697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F9ABA41-0E5F-ADF8-63B8-5C765D477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1797277"/>
              <a:ext cx="1647825" cy="3311525"/>
            </a:xfrm>
            <a:custGeom>
              <a:avLst/>
              <a:gdLst>
                <a:gd name="T0" fmla="*/ 0 w 4568"/>
                <a:gd name="T1" fmla="*/ 9137 h 9137"/>
                <a:gd name="T2" fmla="*/ 4568 w 4568"/>
                <a:gd name="T3" fmla="*/ 4568 h 9137"/>
                <a:gd name="T4" fmla="*/ 0 w 4568"/>
                <a:gd name="T5" fmla="*/ 0 h 9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68" h="9137">
                  <a:moveTo>
                    <a:pt x="0" y="9137"/>
                  </a:moveTo>
                  <a:cubicBezTo>
                    <a:pt x="2523" y="9137"/>
                    <a:pt x="4568" y="7091"/>
                    <a:pt x="4568" y="4568"/>
                  </a:cubicBezTo>
                  <a:cubicBezTo>
                    <a:pt x="4568" y="2045"/>
                    <a:pt x="2523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AEAD2FB8-570A-8281-A850-4AC11B6FF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1911577"/>
              <a:ext cx="1535113" cy="3082925"/>
            </a:xfrm>
            <a:custGeom>
              <a:avLst/>
              <a:gdLst>
                <a:gd name="T0" fmla="*/ 0 w 4253"/>
                <a:gd name="T1" fmla="*/ 8506 h 8506"/>
                <a:gd name="T2" fmla="*/ 4253 w 4253"/>
                <a:gd name="T3" fmla="*/ 4253 h 8506"/>
                <a:gd name="T4" fmla="*/ 0 w 4253"/>
                <a:gd name="T5" fmla="*/ 0 h 8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53" h="8506">
                  <a:moveTo>
                    <a:pt x="0" y="8506"/>
                  </a:moveTo>
                  <a:cubicBezTo>
                    <a:pt x="2349" y="8506"/>
                    <a:pt x="4253" y="6602"/>
                    <a:pt x="4253" y="4253"/>
                  </a:cubicBezTo>
                  <a:cubicBezTo>
                    <a:pt x="4253" y="1904"/>
                    <a:pt x="2349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C061BC7C-E440-32A2-9C31-C184EFB22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2025877"/>
              <a:ext cx="1420813" cy="2854325"/>
            </a:xfrm>
            <a:custGeom>
              <a:avLst/>
              <a:gdLst>
                <a:gd name="T0" fmla="*/ 0 w 3938"/>
                <a:gd name="T1" fmla="*/ 7875 h 7875"/>
                <a:gd name="T2" fmla="*/ 3938 w 3938"/>
                <a:gd name="T3" fmla="*/ 3937 h 7875"/>
                <a:gd name="T4" fmla="*/ 0 w 3938"/>
                <a:gd name="T5" fmla="*/ 0 h 7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38" h="7875">
                  <a:moveTo>
                    <a:pt x="0" y="7875"/>
                  </a:moveTo>
                  <a:cubicBezTo>
                    <a:pt x="2175" y="7875"/>
                    <a:pt x="3938" y="6112"/>
                    <a:pt x="3938" y="3937"/>
                  </a:cubicBezTo>
                  <a:cubicBezTo>
                    <a:pt x="3938" y="1763"/>
                    <a:pt x="2175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9709631F-217C-3657-7B1D-C6CF86071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2140177"/>
              <a:ext cx="1308100" cy="2625725"/>
            </a:xfrm>
            <a:custGeom>
              <a:avLst/>
              <a:gdLst>
                <a:gd name="T0" fmla="*/ 0 w 3623"/>
                <a:gd name="T1" fmla="*/ 7245 h 7245"/>
                <a:gd name="T2" fmla="*/ 3623 w 3623"/>
                <a:gd name="T3" fmla="*/ 3622 h 7245"/>
                <a:gd name="T4" fmla="*/ 0 w 3623"/>
                <a:gd name="T5" fmla="*/ 0 h 7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23" h="7245">
                  <a:moveTo>
                    <a:pt x="0" y="7245"/>
                  </a:moveTo>
                  <a:cubicBezTo>
                    <a:pt x="2001" y="7245"/>
                    <a:pt x="3623" y="5623"/>
                    <a:pt x="3623" y="3622"/>
                  </a:cubicBezTo>
                  <a:cubicBezTo>
                    <a:pt x="3623" y="1622"/>
                    <a:pt x="2001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0AF7CA88-B589-580E-0535-9B4ED83BD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2254477"/>
              <a:ext cx="1193800" cy="2397125"/>
            </a:xfrm>
            <a:custGeom>
              <a:avLst/>
              <a:gdLst>
                <a:gd name="T0" fmla="*/ 0 w 3307"/>
                <a:gd name="T1" fmla="*/ 6615 h 6615"/>
                <a:gd name="T2" fmla="*/ 3307 w 3307"/>
                <a:gd name="T3" fmla="*/ 3307 h 6615"/>
                <a:gd name="T4" fmla="*/ 0 w 3307"/>
                <a:gd name="T5" fmla="*/ 0 h 6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07" h="6615">
                  <a:moveTo>
                    <a:pt x="0" y="6615"/>
                  </a:moveTo>
                  <a:cubicBezTo>
                    <a:pt x="1827" y="6615"/>
                    <a:pt x="3307" y="5134"/>
                    <a:pt x="3307" y="3307"/>
                  </a:cubicBezTo>
                  <a:cubicBezTo>
                    <a:pt x="3307" y="1481"/>
                    <a:pt x="1827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A8E55B81-05E0-4AF3-6652-1B11881A9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2368777"/>
              <a:ext cx="1079500" cy="2168525"/>
            </a:xfrm>
            <a:custGeom>
              <a:avLst/>
              <a:gdLst>
                <a:gd name="T0" fmla="*/ 0 w 2992"/>
                <a:gd name="T1" fmla="*/ 5984 h 5984"/>
                <a:gd name="T2" fmla="*/ 2992 w 2992"/>
                <a:gd name="T3" fmla="*/ 2992 h 5984"/>
                <a:gd name="T4" fmla="*/ 0 w 2992"/>
                <a:gd name="T5" fmla="*/ 0 h 5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92" h="5984">
                  <a:moveTo>
                    <a:pt x="0" y="5984"/>
                  </a:moveTo>
                  <a:cubicBezTo>
                    <a:pt x="1653" y="5984"/>
                    <a:pt x="2992" y="4645"/>
                    <a:pt x="2992" y="2992"/>
                  </a:cubicBezTo>
                  <a:cubicBezTo>
                    <a:pt x="2992" y="1340"/>
                    <a:pt x="1653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238E96BA-3B90-A315-3C76-AD5D3C75F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2483077"/>
              <a:ext cx="966788" cy="1939925"/>
            </a:xfrm>
            <a:custGeom>
              <a:avLst/>
              <a:gdLst>
                <a:gd name="T0" fmla="*/ 0 w 2677"/>
                <a:gd name="T1" fmla="*/ 5354 h 5354"/>
                <a:gd name="T2" fmla="*/ 2677 w 2677"/>
                <a:gd name="T3" fmla="*/ 2677 h 5354"/>
                <a:gd name="T4" fmla="*/ 0 w 2677"/>
                <a:gd name="T5" fmla="*/ 0 h 5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77" h="5354">
                  <a:moveTo>
                    <a:pt x="0" y="5354"/>
                  </a:moveTo>
                  <a:cubicBezTo>
                    <a:pt x="1478" y="5354"/>
                    <a:pt x="2677" y="4156"/>
                    <a:pt x="2677" y="2677"/>
                  </a:cubicBezTo>
                  <a:cubicBezTo>
                    <a:pt x="2677" y="1199"/>
                    <a:pt x="1478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0C0C5E42-D934-E440-A2CC-DB7A87CFA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2597377"/>
              <a:ext cx="852488" cy="1711325"/>
            </a:xfrm>
            <a:custGeom>
              <a:avLst/>
              <a:gdLst>
                <a:gd name="T0" fmla="*/ 0 w 2362"/>
                <a:gd name="T1" fmla="*/ 4723 h 4723"/>
                <a:gd name="T2" fmla="*/ 2362 w 2362"/>
                <a:gd name="T3" fmla="*/ 2361 h 4723"/>
                <a:gd name="T4" fmla="*/ 0 w 2362"/>
                <a:gd name="T5" fmla="*/ 0 h 4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62" h="4723">
                  <a:moveTo>
                    <a:pt x="0" y="4723"/>
                  </a:moveTo>
                  <a:cubicBezTo>
                    <a:pt x="1304" y="4723"/>
                    <a:pt x="2362" y="3666"/>
                    <a:pt x="2362" y="2361"/>
                  </a:cubicBezTo>
                  <a:cubicBezTo>
                    <a:pt x="2362" y="1057"/>
                    <a:pt x="1304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0CFD86A2-CA17-B882-8279-A0CD1D96F0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2711677"/>
              <a:ext cx="738188" cy="1482725"/>
            </a:xfrm>
            <a:custGeom>
              <a:avLst/>
              <a:gdLst>
                <a:gd name="T0" fmla="*/ 0 w 2046"/>
                <a:gd name="T1" fmla="*/ 4093 h 4093"/>
                <a:gd name="T2" fmla="*/ 2046 w 2046"/>
                <a:gd name="T3" fmla="*/ 2046 h 4093"/>
                <a:gd name="T4" fmla="*/ 0 w 2046"/>
                <a:gd name="T5" fmla="*/ 0 h 4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46" h="4093">
                  <a:moveTo>
                    <a:pt x="0" y="4093"/>
                  </a:moveTo>
                  <a:cubicBezTo>
                    <a:pt x="1130" y="4093"/>
                    <a:pt x="2046" y="3177"/>
                    <a:pt x="2046" y="2046"/>
                  </a:cubicBezTo>
                  <a:cubicBezTo>
                    <a:pt x="2046" y="916"/>
                    <a:pt x="1130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036D504A-636F-DFF3-AF5E-B43C3BDE6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2825977"/>
              <a:ext cx="625475" cy="1255713"/>
            </a:xfrm>
            <a:custGeom>
              <a:avLst/>
              <a:gdLst>
                <a:gd name="T0" fmla="*/ 0 w 1731"/>
                <a:gd name="T1" fmla="*/ 3463 h 3463"/>
                <a:gd name="T2" fmla="*/ 1731 w 1731"/>
                <a:gd name="T3" fmla="*/ 1731 h 3463"/>
                <a:gd name="T4" fmla="*/ 0 w 1731"/>
                <a:gd name="T5" fmla="*/ 0 h 3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31" h="3463">
                  <a:moveTo>
                    <a:pt x="0" y="3463"/>
                  </a:moveTo>
                  <a:cubicBezTo>
                    <a:pt x="956" y="3463"/>
                    <a:pt x="1731" y="2687"/>
                    <a:pt x="1731" y="1731"/>
                  </a:cubicBezTo>
                  <a:cubicBezTo>
                    <a:pt x="1731" y="775"/>
                    <a:pt x="956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99A17C35-F508-A048-B710-4B8490D61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2940277"/>
              <a:ext cx="511175" cy="1025525"/>
            </a:xfrm>
            <a:custGeom>
              <a:avLst/>
              <a:gdLst>
                <a:gd name="T0" fmla="*/ 0 w 1416"/>
                <a:gd name="T1" fmla="*/ 2832 h 2832"/>
                <a:gd name="T2" fmla="*/ 1416 w 1416"/>
                <a:gd name="T3" fmla="*/ 1416 h 2832"/>
                <a:gd name="T4" fmla="*/ 0 w 1416"/>
                <a:gd name="T5" fmla="*/ 0 h 2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16" h="2832">
                  <a:moveTo>
                    <a:pt x="0" y="2832"/>
                  </a:moveTo>
                  <a:cubicBezTo>
                    <a:pt x="782" y="2832"/>
                    <a:pt x="1416" y="2198"/>
                    <a:pt x="1416" y="1416"/>
                  </a:cubicBezTo>
                  <a:cubicBezTo>
                    <a:pt x="1416" y="634"/>
                    <a:pt x="782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F9691BED-7569-0234-B3CF-A4684DDF0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3054577"/>
              <a:ext cx="396875" cy="796925"/>
            </a:xfrm>
            <a:custGeom>
              <a:avLst/>
              <a:gdLst>
                <a:gd name="T0" fmla="*/ 0 w 1101"/>
                <a:gd name="T1" fmla="*/ 2201 h 2201"/>
                <a:gd name="T2" fmla="*/ 1101 w 1101"/>
                <a:gd name="T3" fmla="*/ 1100 h 2201"/>
                <a:gd name="T4" fmla="*/ 0 w 1101"/>
                <a:gd name="T5" fmla="*/ 0 h 2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1" h="2201">
                  <a:moveTo>
                    <a:pt x="0" y="2201"/>
                  </a:moveTo>
                  <a:cubicBezTo>
                    <a:pt x="608" y="2201"/>
                    <a:pt x="1101" y="1708"/>
                    <a:pt x="1101" y="1100"/>
                  </a:cubicBezTo>
                  <a:cubicBezTo>
                    <a:pt x="1101" y="492"/>
                    <a:pt x="608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E20A37BA-AEF9-F4CA-1399-574E26E30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3168877"/>
              <a:ext cx="282575" cy="569913"/>
            </a:xfrm>
            <a:custGeom>
              <a:avLst/>
              <a:gdLst>
                <a:gd name="T0" fmla="*/ 0 w 785"/>
                <a:gd name="T1" fmla="*/ 1571 h 1571"/>
                <a:gd name="T2" fmla="*/ 785 w 785"/>
                <a:gd name="T3" fmla="*/ 785 h 1571"/>
                <a:gd name="T4" fmla="*/ 0 w 785"/>
                <a:gd name="T5" fmla="*/ 0 h 1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85" h="1571">
                  <a:moveTo>
                    <a:pt x="0" y="1571"/>
                  </a:moveTo>
                  <a:cubicBezTo>
                    <a:pt x="434" y="1571"/>
                    <a:pt x="785" y="1219"/>
                    <a:pt x="785" y="785"/>
                  </a:cubicBezTo>
                  <a:cubicBezTo>
                    <a:pt x="785" y="352"/>
                    <a:pt x="434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ECB16E04-76BC-EB77-4CE4-3AAB16271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3283177"/>
              <a:ext cx="169863" cy="341313"/>
            </a:xfrm>
            <a:custGeom>
              <a:avLst/>
              <a:gdLst>
                <a:gd name="T0" fmla="*/ 0 w 470"/>
                <a:gd name="T1" fmla="*/ 941 h 941"/>
                <a:gd name="T2" fmla="*/ 470 w 470"/>
                <a:gd name="T3" fmla="*/ 470 h 941"/>
                <a:gd name="T4" fmla="*/ 0 w 470"/>
                <a:gd name="T5" fmla="*/ 0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0" h="941">
                  <a:moveTo>
                    <a:pt x="0" y="941"/>
                  </a:moveTo>
                  <a:cubicBezTo>
                    <a:pt x="260" y="941"/>
                    <a:pt x="470" y="730"/>
                    <a:pt x="470" y="470"/>
                  </a:cubicBezTo>
                  <a:cubicBezTo>
                    <a:pt x="470" y="211"/>
                    <a:pt x="260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</p:grpSp>
    </p:spTree>
    <p:extLst>
      <p:ext uri="{BB962C8B-B14F-4D97-AF65-F5344CB8AC3E}">
        <p14:creationId xmlns:p14="http://schemas.microsoft.com/office/powerpoint/2010/main" val="2017752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/ mixe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33562"/>
            <a:ext cx="3962399" cy="4348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58C071-5298-5DA8-C9EA-934EED582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C4F0680-8969-9ED2-C804-DFCE592AF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06B9CC8-E2A6-3072-CCE7-FD0A8620716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57801" y="1828800"/>
            <a:ext cx="3962399" cy="4348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7CA6AEE-A4F6-C7B3-0C6A-BB26E0CCE57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95999" y="457200"/>
            <a:ext cx="3124191" cy="218726"/>
          </a:xfrm>
        </p:spPr>
        <p:txBody>
          <a:bodyPr anchor="b">
            <a:normAutofit/>
          </a:bodyPr>
          <a:lstStyle>
            <a:lvl1pPr marL="0" indent="0" algn="r">
              <a:buNone/>
              <a:defRPr sz="8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7338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s / mixed p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33562"/>
            <a:ext cx="3962399" cy="4348163"/>
          </a:xfrm>
        </p:spPr>
        <p:txBody>
          <a:bodyPr/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58C071-5298-5DA8-C9EA-934EED582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C4F0680-8969-9ED2-C804-DFCE592AF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7CA6AEE-A4F6-C7B3-0C6A-BB26E0CCE57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95999" y="457200"/>
            <a:ext cx="3124191" cy="218726"/>
          </a:xfrm>
        </p:spPr>
        <p:txBody>
          <a:bodyPr anchor="b">
            <a:normAutofit/>
          </a:bodyPr>
          <a:lstStyle>
            <a:lvl1pPr marL="0" indent="0" algn="r">
              <a:buNone/>
              <a:defRPr sz="8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49763B-F42F-7AFB-0585-EB10467E1091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273881" y="1828800"/>
            <a:ext cx="3962399" cy="4343401"/>
          </a:xfrm>
          <a:prstGeom prst="roundRect">
            <a:avLst>
              <a:gd name="adj" fmla="val 2363"/>
            </a:avLst>
          </a:prstGeom>
          <a:solidFill>
            <a:schemeClr val="bg1">
              <a:lumMod val="95000"/>
            </a:schemeClr>
          </a:solidFill>
        </p:spPr>
        <p:txBody>
          <a:bodyPr lIns="180000" tIns="108000" rIns="180000" bIns="108000"/>
          <a:lstStyle>
            <a:lvl1pPr>
              <a:defRPr>
                <a:solidFill>
                  <a:schemeClr val="accent3"/>
                </a:solidFill>
              </a:defRPr>
            </a:lvl1pPr>
            <a:lvl2pPr marL="171450" indent="-171450">
              <a:buFont typeface="Arial" panose="020B0604020202020204" pitchFamily="34" charset="0"/>
              <a:buChar char="•"/>
              <a:defRPr>
                <a:solidFill>
                  <a:schemeClr val="accent3"/>
                </a:solidFill>
              </a:defRPr>
            </a:lvl2pPr>
            <a:lvl3pPr marL="171450" indent="-171450">
              <a:buFont typeface="Arial" panose="020B0604020202020204" pitchFamily="34" charset="0"/>
              <a:buChar char="•"/>
              <a:defRPr>
                <a:solidFill>
                  <a:schemeClr val="accent3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74774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183B5-2769-383D-5DED-26A5F91986E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5999" y="457200"/>
            <a:ext cx="3124191" cy="218726"/>
          </a:xfrm>
        </p:spPr>
        <p:txBody>
          <a:bodyPr anchor="b">
            <a:normAutofit/>
          </a:bodyPr>
          <a:lstStyle>
            <a:lvl1pPr marL="0" indent="0" algn="r">
              <a:buNone/>
              <a:defRPr sz="8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ACDCB6-CCBA-F99D-A083-E9D6610119C8}"/>
              </a:ext>
            </a:extLst>
          </p:cNvPr>
          <p:cNvSpPr/>
          <p:nvPr userDrawn="1"/>
        </p:nvSpPr>
        <p:spPr>
          <a:xfrm>
            <a:off x="685800" y="6186836"/>
            <a:ext cx="1525385" cy="4882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642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53901DC-DE4F-C711-7190-1BBEFBDAB2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5999" y="457200"/>
            <a:ext cx="3124191" cy="218726"/>
          </a:xfrm>
        </p:spPr>
        <p:txBody>
          <a:bodyPr anchor="b">
            <a:normAutofit/>
          </a:bodyPr>
          <a:lstStyle>
            <a:lvl1pPr marL="0" indent="0" algn="r">
              <a:buNone/>
              <a:defRPr sz="8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8A770A-7A30-5C48-CAC6-46CD6564F03B}"/>
              </a:ext>
            </a:extLst>
          </p:cNvPr>
          <p:cNvSpPr/>
          <p:nvPr userDrawn="1"/>
        </p:nvSpPr>
        <p:spPr>
          <a:xfrm>
            <a:off x="685800" y="6186836"/>
            <a:ext cx="1359131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411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9720" y="6356352"/>
            <a:ext cx="22288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FFE1BDD-FE5B-C9BF-F6A7-0A656D4AA5F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5999" y="457200"/>
            <a:ext cx="3124191" cy="218726"/>
          </a:xfrm>
        </p:spPr>
        <p:txBody>
          <a:bodyPr anchor="b">
            <a:normAutofit/>
          </a:bodyPr>
          <a:lstStyle>
            <a:lvl1pPr marL="0" indent="0" algn="r">
              <a:buNone/>
              <a:defRPr sz="8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8633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924800" cy="2387600"/>
          </a:xfrm>
        </p:spPr>
        <p:txBody>
          <a:bodyPr anchor="t"/>
          <a:lstStyle>
            <a:lvl1pPr algn="l"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4572000" cy="1655762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186836"/>
            <a:ext cx="457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E97AC88-B9C7-4AEF-9990-0777AFA0136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BDFCFBB-95F2-DC63-C59C-02193C5D79D7}"/>
              </a:ext>
            </a:extLst>
          </p:cNvPr>
          <p:cNvGrpSpPr/>
          <p:nvPr userDrawn="1"/>
        </p:nvGrpSpPr>
        <p:grpSpPr>
          <a:xfrm>
            <a:off x="0" y="3784601"/>
            <a:ext cx="1181443" cy="2373510"/>
            <a:chOff x="2876550" y="1679802"/>
            <a:chExt cx="1765300" cy="3546475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47773D10-790C-0571-9175-26516B79711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76550" y="1679802"/>
              <a:ext cx="1765300" cy="354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E49E79E-129A-3B2A-D8A5-A8C34CA7AA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1682977"/>
              <a:ext cx="1762125" cy="3540125"/>
            </a:xfrm>
            <a:custGeom>
              <a:avLst/>
              <a:gdLst>
                <a:gd name="T0" fmla="*/ 0 w 4884"/>
                <a:gd name="T1" fmla="*/ 9767 h 9767"/>
                <a:gd name="T2" fmla="*/ 4884 w 4884"/>
                <a:gd name="T3" fmla="*/ 4883 h 9767"/>
                <a:gd name="T4" fmla="*/ 0 w 4884"/>
                <a:gd name="T5" fmla="*/ 0 h 9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84" h="9767">
                  <a:moveTo>
                    <a:pt x="0" y="9767"/>
                  </a:moveTo>
                  <a:cubicBezTo>
                    <a:pt x="2697" y="9767"/>
                    <a:pt x="4884" y="7580"/>
                    <a:pt x="4884" y="4883"/>
                  </a:cubicBezTo>
                  <a:cubicBezTo>
                    <a:pt x="4884" y="2186"/>
                    <a:pt x="2697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8C99E18-D1B5-F99C-1E00-FF280289B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1797277"/>
              <a:ext cx="1647825" cy="3311525"/>
            </a:xfrm>
            <a:custGeom>
              <a:avLst/>
              <a:gdLst>
                <a:gd name="T0" fmla="*/ 0 w 4568"/>
                <a:gd name="T1" fmla="*/ 9137 h 9137"/>
                <a:gd name="T2" fmla="*/ 4568 w 4568"/>
                <a:gd name="T3" fmla="*/ 4568 h 9137"/>
                <a:gd name="T4" fmla="*/ 0 w 4568"/>
                <a:gd name="T5" fmla="*/ 0 h 9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68" h="9137">
                  <a:moveTo>
                    <a:pt x="0" y="9137"/>
                  </a:moveTo>
                  <a:cubicBezTo>
                    <a:pt x="2523" y="9137"/>
                    <a:pt x="4568" y="7091"/>
                    <a:pt x="4568" y="4568"/>
                  </a:cubicBezTo>
                  <a:cubicBezTo>
                    <a:pt x="4568" y="2045"/>
                    <a:pt x="2523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D496B516-54BE-5B30-14D0-BF3670B79E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1911577"/>
              <a:ext cx="1535113" cy="3082925"/>
            </a:xfrm>
            <a:custGeom>
              <a:avLst/>
              <a:gdLst>
                <a:gd name="T0" fmla="*/ 0 w 4253"/>
                <a:gd name="T1" fmla="*/ 8506 h 8506"/>
                <a:gd name="T2" fmla="*/ 4253 w 4253"/>
                <a:gd name="T3" fmla="*/ 4253 h 8506"/>
                <a:gd name="T4" fmla="*/ 0 w 4253"/>
                <a:gd name="T5" fmla="*/ 0 h 8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53" h="8506">
                  <a:moveTo>
                    <a:pt x="0" y="8506"/>
                  </a:moveTo>
                  <a:cubicBezTo>
                    <a:pt x="2349" y="8506"/>
                    <a:pt x="4253" y="6602"/>
                    <a:pt x="4253" y="4253"/>
                  </a:cubicBezTo>
                  <a:cubicBezTo>
                    <a:pt x="4253" y="1904"/>
                    <a:pt x="2349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BEF5C124-E6CD-FC28-28ED-A5B08C387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2025877"/>
              <a:ext cx="1420813" cy="2854325"/>
            </a:xfrm>
            <a:custGeom>
              <a:avLst/>
              <a:gdLst>
                <a:gd name="T0" fmla="*/ 0 w 3938"/>
                <a:gd name="T1" fmla="*/ 7875 h 7875"/>
                <a:gd name="T2" fmla="*/ 3938 w 3938"/>
                <a:gd name="T3" fmla="*/ 3937 h 7875"/>
                <a:gd name="T4" fmla="*/ 0 w 3938"/>
                <a:gd name="T5" fmla="*/ 0 h 7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38" h="7875">
                  <a:moveTo>
                    <a:pt x="0" y="7875"/>
                  </a:moveTo>
                  <a:cubicBezTo>
                    <a:pt x="2175" y="7875"/>
                    <a:pt x="3938" y="6112"/>
                    <a:pt x="3938" y="3937"/>
                  </a:cubicBezTo>
                  <a:cubicBezTo>
                    <a:pt x="3938" y="1763"/>
                    <a:pt x="2175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B904B7B5-B319-5FCF-5282-341184532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2140177"/>
              <a:ext cx="1308100" cy="2625725"/>
            </a:xfrm>
            <a:custGeom>
              <a:avLst/>
              <a:gdLst>
                <a:gd name="T0" fmla="*/ 0 w 3623"/>
                <a:gd name="T1" fmla="*/ 7245 h 7245"/>
                <a:gd name="T2" fmla="*/ 3623 w 3623"/>
                <a:gd name="T3" fmla="*/ 3622 h 7245"/>
                <a:gd name="T4" fmla="*/ 0 w 3623"/>
                <a:gd name="T5" fmla="*/ 0 h 7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23" h="7245">
                  <a:moveTo>
                    <a:pt x="0" y="7245"/>
                  </a:moveTo>
                  <a:cubicBezTo>
                    <a:pt x="2001" y="7245"/>
                    <a:pt x="3623" y="5623"/>
                    <a:pt x="3623" y="3622"/>
                  </a:cubicBezTo>
                  <a:cubicBezTo>
                    <a:pt x="3623" y="1622"/>
                    <a:pt x="2001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7D10D52-9CF3-54DE-E136-987C885DD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2254477"/>
              <a:ext cx="1193800" cy="2397125"/>
            </a:xfrm>
            <a:custGeom>
              <a:avLst/>
              <a:gdLst>
                <a:gd name="T0" fmla="*/ 0 w 3307"/>
                <a:gd name="T1" fmla="*/ 6615 h 6615"/>
                <a:gd name="T2" fmla="*/ 3307 w 3307"/>
                <a:gd name="T3" fmla="*/ 3307 h 6615"/>
                <a:gd name="T4" fmla="*/ 0 w 3307"/>
                <a:gd name="T5" fmla="*/ 0 h 6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07" h="6615">
                  <a:moveTo>
                    <a:pt x="0" y="6615"/>
                  </a:moveTo>
                  <a:cubicBezTo>
                    <a:pt x="1827" y="6615"/>
                    <a:pt x="3307" y="5134"/>
                    <a:pt x="3307" y="3307"/>
                  </a:cubicBezTo>
                  <a:cubicBezTo>
                    <a:pt x="3307" y="1481"/>
                    <a:pt x="1827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FD7D5ED-AB18-F3CA-B54A-2880B848F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2368777"/>
              <a:ext cx="1079500" cy="2168525"/>
            </a:xfrm>
            <a:custGeom>
              <a:avLst/>
              <a:gdLst>
                <a:gd name="T0" fmla="*/ 0 w 2992"/>
                <a:gd name="T1" fmla="*/ 5984 h 5984"/>
                <a:gd name="T2" fmla="*/ 2992 w 2992"/>
                <a:gd name="T3" fmla="*/ 2992 h 5984"/>
                <a:gd name="T4" fmla="*/ 0 w 2992"/>
                <a:gd name="T5" fmla="*/ 0 h 5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92" h="5984">
                  <a:moveTo>
                    <a:pt x="0" y="5984"/>
                  </a:moveTo>
                  <a:cubicBezTo>
                    <a:pt x="1653" y="5984"/>
                    <a:pt x="2992" y="4645"/>
                    <a:pt x="2992" y="2992"/>
                  </a:cubicBezTo>
                  <a:cubicBezTo>
                    <a:pt x="2992" y="1340"/>
                    <a:pt x="1653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8BF9BF86-BAA5-FBDD-111A-666E9F59A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2483077"/>
              <a:ext cx="966788" cy="1939925"/>
            </a:xfrm>
            <a:custGeom>
              <a:avLst/>
              <a:gdLst>
                <a:gd name="T0" fmla="*/ 0 w 2677"/>
                <a:gd name="T1" fmla="*/ 5354 h 5354"/>
                <a:gd name="T2" fmla="*/ 2677 w 2677"/>
                <a:gd name="T3" fmla="*/ 2677 h 5354"/>
                <a:gd name="T4" fmla="*/ 0 w 2677"/>
                <a:gd name="T5" fmla="*/ 0 h 5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77" h="5354">
                  <a:moveTo>
                    <a:pt x="0" y="5354"/>
                  </a:moveTo>
                  <a:cubicBezTo>
                    <a:pt x="1478" y="5354"/>
                    <a:pt x="2677" y="4156"/>
                    <a:pt x="2677" y="2677"/>
                  </a:cubicBezTo>
                  <a:cubicBezTo>
                    <a:pt x="2677" y="1199"/>
                    <a:pt x="1478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6308F7D3-1F9F-45EC-5BDF-F788745E3A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2597377"/>
              <a:ext cx="852488" cy="1711325"/>
            </a:xfrm>
            <a:custGeom>
              <a:avLst/>
              <a:gdLst>
                <a:gd name="T0" fmla="*/ 0 w 2362"/>
                <a:gd name="T1" fmla="*/ 4723 h 4723"/>
                <a:gd name="T2" fmla="*/ 2362 w 2362"/>
                <a:gd name="T3" fmla="*/ 2361 h 4723"/>
                <a:gd name="T4" fmla="*/ 0 w 2362"/>
                <a:gd name="T5" fmla="*/ 0 h 4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62" h="4723">
                  <a:moveTo>
                    <a:pt x="0" y="4723"/>
                  </a:moveTo>
                  <a:cubicBezTo>
                    <a:pt x="1304" y="4723"/>
                    <a:pt x="2362" y="3666"/>
                    <a:pt x="2362" y="2361"/>
                  </a:cubicBezTo>
                  <a:cubicBezTo>
                    <a:pt x="2362" y="1057"/>
                    <a:pt x="1304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4072B6D7-8FB8-E8C8-2FFD-CDED696C1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2711677"/>
              <a:ext cx="738188" cy="1482725"/>
            </a:xfrm>
            <a:custGeom>
              <a:avLst/>
              <a:gdLst>
                <a:gd name="T0" fmla="*/ 0 w 2046"/>
                <a:gd name="T1" fmla="*/ 4093 h 4093"/>
                <a:gd name="T2" fmla="*/ 2046 w 2046"/>
                <a:gd name="T3" fmla="*/ 2046 h 4093"/>
                <a:gd name="T4" fmla="*/ 0 w 2046"/>
                <a:gd name="T5" fmla="*/ 0 h 4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46" h="4093">
                  <a:moveTo>
                    <a:pt x="0" y="4093"/>
                  </a:moveTo>
                  <a:cubicBezTo>
                    <a:pt x="1130" y="4093"/>
                    <a:pt x="2046" y="3177"/>
                    <a:pt x="2046" y="2046"/>
                  </a:cubicBezTo>
                  <a:cubicBezTo>
                    <a:pt x="2046" y="916"/>
                    <a:pt x="1130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D2004032-A07D-624D-7483-00FD0577BD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2825977"/>
              <a:ext cx="625475" cy="1255713"/>
            </a:xfrm>
            <a:custGeom>
              <a:avLst/>
              <a:gdLst>
                <a:gd name="T0" fmla="*/ 0 w 1731"/>
                <a:gd name="T1" fmla="*/ 3463 h 3463"/>
                <a:gd name="T2" fmla="*/ 1731 w 1731"/>
                <a:gd name="T3" fmla="*/ 1731 h 3463"/>
                <a:gd name="T4" fmla="*/ 0 w 1731"/>
                <a:gd name="T5" fmla="*/ 0 h 3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31" h="3463">
                  <a:moveTo>
                    <a:pt x="0" y="3463"/>
                  </a:moveTo>
                  <a:cubicBezTo>
                    <a:pt x="956" y="3463"/>
                    <a:pt x="1731" y="2687"/>
                    <a:pt x="1731" y="1731"/>
                  </a:cubicBezTo>
                  <a:cubicBezTo>
                    <a:pt x="1731" y="775"/>
                    <a:pt x="956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FA422738-EFC6-AF90-6984-E200D17B1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2940277"/>
              <a:ext cx="511175" cy="1025525"/>
            </a:xfrm>
            <a:custGeom>
              <a:avLst/>
              <a:gdLst>
                <a:gd name="T0" fmla="*/ 0 w 1416"/>
                <a:gd name="T1" fmla="*/ 2832 h 2832"/>
                <a:gd name="T2" fmla="*/ 1416 w 1416"/>
                <a:gd name="T3" fmla="*/ 1416 h 2832"/>
                <a:gd name="T4" fmla="*/ 0 w 1416"/>
                <a:gd name="T5" fmla="*/ 0 h 2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16" h="2832">
                  <a:moveTo>
                    <a:pt x="0" y="2832"/>
                  </a:moveTo>
                  <a:cubicBezTo>
                    <a:pt x="782" y="2832"/>
                    <a:pt x="1416" y="2198"/>
                    <a:pt x="1416" y="1416"/>
                  </a:cubicBezTo>
                  <a:cubicBezTo>
                    <a:pt x="1416" y="634"/>
                    <a:pt x="782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B59BD28B-B25E-1385-1C0B-8E2D39090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3054577"/>
              <a:ext cx="396875" cy="796925"/>
            </a:xfrm>
            <a:custGeom>
              <a:avLst/>
              <a:gdLst>
                <a:gd name="T0" fmla="*/ 0 w 1101"/>
                <a:gd name="T1" fmla="*/ 2201 h 2201"/>
                <a:gd name="T2" fmla="*/ 1101 w 1101"/>
                <a:gd name="T3" fmla="*/ 1100 h 2201"/>
                <a:gd name="T4" fmla="*/ 0 w 1101"/>
                <a:gd name="T5" fmla="*/ 0 h 2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1" h="2201">
                  <a:moveTo>
                    <a:pt x="0" y="2201"/>
                  </a:moveTo>
                  <a:cubicBezTo>
                    <a:pt x="608" y="2201"/>
                    <a:pt x="1101" y="1708"/>
                    <a:pt x="1101" y="1100"/>
                  </a:cubicBezTo>
                  <a:cubicBezTo>
                    <a:pt x="1101" y="492"/>
                    <a:pt x="608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03603AC7-C7C2-5512-97AE-ABAE6761E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3168877"/>
              <a:ext cx="282575" cy="569913"/>
            </a:xfrm>
            <a:custGeom>
              <a:avLst/>
              <a:gdLst>
                <a:gd name="T0" fmla="*/ 0 w 785"/>
                <a:gd name="T1" fmla="*/ 1571 h 1571"/>
                <a:gd name="T2" fmla="*/ 785 w 785"/>
                <a:gd name="T3" fmla="*/ 785 h 1571"/>
                <a:gd name="T4" fmla="*/ 0 w 785"/>
                <a:gd name="T5" fmla="*/ 0 h 1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85" h="1571">
                  <a:moveTo>
                    <a:pt x="0" y="1571"/>
                  </a:moveTo>
                  <a:cubicBezTo>
                    <a:pt x="434" y="1571"/>
                    <a:pt x="785" y="1219"/>
                    <a:pt x="785" y="785"/>
                  </a:cubicBezTo>
                  <a:cubicBezTo>
                    <a:pt x="785" y="352"/>
                    <a:pt x="434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D92E4700-65C4-E026-4619-BDC4EDFE54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3283177"/>
              <a:ext cx="169863" cy="341313"/>
            </a:xfrm>
            <a:custGeom>
              <a:avLst/>
              <a:gdLst>
                <a:gd name="T0" fmla="*/ 0 w 470"/>
                <a:gd name="T1" fmla="*/ 941 h 941"/>
                <a:gd name="T2" fmla="*/ 470 w 470"/>
                <a:gd name="T3" fmla="*/ 470 h 941"/>
                <a:gd name="T4" fmla="*/ 0 w 470"/>
                <a:gd name="T5" fmla="*/ 0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0" h="941">
                  <a:moveTo>
                    <a:pt x="0" y="941"/>
                  </a:moveTo>
                  <a:cubicBezTo>
                    <a:pt x="260" y="941"/>
                    <a:pt x="470" y="730"/>
                    <a:pt x="470" y="470"/>
                  </a:cubicBezTo>
                  <a:cubicBezTo>
                    <a:pt x="470" y="211"/>
                    <a:pt x="260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</p:grpSp>
    </p:spTree>
    <p:extLst>
      <p:ext uri="{BB962C8B-B14F-4D97-AF65-F5344CB8AC3E}">
        <p14:creationId xmlns:p14="http://schemas.microsoft.com/office/powerpoint/2010/main" val="984102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58C071-5298-5DA8-C9EA-934EED582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C4F0680-8969-9ED2-C804-DFCE592AF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8A91CB5-ED09-1C7D-E339-E5BD3E7D938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5999" y="457200"/>
            <a:ext cx="3124191" cy="218726"/>
          </a:xfrm>
        </p:spPr>
        <p:txBody>
          <a:bodyPr anchor="b">
            <a:normAutofit/>
          </a:bodyPr>
          <a:lstStyle>
            <a:lvl1pPr marL="0" indent="0" algn="r">
              <a:buNone/>
              <a:defRPr sz="8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6284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/ mixe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33562"/>
            <a:ext cx="3962399" cy="4348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58C071-5298-5DA8-C9EA-934EED582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C4F0680-8969-9ED2-C804-DFCE592AF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06B9CC8-E2A6-3072-CCE7-FD0A8620716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57801" y="1828800"/>
            <a:ext cx="3962399" cy="4348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F79BA3A-1FC0-965B-9B68-CEDD8550B9F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95999" y="457200"/>
            <a:ext cx="3124191" cy="218726"/>
          </a:xfrm>
        </p:spPr>
        <p:txBody>
          <a:bodyPr anchor="b">
            <a:normAutofit/>
          </a:bodyPr>
          <a:lstStyle>
            <a:lvl1pPr marL="0" indent="0" algn="r">
              <a:buNone/>
              <a:defRPr sz="8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46018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s / mixed p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33562"/>
            <a:ext cx="3962399" cy="4348163"/>
          </a:xfrm>
        </p:spPr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58C071-5298-5DA8-C9EA-934EED582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C4F0680-8969-9ED2-C804-DFCE592AF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7CA6AEE-A4F6-C7B3-0C6A-BB26E0CCE57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95999" y="457200"/>
            <a:ext cx="3124191" cy="218726"/>
          </a:xfrm>
        </p:spPr>
        <p:txBody>
          <a:bodyPr anchor="b">
            <a:normAutofit/>
          </a:bodyPr>
          <a:lstStyle>
            <a:lvl1pPr marL="0" indent="0" algn="r">
              <a:buNone/>
              <a:defRPr sz="8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B7D333B-6A19-86A6-1F07-958F06BA232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273881" y="1828800"/>
            <a:ext cx="3962399" cy="4343401"/>
          </a:xfrm>
          <a:prstGeom prst="roundRect">
            <a:avLst>
              <a:gd name="adj" fmla="val 2363"/>
            </a:avLst>
          </a:prstGeom>
          <a:solidFill>
            <a:schemeClr val="bg1">
              <a:lumMod val="95000"/>
            </a:schemeClr>
          </a:solidFill>
        </p:spPr>
        <p:txBody>
          <a:bodyPr lIns="180000" tIns="108000" rIns="180000" bIns="108000"/>
          <a:lstStyle>
            <a:lvl1pPr>
              <a:defRPr>
                <a:solidFill>
                  <a:schemeClr val="accent4"/>
                </a:solidFill>
              </a:defRPr>
            </a:lvl1pPr>
            <a:lvl2pPr marL="171450" indent="-171450">
              <a:buFont typeface="Arial" panose="020B0604020202020204" pitchFamily="34" charset="0"/>
              <a:buChar char="•"/>
              <a:defRPr>
                <a:solidFill>
                  <a:schemeClr val="accent4"/>
                </a:solidFill>
              </a:defRPr>
            </a:lvl2pPr>
            <a:lvl3pPr marL="171450" indent="-171450">
              <a:buFont typeface="Arial" panose="020B0604020202020204" pitchFamily="34" charset="0"/>
              <a:buChar char="•"/>
              <a:defRPr>
                <a:solidFill>
                  <a:schemeClr val="accent4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31467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E08EB-8013-47B5-B661-D6A32309EF2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5999" y="457200"/>
            <a:ext cx="3124191" cy="218726"/>
          </a:xfrm>
        </p:spPr>
        <p:txBody>
          <a:bodyPr anchor="b">
            <a:normAutofit/>
          </a:bodyPr>
          <a:lstStyle>
            <a:lvl1pPr marL="0" indent="0" algn="r">
              <a:buNone/>
              <a:defRPr sz="8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C2A124-77BE-DD41-5D04-3614B598F159}"/>
              </a:ext>
            </a:extLst>
          </p:cNvPr>
          <p:cNvSpPr/>
          <p:nvPr userDrawn="1"/>
        </p:nvSpPr>
        <p:spPr>
          <a:xfrm>
            <a:off x="707271" y="6233823"/>
            <a:ext cx="1312360" cy="2862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376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58C071-5298-5DA8-C9EA-934EED582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C4F0680-8969-9ED2-C804-DFCE592AF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61AA278-86C6-6116-FFF4-1DD8A711D95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5999" y="457200"/>
            <a:ext cx="3124191" cy="218726"/>
          </a:xfrm>
        </p:spPr>
        <p:txBody>
          <a:bodyPr anchor="b">
            <a:normAutofit/>
          </a:bodyPr>
          <a:lstStyle>
            <a:lvl1pPr marL="0" indent="0" algn="r">
              <a:buNone/>
              <a:defRPr sz="8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61198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1A01B08-16C4-7A02-2D91-F8D397DE275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5999" y="457200"/>
            <a:ext cx="3124191" cy="218726"/>
          </a:xfrm>
        </p:spPr>
        <p:txBody>
          <a:bodyPr anchor="b">
            <a:normAutofit/>
          </a:bodyPr>
          <a:lstStyle>
            <a:lvl1pPr marL="0" indent="0" algn="r">
              <a:buNone/>
              <a:defRPr sz="8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05426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9720" y="6356352"/>
            <a:ext cx="22288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07EB45F-AB8C-DE26-E3AB-7C8D28D09D5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5999" y="457200"/>
            <a:ext cx="3124191" cy="218726"/>
          </a:xfrm>
        </p:spPr>
        <p:txBody>
          <a:bodyPr anchor="b">
            <a:normAutofit/>
          </a:bodyPr>
          <a:lstStyle>
            <a:lvl1pPr marL="0" indent="0" algn="r">
              <a:buNone/>
              <a:defRPr sz="8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5895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924800" cy="2387600"/>
          </a:xfrm>
        </p:spPr>
        <p:txBody>
          <a:bodyPr anchor="t"/>
          <a:lstStyle>
            <a:lvl1pPr algn="l"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4572000" cy="1655762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186836"/>
            <a:ext cx="457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E97AC88-B9C7-4AEF-9990-0777AFA0136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151EC29-9A83-6B03-E709-BBD25D29B2A7}"/>
              </a:ext>
            </a:extLst>
          </p:cNvPr>
          <p:cNvGrpSpPr/>
          <p:nvPr userDrawn="1"/>
        </p:nvGrpSpPr>
        <p:grpSpPr>
          <a:xfrm>
            <a:off x="0" y="3784601"/>
            <a:ext cx="1181443" cy="2373510"/>
            <a:chOff x="2876550" y="1679802"/>
            <a:chExt cx="1765300" cy="3546475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CC88284B-1F47-593D-74C4-191230A0A5B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76550" y="1679802"/>
              <a:ext cx="1765300" cy="354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AC28417-2BEE-36AE-74B1-FA1E5A4B6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1682977"/>
              <a:ext cx="1762125" cy="3540125"/>
            </a:xfrm>
            <a:custGeom>
              <a:avLst/>
              <a:gdLst>
                <a:gd name="T0" fmla="*/ 0 w 4884"/>
                <a:gd name="T1" fmla="*/ 9767 h 9767"/>
                <a:gd name="T2" fmla="*/ 4884 w 4884"/>
                <a:gd name="T3" fmla="*/ 4883 h 9767"/>
                <a:gd name="T4" fmla="*/ 0 w 4884"/>
                <a:gd name="T5" fmla="*/ 0 h 9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84" h="9767">
                  <a:moveTo>
                    <a:pt x="0" y="9767"/>
                  </a:moveTo>
                  <a:cubicBezTo>
                    <a:pt x="2697" y="9767"/>
                    <a:pt x="4884" y="7580"/>
                    <a:pt x="4884" y="4883"/>
                  </a:cubicBezTo>
                  <a:cubicBezTo>
                    <a:pt x="4884" y="2186"/>
                    <a:pt x="2697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65D1E5F3-F2D8-C0B1-77B1-A21ECC415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1797277"/>
              <a:ext cx="1647825" cy="3311525"/>
            </a:xfrm>
            <a:custGeom>
              <a:avLst/>
              <a:gdLst>
                <a:gd name="T0" fmla="*/ 0 w 4568"/>
                <a:gd name="T1" fmla="*/ 9137 h 9137"/>
                <a:gd name="T2" fmla="*/ 4568 w 4568"/>
                <a:gd name="T3" fmla="*/ 4568 h 9137"/>
                <a:gd name="T4" fmla="*/ 0 w 4568"/>
                <a:gd name="T5" fmla="*/ 0 h 9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68" h="9137">
                  <a:moveTo>
                    <a:pt x="0" y="9137"/>
                  </a:moveTo>
                  <a:cubicBezTo>
                    <a:pt x="2523" y="9137"/>
                    <a:pt x="4568" y="7091"/>
                    <a:pt x="4568" y="4568"/>
                  </a:cubicBezTo>
                  <a:cubicBezTo>
                    <a:pt x="4568" y="2045"/>
                    <a:pt x="2523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C583F3D-896F-E161-022F-4633C2B31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1911577"/>
              <a:ext cx="1535113" cy="3082925"/>
            </a:xfrm>
            <a:custGeom>
              <a:avLst/>
              <a:gdLst>
                <a:gd name="T0" fmla="*/ 0 w 4253"/>
                <a:gd name="T1" fmla="*/ 8506 h 8506"/>
                <a:gd name="T2" fmla="*/ 4253 w 4253"/>
                <a:gd name="T3" fmla="*/ 4253 h 8506"/>
                <a:gd name="T4" fmla="*/ 0 w 4253"/>
                <a:gd name="T5" fmla="*/ 0 h 8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53" h="8506">
                  <a:moveTo>
                    <a:pt x="0" y="8506"/>
                  </a:moveTo>
                  <a:cubicBezTo>
                    <a:pt x="2349" y="8506"/>
                    <a:pt x="4253" y="6602"/>
                    <a:pt x="4253" y="4253"/>
                  </a:cubicBezTo>
                  <a:cubicBezTo>
                    <a:pt x="4253" y="1904"/>
                    <a:pt x="2349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FE04AFB9-83FE-F1A0-A7CD-632A948EB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2025877"/>
              <a:ext cx="1420813" cy="2854325"/>
            </a:xfrm>
            <a:custGeom>
              <a:avLst/>
              <a:gdLst>
                <a:gd name="T0" fmla="*/ 0 w 3938"/>
                <a:gd name="T1" fmla="*/ 7875 h 7875"/>
                <a:gd name="T2" fmla="*/ 3938 w 3938"/>
                <a:gd name="T3" fmla="*/ 3937 h 7875"/>
                <a:gd name="T4" fmla="*/ 0 w 3938"/>
                <a:gd name="T5" fmla="*/ 0 h 7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38" h="7875">
                  <a:moveTo>
                    <a:pt x="0" y="7875"/>
                  </a:moveTo>
                  <a:cubicBezTo>
                    <a:pt x="2175" y="7875"/>
                    <a:pt x="3938" y="6112"/>
                    <a:pt x="3938" y="3937"/>
                  </a:cubicBezTo>
                  <a:cubicBezTo>
                    <a:pt x="3938" y="1763"/>
                    <a:pt x="2175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ECE4A37-06F1-08ED-B832-1CE44C7B3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2140177"/>
              <a:ext cx="1308100" cy="2625725"/>
            </a:xfrm>
            <a:custGeom>
              <a:avLst/>
              <a:gdLst>
                <a:gd name="T0" fmla="*/ 0 w 3623"/>
                <a:gd name="T1" fmla="*/ 7245 h 7245"/>
                <a:gd name="T2" fmla="*/ 3623 w 3623"/>
                <a:gd name="T3" fmla="*/ 3622 h 7245"/>
                <a:gd name="T4" fmla="*/ 0 w 3623"/>
                <a:gd name="T5" fmla="*/ 0 h 7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23" h="7245">
                  <a:moveTo>
                    <a:pt x="0" y="7245"/>
                  </a:moveTo>
                  <a:cubicBezTo>
                    <a:pt x="2001" y="7245"/>
                    <a:pt x="3623" y="5623"/>
                    <a:pt x="3623" y="3622"/>
                  </a:cubicBezTo>
                  <a:cubicBezTo>
                    <a:pt x="3623" y="1622"/>
                    <a:pt x="2001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C7032D7D-5642-8A30-D660-2CF3E4D1F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2254477"/>
              <a:ext cx="1193800" cy="2397125"/>
            </a:xfrm>
            <a:custGeom>
              <a:avLst/>
              <a:gdLst>
                <a:gd name="T0" fmla="*/ 0 w 3307"/>
                <a:gd name="T1" fmla="*/ 6615 h 6615"/>
                <a:gd name="T2" fmla="*/ 3307 w 3307"/>
                <a:gd name="T3" fmla="*/ 3307 h 6615"/>
                <a:gd name="T4" fmla="*/ 0 w 3307"/>
                <a:gd name="T5" fmla="*/ 0 h 6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07" h="6615">
                  <a:moveTo>
                    <a:pt x="0" y="6615"/>
                  </a:moveTo>
                  <a:cubicBezTo>
                    <a:pt x="1827" y="6615"/>
                    <a:pt x="3307" y="5134"/>
                    <a:pt x="3307" y="3307"/>
                  </a:cubicBezTo>
                  <a:cubicBezTo>
                    <a:pt x="3307" y="1481"/>
                    <a:pt x="1827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CF3C25C-702E-08A3-CF90-2AB85B731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2368777"/>
              <a:ext cx="1079500" cy="2168525"/>
            </a:xfrm>
            <a:custGeom>
              <a:avLst/>
              <a:gdLst>
                <a:gd name="T0" fmla="*/ 0 w 2992"/>
                <a:gd name="T1" fmla="*/ 5984 h 5984"/>
                <a:gd name="T2" fmla="*/ 2992 w 2992"/>
                <a:gd name="T3" fmla="*/ 2992 h 5984"/>
                <a:gd name="T4" fmla="*/ 0 w 2992"/>
                <a:gd name="T5" fmla="*/ 0 h 5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92" h="5984">
                  <a:moveTo>
                    <a:pt x="0" y="5984"/>
                  </a:moveTo>
                  <a:cubicBezTo>
                    <a:pt x="1653" y="5984"/>
                    <a:pt x="2992" y="4645"/>
                    <a:pt x="2992" y="2992"/>
                  </a:cubicBezTo>
                  <a:cubicBezTo>
                    <a:pt x="2992" y="1340"/>
                    <a:pt x="1653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A7C523BF-1B6D-8459-037C-FB516EB1F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2483077"/>
              <a:ext cx="966788" cy="1939925"/>
            </a:xfrm>
            <a:custGeom>
              <a:avLst/>
              <a:gdLst>
                <a:gd name="T0" fmla="*/ 0 w 2677"/>
                <a:gd name="T1" fmla="*/ 5354 h 5354"/>
                <a:gd name="T2" fmla="*/ 2677 w 2677"/>
                <a:gd name="T3" fmla="*/ 2677 h 5354"/>
                <a:gd name="T4" fmla="*/ 0 w 2677"/>
                <a:gd name="T5" fmla="*/ 0 h 5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77" h="5354">
                  <a:moveTo>
                    <a:pt x="0" y="5354"/>
                  </a:moveTo>
                  <a:cubicBezTo>
                    <a:pt x="1478" y="5354"/>
                    <a:pt x="2677" y="4156"/>
                    <a:pt x="2677" y="2677"/>
                  </a:cubicBezTo>
                  <a:cubicBezTo>
                    <a:pt x="2677" y="1199"/>
                    <a:pt x="1478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95850A88-69E4-1A69-8F2E-AFBD5D2BD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2597377"/>
              <a:ext cx="852488" cy="1711325"/>
            </a:xfrm>
            <a:custGeom>
              <a:avLst/>
              <a:gdLst>
                <a:gd name="T0" fmla="*/ 0 w 2362"/>
                <a:gd name="T1" fmla="*/ 4723 h 4723"/>
                <a:gd name="T2" fmla="*/ 2362 w 2362"/>
                <a:gd name="T3" fmla="*/ 2361 h 4723"/>
                <a:gd name="T4" fmla="*/ 0 w 2362"/>
                <a:gd name="T5" fmla="*/ 0 h 4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62" h="4723">
                  <a:moveTo>
                    <a:pt x="0" y="4723"/>
                  </a:moveTo>
                  <a:cubicBezTo>
                    <a:pt x="1304" y="4723"/>
                    <a:pt x="2362" y="3666"/>
                    <a:pt x="2362" y="2361"/>
                  </a:cubicBezTo>
                  <a:cubicBezTo>
                    <a:pt x="2362" y="1057"/>
                    <a:pt x="1304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9197ECCB-4BC2-841F-3316-90627355D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2711677"/>
              <a:ext cx="738188" cy="1482725"/>
            </a:xfrm>
            <a:custGeom>
              <a:avLst/>
              <a:gdLst>
                <a:gd name="T0" fmla="*/ 0 w 2046"/>
                <a:gd name="T1" fmla="*/ 4093 h 4093"/>
                <a:gd name="T2" fmla="*/ 2046 w 2046"/>
                <a:gd name="T3" fmla="*/ 2046 h 4093"/>
                <a:gd name="T4" fmla="*/ 0 w 2046"/>
                <a:gd name="T5" fmla="*/ 0 h 4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46" h="4093">
                  <a:moveTo>
                    <a:pt x="0" y="4093"/>
                  </a:moveTo>
                  <a:cubicBezTo>
                    <a:pt x="1130" y="4093"/>
                    <a:pt x="2046" y="3177"/>
                    <a:pt x="2046" y="2046"/>
                  </a:cubicBezTo>
                  <a:cubicBezTo>
                    <a:pt x="2046" y="916"/>
                    <a:pt x="1130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0BCD41DC-412A-6055-859B-DA018D4A0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2825977"/>
              <a:ext cx="625475" cy="1255713"/>
            </a:xfrm>
            <a:custGeom>
              <a:avLst/>
              <a:gdLst>
                <a:gd name="T0" fmla="*/ 0 w 1731"/>
                <a:gd name="T1" fmla="*/ 3463 h 3463"/>
                <a:gd name="T2" fmla="*/ 1731 w 1731"/>
                <a:gd name="T3" fmla="*/ 1731 h 3463"/>
                <a:gd name="T4" fmla="*/ 0 w 1731"/>
                <a:gd name="T5" fmla="*/ 0 h 3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31" h="3463">
                  <a:moveTo>
                    <a:pt x="0" y="3463"/>
                  </a:moveTo>
                  <a:cubicBezTo>
                    <a:pt x="956" y="3463"/>
                    <a:pt x="1731" y="2687"/>
                    <a:pt x="1731" y="1731"/>
                  </a:cubicBezTo>
                  <a:cubicBezTo>
                    <a:pt x="1731" y="775"/>
                    <a:pt x="956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A96BA90B-C3F1-0BF6-4244-3DCCF9C3A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2940277"/>
              <a:ext cx="511175" cy="1025525"/>
            </a:xfrm>
            <a:custGeom>
              <a:avLst/>
              <a:gdLst>
                <a:gd name="T0" fmla="*/ 0 w 1416"/>
                <a:gd name="T1" fmla="*/ 2832 h 2832"/>
                <a:gd name="T2" fmla="*/ 1416 w 1416"/>
                <a:gd name="T3" fmla="*/ 1416 h 2832"/>
                <a:gd name="T4" fmla="*/ 0 w 1416"/>
                <a:gd name="T5" fmla="*/ 0 h 2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16" h="2832">
                  <a:moveTo>
                    <a:pt x="0" y="2832"/>
                  </a:moveTo>
                  <a:cubicBezTo>
                    <a:pt x="782" y="2832"/>
                    <a:pt x="1416" y="2198"/>
                    <a:pt x="1416" y="1416"/>
                  </a:cubicBezTo>
                  <a:cubicBezTo>
                    <a:pt x="1416" y="634"/>
                    <a:pt x="782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C246BE61-8D26-B975-0CC5-B5611DB29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3054577"/>
              <a:ext cx="396875" cy="796925"/>
            </a:xfrm>
            <a:custGeom>
              <a:avLst/>
              <a:gdLst>
                <a:gd name="T0" fmla="*/ 0 w 1101"/>
                <a:gd name="T1" fmla="*/ 2201 h 2201"/>
                <a:gd name="T2" fmla="*/ 1101 w 1101"/>
                <a:gd name="T3" fmla="*/ 1100 h 2201"/>
                <a:gd name="T4" fmla="*/ 0 w 1101"/>
                <a:gd name="T5" fmla="*/ 0 h 2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1" h="2201">
                  <a:moveTo>
                    <a:pt x="0" y="2201"/>
                  </a:moveTo>
                  <a:cubicBezTo>
                    <a:pt x="608" y="2201"/>
                    <a:pt x="1101" y="1708"/>
                    <a:pt x="1101" y="1100"/>
                  </a:cubicBezTo>
                  <a:cubicBezTo>
                    <a:pt x="1101" y="492"/>
                    <a:pt x="608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B7D0B093-341A-9A50-479B-4E20D1BDB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3168877"/>
              <a:ext cx="282575" cy="569913"/>
            </a:xfrm>
            <a:custGeom>
              <a:avLst/>
              <a:gdLst>
                <a:gd name="T0" fmla="*/ 0 w 785"/>
                <a:gd name="T1" fmla="*/ 1571 h 1571"/>
                <a:gd name="T2" fmla="*/ 785 w 785"/>
                <a:gd name="T3" fmla="*/ 785 h 1571"/>
                <a:gd name="T4" fmla="*/ 0 w 785"/>
                <a:gd name="T5" fmla="*/ 0 h 1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85" h="1571">
                  <a:moveTo>
                    <a:pt x="0" y="1571"/>
                  </a:moveTo>
                  <a:cubicBezTo>
                    <a:pt x="434" y="1571"/>
                    <a:pt x="785" y="1219"/>
                    <a:pt x="785" y="785"/>
                  </a:cubicBezTo>
                  <a:cubicBezTo>
                    <a:pt x="785" y="352"/>
                    <a:pt x="434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359C36CA-53A9-B0BD-6353-92F471B91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3283177"/>
              <a:ext cx="169863" cy="341313"/>
            </a:xfrm>
            <a:custGeom>
              <a:avLst/>
              <a:gdLst>
                <a:gd name="T0" fmla="*/ 0 w 470"/>
                <a:gd name="T1" fmla="*/ 941 h 941"/>
                <a:gd name="T2" fmla="*/ 470 w 470"/>
                <a:gd name="T3" fmla="*/ 470 h 941"/>
                <a:gd name="T4" fmla="*/ 0 w 470"/>
                <a:gd name="T5" fmla="*/ 0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0" h="941">
                  <a:moveTo>
                    <a:pt x="0" y="941"/>
                  </a:moveTo>
                  <a:cubicBezTo>
                    <a:pt x="260" y="941"/>
                    <a:pt x="470" y="730"/>
                    <a:pt x="470" y="470"/>
                  </a:cubicBezTo>
                  <a:cubicBezTo>
                    <a:pt x="470" y="211"/>
                    <a:pt x="260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</p:grpSp>
    </p:spTree>
    <p:extLst>
      <p:ext uri="{BB962C8B-B14F-4D97-AF65-F5344CB8AC3E}">
        <p14:creationId xmlns:p14="http://schemas.microsoft.com/office/powerpoint/2010/main" val="10349206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58C071-5298-5DA8-C9EA-934EED582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C4F0680-8969-9ED2-C804-DFCE592AF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989F806-1F4F-4F22-B6E0-77C30165D3A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5999" y="457200"/>
            <a:ext cx="3124191" cy="218726"/>
          </a:xfrm>
        </p:spPr>
        <p:txBody>
          <a:bodyPr anchor="b">
            <a:normAutofit/>
          </a:bodyPr>
          <a:lstStyle>
            <a:lvl1pPr marL="0" indent="0" algn="r">
              <a:buNone/>
              <a:defRPr sz="8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2EA257-75EA-B036-AACB-8C2416FD6CD7}"/>
              </a:ext>
            </a:extLst>
          </p:cNvPr>
          <p:cNvSpPr/>
          <p:nvPr userDrawn="1"/>
        </p:nvSpPr>
        <p:spPr>
          <a:xfrm>
            <a:off x="748145" y="6186836"/>
            <a:ext cx="1413164" cy="438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9148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/ mixe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33562"/>
            <a:ext cx="3962399" cy="4348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58C071-5298-5DA8-C9EA-934EED582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C4F0680-8969-9ED2-C804-DFCE592AF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06B9CC8-E2A6-3072-CCE7-FD0A8620716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57801" y="1828800"/>
            <a:ext cx="3962399" cy="4348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6CD3FE-7EFE-28B7-FDAE-EC827740164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95999" y="457200"/>
            <a:ext cx="3124191" cy="218726"/>
          </a:xfrm>
        </p:spPr>
        <p:txBody>
          <a:bodyPr anchor="b">
            <a:normAutofit/>
          </a:bodyPr>
          <a:lstStyle>
            <a:lvl1pPr marL="0" indent="0" algn="r">
              <a:buNone/>
              <a:defRPr sz="8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76939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0AC4512-EC0D-EA40-47F3-0ACC0F1320C4}"/>
              </a:ext>
            </a:extLst>
          </p:cNvPr>
          <p:cNvSpPr/>
          <p:nvPr userDrawn="1"/>
        </p:nvSpPr>
        <p:spPr>
          <a:xfrm>
            <a:off x="5273881" y="1833562"/>
            <a:ext cx="3962399" cy="4338638"/>
          </a:xfrm>
          <a:prstGeom prst="roundRect">
            <a:avLst>
              <a:gd name="adj" fmla="val 3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3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33562"/>
            <a:ext cx="3962399" cy="4348163"/>
          </a:xfrm>
        </p:spPr>
        <p:txBody>
          <a:bodyPr/>
          <a:lstStyle>
            <a:lvl1pPr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58C071-5298-5DA8-C9EA-934EED582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C4F0680-8969-9ED2-C804-DFCE592AF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BFF939E-324C-C84E-867A-A47C028E80E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5999" y="457200"/>
            <a:ext cx="3124191" cy="218726"/>
          </a:xfrm>
        </p:spPr>
        <p:txBody>
          <a:bodyPr anchor="b">
            <a:normAutofit/>
          </a:bodyPr>
          <a:lstStyle>
            <a:lvl1pPr marL="0" indent="0" algn="r"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D483634-2FDE-FFC1-DD78-42F561FB703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273881" y="1833562"/>
            <a:ext cx="3962399" cy="4348163"/>
          </a:xfrm>
          <a:noFill/>
        </p:spPr>
        <p:txBody>
          <a:bodyPr lIns="180000" tIns="108000" rIns="180000" bIns="108000"/>
          <a:lstStyle>
            <a:lvl1pPr>
              <a:defRPr>
                <a:solidFill>
                  <a:schemeClr val="bg1"/>
                </a:solidFill>
              </a:defRPr>
            </a:lvl1pPr>
            <a:lvl2pPr marL="171450" indent="-1714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71450" indent="-1714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57465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083F5-909B-482F-A776-79A2B753B75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5999" y="457200"/>
            <a:ext cx="3124191" cy="218726"/>
          </a:xfrm>
        </p:spPr>
        <p:txBody>
          <a:bodyPr anchor="b">
            <a:normAutofit/>
          </a:bodyPr>
          <a:lstStyle>
            <a:lvl1pPr marL="0" indent="0" algn="r">
              <a:buNone/>
              <a:defRPr sz="8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51998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7B6694C-648C-D95B-42C4-E714F71CE6E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5999" y="457200"/>
            <a:ext cx="3124191" cy="218726"/>
          </a:xfrm>
        </p:spPr>
        <p:txBody>
          <a:bodyPr anchor="b">
            <a:normAutofit/>
          </a:bodyPr>
          <a:lstStyle>
            <a:lvl1pPr marL="0" indent="0" algn="r">
              <a:buNone/>
              <a:defRPr sz="8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8F7D71-8A54-B528-E4FB-56E502D483BF}"/>
              </a:ext>
            </a:extLst>
          </p:cNvPr>
          <p:cNvSpPr/>
          <p:nvPr userDrawn="1"/>
        </p:nvSpPr>
        <p:spPr>
          <a:xfrm>
            <a:off x="685800" y="6186836"/>
            <a:ext cx="1375756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3399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9720" y="6356352"/>
            <a:ext cx="22288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C2E0D11-8D3B-818F-E01E-C79A8D1BEA7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5999" y="457200"/>
            <a:ext cx="3124191" cy="218726"/>
          </a:xfrm>
        </p:spPr>
        <p:txBody>
          <a:bodyPr anchor="b">
            <a:normAutofit/>
          </a:bodyPr>
          <a:lstStyle>
            <a:lvl1pPr marL="0" indent="0" algn="r">
              <a:buNone/>
              <a:defRPr sz="8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46882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924800" cy="2387600"/>
          </a:xfrm>
        </p:spPr>
        <p:txBody>
          <a:bodyPr anchor="t"/>
          <a:lstStyle>
            <a:lvl1pPr algn="l"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4572000" cy="1655762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186836"/>
            <a:ext cx="457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E97AC88-B9C7-4AEF-9990-0777AFA0136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6B303B0-6B76-2A4B-E34B-8ECC68F27952}"/>
              </a:ext>
            </a:extLst>
          </p:cNvPr>
          <p:cNvGrpSpPr/>
          <p:nvPr userDrawn="1"/>
        </p:nvGrpSpPr>
        <p:grpSpPr>
          <a:xfrm>
            <a:off x="0" y="3784601"/>
            <a:ext cx="1181443" cy="2373510"/>
            <a:chOff x="2876550" y="1679802"/>
            <a:chExt cx="1765300" cy="3546475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70D7DF3C-F340-2C25-A34E-4F23EE37DC8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76550" y="1679802"/>
              <a:ext cx="1765300" cy="354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DC8091E9-BAAE-49D2-FD1E-8971E96A5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1682977"/>
              <a:ext cx="1762125" cy="3540125"/>
            </a:xfrm>
            <a:custGeom>
              <a:avLst/>
              <a:gdLst>
                <a:gd name="T0" fmla="*/ 0 w 4884"/>
                <a:gd name="T1" fmla="*/ 9767 h 9767"/>
                <a:gd name="T2" fmla="*/ 4884 w 4884"/>
                <a:gd name="T3" fmla="*/ 4883 h 9767"/>
                <a:gd name="T4" fmla="*/ 0 w 4884"/>
                <a:gd name="T5" fmla="*/ 0 h 9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84" h="9767">
                  <a:moveTo>
                    <a:pt x="0" y="9767"/>
                  </a:moveTo>
                  <a:cubicBezTo>
                    <a:pt x="2697" y="9767"/>
                    <a:pt x="4884" y="7580"/>
                    <a:pt x="4884" y="4883"/>
                  </a:cubicBezTo>
                  <a:cubicBezTo>
                    <a:pt x="4884" y="2186"/>
                    <a:pt x="2697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89B73B69-D811-A397-E629-2EAA207E3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1797277"/>
              <a:ext cx="1647825" cy="3311525"/>
            </a:xfrm>
            <a:custGeom>
              <a:avLst/>
              <a:gdLst>
                <a:gd name="T0" fmla="*/ 0 w 4568"/>
                <a:gd name="T1" fmla="*/ 9137 h 9137"/>
                <a:gd name="T2" fmla="*/ 4568 w 4568"/>
                <a:gd name="T3" fmla="*/ 4568 h 9137"/>
                <a:gd name="T4" fmla="*/ 0 w 4568"/>
                <a:gd name="T5" fmla="*/ 0 h 9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68" h="9137">
                  <a:moveTo>
                    <a:pt x="0" y="9137"/>
                  </a:moveTo>
                  <a:cubicBezTo>
                    <a:pt x="2523" y="9137"/>
                    <a:pt x="4568" y="7091"/>
                    <a:pt x="4568" y="4568"/>
                  </a:cubicBezTo>
                  <a:cubicBezTo>
                    <a:pt x="4568" y="2045"/>
                    <a:pt x="2523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1C4F019-93CA-0633-8BA8-FA231D280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1911577"/>
              <a:ext cx="1535113" cy="3082925"/>
            </a:xfrm>
            <a:custGeom>
              <a:avLst/>
              <a:gdLst>
                <a:gd name="T0" fmla="*/ 0 w 4253"/>
                <a:gd name="T1" fmla="*/ 8506 h 8506"/>
                <a:gd name="T2" fmla="*/ 4253 w 4253"/>
                <a:gd name="T3" fmla="*/ 4253 h 8506"/>
                <a:gd name="T4" fmla="*/ 0 w 4253"/>
                <a:gd name="T5" fmla="*/ 0 h 8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53" h="8506">
                  <a:moveTo>
                    <a:pt x="0" y="8506"/>
                  </a:moveTo>
                  <a:cubicBezTo>
                    <a:pt x="2349" y="8506"/>
                    <a:pt x="4253" y="6602"/>
                    <a:pt x="4253" y="4253"/>
                  </a:cubicBezTo>
                  <a:cubicBezTo>
                    <a:pt x="4253" y="1904"/>
                    <a:pt x="2349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6250E178-5882-E106-72A3-DBCBEF30D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2025877"/>
              <a:ext cx="1420813" cy="2854325"/>
            </a:xfrm>
            <a:custGeom>
              <a:avLst/>
              <a:gdLst>
                <a:gd name="T0" fmla="*/ 0 w 3938"/>
                <a:gd name="T1" fmla="*/ 7875 h 7875"/>
                <a:gd name="T2" fmla="*/ 3938 w 3938"/>
                <a:gd name="T3" fmla="*/ 3937 h 7875"/>
                <a:gd name="T4" fmla="*/ 0 w 3938"/>
                <a:gd name="T5" fmla="*/ 0 h 7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38" h="7875">
                  <a:moveTo>
                    <a:pt x="0" y="7875"/>
                  </a:moveTo>
                  <a:cubicBezTo>
                    <a:pt x="2175" y="7875"/>
                    <a:pt x="3938" y="6112"/>
                    <a:pt x="3938" y="3937"/>
                  </a:cubicBezTo>
                  <a:cubicBezTo>
                    <a:pt x="3938" y="1763"/>
                    <a:pt x="2175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77246670-6093-35FD-B241-F58C70E14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2140177"/>
              <a:ext cx="1308100" cy="2625725"/>
            </a:xfrm>
            <a:custGeom>
              <a:avLst/>
              <a:gdLst>
                <a:gd name="T0" fmla="*/ 0 w 3623"/>
                <a:gd name="T1" fmla="*/ 7245 h 7245"/>
                <a:gd name="T2" fmla="*/ 3623 w 3623"/>
                <a:gd name="T3" fmla="*/ 3622 h 7245"/>
                <a:gd name="T4" fmla="*/ 0 w 3623"/>
                <a:gd name="T5" fmla="*/ 0 h 7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23" h="7245">
                  <a:moveTo>
                    <a:pt x="0" y="7245"/>
                  </a:moveTo>
                  <a:cubicBezTo>
                    <a:pt x="2001" y="7245"/>
                    <a:pt x="3623" y="5623"/>
                    <a:pt x="3623" y="3622"/>
                  </a:cubicBezTo>
                  <a:cubicBezTo>
                    <a:pt x="3623" y="1622"/>
                    <a:pt x="2001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6D4E9B21-1591-9B3F-A9CC-2B621972B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2254477"/>
              <a:ext cx="1193800" cy="2397125"/>
            </a:xfrm>
            <a:custGeom>
              <a:avLst/>
              <a:gdLst>
                <a:gd name="T0" fmla="*/ 0 w 3307"/>
                <a:gd name="T1" fmla="*/ 6615 h 6615"/>
                <a:gd name="T2" fmla="*/ 3307 w 3307"/>
                <a:gd name="T3" fmla="*/ 3307 h 6615"/>
                <a:gd name="T4" fmla="*/ 0 w 3307"/>
                <a:gd name="T5" fmla="*/ 0 h 6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07" h="6615">
                  <a:moveTo>
                    <a:pt x="0" y="6615"/>
                  </a:moveTo>
                  <a:cubicBezTo>
                    <a:pt x="1827" y="6615"/>
                    <a:pt x="3307" y="5134"/>
                    <a:pt x="3307" y="3307"/>
                  </a:cubicBezTo>
                  <a:cubicBezTo>
                    <a:pt x="3307" y="1481"/>
                    <a:pt x="1827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22CF41D4-4D4E-063A-BE67-892D6BE4F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2368777"/>
              <a:ext cx="1079500" cy="2168525"/>
            </a:xfrm>
            <a:custGeom>
              <a:avLst/>
              <a:gdLst>
                <a:gd name="T0" fmla="*/ 0 w 2992"/>
                <a:gd name="T1" fmla="*/ 5984 h 5984"/>
                <a:gd name="T2" fmla="*/ 2992 w 2992"/>
                <a:gd name="T3" fmla="*/ 2992 h 5984"/>
                <a:gd name="T4" fmla="*/ 0 w 2992"/>
                <a:gd name="T5" fmla="*/ 0 h 5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92" h="5984">
                  <a:moveTo>
                    <a:pt x="0" y="5984"/>
                  </a:moveTo>
                  <a:cubicBezTo>
                    <a:pt x="1653" y="5984"/>
                    <a:pt x="2992" y="4645"/>
                    <a:pt x="2992" y="2992"/>
                  </a:cubicBezTo>
                  <a:cubicBezTo>
                    <a:pt x="2992" y="1340"/>
                    <a:pt x="1653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13BC2F39-E0DB-03CA-4EF7-136B932E9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2483077"/>
              <a:ext cx="966788" cy="1939925"/>
            </a:xfrm>
            <a:custGeom>
              <a:avLst/>
              <a:gdLst>
                <a:gd name="T0" fmla="*/ 0 w 2677"/>
                <a:gd name="T1" fmla="*/ 5354 h 5354"/>
                <a:gd name="T2" fmla="*/ 2677 w 2677"/>
                <a:gd name="T3" fmla="*/ 2677 h 5354"/>
                <a:gd name="T4" fmla="*/ 0 w 2677"/>
                <a:gd name="T5" fmla="*/ 0 h 5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77" h="5354">
                  <a:moveTo>
                    <a:pt x="0" y="5354"/>
                  </a:moveTo>
                  <a:cubicBezTo>
                    <a:pt x="1478" y="5354"/>
                    <a:pt x="2677" y="4156"/>
                    <a:pt x="2677" y="2677"/>
                  </a:cubicBezTo>
                  <a:cubicBezTo>
                    <a:pt x="2677" y="1199"/>
                    <a:pt x="1478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7C29F7A0-4C02-C27C-518E-C6D882557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2597377"/>
              <a:ext cx="852488" cy="1711325"/>
            </a:xfrm>
            <a:custGeom>
              <a:avLst/>
              <a:gdLst>
                <a:gd name="T0" fmla="*/ 0 w 2362"/>
                <a:gd name="T1" fmla="*/ 4723 h 4723"/>
                <a:gd name="T2" fmla="*/ 2362 w 2362"/>
                <a:gd name="T3" fmla="*/ 2361 h 4723"/>
                <a:gd name="T4" fmla="*/ 0 w 2362"/>
                <a:gd name="T5" fmla="*/ 0 h 4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62" h="4723">
                  <a:moveTo>
                    <a:pt x="0" y="4723"/>
                  </a:moveTo>
                  <a:cubicBezTo>
                    <a:pt x="1304" y="4723"/>
                    <a:pt x="2362" y="3666"/>
                    <a:pt x="2362" y="2361"/>
                  </a:cubicBezTo>
                  <a:cubicBezTo>
                    <a:pt x="2362" y="1057"/>
                    <a:pt x="1304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FD07EB67-190C-66D5-C892-3EB3C459C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2711677"/>
              <a:ext cx="738188" cy="1482725"/>
            </a:xfrm>
            <a:custGeom>
              <a:avLst/>
              <a:gdLst>
                <a:gd name="T0" fmla="*/ 0 w 2046"/>
                <a:gd name="T1" fmla="*/ 4093 h 4093"/>
                <a:gd name="T2" fmla="*/ 2046 w 2046"/>
                <a:gd name="T3" fmla="*/ 2046 h 4093"/>
                <a:gd name="T4" fmla="*/ 0 w 2046"/>
                <a:gd name="T5" fmla="*/ 0 h 4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46" h="4093">
                  <a:moveTo>
                    <a:pt x="0" y="4093"/>
                  </a:moveTo>
                  <a:cubicBezTo>
                    <a:pt x="1130" y="4093"/>
                    <a:pt x="2046" y="3177"/>
                    <a:pt x="2046" y="2046"/>
                  </a:cubicBezTo>
                  <a:cubicBezTo>
                    <a:pt x="2046" y="916"/>
                    <a:pt x="1130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FDAC346F-D178-BF67-C424-465A9E721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2825977"/>
              <a:ext cx="625475" cy="1255713"/>
            </a:xfrm>
            <a:custGeom>
              <a:avLst/>
              <a:gdLst>
                <a:gd name="T0" fmla="*/ 0 w 1731"/>
                <a:gd name="T1" fmla="*/ 3463 h 3463"/>
                <a:gd name="T2" fmla="*/ 1731 w 1731"/>
                <a:gd name="T3" fmla="*/ 1731 h 3463"/>
                <a:gd name="T4" fmla="*/ 0 w 1731"/>
                <a:gd name="T5" fmla="*/ 0 h 3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31" h="3463">
                  <a:moveTo>
                    <a:pt x="0" y="3463"/>
                  </a:moveTo>
                  <a:cubicBezTo>
                    <a:pt x="956" y="3463"/>
                    <a:pt x="1731" y="2687"/>
                    <a:pt x="1731" y="1731"/>
                  </a:cubicBezTo>
                  <a:cubicBezTo>
                    <a:pt x="1731" y="775"/>
                    <a:pt x="956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CFB0C318-EF6F-E7E5-0CF5-7F9120A18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2940277"/>
              <a:ext cx="511175" cy="1025525"/>
            </a:xfrm>
            <a:custGeom>
              <a:avLst/>
              <a:gdLst>
                <a:gd name="T0" fmla="*/ 0 w 1416"/>
                <a:gd name="T1" fmla="*/ 2832 h 2832"/>
                <a:gd name="T2" fmla="*/ 1416 w 1416"/>
                <a:gd name="T3" fmla="*/ 1416 h 2832"/>
                <a:gd name="T4" fmla="*/ 0 w 1416"/>
                <a:gd name="T5" fmla="*/ 0 h 2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16" h="2832">
                  <a:moveTo>
                    <a:pt x="0" y="2832"/>
                  </a:moveTo>
                  <a:cubicBezTo>
                    <a:pt x="782" y="2832"/>
                    <a:pt x="1416" y="2198"/>
                    <a:pt x="1416" y="1416"/>
                  </a:cubicBezTo>
                  <a:cubicBezTo>
                    <a:pt x="1416" y="634"/>
                    <a:pt x="782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C3A79981-E45F-A151-940A-53398F351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3054577"/>
              <a:ext cx="396875" cy="796925"/>
            </a:xfrm>
            <a:custGeom>
              <a:avLst/>
              <a:gdLst>
                <a:gd name="T0" fmla="*/ 0 w 1101"/>
                <a:gd name="T1" fmla="*/ 2201 h 2201"/>
                <a:gd name="T2" fmla="*/ 1101 w 1101"/>
                <a:gd name="T3" fmla="*/ 1100 h 2201"/>
                <a:gd name="T4" fmla="*/ 0 w 1101"/>
                <a:gd name="T5" fmla="*/ 0 h 2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1" h="2201">
                  <a:moveTo>
                    <a:pt x="0" y="2201"/>
                  </a:moveTo>
                  <a:cubicBezTo>
                    <a:pt x="608" y="2201"/>
                    <a:pt x="1101" y="1708"/>
                    <a:pt x="1101" y="1100"/>
                  </a:cubicBezTo>
                  <a:cubicBezTo>
                    <a:pt x="1101" y="492"/>
                    <a:pt x="608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10A21C30-A652-D4C9-4333-BDEBA5CA6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3168877"/>
              <a:ext cx="282575" cy="569913"/>
            </a:xfrm>
            <a:custGeom>
              <a:avLst/>
              <a:gdLst>
                <a:gd name="T0" fmla="*/ 0 w 785"/>
                <a:gd name="T1" fmla="*/ 1571 h 1571"/>
                <a:gd name="T2" fmla="*/ 785 w 785"/>
                <a:gd name="T3" fmla="*/ 785 h 1571"/>
                <a:gd name="T4" fmla="*/ 0 w 785"/>
                <a:gd name="T5" fmla="*/ 0 h 1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85" h="1571">
                  <a:moveTo>
                    <a:pt x="0" y="1571"/>
                  </a:moveTo>
                  <a:cubicBezTo>
                    <a:pt x="434" y="1571"/>
                    <a:pt x="785" y="1219"/>
                    <a:pt x="785" y="785"/>
                  </a:cubicBezTo>
                  <a:cubicBezTo>
                    <a:pt x="785" y="352"/>
                    <a:pt x="434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8D8BE76F-DBF3-1C4C-DC28-C957D9262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3283177"/>
              <a:ext cx="169863" cy="341313"/>
            </a:xfrm>
            <a:custGeom>
              <a:avLst/>
              <a:gdLst>
                <a:gd name="T0" fmla="*/ 0 w 470"/>
                <a:gd name="T1" fmla="*/ 941 h 941"/>
                <a:gd name="T2" fmla="*/ 470 w 470"/>
                <a:gd name="T3" fmla="*/ 470 h 941"/>
                <a:gd name="T4" fmla="*/ 0 w 470"/>
                <a:gd name="T5" fmla="*/ 0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0" h="941">
                  <a:moveTo>
                    <a:pt x="0" y="941"/>
                  </a:moveTo>
                  <a:cubicBezTo>
                    <a:pt x="260" y="941"/>
                    <a:pt x="470" y="730"/>
                    <a:pt x="470" y="470"/>
                  </a:cubicBezTo>
                  <a:cubicBezTo>
                    <a:pt x="470" y="211"/>
                    <a:pt x="260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</p:grpSp>
    </p:spTree>
    <p:extLst>
      <p:ext uri="{BB962C8B-B14F-4D97-AF65-F5344CB8AC3E}">
        <p14:creationId xmlns:p14="http://schemas.microsoft.com/office/powerpoint/2010/main" val="1346391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/ mixe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33562"/>
            <a:ext cx="3962399" cy="4348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58C071-5298-5DA8-C9EA-934EED582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C4F0680-8969-9ED2-C804-DFCE592AF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06B9CC8-E2A6-3072-CCE7-FD0A8620716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57801" y="1828800"/>
            <a:ext cx="3962399" cy="4348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043FC68-790C-4060-938B-5813D1AACF6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95999" y="457200"/>
            <a:ext cx="3124191" cy="218726"/>
          </a:xfrm>
        </p:spPr>
        <p:txBody>
          <a:bodyPr anchor="b">
            <a:normAutofit/>
          </a:bodyPr>
          <a:lstStyle>
            <a:lvl1pPr marL="0" indent="0" algn="r">
              <a:buNone/>
              <a:defRPr sz="8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90567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58C071-5298-5DA8-C9EA-934EED582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C4F0680-8969-9ED2-C804-DFCE592AF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6048709-B70D-08DD-955A-CD02ABE396B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5999" y="457200"/>
            <a:ext cx="3124191" cy="218726"/>
          </a:xfrm>
        </p:spPr>
        <p:txBody>
          <a:bodyPr anchor="b">
            <a:normAutofit/>
          </a:bodyPr>
          <a:lstStyle>
            <a:lvl1pPr marL="0" indent="0" algn="r">
              <a:buNone/>
              <a:defRPr sz="8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59438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/ mixe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33562"/>
            <a:ext cx="3962399" cy="4348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58C071-5298-5DA8-C9EA-934EED582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C4F0680-8969-9ED2-C804-DFCE592AF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06B9CC8-E2A6-3072-CCE7-FD0A8620716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57801" y="1828800"/>
            <a:ext cx="3962399" cy="4348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3EF9662-09E1-CD04-9B5E-AD233CBB6E8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95999" y="457200"/>
            <a:ext cx="3124191" cy="218726"/>
          </a:xfrm>
        </p:spPr>
        <p:txBody>
          <a:bodyPr anchor="b">
            <a:normAutofit/>
          </a:bodyPr>
          <a:lstStyle>
            <a:lvl1pPr marL="0" indent="0" algn="r">
              <a:buNone/>
              <a:defRPr sz="8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4933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s / mixed 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FC5DE47-CA6D-2BD4-37CD-2B1E7553EDE6}"/>
              </a:ext>
            </a:extLst>
          </p:cNvPr>
          <p:cNvSpPr/>
          <p:nvPr userDrawn="1"/>
        </p:nvSpPr>
        <p:spPr>
          <a:xfrm>
            <a:off x="5257798" y="1828799"/>
            <a:ext cx="3962399" cy="4352925"/>
          </a:xfrm>
          <a:prstGeom prst="roundRect">
            <a:avLst>
              <a:gd name="adj" fmla="val 3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3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33562"/>
            <a:ext cx="3962399" cy="4348163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58C071-5298-5DA8-C9EA-934EED582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C4F0680-8969-9ED2-C804-DFCE592AF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7CA6AEE-A4F6-C7B3-0C6A-BB26E0CCE57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95999" y="457200"/>
            <a:ext cx="3124191" cy="218726"/>
          </a:xfrm>
        </p:spPr>
        <p:txBody>
          <a:bodyPr anchor="b">
            <a:normAutofit/>
          </a:bodyPr>
          <a:lstStyle>
            <a:lvl1pPr marL="0" indent="0" algn="r">
              <a:buNone/>
              <a:defRPr sz="8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9C0FD1E-4B1F-D770-C857-DABA4170E0F9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257798" y="1828799"/>
            <a:ext cx="3962392" cy="4343401"/>
          </a:xfrm>
        </p:spPr>
        <p:txBody>
          <a:bodyPr lIns="180000" tIns="108000" rIns="180000" bIns="108000"/>
          <a:lstStyle>
            <a:lvl1pPr>
              <a:defRPr>
                <a:solidFill>
                  <a:schemeClr val="tx2"/>
                </a:solidFill>
              </a:defRPr>
            </a:lvl1pPr>
            <a:lvl2pPr marL="171450" indent="-17145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171450" indent="-17145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960589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33562"/>
            <a:ext cx="3962399" cy="4348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58C071-5298-5DA8-C9EA-934EED582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C4F0680-8969-9ED2-C804-DFCE592AF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B96BB63-6E54-758B-1CE3-A51D409AF5D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5999" y="457200"/>
            <a:ext cx="3124191" cy="218726"/>
          </a:xfrm>
        </p:spPr>
        <p:txBody>
          <a:bodyPr anchor="b">
            <a:normAutofit/>
          </a:bodyPr>
          <a:lstStyle>
            <a:lvl1pPr marL="0" indent="0" algn="r">
              <a:buNone/>
              <a:defRPr sz="8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04947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BD025-D8A1-6785-CCE1-50E160B5068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5999" y="457200"/>
            <a:ext cx="3124191" cy="218726"/>
          </a:xfrm>
        </p:spPr>
        <p:txBody>
          <a:bodyPr anchor="b">
            <a:normAutofit/>
          </a:bodyPr>
          <a:lstStyle>
            <a:lvl1pPr marL="0" indent="0" algn="r">
              <a:buNone/>
              <a:defRPr sz="8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D70FA9-0392-92BD-A07A-9A32F8368AAC}"/>
              </a:ext>
            </a:extLst>
          </p:cNvPr>
          <p:cNvSpPr/>
          <p:nvPr userDrawn="1"/>
        </p:nvSpPr>
        <p:spPr>
          <a:xfrm>
            <a:off x="756458" y="6186836"/>
            <a:ext cx="1438102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0500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322AD-D628-BD28-4D4A-9F37E040526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5999" y="457200"/>
            <a:ext cx="3124191" cy="218726"/>
          </a:xfrm>
        </p:spPr>
        <p:txBody>
          <a:bodyPr anchor="b">
            <a:normAutofit/>
          </a:bodyPr>
          <a:lstStyle>
            <a:lvl1pPr marL="0" indent="0" algn="r">
              <a:buNone/>
              <a:defRPr sz="8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01B41B-E225-848A-C7AA-93BD7B74D2CE}"/>
              </a:ext>
            </a:extLst>
          </p:cNvPr>
          <p:cNvSpPr/>
          <p:nvPr userDrawn="1"/>
        </p:nvSpPr>
        <p:spPr>
          <a:xfrm>
            <a:off x="773084" y="6186836"/>
            <a:ext cx="1288472" cy="2970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6601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9720" y="6356352"/>
            <a:ext cx="22288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E3B0466-63C2-5383-9480-6E79C3C7BA5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5999" y="457200"/>
            <a:ext cx="3124191" cy="218726"/>
          </a:xfrm>
        </p:spPr>
        <p:txBody>
          <a:bodyPr anchor="b">
            <a:normAutofit/>
          </a:bodyPr>
          <a:lstStyle>
            <a:lvl1pPr marL="0" indent="0" algn="r">
              <a:buNone/>
              <a:defRPr sz="8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3624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924800" cy="2387600"/>
          </a:xfrm>
        </p:spPr>
        <p:txBody>
          <a:bodyPr anchor="t"/>
          <a:lstStyle>
            <a:lvl1pPr algn="l"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4572000" cy="1655762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186836"/>
            <a:ext cx="457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E97AC88-B9C7-4AEF-9990-0777AFA0136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6B303B0-6B76-2A4B-E34B-8ECC68F27952}"/>
              </a:ext>
            </a:extLst>
          </p:cNvPr>
          <p:cNvGrpSpPr/>
          <p:nvPr userDrawn="1"/>
        </p:nvGrpSpPr>
        <p:grpSpPr>
          <a:xfrm>
            <a:off x="0" y="3784601"/>
            <a:ext cx="1181443" cy="2373510"/>
            <a:chOff x="2876550" y="1679802"/>
            <a:chExt cx="1765300" cy="3546475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70D7DF3C-F340-2C25-A34E-4F23EE37DC8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76550" y="1679802"/>
              <a:ext cx="1765300" cy="354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DC8091E9-BAAE-49D2-FD1E-8971E96A5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1682977"/>
              <a:ext cx="1762125" cy="3540125"/>
            </a:xfrm>
            <a:custGeom>
              <a:avLst/>
              <a:gdLst>
                <a:gd name="T0" fmla="*/ 0 w 4884"/>
                <a:gd name="T1" fmla="*/ 9767 h 9767"/>
                <a:gd name="T2" fmla="*/ 4884 w 4884"/>
                <a:gd name="T3" fmla="*/ 4883 h 9767"/>
                <a:gd name="T4" fmla="*/ 0 w 4884"/>
                <a:gd name="T5" fmla="*/ 0 h 9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84" h="9767">
                  <a:moveTo>
                    <a:pt x="0" y="9767"/>
                  </a:moveTo>
                  <a:cubicBezTo>
                    <a:pt x="2697" y="9767"/>
                    <a:pt x="4884" y="7580"/>
                    <a:pt x="4884" y="4883"/>
                  </a:cubicBezTo>
                  <a:cubicBezTo>
                    <a:pt x="4884" y="2186"/>
                    <a:pt x="2697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89B73B69-D811-A397-E629-2EAA207E3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1797277"/>
              <a:ext cx="1647825" cy="3311525"/>
            </a:xfrm>
            <a:custGeom>
              <a:avLst/>
              <a:gdLst>
                <a:gd name="T0" fmla="*/ 0 w 4568"/>
                <a:gd name="T1" fmla="*/ 9137 h 9137"/>
                <a:gd name="T2" fmla="*/ 4568 w 4568"/>
                <a:gd name="T3" fmla="*/ 4568 h 9137"/>
                <a:gd name="T4" fmla="*/ 0 w 4568"/>
                <a:gd name="T5" fmla="*/ 0 h 9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68" h="9137">
                  <a:moveTo>
                    <a:pt x="0" y="9137"/>
                  </a:moveTo>
                  <a:cubicBezTo>
                    <a:pt x="2523" y="9137"/>
                    <a:pt x="4568" y="7091"/>
                    <a:pt x="4568" y="4568"/>
                  </a:cubicBezTo>
                  <a:cubicBezTo>
                    <a:pt x="4568" y="2045"/>
                    <a:pt x="2523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1C4F019-93CA-0633-8BA8-FA231D280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1911577"/>
              <a:ext cx="1535113" cy="3082925"/>
            </a:xfrm>
            <a:custGeom>
              <a:avLst/>
              <a:gdLst>
                <a:gd name="T0" fmla="*/ 0 w 4253"/>
                <a:gd name="T1" fmla="*/ 8506 h 8506"/>
                <a:gd name="T2" fmla="*/ 4253 w 4253"/>
                <a:gd name="T3" fmla="*/ 4253 h 8506"/>
                <a:gd name="T4" fmla="*/ 0 w 4253"/>
                <a:gd name="T5" fmla="*/ 0 h 8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53" h="8506">
                  <a:moveTo>
                    <a:pt x="0" y="8506"/>
                  </a:moveTo>
                  <a:cubicBezTo>
                    <a:pt x="2349" y="8506"/>
                    <a:pt x="4253" y="6602"/>
                    <a:pt x="4253" y="4253"/>
                  </a:cubicBezTo>
                  <a:cubicBezTo>
                    <a:pt x="4253" y="1904"/>
                    <a:pt x="2349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6250E178-5882-E106-72A3-DBCBEF30D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2025877"/>
              <a:ext cx="1420813" cy="2854325"/>
            </a:xfrm>
            <a:custGeom>
              <a:avLst/>
              <a:gdLst>
                <a:gd name="T0" fmla="*/ 0 w 3938"/>
                <a:gd name="T1" fmla="*/ 7875 h 7875"/>
                <a:gd name="T2" fmla="*/ 3938 w 3938"/>
                <a:gd name="T3" fmla="*/ 3937 h 7875"/>
                <a:gd name="T4" fmla="*/ 0 w 3938"/>
                <a:gd name="T5" fmla="*/ 0 h 7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38" h="7875">
                  <a:moveTo>
                    <a:pt x="0" y="7875"/>
                  </a:moveTo>
                  <a:cubicBezTo>
                    <a:pt x="2175" y="7875"/>
                    <a:pt x="3938" y="6112"/>
                    <a:pt x="3938" y="3937"/>
                  </a:cubicBezTo>
                  <a:cubicBezTo>
                    <a:pt x="3938" y="1763"/>
                    <a:pt x="2175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77246670-6093-35FD-B241-F58C70E14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2140177"/>
              <a:ext cx="1308100" cy="2625725"/>
            </a:xfrm>
            <a:custGeom>
              <a:avLst/>
              <a:gdLst>
                <a:gd name="T0" fmla="*/ 0 w 3623"/>
                <a:gd name="T1" fmla="*/ 7245 h 7245"/>
                <a:gd name="T2" fmla="*/ 3623 w 3623"/>
                <a:gd name="T3" fmla="*/ 3622 h 7245"/>
                <a:gd name="T4" fmla="*/ 0 w 3623"/>
                <a:gd name="T5" fmla="*/ 0 h 7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23" h="7245">
                  <a:moveTo>
                    <a:pt x="0" y="7245"/>
                  </a:moveTo>
                  <a:cubicBezTo>
                    <a:pt x="2001" y="7245"/>
                    <a:pt x="3623" y="5623"/>
                    <a:pt x="3623" y="3622"/>
                  </a:cubicBezTo>
                  <a:cubicBezTo>
                    <a:pt x="3623" y="1622"/>
                    <a:pt x="2001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6D4E9B21-1591-9B3F-A9CC-2B621972B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2254477"/>
              <a:ext cx="1193800" cy="2397125"/>
            </a:xfrm>
            <a:custGeom>
              <a:avLst/>
              <a:gdLst>
                <a:gd name="T0" fmla="*/ 0 w 3307"/>
                <a:gd name="T1" fmla="*/ 6615 h 6615"/>
                <a:gd name="T2" fmla="*/ 3307 w 3307"/>
                <a:gd name="T3" fmla="*/ 3307 h 6615"/>
                <a:gd name="T4" fmla="*/ 0 w 3307"/>
                <a:gd name="T5" fmla="*/ 0 h 6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07" h="6615">
                  <a:moveTo>
                    <a:pt x="0" y="6615"/>
                  </a:moveTo>
                  <a:cubicBezTo>
                    <a:pt x="1827" y="6615"/>
                    <a:pt x="3307" y="5134"/>
                    <a:pt x="3307" y="3307"/>
                  </a:cubicBezTo>
                  <a:cubicBezTo>
                    <a:pt x="3307" y="1481"/>
                    <a:pt x="1827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22CF41D4-4D4E-063A-BE67-892D6BE4F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2368777"/>
              <a:ext cx="1079500" cy="2168525"/>
            </a:xfrm>
            <a:custGeom>
              <a:avLst/>
              <a:gdLst>
                <a:gd name="T0" fmla="*/ 0 w 2992"/>
                <a:gd name="T1" fmla="*/ 5984 h 5984"/>
                <a:gd name="T2" fmla="*/ 2992 w 2992"/>
                <a:gd name="T3" fmla="*/ 2992 h 5984"/>
                <a:gd name="T4" fmla="*/ 0 w 2992"/>
                <a:gd name="T5" fmla="*/ 0 h 5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92" h="5984">
                  <a:moveTo>
                    <a:pt x="0" y="5984"/>
                  </a:moveTo>
                  <a:cubicBezTo>
                    <a:pt x="1653" y="5984"/>
                    <a:pt x="2992" y="4645"/>
                    <a:pt x="2992" y="2992"/>
                  </a:cubicBezTo>
                  <a:cubicBezTo>
                    <a:pt x="2992" y="1340"/>
                    <a:pt x="1653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13BC2F39-E0DB-03CA-4EF7-136B932E9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2483077"/>
              <a:ext cx="966788" cy="1939925"/>
            </a:xfrm>
            <a:custGeom>
              <a:avLst/>
              <a:gdLst>
                <a:gd name="T0" fmla="*/ 0 w 2677"/>
                <a:gd name="T1" fmla="*/ 5354 h 5354"/>
                <a:gd name="T2" fmla="*/ 2677 w 2677"/>
                <a:gd name="T3" fmla="*/ 2677 h 5354"/>
                <a:gd name="T4" fmla="*/ 0 w 2677"/>
                <a:gd name="T5" fmla="*/ 0 h 5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77" h="5354">
                  <a:moveTo>
                    <a:pt x="0" y="5354"/>
                  </a:moveTo>
                  <a:cubicBezTo>
                    <a:pt x="1478" y="5354"/>
                    <a:pt x="2677" y="4156"/>
                    <a:pt x="2677" y="2677"/>
                  </a:cubicBezTo>
                  <a:cubicBezTo>
                    <a:pt x="2677" y="1199"/>
                    <a:pt x="1478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7C29F7A0-4C02-C27C-518E-C6D882557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2597377"/>
              <a:ext cx="852488" cy="1711325"/>
            </a:xfrm>
            <a:custGeom>
              <a:avLst/>
              <a:gdLst>
                <a:gd name="T0" fmla="*/ 0 w 2362"/>
                <a:gd name="T1" fmla="*/ 4723 h 4723"/>
                <a:gd name="T2" fmla="*/ 2362 w 2362"/>
                <a:gd name="T3" fmla="*/ 2361 h 4723"/>
                <a:gd name="T4" fmla="*/ 0 w 2362"/>
                <a:gd name="T5" fmla="*/ 0 h 4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62" h="4723">
                  <a:moveTo>
                    <a:pt x="0" y="4723"/>
                  </a:moveTo>
                  <a:cubicBezTo>
                    <a:pt x="1304" y="4723"/>
                    <a:pt x="2362" y="3666"/>
                    <a:pt x="2362" y="2361"/>
                  </a:cubicBezTo>
                  <a:cubicBezTo>
                    <a:pt x="2362" y="1057"/>
                    <a:pt x="1304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FD07EB67-190C-66D5-C892-3EB3C459C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2711677"/>
              <a:ext cx="738188" cy="1482725"/>
            </a:xfrm>
            <a:custGeom>
              <a:avLst/>
              <a:gdLst>
                <a:gd name="T0" fmla="*/ 0 w 2046"/>
                <a:gd name="T1" fmla="*/ 4093 h 4093"/>
                <a:gd name="T2" fmla="*/ 2046 w 2046"/>
                <a:gd name="T3" fmla="*/ 2046 h 4093"/>
                <a:gd name="T4" fmla="*/ 0 w 2046"/>
                <a:gd name="T5" fmla="*/ 0 h 4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46" h="4093">
                  <a:moveTo>
                    <a:pt x="0" y="4093"/>
                  </a:moveTo>
                  <a:cubicBezTo>
                    <a:pt x="1130" y="4093"/>
                    <a:pt x="2046" y="3177"/>
                    <a:pt x="2046" y="2046"/>
                  </a:cubicBezTo>
                  <a:cubicBezTo>
                    <a:pt x="2046" y="916"/>
                    <a:pt x="1130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FDAC346F-D178-BF67-C424-465A9E721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2825977"/>
              <a:ext cx="625475" cy="1255713"/>
            </a:xfrm>
            <a:custGeom>
              <a:avLst/>
              <a:gdLst>
                <a:gd name="T0" fmla="*/ 0 w 1731"/>
                <a:gd name="T1" fmla="*/ 3463 h 3463"/>
                <a:gd name="T2" fmla="*/ 1731 w 1731"/>
                <a:gd name="T3" fmla="*/ 1731 h 3463"/>
                <a:gd name="T4" fmla="*/ 0 w 1731"/>
                <a:gd name="T5" fmla="*/ 0 h 3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31" h="3463">
                  <a:moveTo>
                    <a:pt x="0" y="3463"/>
                  </a:moveTo>
                  <a:cubicBezTo>
                    <a:pt x="956" y="3463"/>
                    <a:pt x="1731" y="2687"/>
                    <a:pt x="1731" y="1731"/>
                  </a:cubicBezTo>
                  <a:cubicBezTo>
                    <a:pt x="1731" y="775"/>
                    <a:pt x="956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CFB0C318-EF6F-E7E5-0CF5-7F9120A18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2940277"/>
              <a:ext cx="511175" cy="1025525"/>
            </a:xfrm>
            <a:custGeom>
              <a:avLst/>
              <a:gdLst>
                <a:gd name="T0" fmla="*/ 0 w 1416"/>
                <a:gd name="T1" fmla="*/ 2832 h 2832"/>
                <a:gd name="T2" fmla="*/ 1416 w 1416"/>
                <a:gd name="T3" fmla="*/ 1416 h 2832"/>
                <a:gd name="T4" fmla="*/ 0 w 1416"/>
                <a:gd name="T5" fmla="*/ 0 h 2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16" h="2832">
                  <a:moveTo>
                    <a:pt x="0" y="2832"/>
                  </a:moveTo>
                  <a:cubicBezTo>
                    <a:pt x="782" y="2832"/>
                    <a:pt x="1416" y="2198"/>
                    <a:pt x="1416" y="1416"/>
                  </a:cubicBezTo>
                  <a:cubicBezTo>
                    <a:pt x="1416" y="634"/>
                    <a:pt x="782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C3A79981-E45F-A151-940A-53398F351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3054577"/>
              <a:ext cx="396875" cy="796925"/>
            </a:xfrm>
            <a:custGeom>
              <a:avLst/>
              <a:gdLst>
                <a:gd name="T0" fmla="*/ 0 w 1101"/>
                <a:gd name="T1" fmla="*/ 2201 h 2201"/>
                <a:gd name="T2" fmla="*/ 1101 w 1101"/>
                <a:gd name="T3" fmla="*/ 1100 h 2201"/>
                <a:gd name="T4" fmla="*/ 0 w 1101"/>
                <a:gd name="T5" fmla="*/ 0 h 2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1" h="2201">
                  <a:moveTo>
                    <a:pt x="0" y="2201"/>
                  </a:moveTo>
                  <a:cubicBezTo>
                    <a:pt x="608" y="2201"/>
                    <a:pt x="1101" y="1708"/>
                    <a:pt x="1101" y="1100"/>
                  </a:cubicBezTo>
                  <a:cubicBezTo>
                    <a:pt x="1101" y="492"/>
                    <a:pt x="608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10A21C30-A652-D4C9-4333-BDEBA5CA6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3168877"/>
              <a:ext cx="282575" cy="569913"/>
            </a:xfrm>
            <a:custGeom>
              <a:avLst/>
              <a:gdLst>
                <a:gd name="T0" fmla="*/ 0 w 785"/>
                <a:gd name="T1" fmla="*/ 1571 h 1571"/>
                <a:gd name="T2" fmla="*/ 785 w 785"/>
                <a:gd name="T3" fmla="*/ 785 h 1571"/>
                <a:gd name="T4" fmla="*/ 0 w 785"/>
                <a:gd name="T5" fmla="*/ 0 h 1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85" h="1571">
                  <a:moveTo>
                    <a:pt x="0" y="1571"/>
                  </a:moveTo>
                  <a:cubicBezTo>
                    <a:pt x="434" y="1571"/>
                    <a:pt x="785" y="1219"/>
                    <a:pt x="785" y="785"/>
                  </a:cubicBezTo>
                  <a:cubicBezTo>
                    <a:pt x="785" y="352"/>
                    <a:pt x="434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8D8BE76F-DBF3-1C4C-DC28-C957D9262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3283177"/>
              <a:ext cx="169863" cy="341313"/>
            </a:xfrm>
            <a:custGeom>
              <a:avLst/>
              <a:gdLst>
                <a:gd name="T0" fmla="*/ 0 w 470"/>
                <a:gd name="T1" fmla="*/ 941 h 941"/>
                <a:gd name="T2" fmla="*/ 470 w 470"/>
                <a:gd name="T3" fmla="*/ 470 h 941"/>
                <a:gd name="T4" fmla="*/ 0 w 470"/>
                <a:gd name="T5" fmla="*/ 0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0" h="941">
                  <a:moveTo>
                    <a:pt x="0" y="941"/>
                  </a:moveTo>
                  <a:cubicBezTo>
                    <a:pt x="260" y="941"/>
                    <a:pt x="470" y="730"/>
                    <a:pt x="470" y="470"/>
                  </a:cubicBezTo>
                  <a:cubicBezTo>
                    <a:pt x="470" y="211"/>
                    <a:pt x="260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</p:grpSp>
    </p:spTree>
    <p:extLst>
      <p:ext uri="{BB962C8B-B14F-4D97-AF65-F5344CB8AC3E}">
        <p14:creationId xmlns:p14="http://schemas.microsoft.com/office/powerpoint/2010/main" val="18627905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58C071-5298-5DA8-C9EA-934EED582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C4F0680-8969-9ED2-C804-DFCE592AF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6048709-B70D-08DD-955A-CD02ABE396B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5999" y="457200"/>
            <a:ext cx="3124191" cy="218726"/>
          </a:xfrm>
        </p:spPr>
        <p:txBody>
          <a:bodyPr anchor="b">
            <a:normAutofit/>
          </a:bodyPr>
          <a:lstStyle>
            <a:lvl1pPr marL="0" indent="0" algn="r">
              <a:buNone/>
              <a:defRPr sz="8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85881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s / mixed 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FC5DE47-CA6D-2BD4-37CD-2B1E7553EDE6}"/>
              </a:ext>
            </a:extLst>
          </p:cNvPr>
          <p:cNvSpPr/>
          <p:nvPr userDrawn="1"/>
        </p:nvSpPr>
        <p:spPr>
          <a:xfrm>
            <a:off x="5257798" y="1828799"/>
            <a:ext cx="3962399" cy="4352925"/>
          </a:xfrm>
          <a:prstGeom prst="roundRect">
            <a:avLst>
              <a:gd name="adj" fmla="val 3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3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33562"/>
            <a:ext cx="3962399" cy="4348163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58C071-5298-5DA8-C9EA-934EED582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C4F0680-8969-9ED2-C804-DFCE592AF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7CA6AEE-A4F6-C7B3-0C6A-BB26E0CCE57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95999" y="457200"/>
            <a:ext cx="3124191" cy="218726"/>
          </a:xfrm>
        </p:spPr>
        <p:txBody>
          <a:bodyPr anchor="b">
            <a:normAutofit/>
          </a:bodyPr>
          <a:lstStyle>
            <a:lvl1pPr marL="0" indent="0" algn="r">
              <a:buNone/>
              <a:defRPr sz="8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9C0FD1E-4B1F-D770-C857-DABA4170E0F9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257798" y="1828799"/>
            <a:ext cx="3962392" cy="4343401"/>
          </a:xfrm>
        </p:spPr>
        <p:txBody>
          <a:bodyPr lIns="180000" tIns="108000" rIns="180000" bIns="108000"/>
          <a:lstStyle>
            <a:lvl1pPr>
              <a:defRPr>
                <a:solidFill>
                  <a:schemeClr val="tx2"/>
                </a:solidFill>
              </a:defRPr>
            </a:lvl1pPr>
            <a:lvl2pPr marL="171450" indent="-17145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171450" indent="-17145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963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ED9D105-C56E-FADD-8CBA-D5B29FBC801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273881" y="1828800"/>
            <a:ext cx="3962399" cy="4343401"/>
          </a:xfrm>
          <a:prstGeom prst="roundRect">
            <a:avLst>
              <a:gd name="adj" fmla="val 2363"/>
            </a:avLst>
          </a:prstGeom>
          <a:solidFill>
            <a:schemeClr val="bg1">
              <a:lumMod val="95000"/>
            </a:schemeClr>
          </a:solidFill>
        </p:spPr>
        <p:txBody>
          <a:bodyPr lIns="180000" tIns="108000" rIns="180000" bIns="108000"/>
          <a:lstStyle>
            <a:lvl1pPr>
              <a:defRPr>
                <a:solidFill>
                  <a:schemeClr val="accent1"/>
                </a:solidFill>
              </a:defRPr>
            </a:lvl1pPr>
            <a:lvl2pPr marL="171450" indent="-171450">
              <a:buFont typeface="Arial" panose="020B0604020202020204" pitchFamily="34" charset="0"/>
              <a:buChar char="•"/>
              <a:defRPr>
                <a:solidFill>
                  <a:schemeClr val="accent1"/>
                </a:solidFill>
              </a:defRPr>
            </a:lvl2pPr>
            <a:lvl3pPr marL="171450" indent="-171450">
              <a:buFont typeface="Arial" panose="020B0604020202020204" pitchFamily="34" charset="0"/>
              <a:buChar char="•"/>
              <a:defRPr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24037"/>
            <a:ext cx="3962399" cy="4348163"/>
          </a:xfrm>
        </p:spPr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58C071-5298-5DA8-C9EA-934EED582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C4F0680-8969-9ED2-C804-DFCE592AF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2023964-C69B-982E-7706-B4573D2C3D3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5999" y="457200"/>
            <a:ext cx="3124191" cy="218726"/>
          </a:xfrm>
        </p:spPr>
        <p:txBody>
          <a:bodyPr anchor="b">
            <a:normAutofit/>
          </a:bodyPr>
          <a:lstStyle>
            <a:lvl1pPr marL="0" indent="0" algn="r">
              <a:buNone/>
              <a:defRPr sz="8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98554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33562"/>
            <a:ext cx="3962399" cy="4348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58C071-5298-5DA8-C9EA-934EED582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C4F0680-8969-9ED2-C804-DFCE592AF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B96BB63-6E54-758B-1CE3-A51D409AF5D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5999" y="457200"/>
            <a:ext cx="3124191" cy="218726"/>
          </a:xfrm>
        </p:spPr>
        <p:txBody>
          <a:bodyPr anchor="b">
            <a:normAutofit/>
          </a:bodyPr>
          <a:lstStyle>
            <a:lvl1pPr marL="0" indent="0" algn="r">
              <a:buNone/>
              <a:defRPr sz="8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21041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BD025-D8A1-6785-CCE1-50E160B5068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5999" y="457200"/>
            <a:ext cx="3124191" cy="218726"/>
          </a:xfrm>
        </p:spPr>
        <p:txBody>
          <a:bodyPr anchor="b">
            <a:normAutofit/>
          </a:bodyPr>
          <a:lstStyle>
            <a:lvl1pPr marL="0" indent="0" algn="r">
              <a:buNone/>
              <a:defRPr sz="8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39532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322AD-D628-BD28-4D4A-9F37E040526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5999" y="457200"/>
            <a:ext cx="3124191" cy="218726"/>
          </a:xfrm>
        </p:spPr>
        <p:txBody>
          <a:bodyPr anchor="b">
            <a:normAutofit/>
          </a:bodyPr>
          <a:lstStyle>
            <a:lvl1pPr marL="0" indent="0" algn="r">
              <a:buNone/>
              <a:defRPr sz="8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72803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9720" y="6356352"/>
            <a:ext cx="22288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E3B0466-63C2-5383-9480-6E79C3C7BA5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5999" y="457200"/>
            <a:ext cx="3124191" cy="218726"/>
          </a:xfrm>
        </p:spPr>
        <p:txBody>
          <a:bodyPr anchor="b">
            <a:normAutofit/>
          </a:bodyPr>
          <a:lstStyle>
            <a:lvl1pPr marL="0" indent="0" algn="r">
              <a:buNone/>
              <a:defRPr sz="8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55503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28799"/>
            <a:ext cx="8534390" cy="4348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58C071-5298-5DA8-C9EA-934EED582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6186836"/>
            <a:ext cx="473280" cy="365125"/>
          </a:xfrm>
          <a:prstGeom prst="rect">
            <a:avLst/>
          </a:prstGeom>
        </p:spPr>
        <p:txBody>
          <a:bodyPr/>
          <a:lstStyle/>
          <a:p>
            <a:fld id="{CE97AC88-B9C7-4AEF-9990-0777AFA013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C4F0680-8969-9ED2-C804-DFCE592AF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685800"/>
            <a:ext cx="853439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6048709-B70D-08DD-955A-CD02ABE396B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5999" y="457200"/>
            <a:ext cx="3124191" cy="2187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sz="8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94520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/ mixe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33562"/>
            <a:ext cx="3962399" cy="4348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58C071-5298-5DA8-C9EA-934EED582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06B9CC8-E2A6-3072-CCE7-FD0A8620716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57801" y="1828800"/>
            <a:ext cx="3962399" cy="4348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itle 9">
            <a:extLst>
              <a:ext uri="{FF2B5EF4-FFF2-40B4-BE49-F238E27FC236}">
                <a16:creationId xmlns:a16="http://schemas.microsoft.com/office/drawing/2014/main" id="{D45389BB-317D-9926-B6CA-34AB3A58D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685800"/>
            <a:ext cx="8539162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2320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685800"/>
            <a:ext cx="8539152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3000" y="6186836"/>
            <a:ext cx="473280" cy="365125"/>
          </a:xfrm>
          <a:prstGeom prst="rect">
            <a:avLst/>
          </a:prstGeom>
        </p:spPr>
        <p:txBody>
          <a:bodyPr/>
          <a:lstStyle/>
          <a:p>
            <a:fld id="{CE97AC88-B9C7-4AEF-9990-0777AFA0136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BD025-D8A1-6785-CCE1-50E160B5068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5999" y="457200"/>
            <a:ext cx="3124191" cy="2187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sz="8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3319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3000" y="6186836"/>
            <a:ext cx="473280" cy="365125"/>
          </a:xfrm>
          <a:prstGeom prst="rect">
            <a:avLst/>
          </a:prstGeom>
        </p:spPr>
        <p:txBody>
          <a:bodyPr/>
          <a:lstStyle/>
          <a:p>
            <a:fld id="{CE97AC88-B9C7-4AEF-9990-0777AFA0136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322AD-D628-BD28-4D4A-9F37E040526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5999" y="457200"/>
            <a:ext cx="3124191" cy="2187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sz="8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9890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5EF5B7-F958-85DC-39D1-8621D1241B9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5999" y="457200"/>
            <a:ext cx="3124191" cy="218726"/>
          </a:xfrm>
        </p:spPr>
        <p:txBody>
          <a:bodyPr anchor="b">
            <a:normAutofit/>
          </a:bodyPr>
          <a:lstStyle>
            <a:lvl1pPr marL="0" indent="0" algn="r">
              <a:buNone/>
              <a:defRPr sz="8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3496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2217DF-F800-47DB-9C16-D0515B54C17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5999" y="457200"/>
            <a:ext cx="3124191" cy="218726"/>
          </a:xfrm>
        </p:spPr>
        <p:txBody>
          <a:bodyPr anchor="b">
            <a:normAutofit/>
          </a:bodyPr>
          <a:lstStyle>
            <a:lvl1pPr marL="0" indent="0" algn="r">
              <a:buNone/>
              <a:defRPr sz="8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011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173FC0-FA09-0BE8-E879-64D26ED79DD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5999" y="457200"/>
            <a:ext cx="3124191" cy="218726"/>
          </a:xfrm>
        </p:spPr>
        <p:txBody>
          <a:bodyPr anchor="b">
            <a:normAutofit/>
          </a:bodyPr>
          <a:lstStyle>
            <a:lvl1pPr marL="0" indent="0" algn="r">
              <a:buNone/>
              <a:defRPr sz="8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2409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924800" cy="2387600"/>
          </a:xfrm>
        </p:spPr>
        <p:txBody>
          <a:bodyPr anchor="t"/>
          <a:lstStyle>
            <a:lvl1pPr algn="l"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4572000" cy="1655762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186836"/>
            <a:ext cx="457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E97AC88-B9C7-4AEF-9990-0777AFA0136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F1C86D3-2107-82D6-2903-1A5672083EB6}"/>
              </a:ext>
            </a:extLst>
          </p:cNvPr>
          <p:cNvGrpSpPr/>
          <p:nvPr userDrawn="1"/>
        </p:nvGrpSpPr>
        <p:grpSpPr>
          <a:xfrm>
            <a:off x="0" y="3784601"/>
            <a:ext cx="1181443" cy="2373510"/>
            <a:chOff x="2876550" y="1679802"/>
            <a:chExt cx="1765300" cy="3546475"/>
          </a:xfrm>
        </p:grpSpPr>
        <p:sp>
          <p:nvSpPr>
            <p:cNvPr id="23" name="AutoShape 3">
              <a:extLst>
                <a:ext uri="{FF2B5EF4-FFF2-40B4-BE49-F238E27FC236}">
                  <a16:creationId xmlns:a16="http://schemas.microsoft.com/office/drawing/2014/main" id="{A05E9657-1D8A-403B-3DBC-7FCF6A31A24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76550" y="1679802"/>
              <a:ext cx="1765300" cy="354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647E9CF2-4F2E-054C-DE53-5BC940E47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1682977"/>
              <a:ext cx="1762125" cy="3540125"/>
            </a:xfrm>
            <a:custGeom>
              <a:avLst/>
              <a:gdLst>
                <a:gd name="T0" fmla="*/ 0 w 4884"/>
                <a:gd name="T1" fmla="*/ 9767 h 9767"/>
                <a:gd name="T2" fmla="*/ 4884 w 4884"/>
                <a:gd name="T3" fmla="*/ 4883 h 9767"/>
                <a:gd name="T4" fmla="*/ 0 w 4884"/>
                <a:gd name="T5" fmla="*/ 0 h 9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84" h="9767">
                  <a:moveTo>
                    <a:pt x="0" y="9767"/>
                  </a:moveTo>
                  <a:cubicBezTo>
                    <a:pt x="2697" y="9767"/>
                    <a:pt x="4884" y="7580"/>
                    <a:pt x="4884" y="4883"/>
                  </a:cubicBezTo>
                  <a:cubicBezTo>
                    <a:pt x="4884" y="2186"/>
                    <a:pt x="2697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1EFA77DE-1063-CC3B-7C73-816213603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1797277"/>
              <a:ext cx="1647825" cy="3311525"/>
            </a:xfrm>
            <a:custGeom>
              <a:avLst/>
              <a:gdLst>
                <a:gd name="T0" fmla="*/ 0 w 4568"/>
                <a:gd name="T1" fmla="*/ 9137 h 9137"/>
                <a:gd name="T2" fmla="*/ 4568 w 4568"/>
                <a:gd name="T3" fmla="*/ 4568 h 9137"/>
                <a:gd name="T4" fmla="*/ 0 w 4568"/>
                <a:gd name="T5" fmla="*/ 0 h 9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68" h="9137">
                  <a:moveTo>
                    <a:pt x="0" y="9137"/>
                  </a:moveTo>
                  <a:cubicBezTo>
                    <a:pt x="2523" y="9137"/>
                    <a:pt x="4568" y="7091"/>
                    <a:pt x="4568" y="4568"/>
                  </a:cubicBezTo>
                  <a:cubicBezTo>
                    <a:pt x="4568" y="2045"/>
                    <a:pt x="2523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40A1E756-ED3A-2117-4965-8F9F37485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1911577"/>
              <a:ext cx="1535113" cy="3082925"/>
            </a:xfrm>
            <a:custGeom>
              <a:avLst/>
              <a:gdLst>
                <a:gd name="T0" fmla="*/ 0 w 4253"/>
                <a:gd name="T1" fmla="*/ 8506 h 8506"/>
                <a:gd name="T2" fmla="*/ 4253 w 4253"/>
                <a:gd name="T3" fmla="*/ 4253 h 8506"/>
                <a:gd name="T4" fmla="*/ 0 w 4253"/>
                <a:gd name="T5" fmla="*/ 0 h 8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53" h="8506">
                  <a:moveTo>
                    <a:pt x="0" y="8506"/>
                  </a:moveTo>
                  <a:cubicBezTo>
                    <a:pt x="2349" y="8506"/>
                    <a:pt x="4253" y="6602"/>
                    <a:pt x="4253" y="4253"/>
                  </a:cubicBezTo>
                  <a:cubicBezTo>
                    <a:pt x="4253" y="1904"/>
                    <a:pt x="2349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5BF4EBD7-FCFA-ACDC-83E2-17C2F96C8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2025877"/>
              <a:ext cx="1420813" cy="2854325"/>
            </a:xfrm>
            <a:custGeom>
              <a:avLst/>
              <a:gdLst>
                <a:gd name="T0" fmla="*/ 0 w 3938"/>
                <a:gd name="T1" fmla="*/ 7875 h 7875"/>
                <a:gd name="T2" fmla="*/ 3938 w 3938"/>
                <a:gd name="T3" fmla="*/ 3937 h 7875"/>
                <a:gd name="T4" fmla="*/ 0 w 3938"/>
                <a:gd name="T5" fmla="*/ 0 h 7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38" h="7875">
                  <a:moveTo>
                    <a:pt x="0" y="7875"/>
                  </a:moveTo>
                  <a:cubicBezTo>
                    <a:pt x="2175" y="7875"/>
                    <a:pt x="3938" y="6112"/>
                    <a:pt x="3938" y="3937"/>
                  </a:cubicBezTo>
                  <a:cubicBezTo>
                    <a:pt x="3938" y="1763"/>
                    <a:pt x="2175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5D293A3B-3EF4-B62D-7481-DE7CE2393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2140177"/>
              <a:ext cx="1308100" cy="2625725"/>
            </a:xfrm>
            <a:custGeom>
              <a:avLst/>
              <a:gdLst>
                <a:gd name="T0" fmla="*/ 0 w 3623"/>
                <a:gd name="T1" fmla="*/ 7245 h 7245"/>
                <a:gd name="T2" fmla="*/ 3623 w 3623"/>
                <a:gd name="T3" fmla="*/ 3622 h 7245"/>
                <a:gd name="T4" fmla="*/ 0 w 3623"/>
                <a:gd name="T5" fmla="*/ 0 h 7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23" h="7245">
                  <a:moveTo>
                    <a:pt x="0" y="7245"/>
                  </a:moveTo>
                  <a:cubicBezTo>
                    <a:pt x="2001" y="7245"/>
                    <a:pt x="3623" y="5623"/>
                    <a:pt x="3623" y="3622"/>
                  </a:cubicBezTo>
                  <a:cubicBezTo>
                    <a:pt x="3623" y="1622"/>
                    <a:pt x="2001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115E1294-8888-4943-CF49-2F72ADAAB7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2254477"/>
              <a:ext cx="1193800" cy="2397125"/>
            </a:xfrm>
            <a:custGeom>
              <a:avLst/>
              <a:gdLst>
                <a:gd name="T0" fmla="*/ 0 w 3307"/>
                <a:gd name="T1" fmla="*/ 6615 h 6615"/>
                <a:gd name="T2" fmla="*/ 3307 w 3307"/>
                <a:gd name="T3" fmla="*/ 3307 h 6615"/>
                <a:gd name="T4" fmla="*/ 0 w 3307"/>
                <a:gd name="T5" fmla="*/ 0 h 6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07" h="6615">
                  <a:moveTo>
                    <a:pt x="0" y="6615"/>
                  </a:moveTo>
                  <a:cubicBezTo>
                    <a:pt x="1827" y="6615"/>
                    <a:pt x="3307" y="5134"/>
                    <a:pt x="3307" y="3307"/>
                  </a:cubicBezTo>
                  <a:cubicBezTo>
                    <a:pt x="3307" y="1481"/>
                    <a:pt x="1827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471F0487-31AD-DB43-4DA1-AF6B65804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2368777"/>
              <a:ext cx="1079500" cy="2168525"/>
            </a:xfrm>
            <a:custGeom>
              <a:avLst/>
              <a:gdLst>
                <a:gd name="T0" fmla="*/ 0 w 2992"/>
                <a:gd name="T1" fmla="*/ 5984 h 5984"/>
                <a:gd name="T2" fmla="*/ 2992 w 2992"/>
                <a:gd name="T3" fmla="*/ 2992 h 5984"/>
                <a:gd name="T4" fmla="*/ 0 w 2992"/>
                <a:gd name="T5" fmla="*/ 0 h 5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92" h="5984">
                  <a:moveTo>
                    <a:pt x="0" y="5984"/>
                  </a:moveTo>
                  <a:cubicBezTo>
                    <a:pt x="1653" y="5984"/>
                    <a:pt x="2992" y="4645"/>
                    <a:pt x="2992" y="2992"/>
                  </a:cubicBezTo>
                  <a:cubicBezTo>
                    <a:pt x="2992" y="1340"/>
                    <a:pt x="1653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08B880FA-2576-E056-5381-326B1902E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2483077"/>
              <a:ext cx="966788" cy="1939925"/>
            </a:xfrm>
            <a:custGeom>
              <a:avLst/>
              <a:gdLst>
                <a:gd name="T0" fmla="*/ 0 w 2677"/>
                <a:gd name="T1" fmla="*/ 5354 h 5354"/>
                <a:gd name="T2" fmla="*/ 2677 w 2677"/>
                <a:gd name="T3" fmla="*/ 2677 h 5354"/>
                <a:gd name="T4" fmla="*/ 0 w 2677"/>
                <a:gd name="T5" fmla="*/ 0 h 5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77" h="5354">
                  <a:moveTo>
                    <a:pt x="0" y="5354"/>
                  </a:moveTo>
                  <a:cubicBezTo>
                    <a:pt x="1478" y="5354"/>
                    <a:pt x="2677" y="4156"/>
                    <a:pt x="2677" y="2677"/>
                  </a:cubicBezTo>
                  <a:cubicBezTo>
                    <a:pt x="2677" y="1199"/>
                    <a:pt x="1478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B440CE2D-7007-5A33-4C4F-69718C7A2D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2597377"/>
              <a:ext cx="852488" cy="1711325"/>
            </a:xfrm>
            <a:custGeom>
              <a:avLst/>
              <a:gdLst>
                <a:gd name="T0" fmla="*/ 0 w 2362"/>
                <a:gd name="T1" fmla="*/ 4723 h 4723"/>
                <a:gd name="T2" fmla="*/ 2362 w 2362"/>
                <a:gd name="T3" fmla="*/ 2361 h 4723"/>
                <a:gd name="T4" fmla="*/ 0 w 2362"/>
                <a:gd name="T5" fmla="*/ 0 h 4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62" h="4723">
                  <a:moveTo>
                    <a:pt x="0" y="4723"/>
                  </a:moveTo>
                  <a:cubicBezTo>
                    <a:pt x="1304" y="4723"/>
                    <a:pt x="2362" y="3666"/>
                    <a:pt x="2362" y="2361"/>
                  </a:cubicBezTo>
                  <a:cubicBezTo>
                    <a:pt x="2362" y="1057"/>
                    <a:pt x="1304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id="{CB633CD1-0D64-A7F7-D8D4-2E8FC7B83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2711677"/>
              <a:ext cx="738188" cy="1482725"/>
            </a:xfrm>
            <a:custGeom>
              <a:avLst/>
              <a:gdLst>
                <a:gd name="T0" fmla="*/ 0 w 2046"/>
                <a:gd name="T1" fmla="*/ 4093 h 4093"/>
                <a:gd name="T2" fmla="*/ 2046 w 2046"/>
                <a:gd name="T3" fmla="*/ 2046 h 4093"/>
                <a:gd name="T4" fmla="*/ 0 w 2046"/>
                <a:gd name="T5" fmla="*/ 0 h 4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46" h="4093">
                  <a:moveTo>
                    <a:pt x="0" y="4093"/>
                  </a:moveTo>
                  <a:cubicBezTo>
                    <a:pt x="1130" y="4093"/>
                    <a:pt x="2046" y="3177"/>
                    <a:pt x="2046" y="2046"/>
                  </a:cubicBezTo>
                  <a:cubicBezTo>
                    <a:pt x="2046" y="916"/>
                    <a:pt x="1130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id="{CC973D25-AEB3-FEA1-AEB8-6DA476512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2825977"/>
              <a:ext cx="625475" cy="1255713"/>
            </a:xfrm>
            <a:custGeom>
              <a:avLst/>
              <a:gdLst>
                <a:gd name="T0" fmla="*/ 0 w 1731"/>
                <a:gd name="T1" fmla="*/ 3463 h 3463"/>
                <a:gd name="T2" fmla="*/ 1731 w 1731"/>
                <a:gd name="T3" fmla="*/ 1731 h 3463"/>
                <a:gd name="T4" fmla="*/ 0 w 1731"/>
                <a:gd name="T5" fmla="*/ 0 h 3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31" h="3463">
                  <a:moveTo>
                    <a:pt x="0" y="3463"/>
                  </a:moveTo>
                  <a:cubicBezTo>
                    <a:pt x="956" y="3463"/>
                    <a:pt x="1731" y="2687"/>
                    <a:pt x="1731" y="1731"/>
                  </a:cubicBezTo>
                  <a:cubicBezTo>
                    <a:pt x="1731" y="775"/>
                    <a:pt x="956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id="{AC09C2B8-2F82-8A23-6859-98798730C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2940277"/>
              <a:ext cx="511175" cy="1025525"/>
            </a:xfrm>
            <a:custGeom>
              <a:avLst/>
              <a:gdLst>
                <a:gd name="T0" fmla="*/ 0 w 1416"/>
                <a:gd name="T1" fmla="*/ 2832 h 2832"/>
                <a:gd name="T2" fmla="*/ 1416 w 1416"/>
                <a:gd name="T3" fmla="*/ 1416 h 2832"/>
                <a:gd name="T4" fmla="*/ 0 w 1416"/>
                <a:gd name="T5" fmla="*/ 0 h 2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16" h="2832">
                  <a:moveTo>
                    <a:pt x="0" y="2832"/>
                  </a:moveTo>
                  <a:cubicBezTo>
                    <a:pt x="782" y="2832"/>
                    <a:pt x="1416" y="2198"/>
                    <a:pt x="1416" y="1416"/>
                  </a:cubicBezTo>
                  <a:cubicBezTo>
                    <a:pt x="1416" y="634"/>
                    <a:pt x="782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id="{901C3A7D-11B5-2344-26BC-FEA7A7B5B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3054577"/>
              <a:ext cx="396875" cy="796925"/>
            </a:xfrm>
            <a:custGeom>
              <a:avLst/>
              <a:gdLst>
                <a:gd name="T0" fmla="*/ 0 w 1101"/>
                <a:gd name="T1" fmla="*/ 2201 h 2201"/>
                <a:gd name="T2" fmla="*/ 1101 w 1101"/>
                <a:gd name="T3" fmla="*/ 1100 h 2201"/>
                <a:gd name="T4" fmla="*/ 0 w 1101"/>
                <a:gd name="T5" fmla="*/ 0 h 2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1" h="2201">
                  <a:moveTo>
                    <a:pt x="0" y="2201"/>
                  </a:moveTo>
                  <a:cubicBezTo>
                    <a:pt x="608" y="2201"/>
                    <a:pt x="1101" y="1708"/>
                    <a:pt x="1101" y="1100"/>
                  </a:cubicBezTo>
                  <a:cubicBezTo>
                    <a:pt x="1101" y="492"/>
                    <a:pt x="608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id="{ABD005B2-A77E-A625-33B7-0E5766CCB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3168877"/>
              <a:ext cx="282575" cy="569913"/>
            </a:xfrm>
            <a:custGeom>
              <a:avLst/>
              <a:gdLst>
                <a:gd name="T0" fmla="*/ 0 w 785"/>
                <a:gd name="T1" fmla="*/ 1571 h 1571"/>
                <a:gd name="T2" fmla="*/ 785 w 785"/>
                <a:gd name="T3" fmla="*/ 785 h 1571"/>
                <a:gd name="T4" fmla="*/ 0 w 785"/>
                <a:gd name="T5" fmla="*/ 0 h 1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85" h="1571">
                  <a:moveTo>
                    <a:pt x="0" y="1571"/>
                  </a:moveTo>
                  <a:cubicBezTo>
                    <a:pt x="434" y="1571"/>
                    <a:pt x="785" y="1219"/>
                    <a:pt x="785" y="785"/>
                  </a:cubicBezTo>
                  <a:cubicBezTo>
                    <a:pt x="785" y="352"/>
                    <a:pt x="434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id="{891A44FD-6ADD-DA0B-0616-BDAD786A5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3283177"/>
              <a:ext cx="169863" cy="341313"/>
            </a:xfrm>
            <a:custGeom>
              <a:avLst/>
              <a:gdLst>
                <a:gd name="T0" fmla="*/ 0 w 470"/>
                <a:gd name="T1" fmla="*/ 941 h 941"/>
                <a:gd name="T2" fmla="*/ 470 w 470"/>
                <a:gd name="T3" fmla="*/ 470 h 941"/>
                <a:gd name="T4" fmla="*/ 0 w 470"/>
                <a:gd name="T5" fmla="*/ 0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0" h="941">
                  <a:moveTo>
                    <a:pt x="0" y="941"/>
                  </a:moveTo>
                  <a:cubicBezTo>
                    <a:pt x="260" y="941"/>
                    <a:pt x="470" y="730"/>
                    <a:pt x="470" y="470"/>
                  </a:cubicBezTo>
                  <a:cubicBezTo>
                    <a:pt x="470" y="211"/>
                    <a:pt x="260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</p:grpSp>
    </p:spTree>
    <p:extLst>
      <p:ext uri="{BB962C8B-B14F-4D97-AF65-F5344CB8AC3E}">
        <p14:creationId xmlns:p14="http://schemas.microsoft.com/office/powerpoint/2010/main" val="3966701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58C071-5298-5DA8-C9EA-934EED582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C4F0680-8969-9ED2-C804-DFCE592AF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03000A1-EDD2-6B4C-86D0-031B8FEACC6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5999" y="457200"/>
            <a:ext cx="3124191" cy="218726"/>
          </a:xfrm>
        </p:spPr>
        <p:txBody>
          <a:bodyPr anchor="b">
            <a:normAutofit/>
          </a:bodyPr>
          <a:lstStyle>
            <a:lvl1pPr marL="0" indent="0" algn="r">
              <a:buNone/>
              <a:defRPr sz="8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6221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685800"/>
            <a:ext cx="8539162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Clique para editar o estilo do título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828799"/>
            <a:ext cx="8534390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Clique para editar os estilos de texto mestre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186836"/>
            <a:ext cx="47328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E97AC88-B9C7-4AEF-9990-0777AFA0136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3E314C-8051-11BF-A940-2ED2C207F636}"/>
              </a:ext>
            </a:extLst>
          </p:cNvPr>
          <p:cNvSpPr txBox="1">
            <a:spLocks/>
          </p:cNvSpPr>
          <p:nvPr userDrawn="1"/>
        </p:nvSpPr>
        <p:spPr>
          <a:xfrm>
            <a:off x="685800" y="6186835"/>
            <a:ext cx="1676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dirty="0" err="1">
                <a:solidFill>
                  <a:schemeClr val="bg2"/>
                </a:solidFill>
              </a:rPr>
              <a:t>Pacto</a:t>
            </a:r>
            <a:r>
              <a:rPr lang="en-US" sz="800" dirty="0">
                <a:solidFill>
                  <a:schemeClr val="bg2"/>
                </a:solidFill>
              </a:rPr>
              <a:t> Global de </a:t>
            </a:r>
            <a:r>
              <a:rPr lang="en-US" sz="800" dirty="0" err="1">
                <a:solidFill>
                  <a:schemeClr val="bg2"/>
                </a:solidFill>
              </a:rPr>
              <a:t>Prefeitos</a:t>
            </a:r>
            <a:br>
              <a:rPr lang="en-US" sz="800" dirty="0">
                <a:solidFill>
                  <a:schemeClr val="bg2"/>
                </a:solidFill>
              </a:rPr>
            </a:br>
            <a:r>
              <a:rPr lang="pt-BR" sz="800" dirty="0">
                <a:solidFill>
                  <a:schemeClr val="bg2"/>
                </a:solidFill>
              </a:rPr>
              <a:t>pelo Clima e a Energia</a:t>
            </a:r>
            <a:endParaRPr lang="en-US" sz="800" dirty="0">
              <a:solidFill>
                <a:schemeClr val="bg2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6DB3E9C-D3DD-5298-A6D7-D45A0CD2140F}"/>
              </a:ext>
            </a:extLst>
          </p:cNvPr>
          <p:cNvGrpSpPr/>
          <p:nvPr userDrawn="1"/>
        </p:nvGrpSpPr>
        <p:grpSpPr>
          <a:xfrm>
            <a:off x="9384299" y="-1"/>
            <a:ext cx="128987" cy="5590931"/>
            <a:chOff x="9384299" y="-1"/>
            <a:chExt cx="128987" cy="5590931"/>
          </a:xfrm>
        </p:grpSpPr>
        <p:sp>
          <p:nvSpPr>
            <p:cNvPr id="9" name="Line 254">
              <a:extLst>
                <a:ext uri="{FF2B5EF4-FFF2-40B4-BE49-F238E27FC236}">
                  <a16:creationId xmlns:a16="http://schemas.microsoft.com/office/drawing/2014/main" id="{96165AEE-2596-E05B-6637-364D6D61CF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448795" y="-1"/>
              <a:ext cx="0" cy="5524499"/>
            </a:xfrm>
            <a:prstGeom prst="line">
              <a:avLst/>
            </a:prstGeom>
            <a:noFill/>
            <a:ln w="19050" cap="flat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11" name="Oval 443">
              <a:extLst>
                <a:ext uri="{FF2B5EF4-FFF2-40B4-BE49-F238E27FC236}">
                  <a16:creationId xmlns:a16="http://schemas.microsoft.com/office/drawing/2014/main" id="{A5016031-F13C-D4EF-7569-4832E4DE3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4303" y="1403685"/>
              <a:ext cx="128983" cy="12898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>
              <a:noFill/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12" name="Oval 443">
              <a:extLst>
                <a:ext uri="{FF2B5EF4-FFF2-40B4-BE49-F238E27FC236}">
                  <a16:creationId xmlns:a16="http://schemas.microsoft.com/office/drawing/2014/main" id="{451AFE16-C4D0-6B23-001A-F2022BE9DE6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384303" y="823933"/>
              <a:ext cx="128983" cy="12898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>
              <a:noFill/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13" name="Oval 443">
              <a:extLst>
                <a:ext uri="{FF2B5EF4-FFF2-40B4-BE49-F238E27FC236}">
                  <a16:creationId xmlns:a16="http://schemas.microsoft.com/office/drawing/2014/main" id="{E79D70DA-8891-A3FA-9FE7-5DC02CE1F5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4303" y="1983437"/>
              <a:ext cx="128983" cy="12898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>
              <a:noFill/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14" name="Oval 443">
              <a:extLst>
                <a:ext uri="{FF2B5EF4-FFF2-40B4-BE49-F238E27FC236}">
                  <a16:creationId xmlns:a16="http://schemas.microsoft.com/office/drawing/2014/main" id="{C8A905AD-A103-8C51-506F-E831287AE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4303" y="2563189"/>
              <a:ext cx="128983" cy="12898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>
              <a:noFill/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15" name="Oval 443">
              <a:extLst>
                <a:ext uri="{FF2B5EF4-FFF2-40B4-BE49-F238E27FC236}">
                  <a16:creationId xmlns:a16="http://schemas.microsoft.com/office/drawing/2014/main" id="{76559C94-8C07-7DAF-9609-6AFC450EA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4299" y="3142941"/>
              <a:ext cx="128983" cy="12898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>
              <a:noFill/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16" name="Oval 443">
              <a:extLst>
                <a:ext uri="{FF2B5EF4-FFF2-40B4-BE49-F238E27FC236}">
                  <a16:creationId xmlns:a16="http://schemas.microsoft.com/office/drawing/2014/main" id="{5A12998A-4F08-A989-B067-E8D2D8C048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4303" y="3722691"/>
              <a:ext cx="128983" cy="12898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>
              <a:noFill/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5" name="Oval 443">
              <a:extLst>
                <a:ext uri="{FF2B5EF4-FFF2-40B4-BE49-F238E27FC236}">
                  <a16:creationId xmlns:a16="http://schemas.microsoft.com/office/drawing/2014/main" id="{24EE7E09-AF7E-39CF-BEE1-6BB06F7CB61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384303" y="4302443"/>
              <a:ext cx="128983" cy="12898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>
              <a:noFill/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18" name="Oval 443">
              <a:extLst>
                <a:ext uri="{FF2B5EF4-FFF2-40B4-BE49-F238E27FC236}">
                  <a16:creationId xmlns:a16="http://schemas.microsoft.com/office/drawing/2014/main" id="{59DAF762-9E24-3CF6-AD37-5D01919165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384303" y="4882195"/>
              <a:ext cx="128983" cy="12898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>
              <a:noFill/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19" name="Oval 443">
              <a:extLst>
                <a:ext uri="{FF2B5EF4-FFF2-40B4-BE49-F238E27FC236}">
                  <a16:creationId xmlns:a16="http://schemas.microsoft.com/office/drawing/2014/main" id="{7A428180-8ED4-FDA5-36DD-7ECFA475FE9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384303" y="5461947"/>
              <a:ext cx="128983" cy="12898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>
              <a:noFill/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</p:grpSp>
    </p:spTree>
    <p:extLst>
      <p:ext uri="{BB962C8B-B14F-4D97-AF65-F5344CB8AC3E}">
        <p14:creationId xmlns:p14="http://schemas.microsoft.com/office/powerpoint/2010/main" val="92825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12" r:id="rId3"/>
    <p:sldLayoutId id="2147483713" r:id="rId4"/>
    <p:sldLayoutId id="2147483696" r:id="rId5"/>
    <p:sldLayoutId id="2147483697" r:id="rId6"/>
    <p:sldLayoutId id="2147483699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400" b="1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" userDrawn="1">
          <p15:clr>
            <a:srgbClr val="F26B43"/>
          </p15:clr>
        </p15:guide>
        <p15:guide id="2" pos="432" userDrawn="1">
          <p15:clr>
            <a:srgbClr val="F26B43"/>
          </p15:clr>
        </p15:guide>
        <p15:guide id="3" orient="horz" pos="3888" userDrawn="1">
          <p15:clr>
            <a:srgbClr val="F26B43"/>
          </p15:clr>
        </p15:guide>
        <p15:guide id="4" pos="5808" userDrawn="1">
          <p15:clr>
            <a:srgbClr val="F26B43"/>
          </p15:clr>
        </p15:guide>
        <p15:guide id="5" orient="horz" pos="1152" userDrawn="1">
          <p15:clr>
            <a:srgbClr val="F26B43"/>
          </p15:clr>
        </p15:guide>
        <p15:guide id="6" orient="horz" pos="1056" userDrawn="1">
          <p15:clr>
            <a:srgbClr val="F26B43"/>
          </p15:clr>
        </p15:guide>
        <p15:guide id="7" pos="2928" userDrawn="1">
          <p15:clr>
            <a:srgbClr val="F26B43"/>
          </p15:clr>
        </p15:guide>
        <p15:guide id="8" pos="5952" userDrawn="1">
          <p15:clr>
            <a:srgbClr val="F26B43"/>
          </p15:clr>
        </p15:guide>
        <p15:guide id="9" pos="3312" userDrawn="1">
          <p15:clr>
            <a:srgbClr val="F26B43"/>
          </p15:clr>
        </p15:guide>
        <p15:guide id="10" pos="816" userDrawn="1">
          <p15:clr>
            <a:srgbClr val="F26B43"/>
          </p15:clr>
        </p15:guide>
        <p15:guide id="11" pos="5424" userDrawn="1">
          <p15:clr>
            <a:srgbClr val="F26B43"/>
          </p15:clr>
        </p15:guide>
        <p15:guide id="12" orient="horz" pos="1248" userDrawn="1">
          <p15:clr>
            <a:srgbClr val="F26B43"/>
          </p15:clr>
        </p15:guide>
        <p15:guide id="13" orient="horz" pos="379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685800"/>
            <a:ext cx="8539162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Clique para editar o estilo do título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828799"/>
            <a:ext cx="8534390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Clique para editar os estilos de texto mestre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186836"/>
            <a:ext cx="47328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E97AC88-B9C7-4AEF-9990-0777AFA0136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3E314C-8051-11BF-A940-2ED2C207F636}"/>
              </a:ext>
            </a:extLst>
          </p:cNvPr>
          <p:cNvSpPr txBox="1">
            <a:spLocks/>
          </p:cNvSpPr>
          <p:nvPr userDrawn="1"/>
        </p:nvSpPr>
        <p:spPr>
          <a:xfrm>
            <a:off x="685800" y="6186835"/>
            <a:ext cx="1676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dirty="0" err="1">
                <a:solidFill>
                  <a:schemeClr val="bg2"/>
                </a:solidFill>
              </a:rPr>
              <a:t>Pacto</a:t>
            </a:r>
            <a:r>
              <a:rPr lang="en-US" sz="800" dirty="0">
                <a:solidFill>
                  <a:schemeClr val="bg2"/>
                </a:solidFill>
              </a:rPr>
              <a:t> Global de </a:t>
            </a:r>
            <a:r>
              <a:rPr lang="en-US" sz="800" dirty="0" err="1">
                <a:solidFill>
                  <a:schemeClr val="bg2"/>
                </a:solidFill>
              </a:rPr>
              <a:t>Prefeitos</a:t>
            </a:r>
            <a:br>
              <a:rPr lang="en-US" sz="800" dirty="0">
                <a:solidFill>
                  <a:schemeClr val="bg2"/>
                </a:solidFill>
              </a:rPr>
            </a:br>
            <a:r>
              <a:rPr lang="pt-BR" sz="800" dirty="0">
                <a:solidFill>
                  <a:schemeClr val="bg2"/>
                </a:solidFill>
              </a:rPr>
              <a:t>pelo Clima e a Energia</a:t>
            </a:r>
            <a:endParaRPr lang="en-US" sz="800" dirty="0">
              <a:solidFill>
                <a:schemeClr val="bg2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4E6AA7F-78EF-9337-0674-3E4D3FC40D6B}"/>
              </a:ext>
            </a:extLst>
          </p:cNvPr>
          <p:cNvGrpSpPr/>
          <p:nvPr userDrawn="1"/>
        </p:nvGrpSpPr>
        <p:grpSpPr>
          <a:xfrm>
            <a:off x="9384299" y="-1"/>
            <a:ext cx="128987" cy="5590931"/>
            <a:chOff x="9384299" y="-1"/>
            <a:chExt cx="128987" cy="5590931"/>
          </a:xfrm>
        </p:grpSpPr>
        <p:sp>
          <p:nvSpPr>
            <p:cNvPr id="5" name="Line 254">
              <a:extLst>
                <a:ext uri="{FF2B5EF4-FFF2-40B4-BE49-F238E27FC236}">
                  <a16:creationId xmlns:a16="http://schemas.microsoft.com/office/drawing/2014/main" id="{2700447C-7F91-0044-2C84-E0765001BD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448795" y="-1"/>
              <a:ext cx="0" cy="5524499"/>
            </a:xfrm>
            <a:prstGeom prst="line">
              <a:avLst/>
            </a:prstGeom>
            <a:noFill/>
            <a:ln w="19050" cap="flat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17" name="Oval 443">
              <a:extLst>
                <a:ext uri="{FF2B5EF4-FFF2-40B4-BE49-F238E27FC236}">
                  <a16:creationId xmlns:a16="http://schemas.microsoft.com/office/drawing/2014/main" id="{65F1673D-C5BD-DF92-6527-8A6323966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4303" y="1403685"/>
              <a:ext cx="128983" cy="12898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>
              <a:noFill/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18" name="Oval 443">
              <a:extLst>
                <a:ext uri="{FF2B5EF4-FFF2-40B4-BE49-F238E27FC236}">
                  <a16:creationId xmlns:a16="http://schemas.microsoft.com/office/drawing/2014/main" id="{E846275A-6EEC-5EC2-BDBB-534AC72712E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384303" y="823933"/>
              <a:ext cx="128983" cy="12898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>
              <a:noFill/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19" name="Oval 443">
              <a:extLst>
                <a:ext uri="{FF2B5EF4-FFF2-40B4-BE49-F238E27FC236}">
                  <a16:creationId xmlns:a16="http://schemas.microsoft.com/office/drawing/2014/main" id="{6F4A1990-D3AC-2CA1-1723-6E0B67CA9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4303" y="1983437"/>
              <a:ext cx="128983" cy="12898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>
              <a:noFill/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20" name="Oval 443">
              <a:extLst>
                <a:ext uri="{FF2B5EF4-FFF2-40B4-BE49-F238E27FC236}">
                  <a16:creationId xmlns:a16="http://schemas.microsoft.com/office/drawing/2014/main" id="{B0489A17-4F03-BF55-44A5-CE50EF5AEC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4303" y="2563189"/>
              <a:ext cx="128983" cy="12898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>
              <a:noFill/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21" name="Oval 443">
              <a:extLst>
                <a:ext uri="{FF2B5EF4-FFF2-40B4-BE49-F238E27FC236}">
                  <a16:creationId xmlns:a16="http://schemas.microsoft.com/office/drawing/2014/main" id="{8AAE8D54-D024-8BF8-BF99-ED960C002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4299" y="3142941"/>
              <a:ext cx="128983" cy="12898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>
              <a:noFill/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23" name="Oval 443">
              <a:extLst>
                <a:ext uri="{FF2B5EF4-FFF2-40B4-BE49-F238E27FC236}">
                  <a16:creationId xmlns:a16="http://schemas.microsoft.com/office/drawing/2014/main" id="{417B957D-360A-355E-C556-46AF6E4B48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4303" y="3722691"/>
              <a:ext cx="128983" cy="12898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>
              <a:noFill/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24" name="Oval 443">
              <a:extLst>
                <a:ext uri="{FF2B5EF4-FFF2-40B4-BE49-F238E27FC236}">
                  <a16:creationId xmlns:a16="http://schemas.microsoft.com/office/drawing/2014/main" id="{EBEE1568-7FD1-7782-46DD-265B6474A5D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384303" y="4302443"/>
              <a:ext cx="128983" cy="12898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>
              <a:noFill/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25" name="Oval 443">
              <a:extLst>
                <a:ext uri="{FF2B5EF4-FFF2-40B4-BE49-F238E27FC236}">
                  <a16:creationId xmlns:a16="http://schemas.microsoft.com/office/drawing/2014/main" id="{FE26BDCB-7CC1-3D1C-2C01-E2D6C209898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384303" y="4882195"/>
              <a:ext cx="128983" cy="12898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>
              <a:noFill/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26" name="Oval 443">
              <a:extLst>
                <a:ext uri="{FF2B5EF4-FFF2-40B4-BE49-F238E27FC236}">
                  <a16:creationId xmlns:a16="http://schemas.microsoft.com/office/drawing/2014/main" id="{53C62A67-8A26-E807-21C4-CF36C6D3A42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384303" y="5461947"/>
              <a:ext cx="128983" cy="12898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>
              <a:noFill/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</p:grpSp>
    </p:spTree>
    <p:extLst>
      <p:ext uri="{BB962C8B-B14F-4D97-AF65-F5344CB8AC3E}">
        <p14:creationId xmlns:p14="http://schemas.microsoft.com/office/powerpoint/2010/main" val="3119493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16" r:id="rId2"/>
    <p:sldLayoutId id="2147483717" r:id="rId3"/>
    <p:sldLayoutId id="2147483750" r:id="rId4"/>
    <p:sldLayoutId id="2147483720" r:id="rId5"/>
    <p:sldLayoutId id="2147483721" r:id="rId6"/>
    <p:sldLayoutId id="2147483722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400" b="1" kern="1200">
          <a:solidFill>
            <a:schemeClr val="accent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" userDrawn="1">
          <p15:clr>
            <a:srgbClr val="F26B43"/>
          </p15:clr>
        </p15:guide>
        <p15:guide id="2" pos="432" userDrawn="1">
          <p15:clr>
            <a:srgbClr val="F26B43"/>
          </p15:clr>
        </p15:guide>
        <p15:guide id="3" orient="horz" pos="3888" userDrawn="1">
          <p15:clr>
            <a:srgbClr val="F26B43"/>
          </p15:clr>
        </p15:guide>
        <p15:guide id="4" pos="5808" userDrawn="1">
          <p15:clr>
            <a:srgbClr val="F26B43"/>
          </p15:clr>
        </p15:guide>
        <p15:guide id="5" orient="horz" pos="1152" userDrawn="1">
          <p15:clr>
            <a:srgbClr val="F26B43"/>
          </p15:clr>
        </p15:guide>
        <p15:guide id="6" orient="horz" pos="1056" userDrawn="1">
          <p15:clr>
            <a:srgbClr val="F26B43"/>
          </p15:clr>
        </p15:guide>
        <p15:guide id="7" pos="2928" userDrawn="1">
          <p15:clr>
            <a:srgbClr val="F26B43"/>
          </p15:clr>
        </p15:guide>
        <p15:guide id="8" pos="5952" userDrawn="1">
          <p15:clr>
            <a:srgbClr val="F26B43"/>
          </p15:clr>
        </p15:guide>
        <p15:guide id="9" pos="3312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685800"/>
            <a:ext cx="8539162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Clique para editar o estilo do título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828799"/>
            <a:ext cx="8534390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Clique para editar os estilos de texto mestre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186836"/>
            <a:ext cx="47328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E97AC88-B9C7-4AEF-9990-0777AFA0136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3E314C-8051-11BF-A940-2ED2C207F636}"/>
              </a:ext>
            </a:extLst>
          </p:cNvPr>
          <p:cNvSpPr txBox="1">
            <a:spLocks/>
          </p:cNvSpPr>
          <p:nvPr userDrawn="1"/>
        </p:nvSpPr>
        <p:spPr>
          <a:xfrm>
            <a:off x="685800" y="6186835"/>
            <a:ext cx="1676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dirty="0" err="1">
                <a:solidFill>
                  <a:schemeClr val="bg2"/>
                </a:solidFill>
              </a:rPr>
              <a:t>Pacto</a:t>
            </a:r>
            <a:r>
              <a:rPr lang="en-US" sz="800" dirty="0">
                <a:solidFill>
                  <a:schemeClr val="bg2"/>
                </a:solidFill>
              </a:rPr>
              <a:t> Global de </a:t>
            </a:r>
            <a:r>
              <a:rPr lang="en-US" sz="800" dirty="0" err="1">
                <a:solidFill>
                  <a:schemeClr val="bg2"/>
                </a:solidFill>
              </a:rPr>
              <a:t>Prefeitos</a:t>
            </a:r>
            <a:br>
              <a:rPr lang="en-US" sz="800" dirty="0">
                <a:solidFill>
                  <a:schemeClr val="bg2"/>
                </a:solidFill>
              </a:rPr>
            </a:br>
            <a:r>
              <a:rPr lang="pt-BR" sz="800" dirty="0">
                <a:solidFill>
                  <a:schemeClr val="bg2"/>
                </a:solidFill>
              </a:rPr>
              <a:t>pelo Clima e a Energia</a:t>
            </a:r>
            <a:endParaRPr lang="en-US" sz="800" dirty="0">
              <a:solidFill>
                <a:schemeClr val="bg2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39424A9-B70A-8611-FCC8-993C1AECB3AE}"/>
              </a:ext>
            </a:extLst>
          </p:cNvPr>
          <p:cNvGrpSpPr/>
          <p:nvPr userDrawn="1"/>
        </p:nvGrpSpPr>
        <p:grpSpPr>
          <a:xfrm>
            <a:off x="9384299" y="-1"/>
            <a:ext cx="128987" cy="5590931"/>
            <a:chOff x="9384299" y="-1"/>
            <a:chExt cx="128987" cy="5590931"/>
          </a:xfrm>
        </p:grpSpPr>
        <p:sp>
          <p:nvSpPr>
            <p:cNvPr id="5" name="Line 254">
              <a:extLst>
                <a:ext uri="{FF2B5EF4-FFF2-40B4-BE49-F238E27FC236}">
                  <a16:creationId xmlns:a16="http://schemas.microsoft.com/office/drawing/2014/main" id="{36219991-A403-D066-CDF3-D120AD10D3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448795" y="-1"/>
              <a:ext cx="0" cy="5524499"/>
            </a:xfrm>
            <a:prstGeom prst="line">
              <a:avLst/>
            </a:prstGeom>
            <a:noFill/>
            <a:ln w="19050" cap="flat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17" name="Oval 443">
              <a:extLst>
                <a:ext uri="{FF2B5EF4-FFF2-40B4-BE49-F238E27FC236}">
                  <a16:creationId xmlns:a16="http://schemas.microsoft.com/office/drawing/2014/main" id="{07586EA8-E640-7974-807A-3E5495A2BB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4303" y="1403685"/>
              <a:ext cx="128983" cy="12898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>
              <a:noFill/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18" name="Oval 443">
              <a:extLst>
                <a:ext uri="{FF2B5EF4-FFF2-40B4-BE49-F238E27FC236}">
                  <a16:creationId xmlns:a16="http://schemas.microsoft.com/office/drawing/2014/main" id="{043810CB-4B34-B675-60D8-2074E0AB492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384303" y="823933"/>
              <a:ext cx="128983" cy="12898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>
              <a:noFill/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19" name="Oval 443">
              <a:extLst>
                <a:ext uri="{FF2B5EF4-FFF2-40B4-BE49-F238E27FC236}">
                  <a16:creationId xmlns:a16="http://schemas.microsoft.com/office/drawing/2014/main" id="{5835EFF5-9B76-115F-B1A4-10A67BF838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4303" y="1983437"/>
              <a:ext cx="128983" cy="12898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>
              <a:noFill/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20" name="Oval 443">
              <a:extLst>
                <a:ext uri="{FF2B5EF4-FFF2-40B4-BE49-F238E27FC236}">
                  <a16:creationId xmlns:a16="http://schemas.microsoft.com/office/drawing/2014/main" id="{E207A80D-C757-1A01-5C37-3F957CB2A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4303" y="2563189"/>
              <a:ext cx="128983" cy="12898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>
              <a:noFill/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21" name="Oval 443">
              <a:extLst>
                <a:ext uri="{FF2B5EF4-FFF2-40B4-BE49-F238E27FC236}">
                  <a16:creationId xmlns:a16="http://schemas.microsoft.com/office/drawing/2014/main" id="{BE3A6BD8-95B5-BF23-3D15-39756C4A16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4299" y="3142941"/>
              <a:ext cx="128983" cy="12898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>
              <a:noFill/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23" name="Oval 443">
              <a:extLst>
                <a:ext uri="{FF2B5EF4-FFF2-40B4-BE49-F238E27FC236}">
                  <a16:creationId xmlns:a16="http://schemas.microsoft.com/office/drawing/2014/main" id="{48DF473E-FFC7-1985-418C-43D6068488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4303" y="3722691"/>
              <a:ext cx="128983" cy="12898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>
              <a:noFill/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24" name="Oval 443">
              <a:extLst>
                <a:ext uri="{FF2B5EF4-FFF2-40B4-BE49-F238E27FC236}">
                  <a16:creationId xmlns:a16="http://schemas.microsoft.com/office/drawing/2014/main" id="{D0676835-A719-CC8D-DCAA-7369902B221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384303" y="4302443"/>
              <a:ext cx="128983" cy="12898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>
              <a:noFill/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25" name="Oval 443">
              <a:extLst>
                <a:ext uri="{FF2B5EF4-FFF2-40B4-BE49-F238E27FC236}">
                  <a16:creationId xmlns:a16="http://schemas.microsoft.com/office/drawing/2014/main" id="{782B6878-3C38-24E2-9439-459A7512780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384303" y="4882195"/>
              <a:ext cx="128983" cy="12898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>
              <a:noFill/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26" name="Oval 443">
              <a:extLst>
                <a:ext uri="{FF2B5EF4-FFF2-40B4-BE49-F238E27FC236}">
                  <a16:creationId xmlns:a16="http://schemas.microsoft.com/office/drawing/2014/main" id="{D513D23E-C5E8-D5D2-87A1-65478742A33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384303" y="5461947"/>
              <a:ext cx="128983" cy="12898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>
              <a:noFill/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</p:grpSp>
    </p:spTree>
    <p:extLst>
      <p:ext uri="{BB962C8B-B14F-4D97-AF65-F5344CB8AC3E}">
        <p14:creationId xmlns:p14="http://schemas.microsoft.com/office/powerpoint/2010/main" val="222643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25" r:id="rId2"/>
    <p:sldLayoutId id="2147483726" r:id="rId3"/>
    <p:sldLayoutId id="2147483751" r:id="rId4"/>
    <p:sldLayoutId id="2147483729" r:id="rId5"/>
    <p:sldLayoutId id="2147483730" r:id="rId6"/>
    <p:sldLayoutId id="2147483731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400" b="1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" userDrawn="1">
          <p15:clr>
            <a:srgbClr val="F26B43"/>
          </p15:clr>
        </p15:guide>
        <p15:guide id="2" pos="432" userDrawn="1">
          <p15:clr>
            <a:srgbClr val="F26B43"/>
          </p15:clr>
        </p15:guide>
        <p15:guide id="3" orient="horz" pos="3888" userDrawn="1">
          <p15:clr>
            <a:srgbClr val="F26B43"/>
          </p15:clr>
        </p15:guide>
        <p15:guide id="4" pos="5808" userDrawn="1">
          <p15:clr>
            <a:srgbClr val="F26B43"/>
          </p15:clr>
        </p15:guide>
        <p15:guide id="5" orient="horz" pos="1152" userDrawn="1">
          <p15:clr>
            <a:srgbClr val="F26B43"/>
          </p15:clr>
        </p15:guide>
        <p15:guide id="6" orient="horz" pos="1056" userDrawn="1">
          <p15:clr>
            <a:srgbClr val="F26B43"/>
          </p15:clr>
        </p15:guide>
        <p15:guide id="7" pos="2939" userDrawn="1">
          <p15:clr>
            <a:srgbClr val="F26B43"/>
          </p15:clr>
        </p15:guide>
        <p15:guide id="8" pos="5952" userDrawn="1">
          <p15:clr>
            <a:srgbClr val="F26B43"/>
          </p15:clr>
        </p15:guide>
        <p15:guide id="9" pos="3312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685800"/>
            <a:ext cx="8539162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Clique para editar o estilo do título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828799"/>
            <a:ext cx="8534390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Clique para editar os estilos de texto mestre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186836"/>
            <a:ext cx="47328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E97AC88-B9C7-4AEF-9990-0777AFA0136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3E314C-8051-11BF-A940-2ED2C207F636}"/>
              </a:ext>
            </a:extLst>
          </p:cNvPr>
          <p:cNvSpPr txBox="1">
            <a:spLocks/>
          </p:cNvSpPr>
          <p:nvPr userDrawn="1"/>
        </p:nvSpPr>
        <p:spPr>
          <a:xfrm>
            <a:off x="685800" y="6186835"/>
            <a:ext cx="1676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dirty="0" err="1">
                <a:solidFill>
                  <a:schemeClr val="bg2"/>
                </a:solidFill>
              </a:rPr>
              <a:t>Pacto</a:t>
            </a:r>
            <a:r>
              <a:rPr lang="en-US" sz="800" dirty="0">
                <a:solidFill>
                  <a:schemeClr val="bg2"/>
                </a:solidFill>
              </a:rPr>
              <a:t> Global de </a:t>
            </a:r>
            <a:r>
              <a:rPr lang="en-US" sz="800" dirty="0" err="1">
                <a:solidFill>
                  <a:schemeClr val="bg2"/>
                </a:solidFill>
              </a:rPr>
              <a:t>Prefeitos</a:t>
            </a:r>
            <a:br>
              <a:rPr lang="en-US" sz="800" dirty="0">
                <a:solidFill>
                  <a:schemeClr val="bg2"/>
                </a:solidFill>
              </a:rPr>
            </a:br>
            <a:r>
              <a:rPr lang="pt-BR" sz="800" dirty="0">
                <a:solidFill>
                  <a:schemeClr val="bg2"/>
                </a:solidFill>
              </a:rPr>
              <a:t>pelo Clima e a Energia</a:t>
            </a:r>
            <a:endParaRPr lang="en-US" sz="800" dirty="0">
              <a:solidFill>
                <a:schemeClr val="bg2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2087E48-BE26-13C6-C905-572F7A2C7B5F}"/>
              </a:ext>
            </a:extLst>
          </p:cNvPr>
          <p:cNvGrpSpPr/>
          <p:nvPr userDrawn="1"/>
        </p:nvGrpSpPr>
        <p:grpSpPr>
          <a:xfrm>
            <a:off x="9384299" y="-1"/>
            <a:ext cx="128987" cy="5590931"/>
            <a:chOff x="9384299" y="-1"/>
            <a:chExt cx="128987" cy="5590931"/>
          </a:xfrm>
        </p:grpSpPr>
        <p:sp>
          <p:nvSpPr>
            <p:cNvPr id="5" name="Line 254">
              <a:extLst>
                <a:ext uri="{FF2B5EF4-FFF2-40B4-BE49-F238E27FC236}">
                  <a16:creationId xmlns:a16="http://schemas.microsoft.com/office/drawing/2014/main" id="{C40CD465-9FC5-EF55-4E9B-8C1D5F419F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448795" y="-1"/>
              <a:ext cx="0" cy="5524499"/>
            </a:xfrm>
            <a:prstGeom prst="line">
              <a:avLst/>
            </a:prstGeom>
            <a:noFill/>
            <a:ln w="19050" cap="flat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17" name="Oval 443">
              <a:extLst>
                <a:ext uri="{FF2B5EF4-FFF2-40B4-BE49-F238E27FC236}">
                  <a16:creationId xmlns:a16="http://schemas.microsoft.com/office/drawing/2014/main" id="{9C8F12BA-A388-B801-44B9-AFE3975B3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4303" y="1403685"/>
              <a:ext cx="128983" cy="12898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>
              <a:noFill/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18" name="Oval 443">
              <a:extLst>
                <a:ext uri="{FF2B5EF4-FFF2-40B4-BE49-F238E27FC236}">
                  <a16:creationId xmlns:a16="http://schemas.microsoft.com/office/drawing/2014/main" id="{6CB84D68-9AF6-2143-9FD5-6E582C182D7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384303" y="823933"/>
              <a:ext cx="128983" cy="12898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>
              <a:noFill/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19" name="Oval 443">
              <a:extLst>
                <a:ext uri="{FF2B5EF4-FFF2-40B4-BE49-F238E27FC236}">
                  <a16:creationId xmlns:a16="http://schemas.microsoft.com/office/drawing/2014/main" id="{2EDD568F-F13A-B314-20E4-436ACB1787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4303" y="1983437"/>
              <a:ext cx="128983" cy="12898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>
              <a:noFill/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20" name="Oval 443">
              <a:extLst>
                <a:ext uri="{FF2B5EF4-FFF2-40B4-BE49-F238E27FC236}">
                  <a16:creationId xmlns:a16="http://schemas.microsoft.com/office/drawing/2014/main" id="{C702844C-4244-6F01-B63B-8499310930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4303" y="2563189"/>
              <a:ext cx="128983" cy="12898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>
              <a:noFill/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21" name="Oval 443">
              <a:extLst>
                <a:ext uri="{FF2B5EF4-FFF2-40B4-BE49-F238E27FC236}">
                  <a16:creationId xmlns:a16="http://schemas.microsoft.com/office/drawing/2014/main" id="{77D2BAB0-20C3-61A6-F361-742B352C7D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4299" y="3142941"/>
              <a:ext cx="128983" cy="12898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>
              <a:noFill/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23" name="Oval 443">
              <a:extLst>
                <a:ext uri="{FF2B5EF4-FFF2-40B4-BE49-F238E27FC236}">
                  <a16:creationId xmlns:a16="http://schemas.microsoft.com/office/drawing/2014/main" id="{16E5063F-F670-EB55-B315-B9E3247EC5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4303" y="3722691"/>
              <a:ext cx="128983" cy="12898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>
              <a:noFill/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24" name="Oval 443">
              <a:extLst>
                <a:ext uri="{FF2B5EF4-FFF2-40B4-BE49-F238E27FC236}">
                  <a16:creationId xmlns:a16="http://schemas.microsoft.com/office/drawing/2014/main" id="{35F9883E-2202-D06C-8024-59D7F21D17C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384303" y="4302443"/>
              <a:ext cx="128983" cy="12898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>
              <a:noFill/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25" name="Oval 443">
              <a:extLst>
                <a:ext uri="{FF2B5EF4-FFF2-40B4-BE49-F238E27FC236}">
                  <a16:creationId xmlns:a16="http://schemas.microsoft.com/office/drawing/2014/main" id="{B054D92A-CE7F-E80F-6B7D-58CDF46410C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384303" y="4882195"/>
              <a:ext cx="128983" cy="12898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>
              <a:noFill/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26" name="Oval 443">
              <a:extLst>
                <a:ext uri="{FF2B5EF4-FFF2-40B4-BE49-F238E27FC236}">
                  <a16:creationId xmlns:a16="http://schemas.microsoft.com/office/drawing/2014/main" id="{8BFB6765-F7D0-11AB-CDAB-C250E6EA6E4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384303" y="5461947"/>
              <a:ext cx="128983" cy="12898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>
              <a:noFill/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</p:grpSp>
    </p:spTree>
    <p:extLst>
      <p:ext uri="{BB962C8B-B14F-4D97-AF65-F5344CB8AC3E}">
        <p14:creationId xmlns:p14="http://schemas.microsoft.com/office/powerpoint/2010/main" val="904921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34" r:id="rId2"/>
    <p:sldLayoutId id="2147483735" r:id="rId3"/>
    <p:sldLayoutId id="2147483736" r:id="rId4"/>
    <p:sldLayoutId id="2147483738" r:id="rId5"/>
    <p:sldLayoutId id="2147483739" r:id="rId6"/>
    <p:sldLayoutId id="2147483740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tabLst/>
        <a:defRPr sz="1400" b="1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/>
        <a:defRPr sz="1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" userDrawn="1">
          <p15:clr>
            <a:srgbClr val="F26B43"/>
          </p15:clr>
        </p15:guide>
        <p15:guide id="2" pos="432" userDrawn="1">
          <p15:clr>
            <a:srgbClr val="F26B43"/>
          </p15:clr>
        </p15:guide>
        <p15:guide id="3" orient="horz" pos="3888" userDrawn="1">
          <p15:clr>
            <a:srgbClr val="F26B43"/>
          </p15:clr>
        </p15:guide>
        <p15:guide id="4" pos="5808" userDrawn="1">
          <p15:clr>
            <a:srgbClr val="F26B43"/>
          </p15:clr>
        </p15:guide>
        <p15:guide id="5" orient="horz" pos="1152" userDrawn="1">
          <p15:clr>
            <a:srgbClr val="F26B43"/>
          </p15:clr>
        </p15:guide>
        <p15:guide id="6" orient="horz" pos="1056" userDrawn="1">
          <p15:clr>
            <a:srgbClr val="F26B43"/>
          </p15:clr>
        </p15:guide>
        <p15:guide id="7" pos="2928" userDrawn="1">
          <p15:clr>
            <a:srgbClr val="F26B43"/>
          </p15:clr>
        </p15:guide>
        <p15:guide id="8" pos="5952" userDrawn="1">
          <p15:clr>
            <a:srgbClr val="F26B43"/>
          </p15:clr>
        </p15:guide>
        <p15:guide id="9" pos="3312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685800"/>
            <a:ext cx="8539162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Clique para editar o estilo do título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828799"/>
            <a:ext cx="8534390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Clique para editar os estilos de texto mestre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186836"/>
            <a:ext cx="47328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E97AC88-B9C7-4AEF-9990-0777AFA0136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3E314C-8051-11BF-A940-2ED2C207F636}"/>
              </a:ext>
            </a:extLst>
          </p:cNvPr>
          <p:cNvSpPr txBox="1">
            <a:spLocks/>
          </p:cNvSpPr>
          <p:nvPr userDrawn="1"/>
        </p:nvSpPr>
        <p:spPr>
          <a:xfrm>
            <a:off x="685800" y="6186835"/>
            <a:ext cx="1676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dirty="0" err="1">
                <a:solidFill>
                  <a:schemeClr val="bg2"/>
                </a:solidFill>
              </a:rPr>
              <a:t>Pacto</a:t>
            </a:r>
            <a:r>
              <a:rPr lang="en-US" sz="800" dirty="0">
                <a:solidFill>
                  <a:schemeClr val="bg2"/>
                </a:solidFill>
              </a:rPr>
              <a:t> Global de </a:t>
            </a:r>
            <a:r>
              <a:rPr lang="en-US" sz="800" dirty="0" err="1">
                <a:solidFill>
                  <a:schemeClr val="bg2"/>
                </a:solidFill>
              </a:rPr>
              <a:t>Prefeitos</a:t>
            </a:r>
            <a:br>
              <a:rPr lang="en-US" sz="800" dirty="0">
                <a:solidFill>
                  <a:schemeClr val="bg2"/>
                </a:solidFill>
              </a:rPr>
            </a:br>
            <a:r>
              <a:rPr lang="pt-BR" sz="800" dirty="0">
                <a:solidFill>
                  <a:schemeClr val="bg2"/>
                </a:solidFill>
              </a:rPr>
              <a:t>pelo Clima e a Energia</a:t>
            </a:r>
            <a:endParaRPr lang="en-US" sz="800" dirty="0">
              <a:solidFill>
                <a:schemeClr val="bg2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6B2285-1591-F837-5921-EBA16B38BAB6}"/>
              </a:ext>
            </a:extLst>
          </p:cNvPr>
          <p:cNvGrpSpPr/>
          <p:nvPr userDrawn="1"/>
        </p:nvGrpSpPr>
        <p:grpSpPr>
          <a:xfrm>
            <a:off x="9384299" y="-1"/>
            <a:ext cx="128987" cy="5590931"/>
            <a:chOff x="9384299" y="-1"/>
            <a:chExt cx="128987" cy="5590931"/>
          </a:xfrm>
        </p:grpSpPr>
        <p:sp>
          <p:nvSpPr>
            <p:cNvPr id="5" name="Line 254">
              <a:extLst>
                <a:ext uri="{FF2B5EF4-FFF2-40B4-BE49-F238E27FC236}">
                  <a16:creationId xmlns:a16="http://schemas.microsoft.com/office/drawing/2014/main" id="{737C4BD2-692A-41DD-CA7E-FF3A33B2C2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448795" y="-1"/>
              <a:ext cx="0" cy="5524499"/>
            </a:xfrm>
            <a:prstGeom prst="line">
              <a:avLst/>
            </a:prstGeom>
            <a:noFill/>
            <a:ln w="19050" cap="flat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17" name="Oval 443">
              <a:extLst>
                <a:ext uri="{FF2B5EF4-FFF2-40B4-BE49-F238E27FC236}">
                  <a16:creationId xmlns:a16="http://schemas.microsoft.com/office/drawing/2014/main" id="{C3830FAE-1EB1-B3FA-EF47-8052C3481F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4303" y="1403685"/>
              <a:ext cx="128983" cy="12898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>
              <a:noFill/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18" name="Oval 443">
              <a:extLst>
                <a:ext uri="{FF2B5EF4-FFF2-40B4-BE49-F238E27FC236}">
                  <a16:creationId xmlns:a16="http://schemas.microsoft.com/office/drawing/2014/main" id="{80883459-0075-EC62-A5C3-A649BB596F3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384303" y="823933"/>
              <a:ext cx="128983" cy="12898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>
              <a:noFill/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19" name="Oval 443">
              <a:extLst>
                <a:ext uri="{FF2B5EF4-FFF2-40B4-BE49-F238E27FC236}">
                  <a16:creationId xmlns:a16="http://schemas.microsoft.com/office/drawing/2014/main" id="{8DA25780-1400-81DE-EC43-72A762BDE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4303" y="1983437"/>
              <a:ext cx="128983" cy="12898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>
              <a:noFill/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20" name="Oval 443">
              <a:extLst>
                <a:ext uri="{FF2B5EF4-FFF2-40B4-BE49-F238E27FC236}">
                  <a16:creationId xmlns:a16="http://schemas.microsoft.com/office/drawing/2014/main" id="{3B4B482D-FDEA-A647-1165-2895569FD9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4303" y="2563189"/>
              <a:ext cx="128983" cy="12898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>
              <a:noFill/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21" name="Oval 443">
              <a:extLst>
                <a:ext uri="{FF2B5EF4-FFF2-40B4-BE49-F238E27FC236}">
                  <a16:creationId xmlns:a16="http://schemas.microsoft.com/office/drawing/2014/main" id="{44C892F8-C568-65F8-D08F-C3BEE3DF1B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4299" y="3142941"/>
              <a:ext cx="128983" cy="12898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>
              <a:noFill/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23" name="Oval 443">
              <a:extLst>
                <a:ext uri="{FF2B5EF4-FFF2-40B4-BE49-F238E27FC236}">
                  <a16:creationId xmlns:a16="http://schemas.microsoft.com/office/drawing/2014/main" id="{66DC6B5C-C232-C048-15F6-25CD91946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4303" y="3722691"/>
              <a:ext cx="128983" cy="12898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>
              <a:noFill/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24" name="Oval 443">
              <a:extLst>
                <a:ext uri="{FF2B5EF4-FFF2-40B4-BE49-F238E27FC236}">
                  <a16:creationId xmlns:a16="http://schemas.microsoft.com/office/drawing/2014/main" id="{130E2744-E854-D0C8-539E-2640CB5C510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384303" y="4302443"/>
              <a:ext cx="128983" cy="12898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>
              <a:noFill/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25" name="Oval 443">
              <a:extLst>
                <a:ext uri="{FF2B5EF4-FFF2-40B4-BE49-F238E27FC236}">
                  <a16:creationId xmlns:a16="http://schemas.microsoft.com/office/drawing/2014/main" id="{0634893D-5CCF-48A3-0BF2-24D838F7A06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384303" y="4882195"/>
              <a:ext cx="128983" cy="12898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>
              <a:noFill/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26" name="Oval 443">
              <a:extLst>
                <a:ext uri="{FF2B5EF4-FFF2-40B4-BE49-F238E27FC236}">
                  <a16:creationId xmlns:a16="http://schemas.microsoft.com/office/drawing/2014/main" id="{EEF49BD6-D1F0-4A87-FBF8-2B65628206B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384303" y="5461947"/>
              <a:ext cx="128983" cy="12898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>
              <a:noFill/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</p:grpSp>
    </p:spTree>
    <p:extLst>
      <p:ext uri="{BB962C8B-B14F-4D97-AF65-F5344CB8AC3E}">
        <p14:creationId xmlns:p14="http://schemas.microsoft.com/office/powerpoint/2010/main" val="3024579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43" r:id="rId2"/>
    <p:sldLayoutId id="2147483744" r:id="rId3"/>
    <p:sldLayoutId id="2147483757" r:id="rId4"/>
    <p:sldLayoutId id="2147483745" r:id="rId5"/>
    <p:sldLayoutId id="2147483747" r:id="rId6"/>
    <p:sldLayoutId id="2147483748" r:id="rId7"/>
    <p:sldLayoutId id="2147483749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400" b="1" kern="1200">
          <a:solidFill>
            <a:schemeClr val="accent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" userDrawn="1">
          <p15:clr>
            <a:srgbClr val="F26B43"/>
          </p15:clr>
        </p15:guide>
        <p15:guide id="2" pos="432" userDrawn="1">
          <p15:clr>
            <a:srgbClr val="F26B43"/>
          </p15:clr>
        </p15:guide>
        <p15:guide id="3" orient="horz" pos="3888" userDrawn="1">
          <p15:clr>
            <a:srgbClr val="F26B43"/>
          </p15:clr>
        </p15:guide>
        <p15:guide id="4" pos="5808" userDrawn="1">
          <p15:clr>
            <a:srgbClr val="F26B43"/>
          </p15:clr>
        </p15:guide>
        <p15:guide id="5" orient="horz" pos="1152" userDrawn="1">
          <p15:clr>
            <a:srgbClr val="F26B43"/>
          </p15:clr>
        </p15:guide>
        <p15:guide id="6" orient="horz" pos="1056" userDrawn="1">
          <p15:clr>
            <a:srgbClr val="F26B43"/>
          </p15:clr>
        </p15:guide>
        <p15:guide id="7" pos="2928" userDrawn="1">
          <p15:clr>
            <a:srgbClr val="F26B43"/>
          </p15:clr>
        </p15:guide>
        <p15:guide id="8" pos="5952" userDrawn="1">
          <p15:clr>
            <a:srgbClr val="F26B43"/>
          </p15:clr>
        </p15:guide>
        <p15:guide id="9" pos="3312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685800"/>
            <a:ext cx="8539162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Clique para editar o estilo do título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828799"/>
            <a:ext cx="8534390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Clique para editar os estilos de texto mestre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186836"/>
            <a:ext cx="47328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E97AC88-B9C7-4AEF-9990-0777AFA0136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3E314C-8051-11BF-A940-2ED2C207F636}"/>
              </a:ext>
            </a:extLst>
          </p:cNvPr>
          <p:cNvSpPr txBox="1">
            <a:spLocks/>
          </p:cNvSpPr>
          <p:nvPr userDrawn="1"/>
        </p:nvSpPr>
        <p:spPr>
          <a:xfrm>
            <a:off x="685800" y="6186835"/>
            <a:ext cx="1676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dirty="0" err="1">
                <a:solidFill>
                  <a:schemeClr val="bg2"/>
                </a:solidFill>
              </a:rPr>
              <a:t>Pacto</a:t>
            </a:r>
            <a:r>
              <a:rPr lang="en-US" sz="800" dirty="0">
                <a:solidFill>
                  <a:schemeClr val="bg2"/>
                </a:solidFill>
              </a:rPr>
              <a:t> Global de </a:t>
            </a:r>
            <a:r>
              <a:rPr lang="en-US" sz="800" dirty="0" err="1">
                <a:solidFill>
                  <a:schemeClr val="bg2"/>
                </a:solidFill>
              </a:rPr>
              <a:t>Prefeitos</a:t>
            </a:r>
            <a:br>
              <a:rPr lang="en-US" sz="800" dirty="0">
                <a:solidFill>
                  <a:schemeClr val="bg2"/>
                </a:solidFill>
              </a:rPr>
            </a:br>
            <a:r>
              <a:rPr lang="pt-BR" sz="800" dirty="0">
                <a:solidFill>
                  <a:schemeClr val="bg2"/>
                </a:solidFill>
              </a:rPr>
              <a:t>pelo Clima e a Energia</a:t>
            </a:r>
            <a:endParaRPr lang="en-US" sz="800" dirty="0">
              <a:solidFill>
                <a:schemeClr val="bg2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6B2285-1591-F837-5921-EBA16B38BAB6}"/>
              </a:ext>
            </a:extLst>
          </p:cNvPr>
          <p:cNvGrpSpPr/>
          <p:nvPr userDrawn="1"/>
        </p:nvGrpSpPr>
        <p:grpSpPr>
          <a:xfrm>
            <a:off x="9384299" y="-1"/>
            <a:ext cx="128987" cy="5590931"/>
            <a:chOff x="9384299" y="-1"/>
            <a:chExt cx="128987" cy="5590931"/>
          </a:xfrm>
        </p:grpSpPr>
        <p:sp>
          <p:nvSpPr>
            <p:cNvPr id="5" name="Line 254">
              <a:extLst>
                <a:ext uri="{FF2B5EF4-FFF2-40B4-BE49-F238E27FC236}">
                  <a16:creationId xmlns:a16="http://schemas.microsoft.com/office/drawing/2014/main" id="{737C4BD2-692A-41DD-CA7E-FF3A33B2C2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448795" y="-1"/>
              <a:ext cx="0" cy="5524499"/>
            </a:xfrm>
            <a:prstGeom prst="line">
              <a:avLst/>
            </a:prstGeom>
            <a:noFill/>
            <a:ln w="19050" cap="flat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17" name="Oval 443">
              <a:extLst>
                <a:ext uri="{FF2B5EF4-FFF2-40B4-BE49-F238E27FC236}">
                  <a16:creationId xmlns:a16="http://schemas.microsoft.com/office/drawing/2014/main" id="{C3830FAE-1EB1-B3FA-EF47-8052C3481F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4303" y="1403685"/>
              <a:ext cx="128983" cy="12898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>
              <a:noFill/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18" name="Oval 443">
              <a:extLst>
                <a:ext uri="{FF2B5EF4-FFF2-40B4-BE49-F238E27FC236}">
                  <a16:creationId xmlns:a16="http://schemas.microsoft.com/office/drawing/2014/main" id="{80883459-0075-EC62-A5C3-A649BB596F3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384303" y="823933"/>
              <a:ext cx="128983" cy="12898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>
              <a:noFill/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19" name="Oval 443">
              <a:extLst>
                <a:ext uri="{FF2B5EF4-FFF2-40B4-BE49-F238E27FC236}">
                  <a16:creationId xmlns:a16="http://schemas.microsoft.com/office/drawing/2014/main" id="{8DA25780-1400-81DE-EC43-72A762BDE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4303" y="1983437"/>
              <a:ext cx="128983" cy="12898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>
              <a:noFill/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20" name="Oval 443">
              <a:extLst>
                <a:ext uri="{FF2B5EF4-FFF2-40B4-BE49-F238E27FC236}">
                  <a16:creationId xmlns:a16="http://schemas.microsoft.com/office/drawing/2014/main" id="{3B4B482D-FDEA-A647-1165-2895569FD9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4303" y="2563189"/>
              <a:ext cx="128983" cy="12898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>
              <a:noFill/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21" name="Oval 443">
              <a:extLst>
                <a:ext uri="{FF2B5EF4-FFF2-40B4-BE49-F238E27FC236}">
                  <a16:creationId xmlns:a16="http://schemas.microsoft.com/office/drawing/2014/main" id="{44C892F8-C568-65F8-D08F-C3BEE3DF1B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4299" y="3142941"/>
              <a:ext cx="128983" cy="12898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>
              <a:noFill/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23" name="Oval 443">
              <a:extLst>
                <a:ext uri="{FF2B5EF4-FFF2-40B4-BE49-F238E27FC236}">
                  <a16:creationId xmlns:a16="http://schemas.microsoft.com/office/drawing/2014/main" id="{66DC6B5C-C232-C048-15F6-25CD91946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4303" y="3722691"/>
              <a:ext cx="128983" cy="12898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>
              <a:noFill/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24" name="Oval 443">
              <a:extLst>
                <a:ext uri="{FF2B5EF4-FFF2-40B4-BE49-F238E27FC236}">
                  <a16:creationId xmlns:a16="http://schemas.microsoft.com/office/drawing/2014/main" id="{130E2744-E854-D0C8-539E-2640CB5C510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384303" y="4302443"/>
              <a:ext cx="128983" cy="12898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>
              <a:noFill/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25" name="Oval 443">
              <a:extLst>
                <a:ext uri="{FF2B5EF4-FFF2-40B4-BE49-F238E27FC236}">
                  <a16:creationId xmlns:a16="http://schemas.microsoft.com/office/drawing/2014/main" id="{0634893D-5CCF-48A3-0BF2-24D838F7A06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384303" y="4882195"/>
              <a:ext cx="128983" cy="12898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>
              <a:noFill/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26" name="Oval 443">
              <a:extLst>
                <a:ext uri="{FF2B5EF4-FFF2-40B4-BE49-F238E27FC236}">
                  <a16:creationId xmlns:a16="http://schemas.microsoft.com/office/drawing/2014/main" id="{EEF49BD6-D1F0-4A87-FBF8-2B65628206B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384303" y="5461947"/>
              <a:ext cx="128983" cy="12898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>
              <a:noFill/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</p:grpSp>
    </p:spTree>
    <p:extLst>
      <p:ext uri="{BB962C8B-B14F-4D97-AF65-F5344CB8AC3E}">
        <p14:creationId xmlns:p14="http://schemas.microsoft.com/office/powerpoint/2010/main" val="3977549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70" r:id="rId3"/>
    <p:sldLayoutId id="2147483771" r:id="rId4"/>
    <p:sldLayoutId id="2147483772" r:id="rId5"/>
    <p:sldLayoutId id="2147483773" r:id="rId6"/>
    <p:sldLayoutId id="2147483774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400" b="1" kern="1200">
          <a:solidFill>
            <a:schemeClr val="accent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" userDrawn="1">
          <p15:clr>
            <a:srgbClr val="F26B43"/>
          </p15:clr>
        </p15:guide>
        <p15:guide id="2" pos="432" userDrawn="1">
          <p15:clr>
            <a:srgbClr val="F26B43"/>
          </p15:clr>
        </p15:guide>
        <p15:guide id="3" orient="horz" pos="3888" userDrawn="1">
          <p15:clr>
            <a:srgbClr val="F26B43"/>
          </p15:clr>
        </p15:guide>
        <p15:guide id="4" pos="5808" userDrawn="1">
          <p15:clr>
            <a:srgbClr val="F26B43"/>
          </p15:clr>
        </p15:guide>
        <p15:guide id="5" orient="horz" pos="1152" userDrawn="1">
          <p15:clr>
            <a:srgbClr val="F26B43"/>
          </p15:clr>
        </p15:guide>
        <p15:guide id="6" orient="horz" pos="1056" userDrawn="1">
          <p15:clr>
            <a:srgbClr val="F26B43"/>
          </p15:clr>
        </p15:guide>
        <p15:guide id="7" pos="2928" userDrawn="1">
          <p15:clr>
            <a:srgbClr val="F26B43"/>
          </p15:clr>
        </p15:guide>
        <p15:guide id="8" pos="5952" userDrawn="1">
          <p15:clr>
            <a:srgbClr val="F26B43"/>
          </p15:clr>
        </p15:guide>
        <p15:guide id="9" pos="3312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186836"/>
            <a:ext cx="47328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E97AC88-B9C7-4AEF-9990-0777AFA01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1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9" r:id="rId2"/>
    <p:sldLayoutId id="2147483764" r:id="rId3"/>
    <p:sldLayoutId id="2147483765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400" b="1" kern="1200">
          <a:solidFill>
            <a:schemeClr val="accent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" userDrawn="1">
          <p15:clr>
            <a:srgbClr val="F26B43"/>
          </p15:clr>
        </p15:guide>
        <p15:guide id="2" pos="432" userDrawn="1">
          <p15:clr>
            <a:srgbClr val="F26B43"/>
          </p15:clr>
        </p15:guide>
        <p15:guide id="3" orient="horz" pos="3888" userDrawn="1">
          <p15:clr>
            <a:srgbClr val="F26B43"/>
          </p15:clr>
        </p15:guide>
        <p15:guide id="4" pos="5808" userDrawn="1">
          <p15:clr>
            <a:srgbClr val="F26B43"/>
          </p15:clr>
        </p15:guide>
        <p15:guide id="5" orient="horz" pos="1152" userDrawn="1">
          <p15:clr>
            <a:srgbClr val="F26B43"/>
          </p15:clr>
        </p15:guide>
        <p15:guide id="6" orient="horz" pos="1049" userDrawn="1">
          <p15:clr>
            <a:srgbClr val="F26B43"/>
          </p15:clr>
        </p15:guide>
        <p15:guide id="7" pos="2928" userDrawn="1">
          <p15:clr>
            <a:srgbClr val="F26B43"/>
          </p15:clr>
        </p15:guide>
        <p15:guide id="8" pos="5952" userDrawn="1">
          <p15:clr>
            <a:srgbClr val="F26B43"/>
          </p15:clr>
        </p15:guide>
        <p15:guide id="9" pos="331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slide" Target="slide60.xml"/><Relationship Id="rId3" Type="http://schemas.openxmlformats.org/officeDocument/2006/relationships/slide" Target="slide41.xml"/><Relationship Id="rId7" Type="http://schemas.openxmlformats.org/officeDocument/2006/relationships/slide" Target="slide68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9.xml"/><Relationship Id="rId6" Type="http://schemas.openxmlformats.org/officeDocument/2006/relationships/slide" Target="slide77.xml"/><Relationship Id="rId5" Type="http://schemas.openxmlformats.org/officeDocument/2006/relationships/slide" Target="slide52.xml"/><Relationship Id="rId10" Type="http://schemas.openxmlformats.org/officeDocument/2006/relationships/slide" Target="slide100.xml"/><Relationship Id="rId4" Type="http://schemas.openxmlformats.org/officeDocument/2006/relationships/slide" Target="slide28.xml"/><Relationship Id="rId9" Type="http://schemas.openxmlformats.org/officeDocument/2006/relationships/slide" Target="slide87.xml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13" Type="http://schemas.openxmlformats.org/officeDocument/2006/relationships/slide" Target="slide100.xml"/><Relationship Id="rId3" Type="http://schemas.openxmlformats.org/officeDocument/2006/relationships/hyperlink" Target="https://ppp.worldbank.org/public-private-partnership/sites/ppp.worldbank.org/files/2023-10/Climate%20Toolkits%20For%20Infrastructure%20PPPs%20-%20Renewables%20Sector.pdf" TargetMode="External"/><Relationship Id="rId7" Type="http://schemas.openxmlformats.org/officeDocument/2006/relationships/slide" Target="slide28.xml"/><Relationship Id="rId12" Type="http://schemas.openxmlformats.org/officeDocument/2006/relationships/slide" Target="slide87.xm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3.xml"/><Relationship Id="rId6" Type="http://schemas.openxmlformats.org/officeDocument/2006/relationships/slide" Target="slide41.xml"/><Relationship Id="rId11" Type="http://schemas.openxmlformats.org/officeDocument/2006/relationships/slide" Target="slide60.xml"/><Relationship Id="rId5" Type="http://schemas.openxmlformats.org/officeDocument/2006/relationships/slide" Target="slide15.xml"/><Relationship Id="rId10" Type="http://schemas.openxmlformats.org/officeDocument/2006/relationships/slide" Target="slide68.xml"/><Relationship Id="rId4" Type="http://schemas.openxmlformats.org/officeDocument/2006/relationships/hyperlink" Target="https://www.adb.org/documents/microsoft-excel-based-tool-kit-hybrid-energy-systems-guide" TargetMode="External"/><Relationship Id="rId9" Type="http://schemas.openxmlformats.org/officeDocument/2006/relationships/slide" Target="slide77.xml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slide" Target="slide60.xml"/><Relationship Id="rId3" Type="http://schemas.openxmlformats.org/officeDocument/2006/relationships/slide" Target="slide41.xml"/><Relationship Id="rId7" Type="http://schemas.openxmlformats.org/officeDocument/2006/relationships/slide" Target="slide68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77.xml"/><Relationship Id="rId5" Type="http://schemas.openxmlformats.org/officeDocument/2006/relationships/slide" Target="slide52.xml"/><Relationship Id="rId10" Type="http://schemas.openxmlformats.org/officeDocument/2006/relationships/slide" Target="slide100.xml"/><Relationship Id="rId4" Type="http://schemas.openxmlformats.org/officeDocument/2006/relationships/slide" Target="slide28.xml"/><Relationship Id="rId9" Type="http://schemas.openxmlformats.org/officeDocument/2006/relationships/slide" Target="slide87.xml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3" Type="http://schemas.openxmlformats.org/officeDocument/2006/relationships/slide" Target="slide87.xml"/><Relationship Id="rId7" Type="http://schemas.openxmlformats.org/officeDocument/2006/relationships/slide" Target="slide28.xml"/><Relationship Id="rId12" Type="http://schemas.openxmlformats.org/officeDocument/2006/relationships/slide" Target="slide100.xm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1.xml"/><Relationship Id="rId6" Type="http://schemas.openxmlformats.org/officeDocument/2006/relationships/slide" Target="slide41.xml"/><Relationship Id="rId11" Type="http://schemas.openxmlformats.org/officeDocument/2006/relationships/slide" Target="slide60.xml"/><Relationship Id="rId5" Type="http://schemas.openxmlformats.org/officeDocument/2006/relationships/slide" Target="slide15.xml"/><Relationship Id="rId10" Type="http://schemas.openxmlformats.org/officeDocument/2006/relationships/slide" Target="slide68.xml"/><Relationship Id="rId4" Type="http://schemas.openxmlformats.org/officeDocument/2006/relationships/hyperlink" Target="https://www.globalcovenantofmayors.org/press/unlocking-urban-eap-new-toolkit-for-local-governments/" TargetMode="External"/><Relationship Id="rId9" Type="http://schemas.openxmlformats.org/officeDocument/2006/relationships/slide" Target="slide77.xml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13" Type="http://schemas.openxmlformats.org/officeDocument/2006/relationships/slide" Target="slide100.xml"/><Relationship Id="rId3" Type="http://schemas.openxmlformats.org/officeDocument/2006/relationships/image" Target="../media/image94.png"/><Relationship Id="rId7" Type="http://schemas.openxmlformats.org/officeDocument/2006/relationships/slide" Target="slide28.xml"/><Relationship Id="rId12" Type="http://schemas.openxmlformats.org/officeDocument/2006/relationships/slide" Target="slide87.xm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1.xml"/><Relationship Id="rId6" Type="http://schemas.openxmlformats.org/officeDocument/2006/relationships/slide" Target="slide41.xml"/><Relationship Id="rId11" Type="http://schemas.openxmlformats.org/officeDocument/2006/relationships/slide" Target="slide60.xml"/><Relationship Id="rId5" Type="http://schemas.openxmlformats.org/officeDocument/2006/relationships/slide" Target="slide15.xml"/><Relationship Id="rId10" Type="http://schemas.openxmlformats.org/officeDocument/2006/relationships/slide" Target="slide68.xml"/><Relationship Id="rId4" Type="http://schemas.openxmlformats.org/officeDocument/2006/relationships/image" Target="../media/image95.png"/><Relationship Id="rId9" Type="http://schemas.openxmlformats.org/officeDocument/2006/relationships/slide" Target="slide77.xml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slide" Target="slide77.xml"/><Relationship Id="rId3" Type="http://schemas.openxmlformats.org/officeDocument/2006/relationships/image" Target="../media/image96.png"/><Relationship Id="rId7" Type="http://schemas.openxmlformats.org/officeDocument/2006/relationships/slide" Target="slide52.xml"/><Relationship Id="rId12" Type="http://schemas.openxmlformats.org/officeDocument/2006/relationships/slide" Target="slide100.xm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31.xml"/><Relationship Id="rId6" Type="http://schemas.openxmlformats.org/officeDocument/2006/relationships/slide" Target="slide28.xml"/><Relationship Id="rId11" Type="http://schemas.openxmlformats.org/officeDocument/2006/relationships/slide" Target="slide87.xml"/><Relationship Id="rId5" Type="http://schemas.openxmlformats.org/officeDocument/2006/relationships/slide" Target="slide41.xml"/><Relationship Id="rId10" Type="http://schemas.openxmlformats.org/officeDocument/2006/relationships/slide" Target="slide60.xml"/><Relationship Id="rId4" Type="http://schemas.openxmlformats.org/officeDocument/2006/relationships/slide" Target="slide15.xml"/><Relationship Id="rId9" Type="http://schemas.openxmlformats.org/officeDocument/2006/relationships/slide" Target="slide68.xml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slide" Target="slide68.xml"/><Relationship Id="rId3" Type="http://schemas.openxmlformats.org/officeDocument/2006/relationships/slide" Target="slide15.xml"/><Relationship Id="rId7" Type="http://schemas.openxmlformats.org/officeDocument/2006/relationships/slide" Target="slide77.xm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34.xml"/><Relationship Id="rId6" Type="http://schemas.openxmlformats.org/officeDocument/2006/relationships/slide" Target="slide52.xml"/><Relationship Id="rId11" Type="http://schemas.openxmlformats.org/officeDocument/2006/relationships/slide" Target="slide100.xml"/><Relationship Id="rId5" Type="http://schemas.openxmlformats.org/officeDocument/2006/relationships/slide" Target="slide28.xml"/><Relationship Id="rId10" Type="http://schemas.openxmlformats.org/officeDocument/2006/relationships/slide" Target="slide87.xml"/><Relationship Id="rId4" Type="http://schemas.openxmlformats.org/officeDocument/2006/relationships/slide" Target="slide41.xml"/><Relationship Id="rId9" Type="http://schemas.openxmlformats.org/officeDocument/2006/relationships/slide" Target="slide60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9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8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0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60.xml"/><Relationship Id="rId3" Type="http://schemas.openxmlformats.org/officeDocument/2006/relationships/slide" Target="slide41.xml"/><Relationship Id="rId7" Type="http://schemas.openxmlformats.org/officeDocument/2006/relationships/slide" Target="slide68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7.xml"/><Relationship Id="rId5" Type="http://schemas.openxmlformats.org/officeDocument/2006/relationships/slide" Target="slide52.xml"/><Relationship Id="rId10" Type="http://schemas.openxmlformats.org/officeDocument/2006/relationships/slide" Target="slide100.xml"/><Relationship Id="rId4" Type="http://schemas.openxmlformats.org/officeDocument/2006/relationships/slide" Target="slide28.xml"/><Relationship Id="rId9" Type="http://schemas.openxmlformats.org/officeDocument/2006/relationships/slide" Target="slide8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60.xml"/><Relationship Id="rId3" Type="http://schemas.openxmlformats.org/officeDocument/2006/relationships/hyperlink" Target="https://www.globalcovenantofmayors.org/our-initiatives/data4cities/common-global-reporting-framework/" TargetMode="External"/><Relationship Id="rId7" Type="http://schemas.openxmlformats.org/officeDocument/2006/relationships/slide" Target="slide15.xml"/><Relationship Id="rId12" Type="http://schemas.openxmlformats.org/officeDocument/2006/relationships/slide" Target="slide6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un.org/ohrlls/sites/www.un.org.ohrlls/files/technical_working_group_1_energy_access_report_2021.pdf" TargetMode="External"/><Relationship Id="rId11" Type="http://schemas.openxmlformats.org/officeDocument/2006/relationships/slide" Target="slide77.xml"/><Relationship Id="rId5" Type="http://schemas.openxmlformats.org/officeDocument/2006/relationships/hyperlink" Target="https://elearning.energypoverty.eu/#:~:text=It%20provides%20an%20overview%20of,which%20can%20be%20taken%20individually" TargetMode="External"/><Relationship Id="rId15" Type="http://schemas.openxmlformats.org/officeDocument/2006/relationships/slide" Target="slide100.xml"/><Relationship Id="rId10" Type="http://schemas.openxmlformats.org/officeDocument/2006/relationships/slide" Target="slide52.xml"/><Relationship Id="rId4" Type="http://schemas.openxmlformats.org/officeDocument/2006/relationships/hyperlink" Target="https://www.globalcovenantofmayors.org/wp-content/uploads/2022/11/Energy-Access-and-Poverty-Pillar-Annex-to-the-CRF.pdf" TargetMode="External"/><Relationship Id="rId9" Type="http://schemas.openxmlformats.org/officeDocument/2006/relationships/slide" Target="slide28.xml"/><Relationship Id="rId14" Type="http://schemas.openxmlformats.org/officeDocument/2006/relationships/slide" Target="slide8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68.xml"/><Relationship Id="rId3" Type="http://schemas.openxmlformats.org/officeDocument/2006/relationships/slide" Target="slide15.xml"/><Relationship Id="rId7" Type="http://schemas.openxmlformats.org/officeDocument/2006/relationships/slide" Target="slide7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52.xml"/><Relationship Id="rId11" Type="http://schemas.openxmlformats.org/officeDocument/2006/relationships/slide" Target="slide100.xml"/><Relationship Id="rId5" Type="http://schemas.openxmlformats.org/officeDocument/2006/relationships/slide" Target="slide28.xml"/><Relationship Id="rId10" Type="http://schemas.openxmlformats.org/officeDocument/2006/relationships/slide" Target="slide87.xml"/><Relationship Id="rId4" Type="http://schemas.openxmlformats.org/officeDocument/2006/relationships/slide" Target="slide41.xml"/><Relationship Id="rId9" Type="http://schemas.openxmlformats.org/officeDocument/2006/relationships/slide" Target="slide6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77.xml"/><Relationship Id="rId3" Type="http://schemas.openxmlformats.org/officeDocument/2006/relationships/hyperlink" Target="https://pactodealcaldes-la.org/language/pt/reporte-2/" TargetMode="External"/><Relationship Id="rId7" Type="http://schemas.openxmlformats.org/officeDocument/2006/relationships/slide" Target="slide52.xml"/><Relationship Id="rId12" Type="http://schemas.openxmlformats.org/officeDocument/2006/relationships/slide" Target="slide10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8.xml"/><Relationship Id="rId11" Type="http://schemas.openxmlformats.org/officeDocument/2006/relationships/slide" Target="slide87.xml"/><Relationship Id="rId5" Type="http://schemas.openxmlformats.org/officeDocument/2006/relationships/slide" Target="slide41.xml"/><Relationship Id="rId10" Type="http://schemas.openxmlformats.org/officeDocument/2006/relationships/slide" Target="slide60.xml"/><Relationship Id="rId4" Type="http://schemas.openxmlformats.org/officeDocument/2006/relationships/slide" Target="slide15.xml"/><Relationship Id="rId9" Type="http://schemas.openxmlformats.org/officeDocument/2006/relationships/slide" Target="slide6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68.xml"/><Relationship Id="rId3" Type="http://schemas.openxmlformats.org/officeDocument/2006/relationships/slide" Target="slide15.xml"/><Relationship Id="rId7" Type="http://schemas.openxmlformats.org/officeDocument/2006/relationships/slide" Target="slide7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slide" Target="slide52.xml"/><Relationship Id="rId11" Type="http://schemas.openxmlformats.org/officeDocument/2006/relationships/slide" Target="slide100.xml"/><Relationship Id="rId5" Type="http://schemas.openxmlformats.org/officeDocument/2006/relationships/slide" Target="slide28.xml"/><Relationship Id="rId10" Type="http://schemas.openxmlformats.org/officeDocument/2006/relationships/slide" Target="slide87.xml"/><Relationship Id="rId4" Type="http://schemas.openxmlformats.org/officeDocument/2006/relationships/slide" Target="slide41.xml"/><Relationship Id="rId9" Type="http://schemas.openxmlformats.org/officeDocument/2006/relationships/slide" Target="slide6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alcovenantofmayors.org/wp-content/uploads/2023/07/23-0714-Summary-Report-Unlocking-Urban-Energy-Access-and-Poverty.pdf" TargetMode="External"/><Relationship Id="rId2" Type="http://schemas.openxmlformats.org/officeDocument/2006/relationships/hyperlink" Target="https://www.globalcovenantofmayors.org/our-initiatives/data4cities/common-global-reporting-framework/" TargetMode="External"/><Relationship Id="rId1" Type="http://schemas.openxmlformats.org/officeDocument/2006/relationships/slideLayout" Target="../slideLayouts/slideLayout47.xml"/><Relationship Id="rId4" Type="http://schemas.openxmlformats.org/officeDocument/2006/relationships/hyperlink" Target="https://www.globalcovenantofmayors.org/wp-content/uploads/2022/11/Energy-Access-and-Poverty-Pillar-Annex-to-the-CRF.pdf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68.xml"/><Relationship Id="rId3" Type="http://schemas.openxmlformats.org/officeDocument/2006/relationships/slide" Target="slide15.xml"/><Relationship Id="rId7" Type="http://schemas.openxmlformats.org/officeDocument/2006/relationships/slide" Target="slide7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slide" Target="slide52.xml"/><Relationship Id="rId11" Type="http://schemas.openxmlformats.org/officeDocument/2006/relationships/slide" Target="slide100.xml"/><Relationship Id="rId5" Type="http://schemas.openxmlformats.org/officeDocument/2006/relationships/slide" Target="slide28.xml"/><Relationship Id="rId10" Type="http://schemas.openxmlformats.org/officeDocument/2006/relationships/slide" Target="slide87.xml"/><Relationship Id="rId4" Type="http://schemas.openxmlformats.org/officeDocument/2006/relationships/slide" Target="slide41.xml"/><Relationship Id="rId9" Type="http://schemas.openxmlformats.org/officeDocument/2006/relationships/slide" Target="slide6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60.xml"/><Relationship Id="rId3" Type="http://schemas.openxmlformats.org/officeDocument/2006/relationships/slide" Target="slide41.xml"/><Relationship Id="rId7" Type="http://schemas.openxmlformats.org/officeDocument/2006/relationships/slide" Target="slide68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31.xml"/><Relationship Id="rId6" Type="http://schemas.openxmlformats.org/officeDocument/2006/relationships/slide" Target="slide77.xml"/><Relationship Id="rId5" Type="http://schemas.openxmlformats.org/officeDocument/2006/relationships/slide" Target="slide52.xml"/><Relationship Id="rId10" Type="http://schemas.openxmlformats.org/officeDocument/2006/relationships/slide" Target="slide100.xml"/><Relationship Id="rId4" Type="http://schemas.openxmlformats.org/officeDocument/2006/relationships/slide" Target="slide28.xml"/><Relationship Id="rId9" Type="http://schemas.openxmlformats.org/officeDocument/2006/relationships/slide" Target="slide87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svg"/><Relationship Id="rId18" Type="http://schemas.openxmlformats.org/officeDocument/2006/relationships/image" Target="../media/image19.png"/><Relationship Id="rId26" Type="http://schemas.openxmlformats.org/officeDocument/2006/relationships/image" Target="../media/image25.svg"/><Relationship Id="rId3" Type="http://schemas.openxmlformats.org/officeDocument/2006/relationships/image" Target="../media/image5.svg"/><Relationship Id="rId21" Type="http://schemas.openxmlformats.org/officeDocument/2006/relationships/image" Target="../media/image22.png"/><Relationship Id="rId34" Type="http://schemas.openxmlformats.org/officeDocument/2006/relationships/slide" Target="slide87.xml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8.svg"/><Relationship Id="rId25" Type="http://schemas.openxmlformats.org/officeDocument/2006/relationships/image" Target="../media/image24.png"/><Relationship Id="rId33" Type="http://schemas.openxmlformats.org/officeDocument/2006/relationships/slide" Target="slide60.xml"/><Relationship Id="rId2" Type="http://schemas.openxmlformats.org/officeDocument/2006/relationships/image" Target="../media/image4.png"/><Relationship Id="rId16" Type="http://schemas.openxmlformats.org/officeDocument/2006/relationships/image" Target="../media/image17.png"/><Relationship Id="rId20" Type="http://schemas.openxmlformats.org/officeDocument/2006/relationships/image" Target="../media/image21.svg"/><Relationship Id="rId29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24" Type="http://schemas.microsoft.com/office/2007/relationships/hdphoto" Target="../media/hdphoto3.wdp"/><Relationship Id="rId32" Type="http://schemas.openxmlformats.org/officeDocument/2006/relationships/slide" Target="slide68.xml"/><Relationship Id="rId5" Type="http://schemas.openxmlformats.org/officeDocument/2006/relationships/image" Target="../media/image7.svg"/><Relationship Id="rId15" Type="http://schemas.microsoft.com/office/2007/relationships/hdphoto" Target="../media/hdphoto1.wdp"/><Relationship Id="rId23" Type="http://schemas.openxmlformats.org/officeDocument/2006/relationships/image" Target="../media/image23.png"/><Relationship Id="rId28" Type="http://schemas.openxmlformats.org/officeDocument/2006/relationships/slide" Target="slide41.xml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31" Type="http://schemas.openxmlformats.org/officeDocument/2006/relationships/slide" Target="slide77.xml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Relationship Id="rId22" Type="http://schemas.microsoft.com/office/2007/relationships/hdphoto" Target="../media/hdphoto2.wdp"/><Relationship Id="rId27" Type="http://schemas.openxmlformats.org/officeDocument/2006/relationships/slide" Target="slide15.xml"/><Relationship Id="rId30" Type="http://schemas.openxmlformats.org/officeDocument/2006/relationships/slide" Target="slide52.xml"/><Relationship Id="rId35" Type="http://schemas.openxmlformats.org/officeDocument/2006/relationships/slide" Target="slide100.xml"/><Relationship Id="rId8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34.png"/><Relationship Id="rId18" Type="http://schemas.openxmlformats.org/officeDocument/2006/relationships/slide" Target="slide28.xml"/><Relationship Id="rId3" Type="http://schemas.openxmlformats.org/officeDocument/2006/relationships/image" Target="../media/image27.svg"/><Relationship Id="rId21" Type="http://schemas.openxmlformats.org/officeDocument/2006/relationships/slide" Target="slide68.xml"/><Relationship Id="rId7" Type="http://schemas.openxmlformats.org/officeDocument/2006/relationships/image" Target="../media/image20.png"/><Relationship Id="rId12" Type="http://schemas.openxmlformats.org/officeDocument/2006/relationships/image" Target="../media/image33.png"/><Relationship Id="rId17" Type="http://schemas.openxmlformats.org/officeDocument/2006/relationships/slide" Target="slide41.xml"/><Relationship Id="rId2" Type="http://schemas.openxmlformats.org/officeDocument/2006/relationships/image" Target="../media/image26.png"/><Relationship Id="rId16" Type="http://schemas.openxmlformats.org/officeDocument/2006/relationships/slide" Target="slide15.xml"/><Relationship Id="rId20" Type="http://schemas.openxmlformats.org/officeDocument/2006/relationships/slide" Target="slide7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microsoft.com/office/2007/relationships/hdphoto" Target="../media/hdphoto4.wdp"/><Relationship Id="rId24" Type="http://schemas.openxmlformats.org/officeDocument/2006/relationships/slide" Target="slide100.xml"/><Relationship Id="rId5" Type="http://schemas.openxmlformats.org/officeDocument/2006/relationships/image" Target="../media/image29.svg"/><Relationship Id="rId15" Type="http://schemas.openxmlformats.org/officeDocument/2006/relationships/image" Target="../media/image36.png"/><Relationship Id="rId23" Type="http://schemas.openxmlformats.org/officeDocument/2006/relationships/slide" Target="slide87.xml"/><Relationship Id="rId10" Type="http://schemas.openxmlformats.org/officeDocument/2006/relationships/image" Target="../media/image32.png"/><Relationship Id="rId19" Type="http://schemas.openxmlformats.org/officeDocument/2006/relationships/slide" Target="slide52.xml"/><Relationship Id="rId4" Type="http://schemas.openxmlformats.org/officeDocument/2006/relationships/image" Target="../media/image28.png"/><Relationship Id="rId9" Type="http://schemas.openxmlformats.org/officeDocument/2006/relationships/image" Target="../media/image31.png"/><Relationship Id="rId14" Type="http://schemas.openxmlformats.org/officeDocument/2006/relationships/image" Target="../media/image35.svg"/><Relationship Id="rId22" Type="http://schemas.openxmlformats.org/officeDocument/2006/relationships/slide" Target="slide6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68.xml"/><Relationship Id="rId3" Type="http://schemas.openxmlformats.org/officeDocument/2006/relationships/slide" Target="slide15.xml"/><Relationship Id="rId7" Type="http://schemas.openxmlformats.org/officeDocument/2006/relationships/slide" Target="slide7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Relationship Id="rId6" Type="http://schemas.openxmlformats.org/officeDocument/2006/relationships/slide" Target="slide52.xml"/><Relationship Id="rId11" Type="http://schemas.openxmlformats.org/officeDocument/2006/relationships/slide" Target="slide100.xml"/><Relationship Id="rId5" Type="http://schemas.openxmlformats.org/officeDocument/2006/relationships/slide" Target="slide28.xml"/><Relationship Id="rId10" Type="http://schemas.openxmlformats.org/officeDocument/2006/relationships/slide" Target="slide87.xml"/><Relationship Id="rId4" Type="http://schemas.openxmlformats.org/officeDocument/2006/relationships/slide" Target="slide41.xml"/><Relationship Id="rId9" Type="http://schemas.openxmlformats.org/officeDocument/2006/relationships/slide" Target="slide6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68.xml"/><Relationship Id="rId3" Type="http://schemas.openxmlformats.org/officeDocument/2006/relationships/slide" Target="slide15.xml"/><Relationship Id="rId7" Type="http://schemas.openxmlformats.org/officeDocument/2006/relationships/slide" Target="slide7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1.xml"/><Relationship Id="rId6" Type="http://schemas.openxmlformats.org/officeDocument/2006/relationships/slide" Target="slide52.xml"/><Relationship Id="rId11" Type="http://schemas.openxmlformats.org/officeDocument/2006/relationships/slide" Target="slide100.xml"/><Relationship Id="rId5" Type="http://schemas.openxmlformats.org/officeDocument/2006/relationships/slide" Target="slide28.xml"/><Relationship Id="rId10" Type="http://schemas.openxmlformats.org/officeDocument/2006/relationships/slide" Target="slide87.xml"/><Relationship Id="rId4" Type="http://schemas.openxmlformats.org/officeDocument/2006/relationships/slide" Target="slide41.xml"/><Relationship Id="rId9" Type="http://schemas.openxmlformats.org/officeDocument/2006/relationships/slide" Target="slide6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68.xml"/><Relationship Id="rId3" Type="http://schemas.openxmlformats.org/officeDocument/2006/relationships/slide" Target="slide15.xml"/><Relationship Id="rId7" Type="http://schemas.openxmlformats.org/officeDocument/2006/relationships/slide" Target="slide7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52.xml"/><Relationship Id="rId11" Type="http://schemas.openxmlformats.org/officeDocument/2006/relationships/slide" Target="slide100.xml"/><Relationship Id="rId5" Type="http://schemas.openxmlformats.org/officeDocument/2006/relationships/slide" Target="slide28.xml"/><Relationship Id="rId10" Type="http://schemas.openxmlformats.org/officeDocument/2006/relationships/slide" Target="slide87.xml"/><Relationship Id="rId4" Type="http://schemas.openxmlformats.org/officeDocument/2006/relationships/slide" Target="slide41.xml"/><Relationship Id="rId9" Type="http://schemas.openxmlformats.org/officeDocument/2006/relationships/slide" Target="slide6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60.xml"/><Relationship Id="rId3" Type="http://schemas.openxmlformats.org/officeDocument/2006/relationships/slide" Target="slide41.xml"/><Relationship Id="rId7" Type="http://schemas.openxmlformats.org/officeDocument/2006/relationships/slide" Target="slide68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2.xml"/><Relationship Id="rId6" Type="http://schemas.openxmlformats.org/officeDocument/2006/relationships/slide" Target="slide77.xml"/><Relationship Id="rId5" Type="http://schemas.openxmlformats.org/officeDocument/2006/relationships/slide" Target="slide52.xml"/><Relationship Id="rId10" Type="http://schemas.openxmlformats.org/officeDocument/2006/relationships/slide" Target="slide100.xml"/><Relationship Id="rId4" Type="http://schemas.openxmlformats.org/officeDocument/2006/relationships/slide" Target="slide28.xml"/><Relationship Id="rId9" Type="http://schemas.openxmlformats.org/officeDocument/2006/relationships/slide" Target="slide8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77.xml"/><Relationship Id="rId3" Type="http://schemas.openxmlformats.org/officeDocument/2006/relationships/hyperlink" Target="https://www.c40knowledgehub.org/s/article/Inclusive-Community-Engagement-Playbook?language=en_US#:~:text=The%20Playbook%20is%20intended%20to,climate%20mitigation%20or%20adaptation%20action." TargetMode="External"/><Relationship Id="rId7" Type="http://schemas.openxmlformats.org/officeDocument/2006/relationships/slide" Target="slide52.xml"/><Relationship Id="rId12" Type="http://schemas.openxmlformats.org/officeDocument/2006/relationships/slide" Target="slide10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Relationship Id="rId6" Type="http://schemas.openxmlformats.org/officeDocument/2006/relationships/slide" Target="slide28.xml"/><Relationship Id="rId11" Type="http://schemas.openxmlformats.org/officeDocument/2006/relationships/slide" Target="slide87.xml"/><Relationship Id="rId5" Type="http://schemas.openxmlformats.org/officeDocument/2006/relationships/slide" Target="slide41.xml"/><Relationship Id="rId10" Type="http://schemas.openxmlformats.org/officeDocument/2006/relationships/slide" Target="slide60.xml"/><Relationship Id="rId4" Type="http://schemas.openxmlformats.org/officeDocument/2006/relationships/slide" Target="slide15.xml"/><Relationship Id="rId9" Type="http://schemas.openxmlformats.org/officeDocument/2006/relationships/slide" Target="slide6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68.xml"/><Relationship Id="rId3" Type="http://schemas.openxmlformats.org/officeDocument/2006/relationships/slide" Target="slide15.xml"/><Relationship Id="rId7" Type="http://schemas.openxmlformats.org/officeDocument/2006/relationships/slide" Target="slide77.xm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0.xml"/><Relationship Id="rId6" Type="http://schemas.openxmlformats.org/officeDocument/2006/relationships/slide" Target="slide52.xml"/><Relationship Id="rId11" Type="http://schemas.openxmlformats.org/officeDocument/2006/relationships/slide" Target="slide100.xml"/><Relationship Id="rId5" Type="http://schemas.openxmlformats.org/officeDocument/2006/relationships/slide" Target="slide28.xml"/><Relationship Id="rId10" Type="http://schemas.openxmlformats.org/officeDocument/2006/relationships/slide" Target="slide87.xml"/><Relationship Id="rId4" Type="http://schemas.openxmlformats.org/officeDocument/2006/relationships/slide" Target="slide41.xml"/><Relationship Id="rId9" Type="http://schemas.openxmlformats.org/officeDocument/2006/relationships/slide" Target="slide6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68.xml"/><Relationship Id="rId3" Type="http://schemas.openxmlformats.org/officeDocument/2006/relationships/slide" Target="slide15.xml"/><Relationship Id="rId7" Type="http://schemas.openxmlformats.org/officeDocument/2006/relationships/slide" Target="slide7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6" Type="http://schemas.openxmlformats.org/officeDocument/2006/relationships/slide" Target="slide52.xml"/><Relationship Id="rId11" Type="http://schemas.openxmlformats.org/officeDocument/2006/relationships/slide" Target="slide100.xml"/><Relationship Id="rId5" Type="http://schemas.openxmlformats.org/officeDocument/2006/relationships/slide" Target="slide28.xml"/><Relationship Id="rId10" Type="http://schemas.openxmlformats.org/officeDocument/2006/relationships/slide" Target="slide87.xml"/><Relationship Id="rId4" Type="http://schemas.openxmlformats.org/officeDocument/2006/relationships/slide" Target="slide41.xml"/><Relationship Id="rId9" Type="http://schemas.openxmlformats.org/officeDocument/2006/relationships/slide" Target="slide60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68.xml"/><Relationship Id="rId3" Type="http://schemas.openxmlformats.org/officeDocument/2006/relationships/slide" Target="slide15.xml"/><Relationship Id="rId7" Type="http://schemas.openxmlformats.org/officeDocument/2006/relationships/slide" Target="slide7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Relationship Id="rId6" Type="http://schemas.openxmlformats.org/officeDocument/2006/relationships/slide" Target="slide52.xml"/><Relationship Id="rId11" Type="http://schemas.openxmlformats.org/officeDocument/2006/relationships/slide" Target="slide100.xml"/><Relationship Id="rId5" Type="http://schemas.openxmlformats.org/officeDocument/2006/relationships/slide" Target="slide28.xml"/><Relationship Id="rId10" Type="http://schemas.openxmlformats.org/officeDocument/2006/relationships/slide" Target="slide87.xml"/><Relationship Id="rId4" Type="http://schemas.openxmlformats.org/officeDocument/2006/relationships/slide" Target="slide41.xml"/><Relationship Id="rId9" Type="http://schemas.openxmlformats.org/officeDocument/2006/relationships/slide" Target="slide60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68.xml"/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12" Type="http://schemas.openxmlformats.org/officeDocument/2006/relationships/slide" Target="slide77.xml"/><Relationship Id="rId2" Type="http://schemas.openxmlformats.org/officeDocument/2006/relationships/image" Target="../media/image38.png"/><Relationship Id="rId16" Type="http://schemas.openxmlformats.org/officeDocument/2006/relationships/slide" Target="slide10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2.png"/><Relationship Id="rId11" Type="http://schemas.openxmlformats.org/officeDocument/2006/relationships/slide" Target="slide52.xml"/><Relationship Id="rId5" Type="http://schemas.openxmlformats.org/officeDocument/2006/relationships/image" Target="../media/image41.svg"/><Relationship Id="rId15" Type="http://schemas.openxmlformats.org/officeDocument/2006/relationships/slide" Target="slide87.xml"/><Relationship Id="rId10" Type="http://schemas.openxmlformats.org/officeDocument/2006/relationships/slide" Target="slide28.xml"/><Relationship Id="rId4" Type="http://schemas.openxmlformats.org/officeDocument/2006/relationships/image" Target="../media/image40.png"/><Relationship Id="rId9" Type="http://schemas.openxmlformats.org/officeDocument/2006/relationships/slide" Target="slide41.xml"/><Relationship Id="rId14" Type="http://schemas.openxmlformats.org/officeDocument/2006/relationships/slide" Target="slide60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3" Type="http://schemas.openxmlformats.org/officeDocument/2006/relationships/slide" Target="slide77.xml"/><Relationship Id="rId7" Type="http://schemas.openxmlformats.org/officeDocument/2006/relationships/slide" Target="slide2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Relationship Id="rId6" Type="http://schemas.openxmlformats.org/officeDocument/2006/relationships/slide" Target="slide41.xml"/><Relationship Id="rId11" Type="http://schemas.openxmlformats.org/officeDocument/2006/relationships/slide" Target="slide100.xml"/><Relationship Id="rId5" Type="http://schemas.openxmlformats.org/officeDocument/2006/relationships/slide" Target="slide15.xml"/><Relationship Id="rId10" Type="http://schemas.openxmlformats.org/officeDocument/2006/relationships/slide" Target="slide60.xml"/><Relationship Id="rId4" Type="http://schemas.openxmlformats.org/officeDocument/2006/relationships/slide" Target="slide87.xml"/><Relationship Id="rId9" Type="http://schemas.openxmlformats.org/officeDocument/2006/relationships/slide" Target="slide6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13" Type="http://schemas.openxmlformats.org/officeDocument/2006/relationships/slide" Target="slide100.xml"/><Relationship Id="rId3" Type="http://schemas.openxmlformats.org/officeDocument/2006/relationships/image" Target="../media/image44.png"/><Relationship Id="rId7" Type="http://schemas.openxmlformats.org/officeDocument/2006/relationships/slide" Target="slide28.xml"/><Relationship Id="rId12" Type="http://schemas.openxmlformats.org/officeDocument/2006/relationships/slide" Target="slide8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Relationship Id="rId6" Type="http://schemas.openxmlformats.org/officeDocument/2006/relationships/slide" Target="slide41.xml"/><Relationship Id="rId11" Type="http://schemas.openxmlformats.org/officeDocument/2006/relationships/slide" Target="slide60.xml"/><Relationship Id="rId5" Type="http://schemas.openxmlformats.org/officeDocument/2006/relationships/slide" Target="slide15.xml"/><Relationship Id="rId10" Type="http://schemas.openxmlformats.org/officeDocument/2006/relationships/slide" Target="slide68.xml"/><Relationship Id="rId4" Type="http://schemas.openxmlformats.org/officeDocument/2006/relationships/image" Target="../media/image45.png"/><Relationship Id="rId9" Type="http://schemas.openxmlformats.org/officeDocument/2006/relationships/slide" Target="slide7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77.xml"/><Relationship Id="rId3" Type="http://schemas.openxmlformats.org/officeDocument/2006/relationships/image" Target="../media/image46.png"/><Relationship Id="rId7" Type="http://schemas.openxmlformats.org/officeDocument/2006/relationships/slide" Target="slide52.xml"/><Relationship Id="rId12" Type="http://schemas.openxmlformats.org/officeDocument/2006/relationships/slide" Target="slide10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Relationship Id="rId6" Type="http://schemas.openxmlformats.org/officeDocument/2006/relationships/slide" Target="slide28.xml"/><Relationship Id="rId11" Type="http://schemas.openxmlformats.org/officeDocument/2006/relationships/slide" Target="slide87.xml"/><Relationship Id="rId5" Type="http://schemas.openxmlformats.org/officeDocument/2006/relationships/slide" Target="slide41.xml"/><Relationship Id="rId10" Type="http://schemas.openxmlformats.org/officeDocument/2006/relationships/slide" Target="slide60.xml"/><Relationship Id="rId4" Type="http://schemas.openxmlformats.org/officeDocument/2006/relationships/slide" Target="slide15.xml"/><Relationship Id="rId9" Type="http://schemas.openxmlformats.org/officeDocument/2006/relationships/slide" Target="slide68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19.png"/><Relationship Id="rId26" Type="http://schemas.openxmlformats.org/officeDocument/2006/relationships/image" Target="../media/image25.svg"/><Relationship Id="rId3" Type="http://schemas.openxmlformats.org/officeDocument/2006/relationships/image" Target="../media/image5.svg"/><Relationship Id="rId21" Type="http://schemas.openxmlformats.org/officeDocument/2006/relationships/image" Target="../media/image22.pn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8.svg"/><Relationship Id="rId25" Type="http://schemas.openxmlformats.org/officeDocument/2006/relationships/image" Target="../media/image24.png"/><Relationship Id="rId2" Type="http://schemas.openxmlformats.org/officeDocument/2006/relationships/image" Target="../media/image4.png"/><Relationship Id="rId16" Type="http://schemas.openxmlformats.org/officeDocument/2006/relationships/image" Target="../media/image17.png"/><Relationship Id="rId20" Type="http://schemas.openxmlformats.org/officeDocument/2006/relationships/image" Target="../media/image21.sv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24" Type="http://schemas.microsoft.com/office/2007/relationships/hdphoto" Target="../media/hdphoto3.wdp"/><Relationship Id="rId5" Type="http://schemas.openxmlformats.org/officeDocument/2006/relationships/image" Target="../media/image7.svg"/><Relationship Id="rId15" Type="http://schemas.microsoft.com/office/2007/relationships/hdphoto" Target="../media/hdphoto1.wdp"/><Relationship Id="rId23" Type="http://schemas.openxmlformats.org/officeDocument/2006/relationships/image" Target="../media/image23.pn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Relationship Id="rId22" Type="http://schemas.microsoft.com/office/2007/relationships/hdphoto" Target="../media/hdphoto2.wdp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34.png"/><Relationship Id="rId3" Type="http://schemas.openxmlformats.org/officeDocument/2006/relationships/image" Target="../media/image27.svg"/><Relationship Id="rId7" Type="http://schemas.openxmlformats.org/officeDocument/2006/relationships/image" Target="../media/image20.png"/><Relationship Id="rId12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0.png"/><Relationship Id="rId11" Type="http://schemas.microsoft.com/office/2007/relationships/hdphoto" Target="../media/hdphoto4.wdp"/><Relationship Id="rId5" Type="http://schemas.openxmlformats.org/officeDocument/2006/relationships/image" Target="../media/image29.svg"/><Relationship Id="rId15" Type="http://schemas.openxmlformats.org/officeDocument/2006/relationships/image" Target="../media/image36.png"/><Relationship Id="rId10" Type="http://schemas.openxmlformats.org/officeDocument/2006/relationships/image" Target="../media/image32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Relationship Id="rId14" Type="http://schemas.openxmlformats.org/officeDocument/2006/relationships/image" Target="../media/image35.sv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68.xml"/><Relationship Id="rId3" Type="http://schemas.openxmlformats.org/officeDocument/2006/relationships/slide" Target="slide15.xml"/><Relationship Id="rId7" Type="http://schemas.openxmlformats.org/officeDocument/2006/relationships/slide" Target="slide7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6.xml"/><Relationship Id="rId6" Type="http://schemas.openxmlformats.org/officeDocument/2006/relationships/slide" Target="slide52.xml"/><Relationship Id="rId11" Type="http://schemas.openxmlformats.org/officeDocument/2006/relationships/slide" Target="slide100.xml"/><Relationship Id="rId5" Type="http://schemas.openxmlformats.org/officeDocument/2006/relationships/slide" Target="slide28.xml"/><Relationship Id="rId10" Type="http://schemas.openxmlformats.org/officeDocument/2006/relationships/slide" Target="slide87.xml"/><Relationship Id="rId4" Type="http://schemas.openxmlformats.org/officeDocument/2006/relationships/slide" Target="slide41.xml"/><Relationship Id="rId9" Type="http://schemas.openxmlformats.org/officeDocument/2006/relationships/slide" Target="slide60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68.xml"/><Relationship Id="rId3" Type="http://schemas.openxmlformats.org/officeDocument/2006/relationships/slide" Target="slide15.xml"/><Relationship Id="rId7" Type="http://schemas.openxmlformats.org/officeDocument/2006/relationships/slide" Target="slide7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52.xml"/><Relationship Id="rId11" Type="http://schemas.openxmlformats.org/officeDocument/2006/relationships/slide" Target="slide100.xml"/><Relationship Id="rId5" Type="http://schemas.openxmlformats.org/officeDocument/2006/relationships/slide" Target="slide28.xml"/><Relationship Id="rId10" Type="http://schemas.openxmlformats.org/officeDocument/2006/relationships/slide" Target="slide87.xml"/><Relationship Id="rId4" Type="http://schemas.openxmlformats.org/officeDocument/2006/relationships/slide" Target="slide41.xml"/><Relationship Id="rId9" Type="http://schemas.openxmlformats.org/officeDocument/2006/relationships/slide" Target="slide60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87.xml"/><Relationship Id="rId3" Type="http://schemas.openxmlformats.org/officeDocument/2006/relationships/hyperlink" Target="https://www.globalcovenantofmayors.org/our-initiatives/data4cities/common-global-reporting-framework/" TargetMode="External"/><Relationship Id="rId7" Type="http://schemas.openxmlformats.org/officeDocument/2006/relationships/slide" Target="slide41.xml"/><Relationship Id="rId12" Type="http://schemas.openxmlformats.org/officeDocument/2006/relationships/slide" Target="slide60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15.xml"/><Relationship Id="rId11" Type="http://schemas.openxmlformats.org/officeDocument/2006/relationships/slide" Target="slide68.xml"/><Relationship Id="rId5" Type="http://schemas.openxmlformats.org/officeDocument/2006/relationships/hyperlink" Target="https://www.c40knowledgehub.org/s/article/Inclusive-Community-Engagement-Playbook?language=en_US#:~:text=The%20Playbook%20is%20intended%20to,climate%20mitigation%20or%20adaptation%20action." TargetMode="External"/><Relationship Id="rId10" Type="http://schemas.openxmlformats.org/officeDocument/2006/relationships/slide" Target="slide77.xml"/><Relationship Id="rId4" Type="http://schemas.openxmlformats.org/officeDocument/2006/relationships/hyperlink" Target="https://www.citizensadvice.org.uk/Global/CitizensAdvice/Local%20authority%20cold%20homes%20toolkit.pdf" TargetMode="External"/><Relationship Id="rId9" Type="http://schemas.openxmlformats.org/officeDocument/2006/relationships/slide" Target="slide52.xml"/><Relationship Id="rId14" Type="http://schemas.openxmlformats.org/officeDocument/2006/relationships/slide" Target="slide100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13" Type="http://schemas.openxmlformats.org/officeDocument/2006/relationships/image" Target="../media/image57.svg"/><Relationship Id="rId18" Type="http://schemas.openxmlformats.org/officeDocument/2006/relationships/slide" Target="slide28.xml"/><Relationship Id="rId3" Type="http://schemas.openxmlformats.org/officeDocument/2006/relationships/image" Target="../media/image47.png"/><Relationship Id="rId21" Type="http://schemas.openxmlformats.org/officeDocument/2006/relationships/slide" Target="slide68.xml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slide" Target="slide41.xml"/><Relationship Id="rId2" Type="http://schemas.openxmlformats.org/officeDocument/2006/relationships/notesSlide" Target="../notesSlides/notesSlide28.xml"/><Relationship Id="rId16" Type="http://schemas.openxmlformats.org/officeDocument/2006/relationships/slide" Target="slide15.xml"/><Relationship Id="rId20" Type="http://schemas.openxmlformats.org/officeDocument/2006/relationships/slide" Target="slide77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0.svg"/><Relationship Id="rId11" Type="http://schemas.openxmlformats.org/officeDocument/2006/relationships/image" Target="../media/image55.svg"/><Relationship Id="rId24" Type="http://schemas.openxmlformats.org/officeDocument/2006/relationships/slide" Target="slide100.xml"/><Relationship Id="rId5" Type="http://schemas.openxmlformats.org/officeDocument/2006/relationships/image" Target="../media/image49.png"/><Relationship Id="rId15" Type="http://schemas.openxmlformats.org/officeDocument/2006/relationships/image" Target="../media/image59.svg"/><Relationship Id="rId23" Type="http://schemas.openxmlformats.org/officeDocument/2006/relationships/slide" Target="slide87.xml"/><Relationship Id="rId10" Type="http://schemas.openxmlformats.org/officeDocument/2006/relationships/image" Target="../media/image54.png"/><Relationship Id="rId19" Type="http://schemas.openxmlformats.org/officeDocument/2006/relationships/slide" Target="slide52.xml"/><Relationship Id="rId4" Type="http://schemas.openxmlformats.org/officeDocument/2006/relationships/image" Target="../media/image48.svg"/><Relationship Id="rId9" Type="http://schemas.openxmlformats.org/officeDocument/2006/relationships/image" Target="../media/image53.png"/><Relationship Id="rId14" Type="http://schemas.openxmlformats.org/officeDocument/2006/relationships/image" Target="../media/image58.png"/><Relationship Id="rId22" Type="http://schemas.openxmlformats.org/officeDocument/2006/relationships/slide" Target="slide60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68.xml"/><Relationship Id="rId3" Type="http://schemas.openxmlformats.org/officeDocument/2006/relationships/slide" Target="slide15.xml"/><Relationship Id="rId7" Type="http://schemas.openxmlformats.org/officeDocument/2006/relationships/slide" Target="slide7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Relationship Id="rId6" Type="http://schemas.openxmlformats.org/officeDocument/2006/relationships/slide" Target="slide52.xml"/><Relationship Id="rId11" Type="http://schemas.openxmlformats.org/officeDocument/2006/relationships/slide" Target="slide100.xml"/><Relationship Id="rId5" Type="http://schemas.openxmlformats.org/officeDocument/2006/relationships/slide" Target="slide28.xml"/><Relationship Id="rId10" Type="http://schemas.openxmlformats.org/officeDocument/2006/relationships/slide" Target="slide87.xml"/><Relationship Id="rId4" Type="http://schemas.openxmlformats.org/officeDocument/2006/relationships/slide" Target="slide41.xml"/><Relationship Id="rId9" Type="http://schemas.openxmlformats.org/officeDocument/2006/relationships/slide" Target="slide60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77.xml"/><Relationship Id="rId3" Type="http://schemas.openxmlformats.org/officeDocument/2006/relationships/image" Target="../media/image60.png"/><Relationship Id="rId7" Type="http://schemas.openxmlformats.org/officeDocument/2006/relationships/slide" Target="slide52.xml"/><Relationship Id="rId12" Type="http://schemas.openxmlformats.org/officeDocument/2006/relationships/slide" Target="slide10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Relationship Id="rId6" Type="http://schemas.openxmlformats.org/officeDocument/2006/relationships/slide" Target="slide28.xml"/><Relationship Id="rId11" Type="http://schemas.openxmlformats.org/officeDocument/2006/relationships/slide" Target="slide87.xml"/><Relationship Id="rId5" Type="http://schemas.openxmlformats.org/officeDocument/2006/relationships/slide" Target="slide41.xml"/><Relationship Id="rId10" Type="http://schemas.openxmlformats.org/officeDocument/2006/relationships/slide" Target="slide60.xml"/><Relationship Id="rId4" Type="http://schemas.openxmlformats.org/officeDocument/2006/relationships/slide" Target="slide15.xml"/><Relationship Id="rId9" Type="http://schemas.openxmlformats.org/officeDocument/2006/relationships/slide" Target="slide68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77.xml"/><Relationship Id="rId3" Type="http://schemas.openxmlformats.org/officeDocument/2006/relationships/image" Target="../media/image61.png"/><Relationship Id="rId7" Type="http://schemas.openxmlformats.org/officeDocument/2006/relationships/slide" Target="slide52.xml"/><Relationship Id="rId12" Type="http://schemas.openxmlformats.org/officeDocument/2006/relationships/slide" Target="slide100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Relationship Id="rId6" Type="http://schemas.openxmlformats.org/officeDocument/2006/relationships/slide" Target="slide28.xml"/><Relationship Id="rId11" Type="http://schemas.openxmlformats.org/officeDocument/2006/relationships/slide" Target="slide87.xml"/><Relationship Id="rId5" Type="http://schemas.openxmlformats.org/officeDocument/2006/relationships/slide" Target="slide41.xml"/><Relationship Id="rId10" Type="http://schemas.openxmlformats.org/officeDocument/2006/relationships/slide" Target="slide60.xml"/><Relationship Id="rId4" Type="http://schemas.openxmlformats.org/officeDocument/2006/relationships/slide" Target="slide15.xml"/><Relationship Id="rId9" Type="http://schemas.openxmlformats.org/officeDocument/2006/relationships/slide" Target="slide68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77.xml"/><Relationship Id="rId3" Type="http://schemas.openxmlformats.org/officeDocument/2006/relationships/image" Target="../media/image62.png"/><Relationship Id="rId7" Type="http://schemas.openxmlformats.org/officeDocument/2006/relationships/slide" Target="slide52.xml"/><Relationship Id="rId12" Type="http://schemas.openxmlformats.org/officeDocument/2006/relationships/slide" Target="slide100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Relationship Id="rId6" Type="http://schemas.openxmlformats.org/officeDocument/2006/relationships/slide" Target="slide28.xml"/><Relationship Id="rId11" Type="http://schemas.openxmlformats.org/officeDocument/2006/relationships/slide" Target="slide87.xml"/><Relationship Id="rId5" Type="http://schemas.openxmlformats.org/officeDocument/2006/relationships/slide" Target="slide41.xml"/><Relationship Id="rId10" Type="http://schemas.openxmlformats.org/officeDocument/2006/relationships/slide" Target="slide60.xml"/><Relationship Id="rId4" Type="http://schemas.openxmlformats.org/officeDocument/2006/relationships/slide" Target="slide15.xml"/><Relationship Id="rId9" Type="http://schemas.openxmlformats.org/officeDocument/2006/relationships/slide" Target="slide6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svg"/><Relationship Id="rId13" Type="http://schemas.openxmlformats.org/officeDocument/2006/relationships/image" Target="../media/image73.png"/><Relationship Id="rId18" Type="http://schemas.openxmlformats.org/officeDocument/2006/relationships/image" Target="../media/image77.png"/><Relationship Id="rId3" Type="http://schemas.openxmlformats.org/officeDocument/2006/relationships/image" Target="../media/image63.png"/><Relationship Id="rId21" Type="http://schemas.openxmlformats.org/officeDocument/2006/relationships/image" Target="../media/image80.svg"/><Relationship Id="rId7" Type="http://schemas.openxmlformats.org/officeDocument/2006/relationships/image" Target="../media/image67.png"/><Relationship Id="rId12" Type="http://schemas.openxmlformats.org/officeDocument/2006/relationships/image" Target="../media/image72.svg"/><Relationship Id="rId17" Type="http://schemas.openxmlformats.org/officeDocument/2006/relationships/image" Target="../media/image76.svg"/><Relationship Id="rId2" Type="http://schemas.openxmlformats.org/officeDocument/2006/relationships/notesSlide" Target="../notesSlides/notesSlide35.xml"/><Relationship Id="rId16" Type="http://schemas.openxmlformats.org/officeDocument/2006/relationships/image" Target="../media/image75.png"/><Relationship Id="rId20" Type="http://schemas.openxmlformats.org/officeDocument/2006/relationships/image" Target="../media/image7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6.sv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5" Type="http://schemas.openxmlformats.org/officeDocument/2006/relationships/image" Target="../media/image53.png"/><Relationship Id="rId10" Type="http://schemas.openxmlformats.org/officeDocument/2006/relationships/image" Target="../media/image70.svg"/><Relationship Id="rId19" Type="http://schemas.openxmlformats.org/officeDocument/2006/relationships/image" Target="../media/image78.svg"/><Relationship Id="rId4" Type="http://schemas.openxmlformats.org/officeDocument/2006/relationships/image" Target="../media/image64.svg"/><Relationship Id="rId9" Type="http://schemas.openxmlformats.org/officeDocument/2006/relationships/image" Target="../media/image69.png"/><Relationship Id="rId14" Type="http://schemas.openxmlformats.org/officeDocument/2006/relationships/image" Target="../media/image74.sv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68.xml"/><Relationship Id="rId3" Type="http://schemas.openxmlformats.org/officeDocument/2006/relationships/slide" Target="slide15.xml"/><Relationship Id="rId7" Type="http://schemas.openxmlformats.org/officeDocument/2006/relationships/slide" Target="slide77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9.xml"/><Relationship Id="rId6" Type="http://schemas.openxmlformats.org/officeDocument/2006/relationships/slide" Target="slide52.xml"/><Relationship Id="rId11" Type="http://schemas.openxmlformats.org/officeDocument/2006/relationships/slide" Target="slide100.xml"/><Relationship Id="rId5" Type="http://schemas.openxmlformats.org/officeDocument/2006/relationships/slide" Target="slide28.xml"/><Relationship Id="rId10" Type="http://schemas.openxmlformats.org/officeDocument/2006/relationships/slide" Target="slide87.xml"/><Relationship Id="rId4" Type="http://schemas.openxmlformats.org/officeDocument/2006/relationships/slide" Target="slide41.xml"/><Relationship Id="rId9" Type="http://schemas.openxmlformats.org/officeDocument/2006/relationships/slide" Target="slide60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68.xml"/><Relationship Id="rId3" Type="http://schemas.openxmlformats.org/officeDocument/2006/relationships/slide" Target="slide15.xml"/><Relationship Id="rId7" Type="http://schemas.openxmlformats.org/officeDocument/2006/relationships/slide" Target="slide77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Relationship Id="rId6" Type="http://schemas.openxmlformats.org/officeDocument/2006/relationships/slide" Target="slide52.xml"/><Relationship Id="rId11" Type="http://schemas.openxmlformats.org/officeDocument/2006/relationships/slide" Target="slide100.xml"/><Relationship Id="rId5" Type="http://schemas.openxmlformats.org/officeDocument/2006/relationships/slide" Target="slide28.xml"/><Relationship Id="rId10" Type="http://schemas.openxmlformats.org/officeDocument/2006/relationships/slide" Target="slide87.xml"/><Relationship Id="rId4" Type="http://schemas.openxmlformats.org/officeDocument/2006/relationships/slide" Target="slide41.xml"/><Relationship Id="rId9" Type="http://schemas.openxmlformats.org/officeDocument/2006/relationships/slide" Target="slide60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68.xml"/><Relationship Id="rId3" Type="http://schemas.openxmlformats.org/officeDocument/2006/relationships/hyperlink" Target="https://data.worldbank.org/" TargetMode="External"/><Relationship Id="rId7" Type="http://schemas.openxmlformats.org/officeDocument/2006/relationships/slide" Target="slide20.xml"/><Relationship Id="rId12" Type="http://schemas.openxmlformats.org/officeDocument/2006/relationships/slide" Target="slide77.xml"/><Relationship Id="rId2" Type="http://schemas.openxmlformats.org/officeDocument/2006/relationships/notesSlide" Target="../notesSlides/notesSlide38.xml"/><Relationship Id="rId16" Type="http://schemas.openxmlformats.org/officeDocument/2006/relationships/slide" Target="slide100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rise.esmap.org/" TargetMode="External"/><Relationship Id="rId11" Type="http://schemas.openxmlformats.org/officeDocument/2006/relationships/slide" Target="slide52.xml"/><Relationship Id="rId5" Type="http://schemas.openxmlformats.org/officeDocument/2006/relationships/hyperlink" Target="https://trackingsdg7.esmap.org/results?p=Access_to_Electricity&amp;i=Electricity_access_rate,_Total_(%25)" TargetMode="External"/><Relationship Id="rId15" Type="http://schemas.openxmlformats.org/officeDocument/2006/relationships/slide" Target="slide87.xml"/><Relationship Id="rId10" Type="http://schemas.openxmlformats.org/officeDocument/2006/relationships/slide" Target="slide28.xml"/><Relationship Id="rId4" Type="http://schemas.openxmlformats.org/officeDocument/2006/relationships/hyperlink" Target="https://www.iea.org/data-and-statistics/data-sets" TargetMode="External"/><Relationship Id="rId9" Type="http://schemas.openxmlformats.org/officeDocument/2006/relationships/slide" Target="slide41.xml"/><Relationship Id="rId14" Type="http://schemas.openxmlformats.org/officeDocument/2006/relationships/slide" Target="slide60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68.xml"/><Relationship Id="rId3" Type="http://schemas.openxmlformats.org/officeDocument/2006/relationships/slide" Target="slide15.xml"/><Relationship Id="rId7" Type="http://schemas.openxmlformats.org/officeDocument/2006/relationships/slide" Target="slide77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52.xml"/><Relationship Id="rId11" Type="http://schemas.openxmlformats.org/officeDocument/2006/relationships/slide" Target="slide100.xml"/><Relationship Id="rId5" Type="http://schemas.openxmlformats.org/officeDocument/2006/relationships/slide" Target="slide28.xml"/><Relationship Id="rId10" Type="http://schemas.openxmlformats.org/officeDocument/2006/relationships/slide" Target="slide87.xml"/><Relationship Id="rId4" Type="http://schemas.openxmlformats.org/officeDocument/2006/relationships/slide" Target="slide41.xml"/><Relationship Id="rId9" Type="http://schemas.openxmlformats.org/officeDocument/2006/relationships/slide" Target="slide60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" Target="slide68.xml"/><Relationship Id="rId3" Type="http://schemas.openxmlformats.org/officeDocument/2006/relationships/slide" Target="slide15.xml"/><Relationship Id="rId7" Type="http://schemas.openxmlformats.org/officeDocument/2006/relationships/slide" Target="slide77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7.xml"/><Relationship Id="rId6" Type="http://schemas.openxmlformats.org/officeDocument/2006/relationships/slide" Target="slide52.xml"/><Relationship Id="rId11" Type="http://schemas.openxmlformats.org/officeDocument/2006/relationships/slide" Target="slide100.xml"/><Relationship Id="rId5" Type="http://schemas.openxmlformats.org/officeDocument/2006/relationships/slide" Target="slide28.xml"/><Relationship Id="rId10" Type="http://schemas.openxmlformats.org/officeDocument/2006/relationships/slide" Target="slide87.xml"/><Relationship Id="rId4" Type="http://schemas.openxmlformats.org/officeDocument/2006/relationships/slide" Target="slide41.xml"/><Relationship Id="rId9" Type="http://schemas.openxmlformats.org/officeDocument/2006/relationships/slide" Target="slide60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87.xml"/><Relationship Id="rId3" Type="http://schemas.openxmlformats.org/officeDocument/2006/relationships/hyperlink" Target="https://www.globalcovenantofmayors.org/our-initiatives/data4cities/common-global-reporting-framework/" TargetMode="External"/><Relationship Id="rId7" Type="http://schemas.openxmlformats.org/officeDocument/2006/relationships/slide" Target="slide41.xml"/><Relationship Id="rId12" Type="http://schemas.openxmlformats.org/officeDocument/2006/relationships/slide" Target="slide60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7.xml"/><Relationship Id="rId6" Type="http://schemas.openxmlformats.org/officeDocument/2006/relationships/slide" Target="slide15.xml"/><Relationship Id="rId11" Type="http://schemas.openxmlformats.org/officeDocument/2006/relationships/slide" Target="slide68.xml"/><Relationship Id="rId5" Type="http://schemas.openxmlformats.org/officeDocument/2006/relationships/hyperlink" Target="https://www.globalcovenantofmayors.org/press/unlocking-urban-eap-new-toolkit-for-local-governments/" TargetMode="External"/><Relationship Id="rId10" Type="http://schemas.openxmlformats.org/officeDocument/2006/relationships/slide" Target="slide77.xml"/><Relationship Id="rId4" Type="http://schemas.openxmlformats.org/officeDocument/2006/relationships/hyperlink" Target="https://www.globalcovenantofmayors.org/wp-content/uploads/2022/11/Energy-Access-and-Poverty-Pillar-Annex-to-the-CRF.pdf" TargetMode="External"/><Relationship Id="rId9" Type="http://schemas.openxmlformats.org/officeDocument/2006/relationships/slide" Target="slide52.xml"/><Relationship Id="rId14" Type="http://schemas.openxmlformats.org/officeDocument/2006/relationships/slide" Target="slide100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77.xml"/><Relationship Id="rId3" Type="http://schemas.openxmlformats.org/officeDocument/2006/relationships/image" Target="../media/image81.png"/><Relationship Id="rId7" Type="http://schemas.openxmlformats.org/officeDocument/2006/relationships/slide" Target="slide52.xml"/><Relationship Id="rId12" Type="http://schemas.openxmlformats.org/officeDocument/2006/relationships/slide" Target="slide100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7.xml"/><Relationship Id="rId6" Type="http://schemas.openxmlformats.org/officeDocument/2006/relationships/slide" Target="slide28.xml"/><Relationship Id="rId11" Type="http://schemas.openxmlformats.org/officeDocument/2006/relationships/slide" Target="slide87.xml"/><Relationship Id="rId5" Type="http://schemas.openxmlformats.org/officeDocument/2006/relationships/slide" Target="slide41.xml"/><Relationship Id="rId10" Type="http://schemas.openxmlformats.org/officeDocument/2006/relationships/slide" Target="slide60.xml"/><Relationship Id="rId4" Type="http://schemas.openxmlformats.org/officeDocument/2006/relationships/slide" Target="slide15.xml"/><Relationship Id="rId9" Type="http://schemas.openxmlformats.org/officeDocument/2006/relationships/slide" Target="slide68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" Target="slide77.xml"/><Relationship Id="rId3" Type="http://schemas.openxmlformats.org/officeDocument/2006/relationships/image" Target="../media/image82.png"/><Relationship Id="rId7" Type="http://schemas.openxmlformats.org/officeDocument/2006/relationships/slide" Target="slide52.xml"/><Relationship Id="rId12" Type="http://schemas.openxmlformats.org/officeDocument/2006/relationships/slide" Target="slide100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7.xml"/><Relationship Id="rId6" Type="http://schemas.openxmlformats.org/officeDocument/2006/relationships/slide" Target="slide28.xml"/><Relationship Id="rId11" Type="http://schemas.openxmlformats.org/officeDocument/2006/relationships/slide" Target="slide87.xml"/><Relationship Id="rId5" Type="http://schemas.openxmlformats.org/officeDocument/2006/relationships/slide" Target="slide41.xml"/><Relationship Id="rId10" Type="http://schemas.openxmlformats.org/officeDocument/2006/relationships/slide" Target="slide60.xml"/><Relationship Id="rId4" Type="http://schemas.openxmlformats.org/officeDocument/2006/relationships/slide" Target="slide15.xml"/><Relationship Id="rId9" Type="http://schemas.openxmlformats.org/officeDocument/2006/relationships/slide" Target="slide68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" Target="slide68.xml"/><Relationship Id="rId3" Type="http://schemas.openxmlformats.org/officeDocument/2006/relationships/slide" Target="slide15.xml"/><Relationship Id="rId7" Type="http://schemas.openxmlformats.org/officeDocument/2006/relationships/slide" Target="slide77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52.xml"/><Relationship Id="rId11" Type="http://schemas.openxmlformats.org/officeDocument/2006/relationships/slide" Target="slide100.xml"/><Relationship Id="rId5" Type="http://schemas.openxmlformats.org/officeDocument/2006/relationships/slide" Target="slide28.xml"/><Relationship Id="rId10" Type="http://schemas.openxmlformats.org/officeDocument/2006/relationships/slide" Target="slide87.xml"/><Relationship Id="rId4" Type="http://schemas.openxmlformats.org/officeDocument/2006/relationships/slide" Target="slide41.xml"/><Relationship Id="rId9" Type="http://schemas.openxmlformats.org/officeDocument/2006/relationships/slide" Target="slide6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slide" Target="slide60.xml"/><Relationship Id="rId3" Type="http://schemas.openxmlformats.org/officeDocument/2006/relationships/slide" Target="slide41.xml"/><Relationship Id="rId7" Type="http://schemas.openxmlformats.org/officeDocument/2006/relationships/slide" Target="slide68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2.xml"/><Relationship Id="rId6" Type="http://schemas.openxmlformats.org/officeDocument/2006/relationships/slide" Target="slide77.xml"/><Relationship Id="rId5" Type="http://schemas.openxmlformats.org/officeDocument/2006/relationships/slide" Target="slide52.xml"/><Relationship Id="rId10" Type="http://schemas.openxmlformats.org/officeDocument/2006/relationships/slide" Target="slide100.xml"/><Relationship Id="rId4" Type="http://schemas.openxmlformats.org/officeDocument/2006/relationships/slide" Target="slide28.xml"/><Relationship Id="rId9" Type="http://schemas.openxmlformats.org/officeDocument/2006/relationships/slide" Target="slide87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slide" Target="slide68.xml"/><Relationship Id="rId3" Type="http://schemas.openxmlformats.org/officeDocument/2006/relationships/slide" Target="slide41.xml"/><Relationship Id="rId7" Type="http://schemas.openxmlformats.org/officeDocument/2006/relationships/slide" Target="slide77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5.xml"/><Relationship Id="rId6" Type="http://schemas.openxmlformats.org/officeDocument/2006/relationships/slide" Target="slide28.xml"/><Relationship Id="rId11" Type="http://schemas.openxmlformats.org/officeDocument/2006/relationships/slide" Target="slide100.xml"/><Relationship Id="rId5" Type="http://schemas.openxmlformats.org/officeDocument/2006/relationships/slide" Target="slide15.xml"/><Relationship Id="rId10" Type="http://schemas.openxmlformats.org/officeDocument/2006/relationships/slide" Target="slide87.xml"/><Relationship Id="rId4" Type="http://schemas.openxmlformats.org/officeDocument/2006/relationships/slide" Target="slide52.xml"/><Relationship Id="rId9" Type="http://schemas.openxmlformats.org/officeDocument/2006/relationships/slide" Target="slide60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slide" Target="slide68.xml"/><Relationship Id="rId3" Type="http://schemas.openxmlformats.org/officeDocument/2006/relationships/slide" Target="slide41.xml"/><Relationship Id="rId7" Type="http://schemas.openxmlformats.org/officeDocument/2006/relationships/slide" Target="slide77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4.xml"/><Relationship Id="rId6" Type="http://schemas.openxmlformats.org/officeDocument/2006/relationships/slide" Target="slide28.xml"/><Relationship Id="rId11" Type="http://schemas.openxmlformats.org/officeDocument/2006/relationships/slide" Target="slide100.xml"/><Relationship Id="rId5" Type="http://schemas.openxmlformats.org/officeDocument/2006/relationships/slide" Target="slide15.xml"/><Relationship Id="rId10" Type="http://schemas.openxmlformats.org/officeDocument/2006/relationships/slide" Target="slide87.xml"/><Relationship Id="rId4" Type="http://schemas.openxmlformats.org/officeDocument/2006/relationships/slide" Target="slide52.xml"/><Relationship Id="rId9" Type="http://schemas.openxmlformats.org/officeDocument/2006/relationships/slide" Target="slide60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slide" Target="slide77.xml"/><Relationship Id="rId3" Type="http://schemas.openxmlformats.org/officeDocument/2006/relationships/image" Target="../media/image83.png"/><Relationship Id="rId7" Type="http://schemas.openxmlformats.org/officeDocument/2006/relationships/slide" Target="slide52.xml"/><Relationship Id="rId12" Type="http://schemas.openxmlformats.org/officeDocument/2006/relationships/slide" Target="slide100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4.xml"/><Relationship Id="rId6" Type="http://schemas.openxmlformats.org/officeDocument/2006/relationships/slide" Target="slide28.xml"/><Relationship Id="rId11" Type="http://schemas.openxmlformats.org/officeDocument/2006/relationships/slide" Target="slide87.xml"/><Relationship Id="rId5" Type="http://schemas.openxmlformats.org/officeDocument/2006/relationships/slide" Target="slide41.xml"/><Relationship Id="rId10" Type="http://schemas.openxmlformats.org/officeDocument/2006/relationships/slide" Target="slide60.xml"/><Relationship Id="rId4" Type="http://schemas.openxmlformats.org/officeDocument/2006/relationships/slide" Target="slide15.xml"/><Relationship Id="rId9" Type="http://schemas.openxmlformats.org/officeDocument/2006/relationships/slide" Target="slide68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slide" Target="slide77.xml"/><Relationship Id="rId3" Type="http://schemas.openxmlformats.org/officeDocument/2006/relationships/image" Target="../media/image84.png"/><Relationship Id="rId7" Type="http://schemas.openxmlformats.org/officeDocument/2006/relationships/slide" Target="slide52.xml"/><Relationship Id="rId12" Type="http://schemas.openxmlformats.org/officeDocument/2006/relationships/slide" Target="slide100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4.xml"/><Relationship Id="rId6" Type="http://schemas.openxmlformats.org/officeDocument/2006/relationships/slide" Target="slide28.xml"/><Relationship Id="rId11" Type="http://schemas.openxmlformats.org/officeDocument/2006/relationships/slide" Target="slide87.xml"/><Relationship Id="rId5" Type="http://schemas.openxmlformats.org/officeDocument/2006/relationships/slide" Target="slide41.xml"/><Relationship Id="rId10" Type="http://schemas.openxmlformats.org/officeDocument/2006/relationships/slide" Target="slide60.xml"/><Relationship Id="rId4" Type="http://schemas.openxmlformats.org/officeDocument/2006/relationships/slide" Target="slide15.xml"/><Relationship Id="rId9" Type="http://schemas.openxmlformats.org/officeDocument/2006/relationships/slide" Target="slide6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7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slide" Target="slide60.xml"/><Relationship Id="rId3" Type="http://schemas.openxmlformats.org/officeDocument/2006/relationships/slide" Target="slide41.xml"/><Relationship Id="rId7" Type="http://schemas.openxmlformats.org/officeDocument/2006/relationships/slide" Target="slide68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6.xml"/><Relationship Id="rId6" Type="http://schemas.openxmlformats.org/officeDocument/2006/relationships/slide" Target="slide77.xml"/><Relationship Id="rId5" Type="http://schemas.openxmlformats.org/officeDocument/2006/relationships/slide" Target="slide52.xml"/><Relationship Id="rId10" Type="http://schemas.openxmlformats.org/officeDocument/2006/relationships/slide" Target="slide100.xml"/><Relationship Id="rId4" Type="http://schemas.openxmlformats.org/officeDocument/2006/relationships/slide" Target="slide28.xml"/><Relationship Id="rId9" Type="http://schemas.openxmlformats.org/officeDocument/2006/relationships/slide" Target="slide87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slide" Target="slide60.xml"/><Relationship Id="rId3" Type="http://schemas.openxmlformats.org/officeDocument/2006/relationships/slide" Target="slide41.xml"/><Relationship Id="rId7" Type="http://schemas.openxmlformats.org/officeDocument/2006/relationships/slide" Target="slide68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9.xml"/><Relationship Id="rId6" Type="http://schemas.openxmlformats.org/officeDocument/2006/relationships/slide" Target="slide77.xml"/><Relationship Id="rId5" Type="http://schemas.openxmlformats.org/officeDocument/2006/relationships/slide" Target="slide52.xml"/><Relationship Id="rId10" Type="http://schemas.openxmlformats.org/officeDocument/2006/relationships/slide" Target="slide100.xml"/><Relationship Id="rId4" Type="http://schemas.openxmlformats.org/officeDocument/2006/relationships/slide" Target="slide28.xml"/><Relationship Id="rId9" Type="http://schemas.openxmlformats.org/officeDocument/2006/relationships/slide" Target="slide87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slide" Target="slide68.xml"/><Relationship Id="rId3" Type="http://schemas.openxmlformats.org/officeDocument/2006/relationships/slide" Target="slide15.xml"/><Relationship Id="rId7" Type="http://schemas.openxmlformats.org/officeDocument/2006/relationships/slide" Target="slide77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3.xml"/><Relationship Id="rId6" Type="http://schemas.openxmlformats.org/officeDocument/2006/relationships/slide" Target="slide52.xml"/><Relationship Id="rId11" Type="http://schemas.openxmlformats.org/officeDocument/2006/relationships/slide" Target="slide100.xml"/><Relationship Id="rId5" Type="http://schemas.openxmlformats.org/officeDocument/2006/relationships/slide" Target="slide28.xml"/><Relationship Id="rId10" Type="http://schemas.openxmlformats.org/officeDocument/2006/relationships/slide" Target="slide87.xml"/><Relationship Id="rId4" Type="http://schemas.openxmlformats.org/officeDocument/2006/relationships/slide" Target="slide41.xml"/><Relationship Id="rId9" Type="http://schemas.openxmlformats.org/officeDocument/2006/relationships/slide" Target="slide6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slide" Target="slide60.xml"/><Relationship Id="rId3" Type="http://schemas.openxmlformats.org/officeDocument/2006/relationships/slide" Target="slide41.xml"/><Relationship Id="rId7" Type="http://schemas.openxmlformats.org/officeDocument/2006/relationships/slide" Target="slide68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31.xml"/><Relationship Id="rId6" Type="http://schemas.openxmlformats.org/officeDocument/2006/relationships/slide" Target="slide77.xml"/><Relationship Id="rId5" Type="http://schemas.openxmlformats.org/officeDocument/2006/relationships/slide" Target="slide52.xml"/><Relationship Id="rId10" Type="http://schemas.openxmlformats.org/officeDocument/2006/relationships/slide" Target="slide100.xml"/><Relationship Id="rId4" Type="http://schemas.openxmlformats.org/officeDocument/2006/relationships/slide" Target="slide28.xml"/><Relationship Id="rId9" Type="http://schemas.openxmlformats.org/officeDocument/2006/relationships/slide" Target="slide87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68.xml"/><Relationship Id="rId3" Type="http://schemas.openxmlformats.org/officeDocument/2006/relationships/image" Target="../media/image85.png"/><Relationship Id="rId7" Type="http://schemas.openxmlformats.org/officeDocument/2006/relationships/hyperlink" Target="https://www.globalcovenantofmayors.org/press/gcom-arup-release-barriers-to-urban-energy-access/" TargetMode="External"/><Relationship Id="rId12" Type="http://schemas.openxmlformats.org/officeDocument/2006/relationships/slide" Target="slide77.xml"/><Relationship Id="rId2" Type="http://schemas.openxmlformats.org/officeDocument/2006/relationships/notesSlide" Target="../notesSlides/notesSlide52.xml"/><Relationship Id="rId16" Type="http://schemas.openxmlformats.org/officeDocument/2006/relationships/slide" Target="slide100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88.png"/><Relationship Id="rId11" Type="http://schemas.openxmlformats.org/officeDocument/2006/relationships/slide" Target="slide52.xml"/><Relationship Id="rId5" Type="http://schemas.openxmlformats.org/officeDocument/2006/relationships/image" Target="../media/image87.png"/><Relationship Id="rId15" Type="http://schemas.openxmlformats.org/officeDocument/2006/relationships/slide" Target="slide87.xml"/><Relationship Id="rId10" Type="http://schemas.openxmlformats.org/officeDocument/2006/relationships/slide" Target="slide28.xml"/><Relationship Id="rId4" Type="http://schemas.openxmlformats.org/officeDocument/2006/relationships/image" Target="../media/image86.png"/><Relationship Id="rId9" Type="http://schemas.openxmlformats.org/officeDocument/2006/relationships/slide" Target="slide41.xml"/><Relationship Id="rId14" Type="http://schemas.openxmlformats.org/officeDocument/2006/relationships/slide" Target="slide60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slide" Target="slide68.xml"/><Relationship Id="rId3" Type="http://schemas.openxmlformats.org/officeDocument/2006/relationships/slide" Target="slide15.xml"/><Relationship Id="rId7" Type="http://schemas.openxmlformats.org/officeDocument/2006/relationships/slide" Target="slide77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0.xml"/><Relationship Id="rId6" Type="http://schemas.openxmlformats.org/officeDocument/2006/relationships/slide" Target="slide52.xml"/><Relationship Id="rId11" Type="http://schemas.openxmlformats.org/officeDocument/2006/relationships/slide" Target="slide100.xml"/><Relationship Id="rId5" Type="http://schemas.openxmlformats.org/officeDocument/2006/relationships/slide" Target="slide28.xml"/><Relationship Id="rId10" Type="http://schemas.openxmlformats.org/officeDocument/2006/relationships/slide" Target="slide87.xml"/><Relationship Id="rId4" Type="http://schemas.openxmlformats.org/officeDocument/2006/relationships/slide" Target="slide41.xml"/><Relationship Id="rId9" Type="http://schemas.openxmlformats.org/officeDocument/2006/relationships/slide" Target="slide60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slide" Target="slide68.xml"/><Relationship Id="rId3" Type="http://schemas.openxmlformats.org/officeDocument/2006/relationships/slide" Target="slide15.xml"/><Relationship Id="rId7" Type="http://schemas.openxmlformats.org/officeDocument/2006/relationships/slide" Target="slide77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1.xml"/><Relationship Id="rId6" Type="http://schemas.openxmlformats.org/officeDocument/2006/relationships/slide" Target="slide52.xml"/><Relationship Id="rId11" Type="http://schemas.openxmlformats.org/officeDocument/2006/relationships/slide" Target="slide100.xml"/><Relationship Id="rId5" Type="http://schemas.openxmlformats.org/officeDocument/2006/relationships/slide" Target="slide28.xml"/><Relationship Id="rId10" Type="http://schemas.openxmlformats.org/officeDocument/2006/relationships/slide" Target="slide87.xml"/><Relationship Id="rId4" Type="http://schemas.openxmlformats.org/officeDocument/2006/relationships/slide" Target="slide41.xml"/><Relationship Id="rId9" Type="http://schemas.openxmlformats.org/officeDocument/2006/relationships/slide" Target="slide60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slide" Target="slide77.xml"/><Relationship Id="rId3" Type="http://schemas.openxmlformats.org/officeDocument/2006/relationships/image" Target="../media/image89.png"/><Relationship Id="rId7" Type="http://schemas.openxmlformats.org/officeDocument/2006/relationships/slide" Target="slide52.xml"/><Relationship Id="rId12" Type="http://schemas.openxmlformats.org/officeDocument/2006/relationships/slide" Target="slide100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1.xml"/><Relationship Id="rId6" Type="http://schemas.openxmlformats.org/officeDocument/2006/relationships/slide" Target="slide28.xml"/><Relationship Id="rId11" Type="http://schemas.openxmlformats.org/officeDocument/2006/relationships/slide" Target="slide87.xml"/><Relationship Id="rId5" Type="http://schemas.openxmlformats.org/officeDocument/2006/relationships/slide" Target="slide41.xml"/><Relationship Id="rId10" Type="http://schemas.openxmlformats.org/officeDocument/2006/relationships/slide" Target="slide60.xml"/><Relationship Id="rId4" Type="http://schemas.openxmlformats.org/officeDocument/2006/relationships/slide" Target="slide15.xml"/><Relationship Id="rId9" Type="http://schemas.openxmlformats.org/officeDocument/2006/relationships/slide" Target="slide68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4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slide" Target="slide68.xml"/><Relationship Id="rId3" Type="http://schemas.openxmlformats.org/officeDocument/2006/relationships/slide" Target="slide15.xml"/><Relationship Id="rId7" Type="http://schemas.openxmlformats.org/officeDocument/2006/relationships/slide" Target="slide77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0.xml"/><Relationship Id="rId6" Type="http://schemas.openxmlformats.org/officeDocument/2006/relationships/slide" Target="slide52.xml"/><Relationship Id="rId11" Type="http://schemas.openxmlformats.org/officeDocument/2006/relationships/slide" Target="slide100.xml"/><Relationship Id="rId5" Type="http://schemas.openxmlformats.org/officeDocument/2006/relationships/slide" Target="slide28.xml"/><Relationship Id="rId10" Type="http://schemas.openxmlformats.org/officeDocument/2006/relationships/slide" Target="slide87.xml"/><Relationship Id="rId4" Type="http://schemas.openxmlformats.org/officeDocument/2006/relationships/slide" Target="slide41.xml"/><Relationship Id="rId9" Type="http://schemas.openxmlformats.org/officeDocument/2006/relationships/slide" Target="slide60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slide" Target="slide68.xml"/><Relationship Id="rId3" Type="http://schemas.openxmlformats.org/officeDocument/2006/relationships/slide" Target="slide15.xml"/><Relationship Id="rId7" Type="http://schemas.openxmlformats.org/officeDocument/2006/relationships/slide" Target="slide77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8.xml"/><Relationship Id="rId6" Type="http://schemas.openxmlformats.org/officeDocument/2006/relationships/slide" Target="slide52.xml"/><Relationship Id="rId11" Type="http://schemas.openxmlformats.org/officeDocument/2006/relationships/slide" Target="slide100.xml"/><Relationship Id="rId5" Type="http://schemas.openxmlformats.org/officeDocument/2006/relationships/slide" Target="slide28.xml"/><Relationship Id="rId10" Type="http://schemas.openxmlformats.org/officeDocument/2006/relationships/slide" Target="slide87.xml"/><Relationship Id="rId4" Type="http://schemas.openxmlformats.org/officeDocument/2006/relationships/slide" Target="slide41.xml"/><Relationship Id="rId9" Type="http://schemas.openxmlformats.org/officeDocument/2006/relationships/slide" Target="slide60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13" Type="http://schemas.openxmlformats.org/officeDocument/2006/relationships/slide" Target="slide100.xml"/><Relationship Id="rId3" Type="http://schemas.openxmlformats.org/officeDocument/2006/relationships/hyperlink" Target="https://drive.google.com/file/d/1jz78f4JoGNRgIwLf7klcOO7uTmpDUDue/view" TargetMode="External"/><Relationship Id="rId7" Type="http://schemas.openxmlformats.org/officeDocument/2006/relationships/slide" Target="slide28.xml"/><Relationship Id="rId12" Type="http://schemas.openxmlformats.org/officeDocument/2006/relationships/slide" Target="slide87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41.xml"/><Relationship Id="rId11" Type="http://schemas.openxmlformats.org/officeDocument/2006/relationships/slide" Target="slide60.xml"/><Relationship Id="rId5" Type="http://schemas.openxmlformats.org/officeDocument/2006/relationships/slide" Target="slide15.xml"/><Relationship Id="rId10" Type="http://schemas.openxmlformats.org/officeDocument/2006/relationships/slide" Target="slide68.xml"/><Relationship Id="rId4" Type="http://schemas.openxmlformats.org/officeDocument/2006/relationships/slide" Target="slide22.xml"/><Relationship Id="rId9" Type="http://schemas.openxmlformats.org/officeDocument/2006/relationships/slide" Target="slide77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3" Type="http://schemas.openxmlformats.org/officeDocument/2006/relationships/slide" Target="slide22.xml"/><Relationship Id="rId7" Type="http://schemas.openxmlformats.org/officeDocument/2006/relationships/slide" Target="slide28.xml"/><Relationship Id="rId12" Type="http://schemas.openxmlformats.org/officeDocument/2006/relationships/slide" Target="slide100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41.xml"/><Relationship Id="rId11" Type="http://schemas.openxmlformats.org/officeDocument/2006/relationships/slide" Target="slide87.xml"/><Relationship Id="rId5" Type="http://schemas.openxmlformats.org/officeDocument/2006/relationships/slide" Target="slide15.xml"/><Relationship Id="rId10" Type="http://schemas.openxmlformats.org/officeDocument/2006/relationships/slide" Target="slide60.xml"/><Relationship Id="rId4" Type="http://schemas.openxmlformats.org/officeDocument/2006/relationships/slide" Target="slide68.xml"/><Relationship Id="rId9" Type="http://schemas.openxmlformats.org/officeDocument/2006/relationships/slide" Target="slide7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slide" Target="slide68.xml"/><Relationship Id="rId3" Type="http://schemas.openxmlformats.org/officeDocument/2006/relationships/slide" Target="slide15.xml"/><Relationship Id="rId7" Type="http://schemas.openxmlformats.org/officeDocument/2006/relationships/slide" Target="slide77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52.xml"/><Relationship Id="rId11" Type="http://schemas.openxmlformats.org/officeDocument/2006/relationships/slide" Target="slide100.xml"/><Relationship Id="rId5" Type="http://schemas.openxmlformats.org/officeDocument/2006/relationships/slide" Target="slide28.xml"/><Relationship Id="rId10" Type="http://schemas.openxmlformats.org/officeDocument/2006/relationships/slide" Target="slide87.xml"/><Relationship Id="rId4" Type="http://schemas.openxmlformats.org/officeDocument/2006/relationships/slide" Target="slide41.xml"/><Relationship Id="rId9" Type="http://schemas.openxmlformats.org/officeDocument/2006/relationships/slide" Target="slide60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13" Type="http://schemas.openxmlformats.org/officeDocument/2006/relationships/slide" Target="slide100.xml"/><Relationship Id="rId3" Type="http://schemas.openxmlformats.org/officeDocument/2006/relationships/image" Target="../media/image90.png"/><Relationship Id="rId7" Type="http://schemas.openxmlformats.org/officeDocument/2006/relationships/slide" Target="slide28.xml"/><Relationship Id="rId12" Type="http://schemas.openxmlformats.org/officeDocument/2006/relationships/slide" Target="slide87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41.xml"/><Relationship Id="rId11" Type="http://schemas.openxmlformats.org/officeDocument/2006/relationships/slide" Target="slide60.xml"/><Relationship Id="rId5" Type="http://schemas.openxmlformats.org/officeDocument/2006/relationships/slide" Target="slide15.xml"/><Relationship Id="rId10" Type="http://schemas.openxmlformats.org/officeDocument/2006/relationships/slide" Target="slide68.xml"/><Relationship Id="rId4" Type="http://schemas.openxmlformats.org/officeDocument/2006/relationships/image" Target="../media/image91.png"/><Relationship Id="rId9" Type="http://schemas.openxmlformats.org/officeDocument/2006/relationships/slide" Target="slide77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slide" Target="slide77.xml"/><Relationship Id="rId3" Type="http://schemas.openxmlformats.org/officeDocument/2006/relationships/image" Target="../media/image92.png"/><Relationship Id="rId7" Type="http://schemas.openxmlformats.org/officeDocument/2006/relationships/slide" Target="slide52.xml"/><Relationship Id="rId12" Type="http://schemas.openxmlformats.org/officeDocument/2006/relationships/slide" Target="slide100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28.xml"/><Relationship Id="rId11" Type="http://schemas.openxmlformats.org/officeDocument/2006/relationships/slide" Target="slide87.xml"/><Relationship Id="rId5" Type="http://schemas.openxmlformats.org/officeDocument/2006/relationships/slide" Target="slide41.xml"/><Relationship Id="rId10" Type="http://schemas.openxmlformats.org/officeDocument/2006/relationships/slide" Target="slide60.xml"/><Relationship Id="rId4" Type="http://schemas.openxmlformats.org/officeDocument/2006/relationships/slide" Target="slide15.xml"/><Relationship Id="rId9" Type="http://schemas.openxmlformats.org/officeDocument/2006/relationships/slide" Target="slide68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18.svg"/><Relationship Id="rId26" Type="http://schemas.openxmlformats.org/officeDocument/2006/relationships/image" Target="../media/image24.png"/><Relationship Id="rId3" Type="http://schemas.openxmlformats.org/officeDocument/2006/relationships/image" Target="../media/image4.png"/><Relationship Id="rId21" Type="http://schemas.openxmlformats.org/officeDocument/2006/relationships/image" Target="../media/image21.sv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7.png"/><Relationship Id="rId25" Type="http://schemas.microsoft.com/office/2007/relationships/hdphoto" Target="../media/hdphoto3.wdp"/><Relationship Id="rId2" Type="http://schemas.openxmlformats.org/officeDocument/2006/relationships/notesSlide" Target="../notesSlides/notesSlide64.xml"/><Relationship Id="rId16" Type="http://schemas.microsoft.com/office/2007/relationships/hdphoto" Target="../media/hdphoto1.wdp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24" Type="http://schemas.openxmlformats.org/officeDocument/2006/relationships/image" Target="../media/image23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microsoft.com/office/2007/relationships/hdphoto" Target="../media/hdphoto2.wdp"/><Relationship Id="rId10" Type="http://schemas.openxmlformats.org/officeDocument/2006/relationships/image" Target="../media/image11.svg"/><Relationship Id="rId19" Type="http://schemas.openxmlformats.org/officeDocument/2006/relationships/image" Target="../media/image19.pn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22.png"/><Relationship Id="rId27" Type="http://schemas.openxmlformats.org/officeDocument/2006/relationships/image" Target="../media/image25.sv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34.png"/><Relationship Id="rId3" Type="http://schemas.openxmlformats.org/officeDocument/2006/relationships/image" Target="../media/image27.svg"/><Relationship Id="rId7" Type="http://schemas.openxmlformats.org/officeDocument/2006/relationships/image" Target="../media/image20.png"/><Relationship Id="rId12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png"/><Relationship Id="rId11" Type="http://schemas.microsoft.com/office/2007/relationships/hdphoto" Target="../media/hdphoto4.wdp"/><Relationship Id="rId5" Type="http://schemas.openxmlformats.org/officeDocument/2006/relationships/image" Target="../media/image29.svg"/><Relationship Id="rId15" Type="http://schemas.openxmlformats.org/officeDocument/2006/relationships/image" Target="../media/image36.png"/><Relationship Id="rId10" Type="http://schemas.openxmlformats.org/officeDocument/2006/relationships/image" Target="../media/image32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Relationship Id="rId14" Type="http://schemas.openxmlformats.org/officeDocument/2006/relationships/image" Target="../media/image35.sv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slide" Target="slide60.xml"/><Relationship Id="rId3" Type="http://schemas.openxmlformats.org/officeDocument/2006/relationships/slide" Target="slide41.xml"/><Relationship Id="rId7" Type="http://schemas.openxmlformats.org/officeDocument/2006/relationships/slide" Target="slide68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77.xml"/><Relationship Id="rId5" Type="http://schemas.openxmlformats.org/officeDocument/2006/relationships/slide" Target="slide52.xml"/><Relationship Id="rId10" Type="http://schemas.openxmlformats.org/officeDocument/2006/relationships/slide" Target="slide100.xml"/><Relationship Id="rId4" Type="http://schemas.openxmlformats.org/officeDocument/2006/relationships/slide" Target="slide28.xml"/><Relationship Id="rId9" Type="http://schemas.openxmlformats.org/officeDocument/2006/relationships/slide" Target="slide87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slide" Target="slide68.xml"/><Relationship Id="rId3" Type="http://schemas.openxmlformats.org/officeDocument/2006/relationships/slide" Target="slide15.xml"/><Relationship Id="rId7" Type="http://schemas.openxmlformats.org/officeDocument/2006/relationships/slide" Target="slide77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52.xml"/><Relationship Id="rId11" Type="http://schemas.openxmlformats.org/officeDocument/2006/relationships/slide" Target="slide100.xml"/><Relationship Id="rId5" Type="http://schemas.openxmlformats.org/officeDocument/2006/relationships/slide" Target="slide28.xml"/><Relationship Id="rId10" Type="http://schemas.openxmlformats.org/officeDocument/2006/relationships/slide" Target="slide87.xml"/><Relationship Id="rId4" Type="http://schemas.openxmlformats.org/officeDocument/2006/relationships/slide" Target="slide41.xml"/><Relationship Id="rId9" Type="http://schemas.openxmlformats.org/officeDocument/2006/relationships/slide" Target="slide60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13" Type="http://schemas.openxmlformats.org/officeDocument/2006/relationships/slide" Target="slide100.xml"/><Relationship Id="rId3" Type="http://schemas.openxmlformats.org/officeDocument/2006/relationships/hyperlink" Target="https://www.iea.org/reports/the-value-of-urgent-action-on-energy-efficiency/policy-toolkit" TargetMode="External"/><Relationship Id="rId7" Type="http://schemas.openxmlformats.org/officeDocument/2006/relationships/slide" Target="slide28.xml"/><Relationship Id="rId12" Type="http://schemas.openxmlformats.org/officeDocument/2006/relationships/slide" Target="slide87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41.xml"/><Relationship Id="rId11" Type="http://schemas.openxmlformats.org/officeDocument/2006/relationships/slide" Target="slide60.xml"/><Relationship Id="rId5" Type="http://schemas.openxmlformats.org/officeDocument/2006/relationships/slide" Target="slide15.xml"/><Relationship Id="rId10" Type="http://schemas.openxmlformats.org/officeDocument/2006/relationships/slide" Target="slide68.xml"/><Relationship Id="rId4" Type="http://schemas.openxmlformats.org/officeDocument/2006/relationships/hyperlink" Target="https://www.ren21.net/wp-content/uploads/2019/06/MinigridPolicyToolkit_Sep2014_EN.pdf" TargetMode="External"/><Relationship Id="rId9" Type="http://schemas.openxmlformats.org/officeDocument/2006/relationships/slide" Target="slide77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slide" Target="slide68.xml"/><Relationship Id="rId3" Type="http://schemas.openxmlformats.org/officeDocument/2006/relationships/slide" Target="slide15.xml"/><Relationship Id="rId7" Type="http://schemas.openxmlformats.org/officeDocument/2006/relationships/slide" Target="slide77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52.xml"/><Relationship Id="rId11" Type="http://schemas.openxmlformats.org/officeDocument/2006/relationships/slide" Target="slide100.xml"/><Relationship Id="rId5" Type="http://schemas.openxmlformats.org/officeDocument/2006/relationships/slide" Target="slide28.xml"/><Relationship Id="rId10" Type="http://schemas.openxmlformats.org/officeDocument/2006/relationships/slide" Target="slide87.xml"/><Relationship Id="rId4" Type="http://schemas.openxmlformats.org/officeDocument/2006/relationships/slide" Target="slide41.xml"/><Relationship Id="rId9" Type="http://schemas.openxmlformats.org/officeDocument/2006/relationships/slide" Target="slide6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slide" Target="slide68.xml"/><Relationship Id="rId3" Type="http://schemas.openxmlformats.org/officeDocument/2006/relationships/slide" Target="slide15.xml"/><Relationship Id="rId7" Type="http://schemas.openxmlformats.org/officeDocument/2006/relationships/slide" Target="slide77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7.xml"/><Relationship Id="rId6" Type="http://schemas.openxmlformats.org/officeDocument/2006/relationships/slide" Target="slide52.xml"/><Relationship Id="rId11" Type="http://schemas.openxmlformats.org/officeDocument/2006/relationships/slide" Target="slide100.xml"/><Relationship Id="rId5" Type="http://schemas.openxmlformats.org/officeDocument/2006/relationships/slide" Target="slide28.xml"/><Relationship Id="rId10" Type="http://schemas.openxmlformats.org/officeDocument/2006/relationships/slide" Target="slide87.xml"/><Relationship Id="rId4" Type="http://schemas.openxmlformats.org/officeDocument/2006/relationships/slide" Target="slide41.xml"/><Relationship Id="rId9" Type="http://schemas.openxmlformats.org/officeDocument/2006/relationships/slide" Target="slide60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slide" Target="slide68.xml"/><Relationship Id="rId3" Type="http://schemas.openxmlformats.org/officeDocument/2006/relationships/slide" Target="slide15.xml"/><Relationship Id="rId7" Type="http://schemas.openxmlformats.org/officeDocument/2006/relationships/slide" Target="slide77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7.xml"/><Relationship Id="rId6" Type="http://schemas.openxmlformats.org/officeDocument/2006/relationships/slide" Target="slide52.xml"/><Relationship Id="rId11" Type="http://schemas.openxmlformats.org/officeDocument/2006/relationships/slide" Target="slide100.xml"/><Relationship Id="rId5" Type="http://schemas.openxmlformats.org/officeDocument/2006/relationships/slide" Target="slide28.xml"/><Relationship Id="rId10" Type="http://schemas.openxmlformats.org/officeDocument/2006/relationships/slide" Target="slide87.xml"/><Relationship Id="rId4" Type="http://schemas.openxmlformats.org/officeDocument/2006/relationships/slide" Target="slide41.xml"/><Relationship Id="rId9" Type="http://schemas.openxmlformats.org/officeDocument/2006/relationships/slide" Target="slide60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slide" Target="slide68.xml"/><Relationship Id="rId3" Type="http://schemas.openxmlformats.org/officeDocument/2006/relationships/slide" Target="slide15.xml"/><Relationship Id="rId7" Type="http://schemas.openxmlformats.org/officeDocument/2006/relationships/slide" Target="slide77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52.xml"/><Relationship Id="rId11" Type="http://schemas.openxmlformats.org/officeDocument/2006/relationships/slide" Target="slide100.xml"/><Relationship Id="rId5" Type="http://schemas.openxmlformats.org/officeDocument/2006/relationships/slide" Target="slide28.xml"/><Relationship Id="rId10" Type="http://schemas.openxmlformats.org/officeDocument/2006/relationships/slide" Target="slide87.xml"/><Relationship Id="rId4" Type="http://schemas.openxmlformats.org/officeDocument/2006/relationships/slide" Target="slide41.xml"/><Relationship Id="rId9" Type="http://schemas.openxmlformats.org/officeDocument/2006/relationships/slide" Target="slide60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13" Type="http://schemas.openxmlformats.org/officeDocument/2006/relationships/slide" Target="slide100.xml"/><Relationship Id="rId3" Type="http://schemas.openxmlformats.org/officeDocument/2006/relationships/image" Target="../media/image93.png"/><Relationship Id="rId7" Type="http://schemas.openxmlformats.org/officeDocument/2006/relationships/slide" Target="slide28.xml"/><Relationship Id="rId12" Type="http://schemas.openxmlformats.org/officeDocument/2006/relationships/slide" Target="slide87.xm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7.xml"/><Relationship Id="rId6" Type="http://schemas.openxmlformats.org/officeDocument/2006/relationships/slide" Target="slide15.xml"/><Relationship Id="rId11" Type="http://schemas.openxmlformats.org/officeDocument/2006/relationships/slide" Target="slide60.xml"/><Relationship Id="rId5" Type="http://schemas.openxmlformats.org/officeDocument/2006/relationships/hyperlink" Target="https://www.globalcovenantofmayors.org/wp-content/uploads/2022/11/Energy-Access-and-Poverty-Pillar-Annex-to-the-CRF.pdf" TargetMode="External"/><Relationship Id="rId10" Type="http://schemas.openxmlformats.org/officeDocument/2006/relationships/slide" Target="slide68.xml"/><Relationship Id="rId4" Type="http://schemas.openxmlformats.org/officeDocument/2006/relationships/slide" Target="slide41.xml"/><Relationship Id="rId9" Type="http://schemas.openxmlformats.org/officeDocument/2006/relationships/slide" Target="slide7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6.xml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slide" Target="slide60.xml"/><Relationship Id="rId3" Type="http://schemas.openxmlformats.org/officeDocument/2006/relationships/slide" Target="slide41.xml"/><Relationship Id="rId7" Type="http://schemas.openxmlformats.org/officeDocument/2006/relationships/slide" Target="slide68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19.xml"/><Relationship Id="rId6" Type="http://schemas.openxmlformats.org/officeDocument/2006/relationships/slide" Target="slide77.xml"/><Relationship Id="rId5" Type="http://schemas.openxmlformats.org/officeDocument/2006/relationships/slide" Target="slide52.xml"/><Relationship Id="rId10" Type="http://schemas.openxmlformats.org/officeDocument/2006/relationships/slide" Target="slide100.xml"/><Relationship Id="rId4" Type="http://schemas.openxmlformats.org/officeDocument/2006/relationships/slide" Target="slide28.xml"/><Relationship Id="rId9" Type="http://schemas.openxmlformats.org/officeDocument/2006/relationships/slide" Target="slide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">
            <a:extLst>
              <a:ext uri="{FF2B5EF4-FFF2-40B4-BE49-F238E27FC236}">
                <a16:creationId xmlns:a16="http://schemas.microsoft.com/office/drawing/2014/main" id="{A7015028-C37F-4657-8137-F0DB97452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rgbClr val="1C35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r>
              <a:rPr lang="en-US" sz="1463" dirty="0"/>
              <a:t> </a:t>
            </a:r>
          </a:p>
        </p:txBody>
      </p:sp>
      <p:grpSp>
        <p:nvGrpSpPr>
          <p:cNvPr id="1398" name="Group 1397">
            <a:extLst>
              <a:ext uri="{FF2B5EF4-FFF2-40B4-BE49-F238E27FC236}">
                <a16:creationId xmlns:a16="http://schemas.microsoft.com/office/drawing/2014/main" id="{C0889B44-33A3-484F-A4B0-273A422572DA}"/>
              </a:ext>
            </a:extLst>
          </p:cNvPr>
          <p:cNvGrpSpPr/>
          <p:nvPr/>
        </p:nvGrpSpPr>
        <p:grpSpPr>
          <a:xfrm>
            <a:off x="657820" y="488849"/>
            <a:ext cx="1967012" cy="662980"/>
            <a:chOff x="809625" y="609600"/>
            <a:chExt cx="2420938" cy="815975"/>
          </a:xfrm>
        </p:grpSpPr>
        <p:sp>
          <p:nvSpPr>
            <p:cNvPr id="582" name="Freeform 256">
              <a:extLst>
                <a:ext uri="{FF2B5EF4-FFF2-40B4-BE49-F238E27FC236}">
                  <a16:creationId xmlns:a16="http://schemas.microsoft.com/office/drawing/2014/main" id="{B1024DA5-7A12-4E64-A48D-E57F38A0D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625" y="993775"/>
              <a:ext cx="473075" cy="242888"/>
            </a:xfrm>
            <a:custGeom>
              <a:avLst/>
              <a:gdLst>
                <a:gd name="T0" fmla="*/ 28 w 1312"/>
                <a:gd name="T1" fmla="*/ 0 h 676"/>
                <a:gd name="T2" fmla="*/ 917 w 1312"/>
                <a:gd name="T3" fmla="*/ 3 h 676"/>
                <a:gd name="T4" fmla="*/ 1307 w 1312"/>
                <a:gd name="T5" fmla="*/ 607 h 676"/>
                <a:gd name="T6" fmla="*/ 1257 w 1312"/>
                <a:gd name="T7" fmla="*/ 676 h 676"/>
                <a:gd name="T8" fmla="*/ 441 w 1312"/>
                <a:gd name="T9" fmla="*/ 676 h 676"/>
                <a:gd name="T10" fmla="*/ 1 w 1312"/>
                <a:gd name="T11" fmla="*/ 38 h 676"/>
                <a:gd name="T12" fmla="*/ 28 w 1312"/>
                <a:gd name="T13" fmla="*/ 0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2" h="676">
                  <a:moveTo>
                    <a:pt x="28" y="0"/>
                  </a:moveTo>
                  <a:cubicBezTo>
                    <a:pt x="169" y="0"/>
                    <a:pt x="848" y="3"/>
                    <a:pt x="917" y="3"/>
                  </a:cubicBezTo>
                  <a:cubicBezTo>
                    <a:pt x="1229" y="3"/>
                    <a:pt x="1307" y="100"/>
                    <a:pt x="1307" y="607"/>
                  </a:cubicBezTo>
                  <a:cubicBezTo>
                    <a:pt x="1307" y="630"/>
                    <a:pt x="1312" y="676"/>
                    <a:pt x="1257" y="676"/>
                  </a:cubicBezTo>
                  <a:lnTo>
                    <a:pt x="441" y="676"/>
                  </a:lnTo>
                  <a:cubicBezTo>
                    <a:pt x="198" y="676"/>
                    <a:pt x="13" y="435"/>
                    <a:pt x="1" y="38"/>
                  </a:cubicBezTo>
                  <a:cubicBezTo>
                    <a:pt x="0" y="19"/>
                    <a:pt x="7" y="0"/>
                    <a:pt x="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 dirty="0"/>
            </a:p>
          </p:txBody>
        </p:sp>
        <p:sp>
          <p:nvSpPr>
            <p:cNvPr id="583" name="Freeform 257">
              <a:extLst>
                <a:ext uri="{FF2B5EF4-FFF2-40B4-BE49-F238E27FC236}">
                  <a16:creationId xmlns:a16="http://schemas.microsoft.com/office/drawing/2014/main" id="{864D44D6-76F1-41B9-A6A1-3562B50344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5988" y="609600"/>
              <a:ext cx="561975" cy="600075"/>
            </a:xfrm>
            <a:custGeom>
              <a:avLst/>
              <a:gdLst>
                <a:gd name="T0" fmla="*/ 1269 w 1559"/>
                <a:gd name="T1" fmla="*/ 294 h 1670"/>
                <a:gd name="T2" fmla="*/ 1162 w 1559"/>
                <a:gd name="T3" fmla="*/ 311 h 1670"/>
                <a:gd name="T4" fmla="*/ 1132 w 1559"/>
                <a:gd name="T5" fmla="*/ 197 h 1670"/>
                <a:gd name="T6" fmla="*/ 820 w 1559"/>
                <a:gd name="T7" fmla="*/ 11 h 1670"/>
                <a:gd name="T8" fmla="*/ 581 w 1559"/>
                <a:gd name="T9" fmla="*/ 107 h 1670"/>
                <a:gd name="T10" fmla="*/ 543 w 1559"/>
                <a:gd name="T11" fmla="*/ 423 h 1670"/>
                <a:gd name="T12" fmla="*/ 299 w 1559"/>
                <a:gd name="T13" fmla="*/ 367 h 1670"/>
                <a:gd name="T14" fmla="*/ 37 w 1559"/>
                <a:gd name="T15" fmla="*/ 481 h 1670"/>
                <a:gd name="T16" fmla="*/ 0 w 1559"/>
                <a:gd name="T17" fmla="*/ 1205 h 1670"/>
                <a:gd name="T18" fmla="*/ 221 w 1559"/>
                <a:gd name="T19" fmla="*/ 1396 h 1670"/>
                <a:gd name="T20" fmla="*/ 353 w 1559"/>
                <a:gd name="T21" fmla="*/ 1378 h 1670"/>
                <a:gd name="T22" fmla="*/ 386 w 1559"/>
                <a:gd name="T23" fmla="*/ 1541 h 1670"/>
                <a:gd name="T24" fmla="*/ 783 w 1559"/>
                <a:gd name="T25" fmla="*/ 1665 h 1670"/>
                <a:gd name="T26" fmla="*/ 1316 w 1559"/>
                <a:gd name="T27" fmla="*/ 1488 h 1670"/>
                <a:gd name="T28" fmla="*/ 1518 w 1559"/>
                <a:gd name="T29" fmla="*/ 1337 h 1670"/>
                <a:gd name="T30" fmla="*/ 1559 w 1559"/>
                <a:gd name="T31" fmla="*/ 404 h 1670"/>
                <a:gd name="T32" fmla="*/ 543 w 1559"/>
                <a:gd name="T33" fmla="*/ 877 h 1670"/>
                <a:gd name="T34" fmla="*/ 353 w 1559"/>
                <a:gd name="T35" fmla="*/ 980 h 1670"/>
                <a:gd name="T36" fmla="*/ 320 w 1559"/>
                <a:gd name="T37" fmla="*/ 1289 h 1670"/>
                <a:gd name="T38" fmla="*/ 280 w 1559"/>
                <a:gd name="T39" fmla="*/ 493 h 1670"/>
                <a:gd name="T40" fmla="*/ 502 w 1559"/>
                <a:gd name="T41" fmla="*/ 541 h 1670"/>
                <a:gd name="T42" fmla="*/ 543 w 1559"/>
                <a:gd name="T43" fmla="*/ 877 h 1670"/>
                <a:gd name="T44" fmla="*/ 822 w 1559"/>
                <a:gd name="T45" fmla="*/ 112 h 1670"/>
                <a:gd name="T46" fmla="*/ 1039 w 1559"/>
                <a:gd name="T47" fmla="*/ 262 h 1670"/>
                <a:gd name="T48" fmla="*/ 999 w 1559"/>
                <a:gd name="T49" fmla="*/ 382 h 1670"/>
                <a:gd name="T50" fmla="*/ 905 w 1559"/>
                <a:gd name="T51" fmla="*/ 475 h 1670"/>
                <a:gd name="T52" fmla="*/ 783 w 1559"/>
                <a:gd name="T53" fmla="*/ 817 h 1670"/>
                <a:gd name="T54" fmla="*/ 783 w 1559"/>
                <a:gd name="T55" fmla="*/ 137 h 1670"/>
                <a:gd name="T56" fmla="*/ 1204 w 1559"/>
                <a:gd name="T57" fmla="*/ 1478 h 1670"/>
                <a:gd name="T58" fmla="*/ 809 w 1559"/>
                <a:gd name="T59" fmla="*/ 1587 h 1670"/>
                <a:gd name="T60" fmla="*/ 775 w 1559"/>
                <a:gd name="T61" fmla="*/ 971 h 1670"/>
                <a:gd name="T62" fmla="*/ 1204 w 1559"/>
                <a:gd name="T63" fmla="*/ 1024 h 1670"/>
                <a:gd name="T64" fmla="*/ 1238 w 1559"/>
                <a:gd name="T65" fmla="*/ 1428 h 1670"/>
                <a:gd name="T66" fmla="*/ 1436 w 1559"/>
                <a:gd name="T67" fmla="*/ 1264 h 1670"/>
                <a:gd name="T68" fmla="*/ 1316 w 1559"/>
                <a:gd name="T69" fmla="*/ 980 h 1670"/>
                <a:gd name="T70" fmla="*/ 1210 w 1559"/>
                <a:gd name="T71" fmla="*/ 914 h 1670"/>
                <a:gd name="T72" fmla="*/ 1253 w 1559"/>
                <a:gd name="T73" fmla="*/ 387 h 1670"/>
                <a:gd name="T74" fmla="*/ 1475 w 1559"/>
                <a:gd name="T75" fmla="*/ 474 h 1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59" h="1670">
                  <a:moveTo>
                    <a:pt x="1516" y="350"/>
                  </a:moveTo>
                  <a:lnTo>
                    <a:pt x="1269" y="294"/>
                  </a:lnTo>
                  <a:cubicBezTo>
                    <a:pt x="1246" y="289"/>
                    <a:pt x="1213" y="288"/>
                    <a:pt x="1191" y="298"/>
                  </a:cubicBezTo>
                  <a:lnTo>
                    <a:pt x="1162" y="311"/>
                  </a:lnTo>
                  <a:cubicBezTo>
                    <a:pt x="1140" y="321"/>
                    <a:pt x="1132" y="320"/>
                    <a:pt x="1132" y="296"/>
                  </a:cubicBezTo>
                  <a:lnTo>
                    <a:pt x="1132" y="197"/>
                  </a:lnTo>
                  <a:cubicBezTo>
                    <a:pt x="1132" y="158"/>
                    <a:pt x="1069" y="136"/>
                    <a:pt x="1047" y="125"/>
                  </a:cubicBezTo>
                  <a:lnTo>
                    <a:pt x="820" y="11"/>
                  </a:lnTo>
                  <a:cubicBezTo>
                    <a:pt x="798" y="0"/>
                    <a:pt x="764" y="1"/>
                    <a:pt x="743" y="13"/>
                  </a:cubicBezTo>
                  <a:lnTo>
                    <a:pt x="581" y="107"/>
                  </a:lnTo>
                  <a:cubicBezTo>
                    <a:pt x="560" y="119"/>
                    <a:pt x="543" y="149"/>
                    <a:pt x="543" y="173"/>
                  </a:cubicBezTo>
                  <a:lnTo>
                    <a:pt x="543" y="423"/>
                  </a:lnTo>
                  <a:cubicBezTo>
                    <a:pt x="543" y="447"/>
                    <a:pt x="524" y="459"/>
                    <a:pt x="502" y="450"/>
                  </a:cubicBezTo>
                  <a:lnTo>
                    <a:pt x="299" y="367"/>
                  </a:lnTo>
                  <a:cubicBezTo>
                    <a:pt x="276" y="358"/>
                    <a:pt x="241" y="360"/>
                    <a:pt x="220" y="373"/>
                  </a:cubicBezTo>
                  <a:lnTo>
                    <a:pt x="37" y="481"/>
                  </a:lnTo>
                  <a:cubicBezTo>
                    <a:pt x="17" y="493"/>
                    <a:pt x="0" y="523"/>
                    <a:pt x="0" y="547"/>
                  </a:cubicBezTo>
                  <a:lnTo>
                    <a:pt x="0" y="1205"/>
                  </a:lnTo>
                  <a:cubicBezTo>
                    <a:pt x="0" y="1229"/>
                    <a:pt x="16" y="1260"/>
                    <a:pt x="36" y="1273"/>
                  </a:cubicBezTo>
                  <a:lnTo>
                    <a:pt x="221" y="1396"/>
                  </a:lnTo>
                  <a:cubicBezTo>
                    <a:pt x="241" y="1409"/>
                    <a:pt x="276" y="1412"/>
                    <a:pt x="298" y="1402"/>
                  </a:cubicBezTo>
                  <a:lnTo>
                    <a:pt x="353" y="1378"/>
                  </a:lnTo>
                  <a:lnTo>
                    <a:pt x="353" y="1488"/>
                  </a:lnTo>
                  <a:cubicBezTo>
                    <a:pt x="353" y="1511"/>
                    <a:pt x="368" y="1535"/>
                    <a:pt x="386" y="1541"/>
                  </a:cubicBezTo>
                  <a:lnTo>
                    <a:pt x="717" y="1662"/>
                  </a:lnTo>
                  <a:cubicBezTo>
                    <a:pt x="735" y="1668"/>
                    <a:pt x="765" y="1670"/>
                    <a:pt x="783" y="1665"/>
                  </a:cubicBezTo>
                  <a:lnTo>
                    <a:pt x="1283" y="1538"/>
                  </a:lnTo>
                  <a:cubicBezTo>
                    <a:pt x="1301" y="1533"/>
                    <a:pt x="1316" y="1511"/>
                    <a:pt x="1316" y="1488"/>
                  </a:cubicBezTo>
                  <a:lnTo>
                    <a:pt x="1316" y="1412"/>
                  </a:lnTo>
                  <a:lnTo>
                    <a:pt x="1518" y="1337"/>
                  </a:lnTo>
                  <a:cubicBezTo>
                    <a:pt x="1540" y="1329"/>
                    <a:pt x="1559" y="1302"/>
                    <a:pt x="1559" y="1278"/>
                  </a:cubicBezTo>
                  <a:lnTo>
                    <a:pt x="1559" y="404"/>
                  </a:lnTo>
                  <a:cubicBezTo>
                    <a:pt x="1559" y="380"/>
                    <a:pt x="1540" y="356"/>
                    <a:pt x="1516" y="350"/>
                  </a:cubicBezTo>
                  <a:close/>
                  <a:moveTo>
                    <a:pt x="543" y="877"/>
                  </a:moveTo>
                  <a:lnTo>
                    <a:pt x="386" y="927"/>
                  </a:lnTo>
                  <a:cubicBezTo>
                    <a:pt x="368" y="933"/>
                    <a:pt x="353" y="957"/>
                    <a:pt x="353" y="980"/>
                  </a:cubicBezTo>
                  <a:lnTo>
                    <a:pt x="353" y="1274"/>
                  </a:lnTo>
                  <a:lnTo>
                    <a:pt x="320" y="1289"/>
                  </a:lnTo>
                  <a:cubicBezTo>
                    <a:pt x="298" y="1298"/>
                    <a:pt x="280" y="1287"/>
                    <a:pt x="280" y="1263"/>
                  </a:cubicBezTo>
                  <a:lnTo>
                    <a:pt x="280" y="493"/>
                  </a:lnTo>
                  <a:cubicBezTo>
                    <a:pt x="280" y="469"/>
                    <a:pt x="298" y="457"/>
                    <a:pt x="320" y="466"/>
                  </a:cubicBezTo>
                  <a:lnTo>
                    <a:pt x="502" y="541"/>
                  </a:lnTo>
                  <a:cubicBezTo>
                    <a:pt x="524" y="550"/>
                    <a:pt x="543" y="578"/>
                    <a:pt x="543" y="602"/>
                  </a:cubicBezTo>
                  <a:lnTo>
                    <a:pt x="543" y="877"/>
                  </a:lnTo>
                  <a:close/>
                  <a:moveTo>
                    <a:pt x="783" y="137"/>
                  </a:moveTo>
                  <a:cubicBezTo>
                    <a:pt x="783" y="112"/>
                    <a:pt x="800" y="101"/>
                    <a:pt x="822" y="112"/>
                  </a:cubicBezTo>
                  <a:lnTo>
                    <a:pt x="1000" y="209"/>
                  </a:lnTo>
                  <a:cubicBezTo>
                    <a:pt x="1021" y="220"/>
                    <a:pt x="1039" y="238"/>
                    <a:pt x="1039" y="262"/>
                  </a:cubicBezTo>
                  <a:lnTo>
                    <a:pt x="1039" y="329"/>
                  </a:lnTo>
                  <a:cubicBezTo>
                    <a:pt x="1039" y="353"/>
                    <a:pt x="1021" y="372"/>
                    <a:pt x="999" y="382"/>
                  </a:cubicBezTo>
                  <a:lnTo>
                    <a:pt x="945" y="413"/>
                  </a:lnTo>
                  <a:cubicBezTo>
                    <a:pt x="923" y="423"/>
                    <a:pt x="905" y="451"/>
                    <a:pt x="905" y="475"/>
                  </a:cubicBezTo>
                  <a:lnTo>
                    <a:pt x="905" y="844"/>
                  </a:lnTo>
                  <a:lnTo>
                    <a:pt x="783" y="817"/>
                  </a:lnTo>
                  <a:cubicBezTo>
                    <a:pt x="783" y="817"/>
                    <a:pt x="782" y="817"/>
                    <a:pt x="781" y="816"/>
                  </a:cubicBezTo>
                  <a:lnTo>
                    <a:pt x="783" y="137"/>
                  </a:lnTo>
                  <a:close/>
                  <a:moveTo>
                    <a:pt x="1238" y="1428"/>
                  </a:moveTo>
                  <a:cubicBezTo>
                    <a:pt x="1238" y="1451"/>
                    <a:pt x="1223" y="1474"/>
                    <a:pt x="1204" y="1478"/>
                  </a:cubicBezTo>
                  <a:lnTo>
                    <a:pt x="812" y="1586"/>
                  </a:lnTo>
                  <a:lnTo>
                    <a:pt x="809" y="1587"/>
                  </a:lnTo>
                  <a:cubicBezTo>
                    <a:pt x="790" y="1591"/>
                    <a:pt x="775" y="1576"/>
                    <a:pt x="775" y="1553"/>
                  </a:cubicBezTo>
                  <a:lnTo>
                    <a:pt x="775" y="971"/>
                  </a:lnTo>
                  <a:cubicBezTo>
                    <a:pt x="775" y="948"/>
                    <a:pt x="790" y="933"/>
                    <a:pt x="809" y="937"/>
                  </a:cubicBezTo>
                  <a:lnTo>
                    <a:pt x="1204" y="1024"/>
                  </a:lnTo>
                  <a:cubicBezTo>
                    <a:pt x="1223" y="1028"/>
                    <a:pt x="1238" y="1050"/>
                    <a:pt x="1238" y="1073"/>
                  </a:cubicBezTo>
                  <a:lnTo>
                    <a:pt x="1238" y="1428"/>
                  </a:lnTo>
                  <a:close/>
                  <a:moveTo>
                    <a:pt x="1477" y="1204"/>
                  </a:moveTo>
                  <a:cubicBezTo>
                    <a:pt x="1477" y="1228"/>
                    <a:pt x="1459" y="1255"/>
                    <a:pt x="1436" y="1264"/>
                  </a:cubicBezTo>
                  <a:lnTo>
                    <a:pt x="1316" y="1311"/>
                  </a:lnTo>
                  <a:lnTo>
                    <a:pt x="1316" y="980"/>
                  </a:lnTo>
                  <a:cubicBezTo>
                    <a:pt x="1316" y="957"/>
                    <a:pt x="1301" y="935"/>
                    <a:pt x="1283" y="930"/>
                  </a:cubicBezTo>
                  <a:lnTo>
                    <a:pt x="1210" y="914"/>
                  </a:lnTo>
                  <a:lnTo>
                    <a:pt x="1210" y="420"/>
                  </a:lnTo>
                  <a:cubicBezTo>
                    <a:pt x="1210" y="396"/>
                    <a:pt x="1229" y="381"/>
                    <a:pt x="1253" y="387"/>
                  </a:cubicBezTo>
                  <a:lnTo>
                    <a:pt x="1432" y="420"/>
                  </a:lnTo>
                  <a:cubicBezTo>
                    <a:pt x="1456" y="425"/>
                    <a:pt x="1475" y="450"/>
                    <a:pt x="1475" y="474"/>
                  </a:cubicBezTo>
                  <a:lnTo>
                    <a:pt x="1477" y="12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 dirty="0"/>
            </a:p>
          </p:txBody>
        </p:sp>
        <p:sp>
          <p:nvSpPr>
            <p:cNvPr id="584" name="Freeform 258">
              <a:extLst>
                <a:ext uri="{FF2B5EF4-FFF2-40B4-BE49-F238E27FC236}">
                  <a16:creationId xmlns:a16="http://schemas.microsoft.com/office/drawing/2014/main" id="{978DF78D-A6E3-4AC7-A43F-2B9AAE7F537C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988" y="995363"/>
              <a:ext cx="363538" cy="214313"/>
            </a:xfrm>
            <a:custGeom>
              <a:avLst/>
              <a:gdLst>
                <a:gd name="T0" fmla="*/ 0 w 1011"/>
                <a:gd name="T1" fmla="*/ 0 h 599"/>
                <a:gd name="T2" fmla="*/ 0 w 1011"/>
                <a:gd name="T3" fmla="*/ 134 h 599"/>
                <a:gd name="T4" fmla="*/ 36 w 1011"/>
                <a:gd name="T5" fmla="*/ 202 h 599"/>
                <a:gd name="T6" fmla="*/ 221 w 1011"/>
                <a:gd name="T7" fmla="*/ 325 h 599"/>
                <a:gd name="T8" fmla="*/ 298 w 1011"/>
                <a:gd name="T9" fmla="*/ 331 h 599"/>
                <a:gd name="T10" fmla="*/ 353 w 1011"/>
                <a:gd name="T11" fmla="*/ 307 h 599"/>
                <a:gd name="T12" fmla="*/ 353 w 1011"/>
                <a:gd name="T13" fmla="*/ 417 h 599"/>
                <a:gd name="T14" fmla="*/ 386 w 1011"/>
                <a:gd name="T15" fmla="*/ 470 h 599"/>
                <a:gd name="T16" fmla="*/ 717 w 1011"/>
                <a:gd name="T17" fmla="*/ 591 h 599"/>
                <a:gd name="T18" fmla="*/ 783 w 1011"/>
                <a:gd name="T19" fmla="*/ 594 h 599"/>
                <a:gd name="T20" fmla="*/ 1011 w 1011"/>
                <a:gd name="T21" fmla="*/ 536 h 599"/>
                <a:gd name="T22" fmla="*/ 1009 w 1011"/>
                <a:gd name="T23" fmla="*/ 461 h 599"/>
                <a:gd name="T24" fmla="*/ 812 w 1011"/>
                <a:gd name="T25" fmla="*/ 515 h 599"/>
                <a:gd name="T26" fmla="*/ 809 w 1011"/>
                <a:gd name="T27" fmla="*/ 516 h 599"/>
                <a:gd name="T28" fmla="*/ 775 w 1011"/>
                <a:gd name="T29" fmla="*/ 482 h 599"/>
                <a:gd name="T30" fmla="*/ 775 w 1011"/>
                <a:gd name="T31" fmla="*/ 14 h 599"/>
                <a:gd name="T32" fmla="*/ 622 w 1011"/>
                <a:gd name="T33" fmla="*/ 2 h 599"/>
                <a:gd name="T34" fmla="*/ 353 w 1011"/>
                <a:gd name="T35" fmla="*/ 1 h 599"/>
                <a:gd name="T36" fmla="*/ 353 w 1011"/>
                <a:gd name="T37" fmla="*/ 203 h 599"/>
                <a:gd name="T38" fmla="*/ 320 w 1011"/>
                <a:gd name="T39" fmla="*/ 218 h 599"/>
                <a:gd name="T40" fmla="*/ 280 w 1011"/>
                <a:gd name="T41" fmla="*/ 192 h 599"/>
                <a:gd name="T42" fmla="*/ 280 w 1011"/>
                <a:gd name="T43" fmla="*/ 1 h 599"/>
                <a:gd name="T44" fmla="*/ 0 w 1011"/>
                <a:gd name="T45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11" h="599">
                  <a:moveTo>
                    <a:pt x="0" y="0"/>
                  </a:moveTo>
                  <a:lnTo>
                    <a:pt x="0" y="134"/>
                  </a:lnTo>
                  <a:cubicBezTo>
                    <a:pt x="0" y="158"/>
                    <a:pt x="16" y="189"/>
                    <a:pt x="36" y="202"/>
                  </a:cubicBezTo>
                  <a:lnTo>
                    <a:pt x="221" y="325"/>
                  </a:lnTo>
                  <a:cubicBezTo>
                    <a:pt x="241" y="338"/>
                    <a:pt x="276" y="341"/>
                    <a:pt x="298" y="331"/>
                  </a:cubicBezTo>
                  <a:lnTo>
                    <a:pt x="353" y="307"/>
                  </a:lnTo>
                  <a:lnTo>
                    <a:pt x="353" y="417"/>
                  </a:lnTo>
                  <a:cubicBezTo>
                    <a:pt x="353" y="440"/>
                    <a:pt x="368" y="464"/>
                    <a:pt x="386" y="470"/>
                  </a:cubicBezTo>
                  <a:lnTo>
                    <a:pt x="717" y="591"/>
                  </a:lnTo>
                  <a:cubicBezTo>
                    <a:pt x="735" y="597"/>
                    <a:pt x="765" y="599"/>
                    <a:pt x="783" y="594"/>
                  </a:cubicBezTo>
                  <a:lnTo>
                    <a:pt x="1011" y="536"/>
                  </a:lnTo>
                  <a:cubicBezTo>
                    <a:pt x="1011" y="510"/>
                    <a:pt x="1010" y="485"/>
                    <a:pt x="1009" y="461"/>
                  </a:cubicBezTo>
                  <a:lnTo>
                    <a:pt x="812" y="515"/>
                  </a:lnTo>
                  <a:lnTo>
                    <a:pt x="809" y="516"/>
                  </a:lnTo>
                  <a:cubicBezTo>
                    <a:pt x="790" y="520"/>
                    <a:pt x="775" y="505"/>
                    <a:pt x="775" y="482"/>
                  </a:cubicBezTo>
                  <a:lnTo>
                    <a:pt x="775" y="14"/>
                  </a:lnTo>
                  <a:cubicBezTo>
                    <a:pt x="732" y="5"/>
                    <a:pt x="681" y="2"/>
                    <a:pt x="622" y="2"/>
                  </a:cubicBezTo>
                  <a:cubicBezTo>
                    <a:pt x="596" y="2"/>
                    <a:pt x="488" y="1"/>
                    <a:pt x="353" y="1"/>
                  </a:cubicBezTo>
                  <a:lnTo>
                    <a:pt x="353" y="203"/>
                  </a:lnTo>
                  <a:lnTo>
                    <a:pt x="320" y="218"/>
                  </a:lnTo>
                  <a:cubicBezTo>
                    <a:pt x="298" y="227"/>
                    <a:pt x="280" y="216"/>
                    <a:pt x="280" y="192"/>
                  </a:cubicBezTo>
                  <a:lnTo>
                    <a:pt x="280" y="1"/>
                  </a:lnTo>
                  <a:cubicBezTo>
                    <a:pt x="187" y="0"/>
                    <a:pt x="89" y="0"/>
                    <a:pt x="0" y="0"/>
                  </a:cubicBezTo>
                  <a:close/>
                </a:path>
              </a:pathLst>
            </a:custGeom>
            <a:solidFill>
              <a:srgbClr val="1C35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 dirty="0"/>
            </a:p>
          </p:txBody>
        </p:sp>
        <p:sp>
          <p:nvSpPr>
            <p:cNvPr id="585" name="Freeform 259">
              <a:extLst>
                <a:ext uri="{FF2B5EF4-FFF2-40B4-BE49-F238E27FC236}">
                  <a16:creationId xmlns:a16="http://schemas.microsoft.com/office/drawing/2014/main" id="{F72DBACF-8A54-40D3-8B82-3D414AB65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100" y="896938"/>
              <a:ext cx="238125" cy="341313"/>
            </a:xfrm>
            <a:custGeom>
              <a:avLst/>
              <a:gdLst>
                <a:gd name="T0" fmla="*/ 660 w 660"/>
                <a:gd name="T1" fmla="*/ 18 h 949"/>
                <a:gd name="T2" fmla="*/ 658 w 660"/>
                <a:gd name="T3" fmla="*/ 570 h 949"/>
                <a:gd name="T4" fmla="*/ 60 w 660"/>
                <a:gd name="T5" fmla="*/ 945 h 949"/>
                <a:gd name="T6" fmla="*/ 0 w 660"/>
                <a:gd name="T7" fmla="*/ 913 h 949"/>
                <a:gd name="T8" fmla="*/ 0 w 660"/>
                <a:gd name="T9" fmla="*/ 691 h 949"/>
                <a:gd name="T10" fmla="*/ 628 w 660"/>
                <a:gd name="T11" fmla="*/ 0 h 949"/>
                <a:gd name="T12" fmla="*/ 660 w 660"/>
                <a:gd name="T13" fmla="*/ 18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0" h="949">
                  <a:moveTo>
                    <a:pt x="660" y="18"/>
                  </a:moveTo>
                  <a:cubicBezTo>
                    <a:pt x="660" y="110"/>
                    <a:pt x="658" y="525"/>
                    <a:pt x="658" y="570"/>
                  </a:cubicBezTo>
                  <a:cubicBezTo>
                    <a:pt x="658" y="724"/>
                    <a:pt x="360" y="921"/>
                    <a:pt x="60" y="945"/>
                  </a:cubicBezTo>
                  <a:cubicBezTo>
                    <a:pt x="40" y="947"/>
                    <a:pt x="0" y="949"/>
                    <a:pt x="0" y="913"/>
                  </a:cubicBezTo>
                  <a:lnTo>
                    <a:pt x="0" y="691"/>
                  </a:lnTo>
                  <a:cubicBezTo>
                    <a:pt x="0" y="305"/>
                    <a:pt x="281" y="8"/>
                    <a:pt x="628" y="0"/>
                  </a:cubicBezTo>
                  <a:cubicBezTo>
                    <a:pt x="644" y="0"/>
                    <a:pt x="660" y="4"/>
                    <a:pt x="660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 dirty="0"/>
            </a:p>
          </p:txBody>
        </p:sp>
        <p:sp>
          <p:nvSpPr>
            <p:cNvPr id="586" name="Freeform 260">
              <a:extLst>
                <a:ext uri="{FF2B5EF4-FFF2-40B4-BE49-F238E27FC236}">
                  <a16:creationId xmlns:a16="http://schemas.microsoft.com/office/drawing/2014/main" id="{49AF2702-6B4C-4280-AE0A-2BF3D1BDD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1275" y="1266825"/>
              <a:ext cx="322263" cy="158750"/>
            </a:xfrm>
            <a:custGeom>
              <a:avLst/>
              <a:gdLst>
                <a:gd name="T0" fmla="*/ 877 w 895"/>
                <a:gd name="T1" fmla="*/ 445 h 445"/>
                <a:gd name="T2" fmla="*/ 324 w 895"/>
                <a:gd name="T3" fmla="*/ 444 h 445"/>
                <a:gd name="T4" fmla="*/ 4 w 895"/>
                <a:gd name="T5" fmla="*/ 40 h 445"/>
                <a:gd name="T6" fmla="*/ 36 w 895"/>
                <a:gd name="T7" fmla="*/ 0 h 445"/>
                <a:gd name="T8" fmla="*/ 569 w 895"/>
                <a:gd name="T9" fmla="*/ 0 h 445"/>
                <a:gd name="T10" fmla="*/ 894 w 895"/>
                <a:gd name="T11" fmla="*/ 423 h 445"/>
                <a:gd name="T12" fmla="*/ 877 w 895"/>
                <a:gd name="T13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5" h="445">
                  <a:moveTo>
                    <a:pt x="877" y="445"/>
                  </a:moveTo>
                  <a:cubicBezTo>
                    <a:pt x="784" y="445"/>
                    <a:pt x="369" y="444"/>
                    <a:pt x="324" y="444"/>
                  </a:cubicBezTo>
                  <a:cubicBezTo>
                    <a:pt x="171" y="444"/>
                    <a:pt x="28" y="242"/>
                    <a:pt x="4" y="40"/>
                  </a:cubicBezTo>
                  <a:cubicBezTo>
                    <a:pt x="2" y="27"/>
                    <a:pt x="0" y="0"/>
                    <a:pt x="36" y="0"/>
                  </a:cubicBezTo>
                  <a:lnTo>
                    <a:pt x="569" y="0"/>
                  </a:lnTo>
                  <a:cubicBezTo>
                    <a:pt x="684" y="0"/>
                    <a:pt x="887" y="189"/>
                    <a:pt x="894" y="423"/>
                  </a:cubicBezTo>
                  <a:cubicBezTo>
                    <a:pt x="895" y="434"/>
                    <a:pt x="891" y="445"/>
                    <a:pt x="877" y="4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 dirty="0"/>
            </a:p>
          </p:txBody>
        </p:sp>
        <p:sp>
          <p:nvSpPr>
            <p:cNvPr id="587" name="Freeform 261">
              <a:extLst>
                <a:ext uri="{FF2B5EF4-FFF2-40B4-BE49-F238E27FC236}">
                  <a16:creationId xmlns:a16="http://schemas.microsoft.com/office/drawing/2014/main" id="{3564462D-5084-4593-A2FD-A9FE21C69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850" y="1266825"/>
              <a:ext cx="322263" cy="158750"/>
            </a:xfrm>
            <a:custGeom>
              <a:avLst/>
              <a:gdLst>
                <a:gd name="T0" fmla="*/ 18 w 895"/>
                <a:gd name="T1" fmla="*/ 445 h 445"/>
                <a:gd name="T2" fmla="*/ 571 w 895"/>
                <a:gd name="T3" fmla="*/ 444 h 445"/>
                <a:gd name="T4" fmla="*/ 891 w 895"/>
                <a:gd name="T5" fmla="*/ 40 h 445"/>
                <a:gd name="T6" fmla="*/ 859 w 895"/>
                <a:gd name="T7" fmla="*/ 0 h 445"/>
                <a:gd name="T8" fmla="*/ 326 w 895"/>
                <a:gd name="T9" fmla="*/ 0 h 445"/>
                <a:gd name="T10" fmla="*/ 1 w 895"/>
                <a:gd name="T11" fmla="*/ 423 h 445"/>
                <a:gd name="T12" fmla="*/ 18 w 895"/>
                <a:gd name="T13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5" h="445">
                  <a:moveTo>
                    <a:pt x="18" y="445"/>
                  </a:moveTo>
                  <a:cubicBezTo>
                    <a:pt x="111" y="445"/>
                    <a:pt x="526" y="444"/>
                    <a:pt x="571" y="444"/>
                  </a:cubicBezTo>
                  <a:cubicBezTo>
                    <a:pt x="724" y="444"/>
                    <a:pt x="867" y="242"/>
                    <a:pt x="891" y="40"/>
                  </a:cubicBezTo>
                  <a:cubicBezTo>
                    <a:pt x="893" y="27"/>
                    <a:pt x="895" y="0"/>
                    <a:pt x="859" y="0"/>
                  </a:cubicBezTo>
                  <a:lnTo>
                    <a:pt x="326" y="0"/>
                  </a:lnTo>
                  <a:cubicBezTo>
                    <a:pt x="211" y="0"/>
                    <a:pt x="8" y="189"/>
                    <a:pt x="1" y="423"/>
                  </a:cubicBezTo>
                  <a:cubicBezTo>
                    <a:pt x="0" y="434"/>
                    <a:pt x="4" y="445"/>
                    <a:pt x="18" y="4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 dirty="0"/>
            </a:p>
          </p:txBody>
        </p:sp>
        <p:sp>
          <p:nvSpPr>
            <p:cNvPr id="588" name="Freeform 262">
              <a:extLst>
                <a:ext uri="{FF2B5EF4-FFF2-40B4-BE49-F238E27FC236}">
                  <a16:creationId xmlns:a16="http://schemas.microsoft.com/office/drawing/2014/main" id="{FC0632E4-7268-4601-9D46-44B447BDC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100" y="906463"/>
              <a:ext cx="169863" cy="273050"/>
            </a:xfrm>
            <a:custGeom>
              <a:avLst/>
              <a:gdLst>
                <a:gd name="T0" fmla="*/ 0 w 469"/>
                <a:gd name="T1" fmla="*/ 762 h 762"/>
                <a:gd name="T2" fmla="*/ 193 w 469"/>
                <a:gd name="T3" fmla="*/ 713 h 762"/>
                <a:gd name="T4" fmla="*/ 226 w 469"/>
                <a:gd name="T5" fmla="*/ 663 h 762"/>
                <a:gd name="T6" fmla="*/ 226 w 469"/>
                <a:gd name="T7" fmla="*/ 587 h 762"/>
                <a:gd name="T8" fmla="*/ 428 w 469"/>
                <a:gd name="T9" fmla="*/ 512 h 762"/>
                <a:gd name="T10" fmla="*/ 469 w 469"/>
                <a:gd name="T11" fmla="*/ 453 h 762"/>
                <a:gd name="T12" fmla="*/ 469 w 469"/>
                <a:gd name="T13" fmla="*/ 0 h 762"/>
                <a:gd name="T14" fmla="*/ 386 w 469"/>
                <a:gd name="T15" fmla="*/ 31 h 762"/>
                <a:gd name="T16" fmla="*/ 387 w 469"/>
                <a:gd name="T17" fmla="*/ 379 h 762"/>
                <a:gd name="T18" fmla="*/ 387 w 469"/>
                <a:gd name="T19" fmla="*/ 379 h 762"/>
                <a:gd name="T20" fmla="*/ 346 w 469"/>
                <a:gd name="T21" fmla="*/ 439 h 762"/>
                <a:gd name="T22" fmla="*/ 226 w 469"/>
                <a:gd name="T23" fmla="*/ 486 h 762"/>
                <a:gd name="T24" fmla="*/ 226 w 469"/>
                <a:gd name="T25" fmla="*/ 155 h 762"/>
                <a:gd name="T26" fmla="*/ 224 w 469"/>
                <a:gd name="T27" fmla="*/ 139 h 762"/>
                <a:gd name="T28" fmla="*/ 144 w 469"/>
                <a:gd name="T29" fmla="*/ 227 h 762"/>
                <a:gd name="T30" fmla="*/ 148 w 469"/>
                <a:gd name="T31" fmla="*/ 248 h 762"/>
                <a:gd name="T32" fmla="*/ 148 w 469"/>
                <a:gd name="T33" fmla="*/ 603 h 762"/>
                <a:gd name="T34" fmla="*/ 114 w 469"/>
                <a:gd name="T35" fmla="*/ 653 h 762"/>
                <a:gd name="T36" fmla="*/ 0 w 469"/>
                <a:gd name="T37" fmla="*/ 685 h 762"/>
                <a:gd name="T38" fmla="*/ 0 w 469"/>
                <a:gd name="T39" fmla="*/ 762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9" h="762">
                  <a:moveTo>
                    <a:pt x="0" y="762"/>
                  </a:moveTo>
                  <a:lnTo>
                    <a:pt x="193" y="713"/>
                  </a:lnTo>
                  <a:cubicBezTo>
                    <a:pt x="211" y="708"/>
                    <a:pt x="226" y="686"/>
                    <a:pt x="226" y="663"/>
                  </a:cubicBezTo>
                  <a:lnTo>
                    <a:pt x="226" y="587"/>
                  </a:lnTo>
                  <a:lnTo>
                    <a:pt x="428" y="512"/>
                  </a:lnTo>
                  <a:cubicBezTo>
                    <a:pt x="450" y="504"/>
                    <a:pt x="469" y="477"/>
                    <a:pt x="469" y="453"/>
                  </a:cubicBezTo>
                  <a:lnTo>
                    <a:pt x="469" y="0"/>
                  </a:lnTo>
                  <a:cubicBezTo>
                    <a:pt x="441" y="8"/>
                    <a:pt x="413" y="18"/>
                    <a:pt x="386" y="31"/>
                  </a:cubicBezTo>
                  <a:lnTo>
                    <a:pt x="387" y="379"/>
                  </a:lnTo>
                  <a:lnTo>
                    <a:pt x="387" y="379"/>
                  </a:lnTo>
                  <a:cubicBezTo>
                    <a:pt x="387" y="403"/>
                    <a:pt x="369" y="430"/>
                    <a:pt x="346" y="439"/>
                  </a:cubicBezTo>
                  <a:lnTo>
                    <a:pt x="226" y="486"/>
                  </a:lnTo>
                  <a:lnTo>
                    <a:pt x="226" y="155"/>
                  </a:lnTo>
                  <a:cubicBezTo>
                    <a:pt x="226" y="149"/>
                    <a:pt x="225" y="144"/>
                    <a:pt x="224" y="139"/>
                  </a:cubicBezTo>
                  <a:cubicBezTo>
                    <a:pt x="195" y="165"/>
                    <a:pt x="168" y="195"/>
                    <a:pt x="144" y="227"/>
                  </a:cubicBezTo>
                  <a:cubicBezTo>
                    <a:pt x="147" y="233"/>
                    <a:pt x="148" y="241"/>
                    <a:pt x="148" y="248"/>
                  </a:cubicBezTo>
                  <a:lnTo>
                    <a:pt x="148" y="603"/>
                  </a:lnTo>
                  <a:cubicBezTo>
                    <a:pt x="148" y="626"/>
                    <a:pt x="133" y="649"/>
                    <a:pt x="114" y="653"/>
                  </a:cubicBezTo>
                  <a:lnTo>
                    <a:pt x="0" y="685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1C35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 dirty="0"/>
            </a:p>
          </p:txBody>
        </p:sp>
        <p:sp>
          <p:nvSpPr>
            <p:cNvPr id="589" name="Freeform 263">
              <a:extLst>
                <a:ext uri="{FF2B5EF4-FFF2-40B4-BE49-F238E27FC236}">
                  <a16:creationId xmlns:a16="http://schemas.microsoft.com/office/drawing/2014/main" id="{ED4A5431-7B2B-4583-9882-B160EA16D4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14488" y="773113"/>
              <a:ext cx="1616075" cy="466725"/>
            </a:xfrm>
            <a:custGeom>
              <a:avLst/>
              <a:gdLst>
                <a:gd name="T0" fmla="*/ 99 w 4488"/>
                <a:gd name="T1" fmla="*/ 155 h 1301"/>
                <a:gd name="T2" fmla="*/ 2255 w 4488"/>
                <a:gd name="T3" fmla="*/ 1050 h 1301"/>
                <a:gd name="T4" fmla="*/ 2154 w 4488"/>
                <a:gd name="T5" fmla="*/ 1218 h 1301"/>
                <a:gd name="T6" fmla="*/ 2238 w 4488"/>
                <a:gd name="T7" fmla="*/ 1282 h 1301"/>
                <a:gd name="T8" fmla="*/ 2153 w 4488"/>
                <a:gd name="T9" fmla="*/ 1066 h 1301"/>
                <a:gd name="T10" fmla="*/ 2250 w 4488"/>
                <a:gd name="T11" fmla="*/ 1161 h 1301"/>
                <a:gd name="T12" fmla="*/ 2347 w 4488"/>
                <a:gd name="T13" fmla="*/ 1176 h 1301"/>
                <a:gd name="T14" fmla="*/ 2319 w 4488"/>
                <a:gd name="T15" fmla="*/ 1287 h 1301"/>
                <a:gd name="T16" fmla="*/ 102 w 4488"/>
                <a:gd name="T17" fmla="*/ 687 h 1301"/>
                <a:gd name="T18" fmla="*/ 451 w 4488"/>
                <a:gd name="T19" fmla="*/ 506 h 1301"/>
                <a:gd name="T20" fmla="*/ 428 w 4488"/>
                <a:gd name="T21" fmla="*/ 566 h 1301"/>
                <a:gd name="T22" fmla="*/ 259 w 4488"/>
                <a:gd name="T23" fmla="*/ 831 h 1301"/>
                <a:gd name="T24" fmla="*/ 283 w 4488"/>
                <a:gd name="T25" fmla="*/ 790 h 1301"/>
                <a:gd name="T26" fmla="*/ 340 w 4488"/>
                <a:gd name="T27" fmla="*/ 564 h 1301"/>
                <a:gd name="T28" fmla="*/ 233 w 4488"/>
                <a:gd name="T29" fmla="*/ 692 h 1301"/>
                <a:gd name="T30" fmla="*/ 165 w 4488"/>
                <a:gd name="T31" fmla="*/ 559 h 1301"/>
                <a:gd name="T32" fmla="*/ 2851 w 4488"/>
                <a:gd name="T33" fmla="*/ 517 h 1301"/>
                <a:gd name="T34" fmla="*/ 2841 w 4488"/>
                <a:gd name="T35" fmla="*/ 603 h 1301"/>
                <a:gd name="T36" fmla="*/ 2671 w 4488"/>
                <a:gd name="T37" fmla="*/ 804 h 1301"/>
                <a:gd name="T38" fmla="*/ 2726 w 4488"/>
                <a:gd name="T39" fmla="*/ 604 h 1301"/>
                <a:gd name="T40" fmla="*/ 2850 w 4488"/>
                <a:gd name="T41" fmla="*/ 475 h 1301"/>
                <a:gd name="T42" fmla="*/ 3247 w 4488"/>
                <a:gd name="T43" fmla="*/ 609 h 1301"/>
                <a:gd name="T44" fmla="*/ 3119 w 4488"/>
                <a:gd name="T45" fmla="*/ 755 h 1301"/>
                <a:gd name="T46" fmla="*/ 3232 w 4488"/>
                <a:gd name="T47" fmla="*/ 562 h 1301"/>
                <a:gd name="T48" fmla="*/ 2941 w 4488"/>
                <a:gd name="T49" fmla="*/ 630 h 1301"/>
                <a:gd name="T50" fmla="*/ 3070 w 4488"/>
                <a:gd name="T51" fmla="*/ 632 h 1301"/>
                <a:gd name="T52" fmla="*/ 2923 w 4488"/>
                <a:gd name="T53" fmla="*/ 580 h 1301"/>
                <a:gd name="T54" fmla="*/ 2695 w 4488"/>
                <a:gd name="T55" fmla="*/ 1118 h 1301"/>
                <a:gd name="T56" fmla="*/ 4104 w 4488"/>
                <a:gd name="T57" fmla="*/ 1001 h 1301"/>
                <a:gd name="T58" fmla="*/ 3816 w 4488"/>
                <a:gd name="T59" fmla="*/ 1077 h 1301"/>
                <a:gd name="T60" fmla="*/ 3495 w 4488"/>
                <a:gd name="T61" fmla="*/ 1053 h 1301"/>
                <a:gd name="T62" fmla="*/ 3495 w 4488"/>
                <a:gd name="T63" fmla="*/ 1184 h 1301"/>
                <a:gd name="T64" fmla="*/ 3060 w 4488"/>
                <a:gd name="T65" fmla="*/ 1297 h 1301"/>
                <a:gd name="T66" fmla="*/ 3060 w 4488"/>
                <a:gd name="T67" fmla="*/ 1297 h 1301"/>
                <a:gd name="T68" fmla="*/ 205 w 4488"/>
                <a:gd name="T69" fmla="*/ 1069 h 1301"/>
                <a:gd name="T70" fmla="*/ 1935 w 4488"/>
                <a:gd name="T71" fmla="*/ 1245 h 1301"/>
                <a:gd name="T72" fmla="*/ 1240 w 4488"/>
                <a:gd name="T73" fmla="*/ 1174 h 1301"/>
                <a:gd name="T74" fmla="*/ 804 w 4488"/>
                <a:gd name="T75" fmla="*/ 1160 h 1301"/>
                <a:gd name="T76" fmla="*/ 1007 w 4488"/>
                <a:gd name="T77" fmla="*/ 1065 h 1301"/>
                <a:gd name="T78" fmla="*/ 310 w 4488"/>
                <a:gd name="T79" fmla="*/ 1297 h 1301"/>
                <a:gd name="T80" fmla="*/ 893 w 4488"/>
                <a:gd name="T81" fmla="*/ 800 h 1301"/>
                <a:gd name="T82" fmla="*/ 2442 w 4488"/>
                <a:gd name="T83" fmla="*/ 744 h 1301"/>
                <a:gd name="T84" fmla="*/ 2424 w 4488"/>
                <a:gd name="T85" fmla="*/ 552 h 1301"/>
                <a:gd name="T86" fmla="*/ 2096 w 4488"/>
                <a:gd name="T87" fmla="*/ 555 h 1301"/>
                <a:gd name="T88" fmla="*/ 2096 w 4488"/>
                <a:gd name="T89" fmla="*/ 686 h 1301"/>
                <a:gd name="T90" fmla="*/ 1798 w 4488"/>
                <a:gd name="T91" fmla="*/ 499 h 1301"/>
                <a:gd name="T92" fmla="*/ 1170 w 4488"/>
                <a:gd name="T93" fmla="*/ 568 h 1301"/>
                <a:gd name="T94" fmla="*/ 4345 w 4488"/>
                <a:gd name="T95" fmla="*/ 300 h 1301"/>
                <a:gd name="T96" fmla="*/ 3923 w 4488"/>
                <a:gd name="T97" fmla="*/ 300 h 1301"/>
                <a:gd name="T98" fmla="*/ 3785 w 4488"/>
                <a:gd name="T99" fmla="*/ 300 h 1301"/>
                <a:gd name="T100" fmla="*/ 3290 w 4488"/>
                <a:gd name="T101" fmla="*/ 300 h 1301"/>
                <a:gd name="T102" fmla="*/ 3139 w 4488"/>
                <a:gd name="T103" fmla="*/ 56 h 1301"/>
                <a:gd name="T104" fmla="*/ 2692 w 4488"/>
                <a:gd name="T105" fmla="*/ 4 h 1301"/>
                <a:gd name="T106" fmla="*/ 2535 w 4488"/>
                <a:gd name="T107" fmla="*/ 265 h 1301"/>
                <a:gd name="T108" fmla="*/ 2125 w 4488"/>
                <a:gd name="T109" fmla="*/ 304 h 1301"/>
                <a:gd name="T110" fmla="*/ 1826 w 4488"/>
                <a:gd name="T111" fmla="*/ 250 h 1301"/>
                <a:gd name="T112" fmla="*/ 1468 w 4488"/>
                <a:gd name="T113" fmla="*/ 5 h 1301"/>
                <a:gd name="T114" fmla="*/ 1147 w 4488"/>
                <a:gd name="T115" fmla="*/ 65 h 1301"/>
                <a:gd name="T116" fmla="*/ 1123 w 4488"/>
                <a:gd name="T117" fmla="*/ 302 h 1301"/>
                <a:gd name="T118" fmla="*/ 636 w 4488"/>
                <a:gd name="T119" fmla="*/ 153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488" h="1301">
                  <a:moveTo>
                    <a:pt x="160" y="136"/>
                  </a:moveTo>
                  <a:lnTo>
                    <a:pt x="278" y="136"/>
                  </a:lnTo>
                  <a:lnTo>
                    <a:pt x="278" y="289"/>
                  </a:lnTo>
                  <a:cubicBezTo>
                    <a:pt x="259" y="296"/>
                    <a:pt x="241" y="300"/>
                    <a:pt x="224" y="302"/>
                  </a:cubicBezTo>
                  <a:cubicBezTo>
                    <a:pt x="207" y="305"/>
                    <a:pt x="190" y="306"/>
                    <a:pt x="172" y="306"/>
                  </a:cubicBezTo>
                  <a:cubicBezTo>
                    <a:pt x="128" y="306"/>
                    <a:pt x="94" y="293"/>
                    <a:pt x="70" y="267"/>
                  </a:cubicBezTo>
                  <a:cubicBezTo>
                    <a:pt x="47" y="241"/>
                    <a:pt x="35" y="203"/>
                    <a:pt x="35" y="154"/>
                  </a:cubicBezTo>
                  <a:cubicBezTo>
                    <a:pt x="35" y="106"/>
                    <a:pt x="48" y="69"/>
                    <a:pt x="76" y="42"/>
                  </a:cubicBezTo>
                  <a:cubicBezTo>
                    <a:pt x="103" y="15"/>
                    <a:pt x="141" y="2"/>
                    <a:pt x="189" y="2"/>
                  </a:cubicBezTo>
                  <a:cubicBezTo>
                    <a:pt x="220" y="2"/>
                    <a:pt x="249" y="8"/>
                    <a:pt x="277" y="20"/>
                  </a:cubicBezTo>
                  <a:lnTo>
                    <a:pt x="256" y="70"/>
                  </a:lnTo>
                  <a:cubicBezTo>
                    <a:pt x="235" y="60"/>
                    <a:pt x="212" y="54"/>
                    <a:pt x="189" y="54"/>
                  </a:cubicBezTo>
                  <a:cubicBezTo>
                    <a:pt x="162" y="54"/>
                    <a:pt x="140" y="63"/>
                    <a:pt x="124" y="81"/>
                  </a:cubicBezTo>
                  <a:cubicBezTo>
                    <a:pt x="108" y="100"/>
                    <a:pt x="99" y="124"/>
                    <a:pt x="99" y="155"/>
                  </a:cubicBezTo>
                  <a:cubicBezTo>
                    <a:pt x="99" y="187"/>
                    <a:pt x="106" y="212"/>
                    <a:pt x="119" y="229"/>
                  </a:cubicBezTo>
                  <a:cubicBezTo>
                    <a:pt x="132" y="246"/>
                    <a:pt x="151" y="254"/>
                    <a:pt x="176" y="254"/>
                  </a:cubicBezTo>
                  <a:cubicBezTo>
                    <a:pt x="190" y="254"/>
                    <a:pt x="203" y="253"/>
                    <a:pt x="216" y="250"/>
                  </a:cubicBezTo>
                  <a:lnTo>
                    <a:pt x="216" y="188"/>
                  </a:lnTo>
                  <a:lnTo>
                    <a:pt x="160" y="188"/>
                  </a:lnTo>
                  <a:lnTo>
                    <a:pt x="160" y="136"/>
                  </a:lnTo>
                  <a:close/>
                  <a:moveTo>
                    <a:pt x="2216" y="1115"/>
                  </a:moveTo>
                  <a:cubicBezTo>
                    <a:pt x="2227" y="1110"/>
                    <a:pt x="2236" y="1105"/>
                    <a:pt x="2243" y="1101"/>
                  </a:cubicBezTo>
                  <a:cubicBezTo>
                    <a:pt x="2250" y="1097"/>
                    <a:pt x="2255" y="1092"/>
                    <a:pt x="2259" y="1088"/>
                  </a:cubicBezTo>
                  <a:cubicBezTo>
                    <a:pt x="2262" y="1084"/>
                    <a:pt x="2265" y="1081"/>
                    <a:pt x="2266" y="1077"/>
                  </a:cubicBezTo>
                  <a:cubicBezTo>
                    <a:pt x="2268" y="1073"/>
                    <a:pt x="2268" y="1070"/>
                    <a:pt x="2268" y="1066"/>
                  </a:cubicBezTo>
                  <a:cubicBezTo>
                    <a:pt x="2268" y="1064"/>
                    <a:pt x="2268" y="1062"/>
                    <a:pt x="2267" y="1060"/>
                  </a:cubicBezTo>
                  <a:cubicBezTo>
                    <a:pt x="2266" y="1058"/>
                    <a:pt x="2265" y="1056"/>
                    <a:pt x="2263" y="1055"/>
                  </a:cubicBezTo>
                  <a:cubicBezTo>
                    <a:pt x="2261" y="1053"/>
                    <a:pt x="2258" y="1051"/>
                    <a:pt x="2255" y="1050"/>
                  </a:cubicBezTo>
                  <a:cubicBezTo>
                    <a:pt x="2251" y="1049"/>
                    <a:pt x="2247" y="1049"/>
                    <a:pt x="2242" y="1049"/>
                  </a:cubicBezTo>
                  <a:cubicBezTo>
                    <a:pt x="2234" y="1049"/>
                    <a:pt x="2228" y="1050"/>
                    <a:pt x="2223" y="1052"/>
                  </a:cubicBezTo>
                  <a:cubicBezTo>
                    <a:pt x="2218" y="1054"/>
                    <a:pt x="2215" y="1057"/>
                    <a:pt x="2212" y="1060"/>
                  </a:cubicBezTo>
                  <a:cubicBezTo>
                    <a:pt x="2209" y="1063"/>
                    <a:pt x="2207" y="1067"/>
                    <a:pt x="2206" y="1070"/>
                  </a:cubicBezTo>
                  <a:cubicBezTo>
                    <a:pt x="2205" y="1074"/>
                    <a:pt x="2204" y="1077"/>
                    <a:pt x="2204" y="1081"/>
                  </a:cubicBezTo>
                  <a:cubicBezTo>
                    <a:pt x="2204" y="1082"/>
                    <a:pt x="2204" y="1085"/>
                    <a:pt x="2205" y="1087"/>
                  </a:cubicBezTo>
                  <a:cubicBezTo>
                    <a:pt x="2205" y="1089"/>
                    <a:pt x="2206" y="1092"/>
                    <a:pt x="2207" y="1095"/>
                  </a:cubicBezTo>
                  <a:cubicBezTo>
                    <a:pt x="2208" y="1098"/>
                    <a:pt x="2209" y="1101"/>
                    <a:pt x="2210" y="1104"/>
                  </a:cubicBezTo>
                  <a:cubicBezTo>
                    <a:pt x="2212" y="1108"/>
                    <a:pt x="2214" y="1111"/>
                    <a:pt x="2216" y="1115"/>
                  </a:cubicBezTo>
                  <a:close/>
                  <a:moveTo>
                    <a:pt x="2192" y="1170"/>
                  </a:moveTo>
                  <a:cubicBezTo>
                    <a:pt x="2185" y="1173"/>
                    <a:pt x="2180" y="1177"/>
                    <a:pt x="2175" y="1180"/>
                  </a:cubicBezTo>
                  <a:cubicBezTo>
                    <a:pt x="2171" y="1184"/>
                    <a:pt x="2167" y="1188"/>
                    <a:pt x="2164" y="1192"/>
                  </a:cubicBezTo>
                  <a:cubicBezTo>
                    <a:pt x="2161" y="1196"/>
                    <a:pt x="2158" y="1200"/>
                    <a:pt x="2157" y="1205"/>
                  </a:cubicBezTo>
                  <a:cubicBezTo>
                    <a:pt x="2155" y="1209"/>
                    <a:pt x="2154" y="1214"/>
                    <a:pt x="2154" y="1218"/>
                  </a:cubicBezTo>
                  <a:cubicBezTo>
                    <a:pt x="2154" y="1222"/>
                    <a:pt x="2155" y="1226"/>
                    <a:pt x="2157" y="1229"/>
                  </a:cubicBezTo>
                  <a:cubicBezTo>
                    <a:pt x="2158" y="1233"/>
                    <a:pt x="2160" y="1236"/>
                    <a:pt x="2164" y="1239"/>
                  </a:cubicBezTo>
                  <a:cubicBezTo>
                    <a:pt x="2167" y="1242"/>
                    <a:pt x="2171" y="1244"/>
                    <a:pt x="2176" y="1246"/>
                  </a:cubicBezTo>
                  <a:cubicBezTo>
                    <a:pt x="2182" y="1247"/>
                    <a:pt x="2188" y="1248"/>
                    <a:pt x="2196" y="1248"/>
                  </a:cubicBezTo>
                  <a:cubicBezTo>
                    <a:pt x="2200" y="1248"/>
                    <a:pt x="2204" y="1248"/>
                    <a:pt x="2209" y="1247"/>
                  </a:cubicBezTo>
                  <a:cubicBezTo>
                    <a:pt x="2213" y="1246"/>
                    <a:pt x="2217" y="1245"/>
                    <a:pt x="2222" y="1244"/>
                  </a:cubicBezTo>
                  <a:cubicBezTo>
                    <a:pt x="2226" y="1243"/>
                    <a:pt x="2230" y="1241"/>
                    <a:pt x="2234" y="1239"/>
                  </a:cubicBezTo>
                  <a:cubicBezTo>
                    <a:pt x="2238" y="1237"/>
                    <a:pt x="2241" y="1235"/>
                    <a:pt x="2244" y="1233"/>
                  </a:cubicBezTo>
                  <a:cubicBezTo>
                    <a:pt x="2239" y="1228"/>
                    <a:pt x="2235" y="1223"/>
                    <a:pt x="2230" y="1218"/>
                  </a:cubicBezTo>
                  <a:cubicBezTo>
                    <a:pt x="2226" y="1213"/>
                    <a:pt x="2221" y="1208"/>
                    <a:pt x="2217" y="1203"/>
                  </a:cubicBezTo>
                  <a:cubicBezTo>
                    <a:pt x="2212" y="1197"/>
                    <a:pt x="2208" y="1192"/>
                    <a:pt x="2204" y="1186"/>
                  </a:cubicBezTo>
                  <a:cubicBezTo>
                    <a:pt x="2200" y="1181"/>
                    <a:pt x="2196" y="1175"/>
                    <a:pt x="2192" y="1170"/>
                  </a:cubicBezTo>
                  <a:close/>
                  <a:moveTo>
                    <a:pt x="2280" y="1262"/>
                  </a:moveTo>
                  <a:cubicBezTo>
                    <a:pt x="2267" y="1270"/>
                    <a:pt x="2253" y="1277"/>
                    <a:pt x="2238" y="1282"/>
                  </a:cubicBezTo>
                  <a:cubicBezTo>
                    <a:pt x="2222" y="1287"/>
                    <a:pt x="2205" y="1289"/>
                    <a:pt x="2187" y="1289"/>
                  </a:cubicBezTo>
                  <a:cubicBezTo>
                    <a:pt x="2174" y="1289"/>
                    <a:pt x="2162" y="1288"/>
                    <a:pt x="2151" y="1285"/>
                  </a:cubicBezTo>
                  <a:cubicBezTo>
                    <a:pt x="2141" y="1282"/>
                    <a:pt x="2131" y="1278"/>
                    <a:pt x="2124" y="1272"/>
                  </a:cubicBezTo>
                  <a:cubicBezTo>
                    <a:pt x="2116" y="1267"/>
                    <a:pt x="2110" y="1260"/>
                    <a:pt x="2105" y="1252"/>
                  </a:cubicBezTo>
                  <a:cubicBezTo>
                    <a:pt x="2101" y="1244"/>
                    <a:pt x="2099" y="1235"/>
                    <a:pt x="2099" y="1224"/>
                  </a:cubicBezTo>
                  <a:cubicBezTo>
                    <a:pt x="2099" y="1216"/>
                    <a:pt x="2100" y="1208"/>
                    <a:pt x="2103" y="1200"/>
                  </a:cubicBezTo>
                  <a:cubicBezTo>
                    <a:pt x="2105" y="1192"/>
                    <a:pt x="2109" y="1184"/>
                    <a:pt x="2115" y="1177"/>
                  </a:cubicBezTo>
                  <a:cubicBezTo>
                    <a:pt x="2120" y="1169"/>
                    <a:pt x="2128" y="1162"/>
                    <a:pt x="2137" y="1155"/>
                  </a:cubicBezTo>
                  <a:cubicBezTo>
                    <a:pt x="2145" y="1148"/>
                    <a:pt x="2156" y="1142"/>
                    <a:pt x="2169" y="1136"/>
                  </a:cubicBezTo>
                  <a:cubicBezTo>
                    <a:pt x="2165" y="1129"/>
                    <a:pt x="2163" y="1124"/>
                    <a:pt x="2160" y="1118"/>
                  </a:cubicBezTo>
                  <a:cubicBezTo>
                    <a:pt x="2158" y="1113"/>
                    <a:pt x="2156" y="1108"/>
                    <a:pt x="2155" y="1103"/>
                  </a:cubicBezTo>
                  <a:cubicBezTo>
                    <a:pt x="2154" y="1099"/>
                    <a:pt x="2153" y="1095"/>
                    <a:pt x="2152" y="1091"/>
                  </a:cubicBezTo>
                  <a:cubicBezTo>
                    <a:pt x="2151" y="1087"/>
                    <a:pt x="2151" y="1084"/>
                    <a:pt x="2151" y="1081"/>
                  </a:cubicBezTo>
                  <a:cubicBezTo>
                    <a:pt x="2151" y="1077"/>
                    <a:pt x="2152" y="1072"/>
                    <a:pt x="2153" y="1066"/>
                  </a:cubicBezTo>
                  <a:cubicBezTo>
                    <a:pt x="2154" y="1061"/>
                    <a:pt x="2156" y="1056"/>
                    <a:pt x="2158" y="1050"/>
                  </a:cubicBezTo>
                  <a:cubicBezTo>
                    <a:pt x="2161" y="1045"/>
                    <a:pt x="2164" y="1040"/>
                    <a:pt x="2169" y="1035"/>
                  </a:cubicBezTo>
                  <a:cubicBezTo>
                    <a:pt x="2173" y="1030"/>
                    <a:pt x="2179" y="1026"/>
                    <a:pt x="2186" y="1022"/>
                  </a:cubicBezTo>
                  <a:cubicBezTo>
                    <a:pt x="2193" y="1018"/>
                    <a:pt x="2201" y="1015"/>
                    <a:pt x="2211" y="1013"/>
                  </a:cubicBezTo>
                  <a:cubicBezTo>
                    <a:pt x="2220" y="1010"/>
                    <a:pt x="2232" y="1009"/>
                    <a:pt x="2245" y="1009"/>
                  </a:cubicBezTo>
                  <a:cubicBezTo>
                    <a:pt x="2259" y="1009"/>
                    <a:pt x="2272" y="1011"/>
                    <a:pt x="2282" y="1013"/>
                  </a:cubicBezTo>
                  <a:cubicBezTo>
                    <a:pt x="2292" y="1016"/>
                    <a:pt x="2300" y="1020"/>
                    <a:pt x="2306" y="1024"/>
                  </a:cubicBezTo>
                  <a:cubicBezTo>
                    <a:pt x="2312" y="1029"/>
                    <a:pt x="2317" y="1034"/>
                    <a:pt x="2319" y="1040"/>
                  </a:cubicBezTo>
                  <a:cubicBezTo>
                    <a:pt x="2322" y="1046"/>
                    <a:pt x="2323" y="1052"/>
                    <a:pt x="2323" y="1058"/>
                  </a:cubicBezTo>
                  <a:cubicBezTo>
                    <a:pt x="2323" y="1066"/>
                    <a:pt x="2322" y="1074"/>
                    <a:pt x="2319" y="1081"/>
                  </a:cubicBezTo>
                  <a:cubicBezTo>
                    <a:pt x="2316" y="1088"/>
                    <a:pt x="2312" y="1096"/>
                    <a:pt x="2305" y="1103"/>
                  </a:cubicBezTo>
                  <a:cubicBezTo>
                    <a:pt x="2299" y="1110"/>
                    <a:pt x="2290" y="1117"/>
                    <a:pt x="2280" y="1124"/>
                  </a:cubicBezTo>
                  <a:cubicBezTo>
                    <a:pt x="2269" y="1131"/>
                    <a:pt x="2255" y="1139"/>
                    <a:pt x="2239" y="1146"/>
                  </a:cubicBezTo>
                  <a:cubicBezTo>
                    <a:pt x="2243" y="1151"/>
                    <a:pt x="2246" y="1156"/>
                    <a:pt x="2250" y="1161"/>
                  </a:cubicBezTo>
                  <a:cubicBezTo>
                    <a:pt x="2253" y="1165"/>
                    <a:pt x="2257" y="1170"/>
                    <a:pt x="2260" y="1174"/>
                  </a:cubicBezTo>
                  <a:cubicBezTo>
                    <a:pt x="2264" y="1179"/>
                    <a:pt x="2267" y="1183"/>
                    <a:pt x="2271" y="1187"/>
                  </a:cubicBezTo>
                  <a:cubicBezTo>
                    <a:pt x="2275" y="1191"/>
                    <a:pt x="2279" y="1196"/>
                    <a:pt x="2283" y="1200"/>
                  </a:cubicBezTo>
                  <a:cubicBezTo>
                    <a:pt x="2288" y="1193"/>
                    <a:pt x="2292" y="1187"/>
                    <a:pt x="2296" y="1180"/>
                  </a:cubicBezTo>
                  <a:cubicBezTo>
                    <a:pt x="2299" y="1172"/>
                    <a:pt x="2302" y="1166"/>
                    <a:pt x="2303" y="1161"/>
                  </a:cubicBezTo>
                  <a:cubicBezTo>
                    <a:pt x="2305" y="1155"/>
                    <a:pt x="2305" y="1152"/>
                    <a:pt x="2306" y="1149"/>
                  </a:cubicBezTo>
                  <a:cubicBezTo>
                    <a:pt x="2306" y="1147"/>
                    <a:pt x="2307" y="1145"/>
                    <a:pt x="2307" y="1144"/>
                  </a:cubicBezTo>
                  <a:cubicBezTo>
                    <a:pt x="2308" y="1143"/>
                    <a:pt x="2310" y="1142"/>
                    <a:pt x="2312" y="1141"/>
                  </a:cubicBezTo>
                  <a:cubicBezTo>
                    <a:pt x="2313" y="1141"/>
                    <a:pt x="2316" y="1140"/>
                    <a:pt x="2319" y="1140"/>
                  </a:cubicBezTo>
                  <a:cubicBezTo>
                    <a:pt x="2322" y="1140"/>
                    <a:pt x="2326" y="1139"/>
                    <a:pt x="2331" y="1139"/>
                  </a:cubicBezTo>
                  <a:cubicBezTo>
                    <a:pt x="2339" y="1139"/>
                    <a:pt x="2345" y="1140"/>
                    <a:pt x="2348" y="1141"/>
                  </a:cubicBezTo>
                  <a:cubicBezTo>
                    <a:pt x="2352" y="1142"/>
                    <a:pt x="2354" y="1143"/>
                    <a:pt x="2354" y="1146"/>
                  </a:cubicBezTo>
                  <a:cubicBezTo>
                    <a:pt x="2354" y="1148"/>
                    <a:pt x="2353" y="1152"/>
                    <a:pt x="2352" y="1158"/>
                  </a:cubicBezTo>
                  <a:cubicBezTo>
                    <a:pt x="2351" y="1163"/>
                    <a:pt x="2349" y="1169"/>
                    <a:pt x="2347" y="1176"/>
                  </a:cubicBezTo>
                  <a:cubicBezTo>
                    <a:pt x="2345" y="1182"/>
                    <a:pt x="2343" y="1188"/>
                    <a:pt x="2339" y="1195"/>
                  </a:cubicBezTo>
                  <a:cubicBezTo>
                    <a:pt x="2336" y="1202"/>
                    <a:pt x="2333" y="1208"/>
                    <a:pt x="2329" y="1214"/>
                  </a:cubicBezTo>
                  <a:cubicBezTo>
                    <a:pt x="2325" y="1220"/>
                    <a:pt x="2321" y="1225"/>
                    <a:pt x="2317" y="1229"/>
                  </a:cubicBezTo>
                  <a:cubicBezTo>
                    <a:pt x="2323" y="1235"/>
                    <a:pt x="2328" y="1239"/>
                    <a:pt x="2333" y="1242"/>
                  </a:cubicBezTo>
                  <a:cubicBezTo>
                    <a:pt x="2337" y="1245"/>
                    <a:pt x="2341" y="1246"/>
                    <a:pt x="2345" y="1246"/>
                  </a:cubicBezTo>
                  <a:cubicBezTo>
                    <a:pt x="2348" y="1246"/>
                    <a:pt x="2349" y="1247"/>
                    <a:pt x="2350" y="1248"/>
                  </a:cubicBezTo>
                  <a:cubicBezTo>
                    <a:pt x="2351" y="1249"/>
                    <a:pt x="2352" y="1250"/>
                    <a:pt x="2352" y="1253"/>
                  </a:cubicBezTo>
                  <a:cubicBezTo>
                    <a:pt x="2352" y="1255"/>
                    <a:pt x="2352" y="1257"/>
                    <a:pt x="2351" y="1260"/>
                  </a:cubicBezTo>
                  <a:cubicBezTo>
                    <a:pt x="2351" y="1263"/>
                    <a:pt x="2350" y="1266"/>
                    <a:pt x="2349" y="1269"/>
                  </a:cubicBezTo>
                  <a:cubicBezTo>
                    <a:pt x="2349" y="1272"/>
                    <a:pt x="2348" y="1275"/>
                    <a:pt x="2347" y="1278"/>
                  </a:cubicBezTo>
                  <a:cubicBezTo>
                    <a:pt x="2346" y="1281"/>
                    <a:pt x="2345" y="1283"/>
                    <a:pt x="2344" y="1284"/>
                  </a:cubicBezTo>
                  <a:cubicBezTo>
                    <a:pt x="2342" y="1285"/>
                    <a:pt x="2340" y="1286"/>
                    <a:pt x="2338" y="1287"/>
                  </a:cubicBezTo>
                  <a:cubicBezTo>
                    <a:pt x="2335" y="1288"/>
                    <a:pt x="2331" y="1288"/>
                    <a:pt x="2328" y="1288"/>
                  </a:cubicBezTo>
                  <a:cubicBezTo>
                    <a:pt x="2325" y="1288"/>
                    <a:pt x="2323" y="1288"/>
                    <a:pt x="2319" y="1287"/>
                  </a:cubicBezTo>
                  <a:cubicBezTo>
                    <a:pt x="2316" y="1286"/>
                    <a:pt x="2313" y="1284"/>
                    <a:pt x="2309" y="1282"/>
                  </a:cubicBezTo>
                  <a:cubicBezTo>
                    <a:pt x="2305" y="1280"/>
                    <a:pt x="2300" y="1277"/>
                    <a:pt x="2296" y="1274"/>
                  </a:cubicBezTo>
                  <a:cubicBezTo>
                    <a:pt x="2291" y="1271"/>
                    <a:pt x="2285" y="1267"/>
                    <a:pt x="2280" y="1262"/>
                  </a:cubicBezTo>
                  <a:close/>
                  <a:moveTo>
                    <a:pt x="192" y="635"/>
                  </a:moveTo>
                  <a:cubicBezTo>
                    <a:pt x="192" y="629"/>
                    <a:pt x="191" y="624"/>
                    <a:pt x="190" y="620"/>
                  </a:cubicBezTo>
                  <a:cubicBezTo>
                    <a:pt x="189" y="616"/>
                    <a:pt x="187" y="612"/>
                    <a:pt x="184" y="609"/>
                  </a:cubicBezTo>
                  <a:cubicBezTo>
                    <a:pt x="182" y="606"/>
                    <a:pt x="178" y="604"/>
                    <a:pt x="174" y="602"/>
                  </a:cubicBezTo>
                  <a:cubicBezTo>
                    <a:pt x="170" y="600"/>
                    <a:pt x="165" y="600"/>
                    <a:pt x="159" y="600"/>
                  </a:cubicBezTo>
                  <a:cubicBezTo>
                    <a:pt x="152" y="600"/>
                    <a:pt x="146" y="601"/>
                    <a:pt x="141" y="603"/>
                  </a:cubicBezTo>
                  <a:cubicBezTo>
                    <a:pt x="135" y="606"/>
                    <a:pt x="131" y="610"/>
                    <a:pt x="126" y="614"/>
                  </a:cubicBezTo>
                  <a:cubicBezTo>
                    <a:pt x="122" y="619"/>
                    <a:pt x="118" y="624"/>
                    <a:pt x="115" y="630"/>
                  </a:cubicBezTo>
                  <a:cubicBezTo>
                    <a:pt x="112" y="635"/>
                    <a:pt x="110" y="642"/>
                    <a:pt x="108" y="648"/>
                  </a:cubicBezTo>
                  <a:cubicBezTo>
                    <a:pt x="106" y="655"/>
                    <a:pt x="104" y="661"/>
                    <a:pt x="103" y="668"/>
                  </a:cubicBezTo>
                  <a:cubicBezTo>
                    <a:pt x="102" y="675"/>
                    <a:pt x="102" y="681"/>
                    <a:pt x="102" y="687"/>
                  </a:cubicBezTo>
                  <a:cubicBezTo>
                    <a:pt x="102" y="693"/>
                    <a:pt x="102" y="698"/>
                    <a:pt x="103" y="702"/>
                  </a:cubicBezTo>
                  <a:cubicBezTo>
                    <a:pt x="105" y="707"/>
                    <a:pt x="107" y="710"/>
                    <a:pt x="109" y="713"/>
                  </a:cubicBezTo>
                  <a:cubicBezTo>
                    <a:pt x="112" y="716"/>
                    <a:pt x="115" y="719"/>
                    <a:pt x="119" y="720"/>
                  </a:cubicBezTo>
                  <a:cubicBezTo>
                    <a:pt x="123" y="722"/>
                    <a:pt x="128" y="723"/>
                    <a:pt x="134" y="723"/>
                  </a:cubicBezTo>
                  <a:cubicBezTo>
                    <a:pt x="141" y="723"/>
                    <a:pt x="147" y="722"/>
                    <a:pt x="153" y="719"/>
                  </a:cubicBezTo>
                  <a:cubicBezTo>
                    <a:pt x="158" y="716"/>
                    <a:pt x="163" y="713"/>
                    <a:pt x="167" y="708"/>
                  </a:cubicBezTo>
                  <a:cubicBezTo>
                    <a:pt x="171" y="704"/>
                    <a:pt x="175" y="698"/>
                    <a:pt x="178" y="693"/>
                  </a:cubicBezTo>
                  <a:cubicBezTo>
                    <a:pt x="181" y="687"/>
                    <a:pt x="184" y="680"/>
                    <a:pt x="186" y="674"/>
                  </a:cubicBezTo>
                  <a:cubicBezTo>
                    <a:pt x="188" y="667"/>
                    <a:pt x="189" y="661"/>
                    <a:pt x="190" y="654"/>
                  </a:cubicBezTo>
                  <a:cubicBezTo>
                    <a:pt x="191" y="648"/>
                    <a:pt x="192" y="641"/>
                    <a:pt x="192" y="635"/>
                  </a:cubicBezTo>
                  <a:close/>
                  <a:moveTo>
                    <a:pt x="453" y="489"/>
                  </a:moveTo>
                  <a:cubicBezTo>
                    <a:pt x="453" y="490"/>
                    <a:pt x="453" y="491"/>
                    <a:pt x="453" y="493"/>
                  </a:cubicBezTo>
                  <a:cubicBezTo>
                    <a:pt x="453" y="495"/>
                    <a:pt x="452" y="497"/>
                    <a:pt x="452" y="499"/>
                  </a:cubicBezTo>
                  <a:cubicBezTo>
                    <a:pt x="452" y="501"/>
                    <a:pt x="451" y="504"/>
                    <a:pt x="451" y="506"/>
                  </a:cubicBezTo>
                  <a:cubicBezTo>
                    <a:pt x="450" y="508"/>
                    <a:pt x="450" y="511"/>
                    <a:pt x="449" y="513"/>
                  </a:cubicBezTo>
                  <a:cubicBezTo>
                    <a:pt x="448" y="515"/>
                    <a:pt x="447" y="517"/>
                    <a:pt x="446" y="518"/>
                  </a:cubicBezTo>
                  <a:cubicBezTo>
                    <a:pt x="445" y="519"/>
                    <a:pt x="444" y="520"/>
                    <a:pt x="443" y="520"/>
                  </a:cubicBezTo>
                  <a:cubicBezTo>
                    <a:pt x="442" y="520"/>
                    <a:pt x="441" y="520"/>
                    <a:pt x="440" y="519"/>
                  </a:cubicBezTo>
                  <a:cubicBezTo>
                    <a:pt x="439" y="519"/>
                    <a:pt x="437" y="518"/>
                    <a:pt x="436" y="518"/>
                  </a:cubicBezTo>
                  <a:cubicBezTo>
                    <a:pt x="434" y="517"/>
                    <a:pt x="432" y="517"/>
                    <a:pt x="430" y="517"/>
                  </a:cubicBezTo>
                  <a:cubicBezTo>
                    <a:pt x="428" y="516"/>
                    <a:pt x="426" y="516"/>
                    <a:pt x="423" y="516"/>
                  </a:cubicBezTo>
                  <a:cubicBezTo>
                    <a:pt x="419" y="516"/>
                    <a:pt x="415" y="517"/>
                    <a:pt x="412" y="518"/>
                  </a:cubicBezTo>
                  <a:cubicBezTo>
                    <a:pt x="409" y="519"/>
                    <a:pt x="406" y="521"/>
                    <a:pt x="404" y="524"/>
                  </a:cubicBezTo>
                  <a:cubicBezTo>
                    <a:pt x="402" y="526"/>
                    <a:pt x="400" y="530"/>
                    <a:pt x="398" y="534"/>
                  </a:cubicBezTo>
                  <a:cubicBezTo>
                    <a:pt x="396" y="538"/>
                    <a:pt x="395" y="543"/>
                    <a:pt x="394" y="549"/>
                  </a:cubicBezTo>
                  <a:lnTo>
                    <a:pt x="391" y="564"/>
                  </a:lnTo>
                  <a:lnTo>
                    <a:pt x="424" y="564"/>
                  </a:lnTo>
                  <a:cubicBezTo>
                    <a:pt x="426" y="564"/>
                    <a:pt x="427" y="565"/>
                    <a:pt x="428" y="566"/>
                  </a:cubicBezTo>
                  <a:cubicBezTo>
                    <a:pt x="429" y="567"/>
                    <a:pt x="429" y="569"/>
                    <a:pt x="429" y="572"/>
                  </a:cubicBezTo>
                  <a:cubicBezTo>
                    <a:pt x="429" y="574"/>
                    <a:pt x="429" y="575"/>
                    <a:pt x="429" y="577"/>
                  </a:cubicBezTo>
                  <a:cubicBezTo>
                    <a:pt x="429" y="580"/>
                    <a:pt x="428" y="582"/>
                    <a:pt x="428" y="584"/>
                  </a:cubicBezTo>
                  <a:cubicBezTo>
                    <a:pt x="427" y="587"/>
                    <a:pt x="427" y="589"/>
                    <a:pt x="426" y="592"/>
                  </a:cubicBezTo>
                  <a:cubicBezTo>
                    <a:pt x="425" y="594"/>
                    <a:pt x="424" y="596"/>
                    <a:pt x="423" y="598"/>
                  </a:cubicBezTo>
                  <a:cubicBezTo>
                    <a:pt x="422" y="601"/>
                    <a:pt x="421" y="602"/>
                    <a:pt x="420" y="603"/>
                  </a:cubicBezTo>
                  <a:cubicBezTo>
                    <a:pt x="419" y="605"/>
                    <a:pt x="417" y="605"/>
                    <a:pt x="416" y="605"/>
                  </a:cubicBezTo>
                  <a:lnTo>
                    <a:pt x="382" y="605"/>
                  </a:lnTo>
                  <a:lnTo>
                    <a:pt x="351" y="764"/>
                  </a:lnTo>
                  <a:cubicBezTo>
                    <a:pt x="348" y="775"/>
                    <a:pt x="345" y="785"/>
                    <a:pt x="341" y="794"/>
                  </a:cubicBezTo>
                  <a:cubicBezTo>
                    <a:pt x="337" y="802"/>
                    <a:pt x="332" y="809"/>
                    <a:pt x="326" y="815"/>
                  </a:cubicBezTo>
                  <a:cubicBezTo>
                    <a:pt x="320" y="821"/>
                    <a:pt x="313" y="825"/>
                    <a:pt x="305" y="828"/>
                  </a:cubicBezTo>
                  <a:cubicBezTo>
                    <a:pt x="296" y="831"/>
                    <a:pt x="287" y="832"/>
                    <a:pt x="276" y="832"/>
                  </a:cubicBezTo>
                  <a:cubicBezTo>
                    <a:pt x="269" y="832"/>
                    <a:pt x="264" y="832"/>
                    <a:pt x="259" y="831"/>
                  </a:cubicBezTo>
                  <a:cubicBezTo>
                    <a:pt x="254" y="830"/>
                    <a:pt x="251" y="829"/>
                    <a:pt x="250" y="827"/>
                  </a:cubicBezTo>
                  <a:cubicBezTo>
                    <a:pt x="249" y="827"/>
                    <a:pt x="249" y="826"/>
                    <a:pt x="248" y="825"/>
                  </a:cubicBezTo>
                  <a:cubicBezTo>
                    <a:pt x="248" y="824"/>
                    <a:pt x="248" y="823"/>
                    <a:pt x="248" y="821"/>
                  </a:cubicBezTo>
                  <a:cubicBezTo>
                    <a:pt x="248" y="820"/>
                    <a:pt x="248" y="819"/>
                    <a:pt x="248" y="817"/>
                  </a:cubicBezTo>
                  <a:cubicBezTo>
                    <a:pt x="248" y="815"/>
                    <a:pt x="249" y="813"/>
                    <a:pt x="249" y="811"/>
                  </a:cubicBezTo>
                  <a:cubicBezTo>
                    <a:pt x="249" y="808"/>
                    <a:pt x="250" y="806"/>
                    <a:pt x="251" y="804"/>
                  </a:cubicBezTo>
                  <a:cubicBezTo>
                    <a:pt x="251" y="801"/>
                    <a:pt x="252" y="799"/>
                    <a:pt x="253" y="797"/>
                  </a:cubicBezTo>
                  <a:cubicBezTo>
                    <a:pt x="253" y="795"/>
                    <a:pt x="254" y="793"/>
                    <a:pt x="255" y="792"/>
                  </a:cubicBezTo>
                  <a:cubicBezTo>
                    <a:pt x="256" y="791"/>
                    <a:pt x="257" y="790"/>
                    <a:pt x="258" y="790"/>
                  </a:cubicBezTo>
                  <a:cubicBezTo>
                    <a:pt x="259" y="790"/>
                    <a:pt x="260" y="790"/>
                    <a:pt x="261" y="790"/>
                  </a:cubicBezTo>
                  <a:cubicBezTo>
                    <a:pt x="262" y="790"/>
                    <a:pt x="263" y="791"/>
                    <a:pt x="263" y="791"/>
                  </a:cubicBezTo>
                  <a:cubicBezTo>
                    <a:pt x="264" y="791"/>
                    <a:pt x="266" y="791"/>
                    <a:pt x="267" y="791"/>
                  </a:cubicBezTo>
                  <a:cubicBezTo>
                    <a:pt x="268" y="791"/>
                    <a:pt x="270" y="791"/>
                    <a:pt x="272" y="791"/>
                  </a:cubicBezTo>
                  <a:cubicBezTo>
                    <a:pt x="276" y="791"/>
                    <a:pt x="280" y="791"/>
                    <a:pt x="283" y="790"/>
                  </a:cubicBezTo>
                  <a:cubicBezTo>
                    <a:pt x="286" y="788"/>
                    <a:pt x="289" y="786"/>
                    <a:pt x="291" y="784"/>
                  </a:cubicBezTo>
                  <a:cubicBezTo>
                    <a:pt x="293" y="781"/>
                    <a:pt x="295" y="777"/>
                    <a:pt x="297" y="773"/>
                  </a:cubicBezTo>
                  <a:cubicBezTo>
                    <a:pt x="299" y="769"/>
                    <a:pt x="300" y="764"/>
                    <a:pt x="301" y="758"/>
                  </a:cubicBezTo>
                  <a:lnTo>
                    <a:pt x="332" y="605"/>
                  </a:lnTo>
                  <a:lnTo>
                    <a:pt x="309" y="605"/>
                  </a:lnTo>
                  <a:cubicBezTo>
                    <a:pt x="308" y="605"/>
                    <a:pt x="306" y="605"/>
                    <a:pt x="305" y="604"/>
                  </a:cubicBezTo>
                  <a:cubicBezTo>
                    <a:pt x="305" y="603"/>
                    <a:pt x="304" y="600"/>
                    <a:pt x="304" y="597"/>
                  </a:cubicBezTo>
                  <a:cubicBezTo>
                    <a:pt x="304" y="596"/>
                    <a:pt x="304" y="594"/>
                    <a:pt x="304" y="592"/>
                  </a:cubicBezTo>
                  <a:cubicBezTo>
                    <a:pt x="305" y="590"/>
                    <a:pt x="305" y="587"/>
                    <a:pt x="305" y="585"/>
                  </a:cubicBezTo>
                  <a:cubicBezTo>
                    <a:pt x="306" y="583"/>
                    <a:pt x="306" y="580"/>
                    <a:pt x="307" y="578"/>
                  </a:cubicBezTo>
                  <a:cubicBezTo>
                    <a:pt x="308" y="575"/>
                    <a:pt x="309" y="573"/>
                    <a:pt x="310" y="571"/>
                  </a:cubicBezTo>
                  <a:cubicBezTo>
                    <a:pt x="311" y="569"/>
                    <a:pt x="312" y="567"/>
                    <a:pt x="313" y="566"/>
                  </a:cubicBezTo>
                  <a:cubicBezTo>
                    <a:pt x="315" y="565"/>
                    <a:pt x="316" y="564"/>
                    <a:pt x="318" y="564"/>
                  </a:cubicBezTo>
                  <a:lnTo>
                    <a:pt x="340" y="564"/>
                  </a:lnTo>
                  <a:lnTo>
                    <a:pt x="344" y="544"/>
                  </a:lnTo>
                  <a:cubicBezTo>
                    <a:pt x="346" y="533"/>
                    <a:pt x="349" y="523"/>
                    <a:pt x="354" y="514"/>
                  </a:cubicBezTo>
                  <a:cubicBezTo>
                    <a:pt x="358" y="505"/>
                    <a:pt x="363" y="498"/>
                    <a:pt x="369" y="492"/>
                  </a:cubicBezTo>
                  <a:cubicBezTo>
                    <a:pt x="375" y="487"/>
                    <a:pt x="382" y="482"/>
                    <a:pt x="391" y="479"/>
                  </a:cubicBezTo>
                  <a:cubicBezTo>
                    <a:pt x="399" y="476"/>
                    <a:pt x="408" y="475"/>
                    <a:pt x="419" y="475"/>
                  </a:cubicBezTo>
                  <a:cubicBezTo>
                    <a:pt x="422" y="475"/>
                    <a:pt x="426" y="475"/>
                    <a:pt x="429" y="475"/>
                  </a:cubicBezTo>
                  <a:cubicBezTo>
                    <a:pt x="433" y="476"/>
                    <a:pt x="436" y="476"/>
                    <a:pt x="439" y="477"/>
                  </a:cubicBezTo>
                  <a:cubicBezTo>
                    <a:pt x="442" y="478"/>
                    <a:pt x="444" y="478"/>
                    <a:pt x="446" y="479"/>
                  </a:cubicBezTo>
                  <a:cubicBezTo>
                    <a:pt x="449" y="480"/>
                    <a:pt x="450" y="481"/>
                    <a:pt x="451" y="481"/>
                  </a:cubicBezTo>
                  <a:cubicBezTo>
                    <a:pt x="452" y="482"/>
                    <a:pt x="452" y="483"/>
                    <a:pt x="453" y="484"/>
                  </a:cubicBezTo>
                  <a:cubicBezTo>
                    <a:pt x="453" y="486"/>
                    <a:pt x="453" y="487"/>
                    <a:pt x="453" y="489"/>
                  </a:cubicBezTo>
                  <a:close/>
                  <a:moveTo>
                    <a:pt x="244" y="632"/>
                  </a:moveTo>
                  <a:cubicBezTo>
                    <a:pt x="244" y="641"/>
                    <a:pt x="243" y="651"/>
                    <a:pt x="242" y="662"/>
                  </a:cubicBezTo>
                  <a:cubicBezTo>
                    <a:pt x="240" y="672"/>
                    <a:pt x="237" y="682"/>
                    <a:pt x="233" y="692"/>
                  </a:cubicBezTo>
                  <a:cubicBezTo>
                    <a:pt x="229" y="702"/>
                    <a:pt x="224" y="711"/>
                    <a:pt x="218" y="719"/>
                  </a:cubicBezTo>
                  <a:cubicBezTo>
                    <a:pt x="212" y="728"/>
                    <a:pt x="204" y="735"/>
                    <a:pt x="196" y="742"/>
                  </a:cubicBezTo>
                  <a:cubicBezTo>
                    <a:pt x="187" y="748"/>
                    <a:pt x="177" y="754"/>
                    <a:pt x="166" y="757"/>
                  </a:cubicBezTo>
                  <a:cubicBezTo>
                    <a:pt x="155" y="761"/>
                    <a:pt x="143" y="763"/>
                    <a:pt x="129" y="763"/>
                  </a:cubicBezTo>
                  <a:cubicBezTo>
                    <a:pt x="115" y="763"/>
                    <a:pt x="103" y="762"/>
                    <a:pt x="94" y="758"/>
                  </a:cubicBezTo>
                  <a:cubicBezTo>
                    <a:pt x="84" y="755"/>
                    <a:pt x="75" y="750"/>
                    <a:pt x="69" y="744"/>
                  </a:cubicBezTo>
                  <a:cubicBezTo>
                    <a:pt x="62" y="738"/>
                    <a:pt x="57" y="731"/>
                    <a:pt x="54" y="722"/>
                  </a:cubicBezTo>
                  <a:cubicBezTo>
                    <a:pt x="51" y="713"/>
                    <a:pt x="49" y="702"/>
                    <a:pt x="49" y="691"/>
                  </a:cubicBezTo>
                  <a:cubicBezTo>
                    <a:pt x="49" y="681"/>
                    <a:pt x="50" y="671"/>
                    <a:pt x="52" y="661"/>
                  </a:cubicBezTo>
                  <a:cubicBezTo>
                    <a:pt x="54" y="651"/>
                    <a:pt x="57" y="641"/>
                    <a:pt x="61" y="631"/>
                  </a:cubicBezTo>
                  <a:cubicBezTo>
                    <a:pt x="64" y="621"/>
                    <a:pt x="69" y="612"/>
                    <a:pt x="76" y="603"/>
                  </a:cubicBezTo>
                  <a:cubicBezTo>
                    <a:pt x="82" y="595"/>
                    <a:pt x="89" y="587"/>
                    <a:pt x="98" y="580"/>
                  </a:cubicBezTo>
                  <a:cubicBezTo>
                    <a:pt x="106" y="574"/>
                    <a:pt x="116" y="569"/>
                    <a:pt x="127" y="565"/>
                  </a:cubicBezTo>
                  <a:cubicBezTo>
                    <a:pt x="138" y="561"/>
                    <a:pt x="151" y="559"/>
                    <a:pt x="165" y="559"/>
                  </a:cubicBezTo>
                  <a:cubicBezTo>
                    <a:pt x="178" y="559"/>
                    <a:pt x="190" y="561"/>
                    <a:pt x="200" y="564"/>
                  </a:cubicBezTo>
                  <a:cubicBezTo>
                    <a:pt x="210" y="567"/>
                    <a:pt x="218" y="572"/>
                    <a:pt x="225" y="578"/>
                  </a:cubicBezTo>
                  <a:cubicBezTo>
                    <a:pt x="231" y="584"/>
                    <a:pt x="236" y="592"/>
                    <a:pt x="239" y="601"/>
                  </a:cubicBezTo>
                  <a:cubicBezTo>
                    <a:pt x="243" y="610"/>
                    <a:pt x="244" y="620"/>
                    <a:pt x="244" y="632"/>
                  </a:cubicBezTo>
                  <a:close/>
                  <a:moveTo>
                    <a:pt x="2874" y="489"/>
                  </a:moveTo>
                  <a:cubicBezTo>
                    <a:pt x="2874" y="490"/>
                    <a:pt x="2874" y="491"/>
                    <a:pt x="2874" y="493"/>
                  </a:cubicBezTo>
                  <a:cubicBezTo>
                    <a:pt x="2873" y="495"/>
                    <a:pt x="2873" y="497"/>
                    <a:pt x="2873" y="499"/>
                  </a:cubicBezTo>
                  <a:cubicBezTo>
                    <a:pt x="2872" y="501"/>
                    <a:pt x="2872" y="504"/>
                    <a:pt x="2871" y="506"/>
                  </a:cubicBezTo>
                  <a:cubicBezTo>
                    <a:pt x="2871" y="508"/>
                    <a:pt x="2870" y="511"/>
                    <a:pt x="2870" y="513"/>
                  </a:cubicBezTo>
                  <a:cubicBezTo>
                    <a:pt x="2869" y="515"/>
                    <a:pt x="2868" y="517"/>
                    <a:pt x="2867" y="518"/>
                  </a:cubicBezTo>
                  <a:cubicBezTo>
                    <a:pt x="2866" y="519"/>
                    <a:pt x="2865" y="520"/>
                    <a:pt x="2864" y="520"/>
                  </a:cubicBezTo>
                  <a:cubicBezTo>
                    <a:pt x="2863" y="520"/>
                    <a:pt x="2862" y="520"/>
                    <a:pt x="2861" y="519"/>
                  </a:cubicBezTo>
                  <a:cubicBezTo>
                    <a:pt x="2860" y="519"/>
                    <a:pt x="2858" y="518"/>
                    <a:pt x="2856" y="518"/>
                  </a:cubicBezTo>
                  <a:cubicBezTo>
                    <a:pt x="2855" y="517"/>
                    <a:pt x="2853" y="517"/>
                    <a:pt x="2851" y="517"/>
                  </a:cubicBezTo>
                  <a:cubicBezTo>
                    <a:pt x="2849" y="516"/>
                    <a:pt x="2847" y="516"/>
                    <a:pt x="2844" y="516"/>
                  </a:cubicBezTo>
                  <a:cubicBezTo>
                    <a:pt x="2840" y="516"/>
                    <a:pt x="2836" y="517"/>
                    <a:pt x="2833" y="518"/>
                  </a:cubicBezTo>
                  <a:cubicBezTo>
                    <a:pt x="2830" y="519"/>
                    <a:pt x="2827" y="521"/>
                    <a:pt x="2825" y="524"/>
                  </a:cubicBezTo>
                  <a:cubicBezTo>
                    <a:pt x="2822" y="526"/>
                    <a:pt x="2820" y="530"/>
                    <a:pt x="2819" y="534"/>
                  </a:cubicBezTo>
                  <a:cubicBezTo>
                    <a:pt x="2817" y="538"/>
                    <a:pt x="2816" y="543"/>
                    <a:pt x="2815" y="549"/>
                  </a:cubicBezTo>
                  <a:lnTo>
                    <a:pt x="2812" y="564"/>
                  </a:lnTo>
                  <a:lnTo>
                    <a:pt x="2845" y="564"/>
                  </a:lnTo>
                  <a:cubicBezTo>
                    <a:pt x="2847" y="564"/>
                    <a:pt x="2848" y="565"/>
                    <a:pt x="2849" y="566"/>
                  </a:cubicBezTo>
                  <a:cubicBezTo>
                    <a:pt x="2850" y="567"/>
                    <a:pt x="2850" y="569"/>
                    <a:pt x="2850" y="572"/>
                  </a:cubicBezTo>
                  <a:cubicBezTo>
                    <a:pt x="2850" y="574"/>
                    <a:pt x="2850" y="575"/>
                    <a:pt x="2850" y="577"/>
                  </a:cubicBezTo>
                  <a:cubicBezTo>
                    <a:pt x="2850" y="580"/>
                    <a:pt x="2849" y="582"/>
                    <a:pt x="2849" y="584"/>
                  </a:cubicBezTo>
                  <a:cubicBezTo>
                    <a:pt x="2848" y="587"/>
                    <a:pt x="2847" y="589"/>
                    <a:pt x="2847" y="592"/>
                  </a:cubicBezTo>
                  <a:cubicBezTo>
                    <a:pt x="2846" y="594"/>
                    <a:pt x="2845" y="596"/>
                    <a:pt x="2844" y="598"/>
                  </a:cubicBezTo>
                  <a:cubicBezTo>
                    <a:pt x="2843" y="601"/>
                    <a:pt x="2842" y="602"/>
                    <a:pt x="2841" y="603"/>
                  </a:cubicBezTo>
                  <a:cubicBezTo>
                    <a:pt x="2839" y="605"/>
                    <a:pt x="2838" y="605"/>
                    <a:pt x="2836" y="605"/>
                  </a:cubicBezTo>
                  <a:lnTo>
                    <a:pt x="2803" y="605"/>
                  </a:lnTo>
                  <a:lnTo>
                    <a:pt x="2771" y="764"/>
                  </a:lnTo>
                  <a:cubicBezTo>
                    <a:pt x="2769" y="775"/>
                    <a:pt x="2766" y="785"/>
                    <a:pt x="2762" y="794"/>
                  </a:cubicBezTo>
                  <a:cubicBezTo>
                    <a:pt x="2758" y="802"/>
                    <a:pt x="2753" y="809"/>
                    <a:pt x="2747" y="815"/>
                  </a:cubicBezTo>
                  <a:cubicBezTo>
                    <a:pt x="2741" y="821"/>
                    <a:pt x="2734" y="825"/>
                    <a:pt x="2725" y="828"/>
                  </a:cubicBezTo>
                  <a:cubicBezTo>
                    <a:pt x="2717" y="831"/>
                    <a:pt x="2708" y="832"/>
                    <a:pt x="2697" y="832"/>
                  </a:cubicBezTo>
                  <a:cubicBezTo>
                    <a:pt x="2690" y="832"/>
                    <a:pt x="2684" y="832"/>
                    <a:pt x="2680" y="831"/>
                  </a:cubicBezTo>
                  <a:cubicBezTo>
                    <a:pt x="2675" y="830"/>
                    <a:pt x="2672" y="829"/>
                    <a:pt x="2670" y="827"/>
                  </a:cubicBezTo>
                  <a:cubicBezTo>
                    <a:pt x="2670" y="827"/>
                    <a:pt x="2669" y="826"/>
                    <a:pt x="2669" y="825"/>
                  </a:cubicBezTo>
                  <a:cubicBezTo>
                    <a:pt x="2669" y="824"/>
                    <a:pt x="2669" y="823"/>
                    <a:pt x="2669" y="821"/>
                  </a:cubicBezTo>
                  <a:cubicBezTo>
                    <a:pt x="2669" y="820"/>
                    <a:pt x="2669" y="819"/>
                    <a:pt x="2669" y="817"/>
                  </a:cubicBezTo>
                  <a:cubicBezTo>
                    <a:pt x="2669" y="815"/>
                    <a:pt x="2669" y="813"/>
                    <a:pt x="2670" y="811"/>
                  </a:cubicBezTo>
                  <a:cubicBezTo>
                    <a:pt x="2670" y="808"/>
                    <a:pt x="2671" y="806"/>
                    <a:pt x="2671" y="804"/>
                  </a:cubicBezTo>
                  <a:cubicBezTo>
                    <a:pt x="2672" y="801"/>
                    <a:pt x="2673" y="799"/>
                    <a:pt x="2673" y="797"/>
                  </a:cubicBezTo>
                  <a:cubicBezTo>
                    <a:pt x="2674" y="795"/>
                    <a:pt x="2675" y="793"/>
                    <a:pt x="2676" y="792"/>
                  </a:cubicBezTo>
                  <a:cubicBezTo>
                    <a:pt x="2677" y="791"/>
                    <a:pt x="2678" y="790"/>
                    <a:pt x="2679" y="790"/>
                  </a:cubicBezTo>
                  <a:cubicBezTo>
                    <a:pt x="2680" y="790"/>
                    <a:pt x="2681" y="790"/>
                    <a:pt x="2682" y="790"/>
                  </a:cubicBezTo>
                  <a:cubicBezTo>
                    <a:pt x="2682" y="790"/>
                    <a:pt x="2683" y="791"/>
                    <a:pt x="2684" y="791"/>
                  </a:cubicBezTo>
                  <a:cubicBezTo>
                    <a:pt x="2685" y="791"/>
                    <a:pt x="2686" y="791"/>
                    <a:pt x="2688" y="791"/>
                  </a:cubicBezTo>
                  <a:cubicBezTo>
                    <a:pt x="2689" y="791"/>
                    <a:pt x="2690" y="791"/>
                    <a:pt x="2692" y="791"/>
                  </a:cubicBezTo>
                  <a:cubicBezTo>
                    <a:pt x="2697" y="791"/>
                    <a:pt x="2701" y="791"/>
                    <a:pt x="2704" y="790"/>
                  </a:cubicBezTo>
                  <a:cubicBezTo>
                    <a:pt x="2707" y="788"/>
                    <a:pt x="2710" y="786"/>
                    <a:pt x="2712" y="784"/>
                  </a:cubicBezTo>
                  <a:cubicBezTo>
                    <a:pt x="2714" y="781"/>
                    <a:pt x="2716" y="777"/>
                    <a:pt x="2718" y="773"/>
                  </a:cubicBezTo>
                  <a:cubicBezTo>
                    <a:pt x="2719" y="769"/>
                    <a:pt x="2721" y="764"/>
                    <a:pt x="2722" y="758"/>
                  </a:cubicBezTo>
                  <a:lnTo>
                    <a:pt x="2753" y="605"/>
                  </a:lnTo>
                  <a:lnTo>
                    <a:pt x="2730" y="605"/>
                  </a:lnTo>
                  <a:cubicBezTo>
                    <a:pt x="2728" y="605"/>
                    <a:pt x="2727" y="605"/>
                    <a:pt x="2726" y="604"/>
                  </a:cubicBezTo>
                  <a:cubicBezTo>
                    <a:pt x="2725" y="603"/>
                    <a:pt x="2725" y="600"/>
                    <a:pt x="2725" y="597"/>
                  </a:cubicBezTo>
                  <a:cubicBezTo>
                    <a:pt x="2725" y="596"/>
                    <a:pt x="2725" y="594"/>
                    <a:pt x="2725" y="592"/>
                  </a:cubicBezTo>
                  <a:cubicBezTo>
                    <a:pt x="2725" y="590"/>
                    <a:pt x="2726" y="587"/>
                    <a:pt x="2726" y="585"/>
                  </a:cubicBezTo>
                  <a:cubicBezTo>
                    <a:pt x="2727" y="583"/>
                    <a:pt x="2727" y="580"/>
                    <a:pt x="2728" y="578"/>
                  </a:cubicBezTo>
                  <a:cubicBezTo>
                    <a:pt x="2729" y="575"/>
                    <a:pt x="2729" y="573"/>
                    <a:pt x="2731" y="571"/>
                  </a:cubicBezTo>
                  <a:cubicBezTo>
                    <a:pt x="2732" y="569"/>
                    <a:pt x="2733" y="567"/>
                    <a:pt x="2734" y="566"/>
                  </a:cubicBezTo>
                  <a:cubicBezTo>
                    <a:pt x="2735" y="565"/>
                    <a:pt x="2737" y="564"/>
                    <a:pt x="2739" y="564"/>
                  </a:cubicBezTo>
                  <a:lnTo>
                    <a:pt x="2761" y="564"/>
                  </a:lnTo>
                  <a:lnTo>
                    <a:pt x="2765" y="544"/>
                  </a:lnTo>
                  <a:cubicBezTo>
                    <a:pt x="2767" y="533"/>
                    <a:pt x="2770" y="523"/>
                    <a:pt x="2774" y="514"/>
                  </a:cubicBezTo>
                  <a:cubicBezTo>
                    <a:pt x="2778" y="505"/>
                    <a:pt x="2784" y="498"/>
                    <a:pt x="2790" y="492"/>
                  </a:cubicBezTo>
                  <a:cubicBezTo>
                    <a:pt x="2796" y="487"/>
                    <a:pt x="2803" y="482"/>
                    <a:pt x="2811" y="479"/>
                  </a:cubicBezTo>
                  <a:cubicBezTo>
                    <a:pt x="2820" y="476"/>
                    <a:pt x="2829" y="475"/>
                    <a:pt x="2840" y="475"/>
                  </a:cubicBezTo>
                  <a:cubicBezTo>
                    <a:pt x="2843" y="475"/>
                    <a:pt x="2847" y="475"/>
                    <a:pt x="2850" y="475"/>
                  </a:cubicBezTo>
                  <a:cubicBezTo>
                    <a:pt x="2854" y="476"/>
                    <a:pt x="2857" y="476"/>
                    <a:pt x="2860" y="477"/>
                  </a:cubicBezTo>
                  <a:cubicBezTo>
                    <a:pt x="2863" y="478"/>
                    <a:pt x="2865" y="478"/>
                    <a:pt x="2867" y="479"/>
                  </a:cubicBezTo>
                  <a:cubicBezTo>
                    <a:pt x="2869" y="480"/>
                    <a:pt x="2871" y="481"/>
                    <a:pt x="2872" y="481"/>
                  </a:cubicBezTo>
                  <a:cubicBezTo>
                    <a:pt x="2872" y="482"/>
                    <a:pt x="2873" y="483"/>
                    <a:pt x="2873" y="484"/>
                  </a:cubicBezTo>
                  <a:cubicBezTo>
                    <a:pt x="2874" y="486"/>
                    <a:pt x="2874" y="487"/>
                    <a:pt x="2874" y="489"/>
                  </a:cubicBezTo>
                  <a:close/>
                  <a:moveTo>
                    <a:pt x="3268" y="568"/>
                  </a:moveTo>
                  <a:cubicBezTo>
                    <a:pt x="3268" y="569"/>
                    <a:pt x="3268" y="571"/>
                    <a:pt x="3268" y="573"/>
                  </a:cubicBezTo>
                  <a:cubicBezTo>
                    <a:pt x="3268" y="576"/>
                    <a:pt x="3267" y="578"/>
                    <a:pt x="3267" y="582"/>
                  </a:cubicBezTo>
                  <a:cubicBezTo>
                    <a:pt x="3266" y="585"/>
                    <a:pt x="3265" y="588"/>
                    <a:pt x="3265" y="592"/>
                  </a:cubicBezTo>
                  <a:cubicBezTo>
                    <a:pt x="3264" y="595"/>
                    <a:pt x="3263" y="598"/>
                    <a:pt x="3262" y="601"/>
                  </a:cubicBezTo>
                  <a:cubicBezTo>
                    <a:pt x="3261" y="604"/>
                    <a:pt x="3260" y="607"/>
                    <a:pt x="3258" y="609"/>
                  </a:cubicBezTo>
                  <a:cubicBezTo>
                    <a:pt x="3257" y="611"/>
                    <a:pt x="3256" y="611"/>
                    <a:pt x="3254" y="611"/>
                  </a:cubicBezTo>
                  <a:cubicBezTo>
                    <a:pt x="3253" y="611"/>
                    <a:pt x="3252" y="611"/>
                    <a:pt x="3251" y="611"/>
                  </a:cubicBezTo>
                  <a:cubicBezTo>
                    <a:pt x="3249" y="610"/>
                    <a:pt x="3248" y="610"/>
                    <a:pt x="3247" y="609"/>
                  </a:cubicBezTo>
                  <a:cubicBezTo>
                    <a:pt x="3245" y="609"/>
                    <a:pt x="3243" y="608"/>
                    <a:pt x="3242" y="608"/>
                  </a:cubicBezTo>
                  <a:cubicBezTo>
                    <a:pt x="3240" y="607"/>
                    <a:pt x="3238" y="607"/>
                    <a:pt x="3236" y="607"/>
                  </a:cubicBezTo>
                  <a:cubicBezTo>
                    <a:pt x="3231" y="607"/>
                    <a:pt x="3226" y="609"/>
                    <a:pt x="3221" y="612"/>
                  </a:cubicBezTo>
                  <a:cubicBezTo>
                    <a:pt x="3216" y="616"/>
                    <a:pt x="3211" y="621"/>
                    <a:pt x="3206" y="626"/>
                  </a:cubicBezTo>
                  <a:cubicBezTo>
                    <a:pt x="3201" y="632"/>
                    <a:pt x="3197" y="639"/>
                    <a:pt x="3193" y="646"/>
                  </a:cubicBezTo>
                  <a:cubicBezTo>
                    <a:pt x="3190" y="654"/>
                    <a:pt x="3187" y="662"/>
                    <a:pt x="3185" y="670"/>
                  </a:cubicBezTo>
                  <a:lnTo>
                    <a:pt x="3169" y="752"/>
                  </a:lnTo>
                  <a:cubicBezTo>
                    <a:pt x="3169" y="753"/>
                    <a:pt x="3168" y="754"/>
                    <a:pt x="3167" y="755"/>
                  </a:cubicBezTo>
                  <a:cubicBezTo>
                    <a:pt x="3166" y="756"/>
                    <a:pt x="3165" y="757"/>
                    <a:pt x="3163" y="758"/>
                  </a:cubicBezTo>
                  <a:cubicBezTo>
                    <a:pt x="3161" y="758"/>
                    <a:pt x="3158" y="759"/>
                    <a:pt x="3154" y="759"/>
                  </a:cubicBezTo>
                  <a:cubicBezTo>
                    <a:pt x="3151" y="759"/>
                    <a:pt x="3147" y="760"/>
                    <a:pt x="3142" y="760"/>
                  </a:cubicBezTo>
                  <a:cubicBezTo>
                    <a:pt x="3137" y="760"/>
                    <a:pt x="3133" y="759"/>
                    <a:pt x="3130" y="759"/>
                  </a:cubicBezTo>
                  <a:cubicBezTo>
                    <a:pt x="3127" y="759"/>
                    <a:pt x="3124" y="758"/>
                    <a:pt x="3122" y="758"/>
                  </a:cubicBezTo>
                  <a:cubicBezTo>
                    <a:pt x="3121" y="757"/>
                    <a:pt x="3119" y="756"/>
                    <a:pt x="3119" y="755"/>
                  </a:cubicBezTo>
                  <a:cubicBezTo>
                    <a:pt x="3118" y="754"/>
                    <a:pt x="3118" y="753"/>
                    <a:pt x="3118" y="752"/>
                  </a:cubicBezTo>
                  <a:lnTo>
                    <a:pt x="3154" y="571"/>
                  </a:lnTo>
                  <a:cubicBezTo>
                    <a:pt x="3155" y="569"/>
                    <a:pt x="3155" y="568"/>
                    <a:pt x="3156" y="567"/>
                  </a:cubicBezTo>
                  <a:cubicBezTo>
                    <a:pt x="3157" y="566"/>
                    <a:pt x="3159" y="565"/>
                    <a:pt x="3160" y="565"/>
                  </a:cubicBezTo>
                  <a:cubicBezTo>
                    <a:pt x="3162" y="564"/>
                    <a:pt x="3165" y="564"/>
                    <a:pt x="3167" y="563"/>
                  </a:cubicBezTo>
                  <a:cubicBezTo>
                    <a:pt x="3170" y="563"/>
                    <a:pt x="3174" y="563"/>
                    <a:pt x="3178" y="563"/>
                  </a:cubicBezTo>
                  <a:cubicBezTo>
                    <a:pt x="3182" y="563"/>
                    <a:pt x="3186" y="563"/>
                    <a:pt x="3188" y="563"/>
                  </a:cubicBezTo>
                  <a:cubicBezTo>
                    <a:pt x="3191" y="564"/>
                    <a:pt x="3193" y="564"/>
                    <a:pt x="3194" y="565"/>
                  </a:cubicBezTo>
                  <a:cubicBezTo>
                    <a:pt x="3196" y="565"/>
                    <a:pt x="3197" y="566"/>
                    <a:pt x="3197" y="567"/>
                  </a:cubicBezTo>
                  <a:cubicBezTo>
                    <a:pt x="3198" y="568"/>
                    <a:pt x="3198" y="569"/>
                    <a:pt x="3198" y="571"/>
                  </a:cubicBezTo>
                  <a:lnTo>
                    <a:pt x="3192" y="600"/>
                  </a:lnTo>
                  <a:cubicBezTo>
                    <a:pt x="3195" y="594"/>
                    <a:pt x="3199" y="588"/>
                    <a:pt x="3203" y="584"/>
                  </a:cubicBezTo>
                  <a:cubicBezTo>
                    <a:pt x="3207" y="579"/>
                    <a:pt x="3212" y="574"/>
                    <a:pt x="3217" y="571"/>
                  </a:cubicBezTo>
                  <a:cubicBezTo>
                    <a:pt x="3221" y="567"/>
                    <a:pt x="3226" y="564"/>
                    <a:pt x="3232" y="562"/>
                  </a:cubicBezTo>
                  <a:cubicBezTo>
                    <a:pt x="3237" y="560"/>
                    <a:pt x="3242" y="559"/>
                    <a:pt x="3247" y="559"/>
                  </a:cubicBezTo>
                  <a:cubicBezTo>
                    <a:pt x="3249" y="559"/>
                    <a:pt x="3251" y="560"/>
                    <a:pt x="3253" y="560"/>
                  </a:cubicBezTo>
                  <a:cubicBezTo>
                    <a:pt x="3255" y="560"/>
                    <a:pt x="3257" y="560"/>
                    <a:pt x="3259" y="561"/>
                  </a:cubicBezTo>
                  <a:cubicBezTo>
                    <a:pt x="3261" y="561"/>
                    <a:pt x="3262" y="562"/>
                    <a:pt x="3264" y="562"/>
                  </a:cubicBezTo>
                  <a:cubicBezTo>
                    <a:pt x="3265" y="563"/>
                    <a:pt x="3266" y="564"/>
                    <a:pt x="3267" y="564"/>
                  </a:cubicBezTo>
                  <a:cubicBezTo>
                    <a:pt x="3268" y="565"/>
                    <a:pt x="3268" y="566"/>
                    <a:pt x="3268" y="568"/>
                  </a:cubicBezTo>
                  <a:close/>
                  <a:moveTo>
                    <a:pt x="3017" y="635"/>
                  </a:moveTo>
                  <a:cubicBezTo>
                    <a:pt x="3017" y="629"/>
                    <a:pt x="3017" y="624"/>
                    <a:pt x="3016" y="620"/>
                  </a:cubicBezTo>
                  <a:cubicBezTo>
                    <a:pt x="3014" y="616"/>
                    <a:pt x="3013" y="612"/>
                    <a:pt x="3010" y="609"/>
                  </a:cubicBezTo>
                  <a:cubicBezTo>
                    <a:pt x="3007" y="606"/>
                    <a:pt x="3004" y="604"/>
                    <a:pt x="3000" y="602"/>
                  </a:cubicBezTo>
                  <a:cubicBezTo>
                    <a:pt x="2996" y="600"/>
                    <a:pt x="2991" y="600"/>
                    <a:pt x="2985" y="600"/>
                  </a:cubicBezTo>
                  <a:cubicBezTo>
                    <a:pt x="2978" y="600"/>
                    <a:pt x="2972" y="601"/>
                    <a:pt x="2966" y="603"/>
                  </a:cubicBezTo>
                  <a:cubicBezTo>
                    <a:pt x="2961" y="606"/>
                    <a:pt x="2956" y="610"/>
                    <a:pt x="2952" y="614"/>
                  </a:cubicBezTo>
                  <a:cubicBezTo>
                    <a:pt x="2948" y="619"/>
                    <a:pt x="2944" y="624"/>
                    <a:pt x="2941" y="630"/>
                  </a:cubicBezTo>
                  <a:cubicBezTo>
                    <a:pt x="2938" y="635"/>
                    <a:pt x="2935" y="642"/>
                    <a:pt x="2933" y="648"/>
                  </a:cubicBezTo>
                  <a:cubicBezTo>
                    <a:pt x="2931" y="655"/>
                    <a:pt x="2930" y="661"/>
                    <a:pt x="2929" y="668"/>
                  </a:cubicBezTo>
                  <a:cubicBezTo>
                    <a:pt x="2928" y="675"/>
                    <a:pt x="2927" y="681"/>
                    <a:pt x="2927" y="687"/>
                  </a:cubicBezTo>
                  <a:cubicBezTo>
                    <a:pt x="2927" y="693"/>
                    <a:pt x="2928" y="698"/>
                    <a:pt x="2929" y="702"/>
                  </a:cubicBezTo>
                  <a:cubicBezTo>
                    <a:pt x="2930" y="707"/>
                    <a:pt x="2932" y="710"/>
                    <a:pt x="2935" y="713"/>
                  </a:cubicBezTo>
                  <a:cubicBezTo>
                    <a:pt x="2937" y="716"/>
                    <a:pt x="2941" y="719"/>
                    <a:pt x="2945" y="720"/>
                  </a:cubicBezTo>
                  <a:cubicBezTo>
                    <a:pt x="2949" y="722"/>
                    <a:pt x="2954" y="723"/>
                    <a:pt x="2960" y="723"/>
                  </a:cubicBezTo>
                  <a:cubicBezTo>
                    <a:pt x="2967" y="723"/>
                    <a:pt x="2973" y="722"/>
                    <a:pt x="2978" y="719"/>
                  </a:cubicBezTo>
                  <a:cubicBezTo>
                    <a:pt x="2984" y="716"/>
                    <a:pt x="2988" y="713"/>
                    <a:pt x="2993" y="708"/>
                  </a:cubicBezTo>
                  <a:cubicBezTo>
                    <a:pt x="2997" y="704"/>
                    <a:pt x="3001" y="698"/>
                    <a:pt x="3004" y="693"/>
                  </a:cubicBezTo>
                  <a:cubicBezTo>
                    <a:pt x="3007" y="687"/>
                    <a:pt x="3009" y="680"/>
                    <a:pt x="3011" y="674"/>
                  </a:cubicBezTo>
                  <a:cubicBezTo>
                    <a:pt x="3013" y="667"/>
                    <a:pt x="3015" y="661"/>
                    <a:pt x="3016" y="654"/>
                  </a:cubicBezTo>
                  <a:cubicBezTo>
                    <a:pt x="3017" y="648"/>
                    <a:pt x="3017" y="641"/>
                    <a:pt x="3017" y="635"/>
                  </a:cubicBezTo>
                  <a:close/>
                  <a:moveTo>
                    <a:pt x="3070" y="632"/>
                  </a:moveTo>
                  <a:cubicBezTo>
                    <a:pt x="3070" y="641"/>
                    <a:pt x="3069" y="651"/>
                    <a:pt x="3067" y="662"/>
                  </a:cubicBezTo>
                  <a:cubicBezTo>
                    <a:pt x="3065" y="672"/>
                    <a:pt x="3063" y="682"/>
                    <a:pt x="3059" y="692"/>
                  </a:cubicBezTo>
                  <a:cubicBezTo>
                    <a:pt x="3055" y="702"/>
                    <a:pt x="3050" y="711"/>
                    <a:pt x="3044" y="719"/>
                  </a:cubicBezTo>
                  <a:cubicBezTo>
                    <a:pt x="3037" y="728"/>
                    <a:pt x="3030" y="735"/>
                    <a:pt x="3021" y="742"/>
                  </a:cubicBezTo>
                  <a:cubicBezTo>
                    <a:pt x="3013" y="748"/>
                    <a:pt x="3003" y="754"/>
                    <a:pt x="2992" y="757"/>
                  </a:cubicBezTo>
                  <a:cubicBezTo>
                    <a:pt x="2981" y="761"/>
                    <a:pt x="2968" y="763"/>
                    <a:pt x="2955" y="763"/>
                  </a:cubicBezTo>
                  <a:cubicBezTo>
                    <a:pt x="2941" y="763"/>
                    <a:pt x="2929" y="762"/>
                    <a:pt x="2919" y="758"/>
                  </a:cubicBezTo>
                  <a:cubicBezTo>
                    <a:pt x="2909" y="755"/>
                    <a:pt x="2901" y="750"/>
                    <a:pt x="2894" y="744"/>
                  </a:cubicBezTo>
                  <a:cubicBezTo>
                    <a:pt x="2888" y="738"/>
                    <a:pt x="2883" y="731"/>
                    <a:pt x="2880" y="722"/>
                  </a:cubicBezTo>
                  <a:cubicBezTo>
                    <a:pt x="2876" y="713"/>
                    <a:pt x="2875" y="702"/>
                    <a:pt x="2875" y="691"/>
                  </a:cubicBezTo>
                  <a:cubicBezTo>
                    <a:pt x="2875" y="681"/>
                    <a:pt x="2876" y="671"/>
                    <a:pt x="2878" y="661"/>
                  </a:cubicBezTo>
                  <a:cubicBezTo>
                    <a:pt x="2879" y="651"/>
                    <a:pt x="2882" y="641"/>
                    <a:pt x="2886" y="631"/>
                  </a:cubicBezTo>
                  <a:cubicBezTo>
                    <a:pt x="2890" y="621"/>
                    <a:pt x="2895" y="612"/>
                    <a:pt x="2901" y="603"/>
                  </a:cubicBezTo>
                  <a:cubicBezTo>
                    <a:pt x="2907" y="595"/>
                    <a:pt x="2915" y="587"/>
                    <a:pt x="2923" y="580"/>
                  </a:cubicBezTo>
                  <a:cubicBezTo>
                    <a:pt x="2932" y="574"/>
                    <a:pt x="2942" y="569"/>
                    <a:pt x="2953" y="565"/>
                  </a:cubicBezTo>
                  <a:cubicBezTo>
                    <a:pt x="2964" y="561"/>
                    <a:pt x="2976" y="559"/>
                    <a:pt x="2990" y="559"/>
                  </a:cubicBezTo>
                  <a:cubicBezTo>
                    <a:pt x="3004" y="559"/>
                    <a:pt x="3016" y="561"/>
                    <a:pt x="3025" y="564"/>
                  </a:cubicBezTo>
                  <a:cubicBezTo>
                    <a:pt x="3035" y="567"/>
                    <a:pt x="3044" y="572"/>
                    <a:pt x="3050" y="578"/>
                  </a:cubicBezTo>
                  <a:cubicBezTo>
                    <a:pt x="3057" y="584"/>
                    <a:pt x="3062" y="592"/>
                    <a:pt x="3065" y="601"/>
                  </a:cubicBezTo>
                  <a:cubicBezTo>
                    <a:pt x="3068" y="610"/>
                    <a:pt x="3070" y="620"/>
                    <a:pt x="3070" y="632"/>
                  </a:cubicBezTo>
                  <a:close/>
                  <a:moveTo>
                    <a:pt x="2702" y="1297"/>
                  </a:moveTo>
                  <a:lnTo>
                    <a:pt x="2532" y="1297"/>
                  </a:lnTo>
                  <a:lnTo>
                    <a:pt x="2532" y="1001"/>
                  </a:lnTo>
                  <a:lnTo>
                    <a:pt x="2702" y="1001"/>
                  </a:lnTo>
                  <a:lnTo>
                    <a:pt x="2702" y="1053"/>
                  </a:lnTo>
                  <a:lnTo>
                    <a:pt x="2594" y="1053"/>
                  </a:lnTo>
                  <a:lnTo>
                    <a:pt x="2594" y="1118"/>
                  </a:lnTo>
                  <a:lnTo>
                    <a:pt x="2695" y="1118"/>
                  </a:lnTo>
                  <a:lnTo>
                    <a:pt x="2695" y="1169"/>
                  </a:lnTo>
                  <a:lnTo>
                    <a:pt x="2594" y="1169"/>
                  </a:lnTo>
                  <a:lnTo>
                    <a:pt x="2594" y="1245"/>
                  </a:lnTo>
                  <a:lnTo>
                    <a:pt x="2702" y="1245"/>
                  </a:lnTo>
                  <a:lnTo>
                    <a:pt x="2702" y="1297"/>
                  </a:lnTo>
                  <a:close/>
                  <a:moveTo>
                    <a:pt x="4165" y="1123"/>
                  </a:moveTo>
                  <a:lnTo>
                    <a:pt x="4227" y="1001"/>
                  </a:lnTo>
                  <a:lnTo>
                    <a:pt x="4294" y="1001"/>
                  </a:lnTo>
                  <a:lnTo>
                    <a:pt x="4196" y="1182"/>
                  </a:lnTo>
                  <a:lnTo>
                    <a:pt x="4196" y="1297"/>
                  </a:lnTo>
                  <a:lnTo>
                    <a:pt x="4134" y="1297"/>
                  </a:lnTo>
                  <a:lnTo>
                    <a:pt x="4134" y="1184"/>
                  </a:lnTo>
                  <a:lnTo>
                    <a:pt x="4036" y="1001"/>
                  </a:lnTo>
                  <a:lnTo>
                    <a:pt x="4104" y="1001"/>
                  </a:lnTo>
                  <a:lnTo>
                    <a:pt x="4165" y="1123"/>
                  </a:lnTo>
                  <a:close/>
                  <a:moveTo>
                    <a:pt x="3852" y="1131"/>
                  </a:moveTo>
                  <a:lnTo>
                    <a:pt x="3969" y="1131"/>
                  </a:lnTo>
                  <a:lnTo>
                    <a:pt x="3969" y="1284"/>
                  </a:lnTo>
                  <a:cubicBezTo>
                    <a:pt x="3950" y="1291"/>
                    <a:pt x="3932" y="1295"/>
                    <a:pt x="3916" y="1298"/>
                  </a:cubicBezTo>
                  <a:cubicBezTo>
                    <a:pt x="3899" y="1300"/>
                    <a:pt x="3882" y="1301"/>
                    <a:pt x="3864" y="1301"/>
                  </a:cubicBezTo>
                  <a:cubicBezTo>
                    <a:pt x="3819" y="1301"/>
                    <a:pt x="3785" y="1288"/>
                    <a:pt x="3762" y="1262"/>
                  </a:cubicBezTo>
                  <a:cubicBezTo>
                    <a:pt x="3738" y="1236"/>
                    <a:pt x="3726" y="1198"/>
                    <a:pt x="3726" y="1149"/>
                  </a:cubicBezTo>
                  <a:cubicBezTo>
                    <a:pt x="3726" y="1101"/>
                    <a:pt x="3740" y="1064"/>
                    <a:pt x="3767" y="1037"/>
                  </a:cubicBezTo>
                  <a:cubicBezTo>
                    <a:pt x="3795" y="1010"/>
                    <a:pt x="3833" y="997"/>
                    <a:pt x="3881" y="997"/>
                  </a:cubicBezTo>
                  <a:cubicBezTo>
                    <a:pt x="3911" y="997"/>
                    <a:pt x="3941" y="1003"/>
                    <a:pt x="3969" y="1015"/>
                  </a:cubicBezTo>
                  <a:lnTo>
                    <a:pt x="3948" y="1065"/>
                  </a:lnTo>
                  <a:cubicBezTo>
                    <a:pt x="3927" y="1055"/>
                    <a:pt x="3904" y="1049"/>
                    <a:pt x="3881" y="1049"/>
                  </a:cubicBezTo>
                  <a:cubicBezTo>
                    <a:pt x="3854" y="1049"/>
                    <a:pt x="3832" y="1058"/>
                    <a:pt x="3816" y="1077"/>
                  </a:cubicBezTo>
                  <a:cubicBezTo>
                    <a:pt x="3799" y="1095"/>
                    <a:pt x="3791" y="1119"/>
                    <a:pt x="3791" y="1150"/>
                  </a:cubicBezTo>
                  <a:cubicBezTo>
                    <a:pt x="3791" y="1182"/>
                    <a:pt x="3798" y="1207"/>
                    <a:pt x="3811" y="1224"/>
                  </a:cubicBezTo>
                  <a:cubicBezTo>
                    <a:pt x="3824" y="1241"/>
                    <a:pt x="3843" y="1249"/>
                    <a:pt x="3868" y="1249"/>
                  </a:cubicBezTo>
                  <a:cubicBezTo>
                    <a:pt x="3881" y="1249"/>
                    <a:pt x="3895" y="1248"/>
                    <a:pt x="3908" y="1245"/>
                  </a:cubicBezTo>
                  <a:lnTo>
                    <a:pt x="3908" y="1183"/>
                  </a:lnTo>
                  <a:lnTo>
                    <a:pt x="3852" y="1183"/>
                  </a:lnTo>
                  <a:lnTo>
                    <a:pt x="3852" y="1131"/>
                  </a:lnTo>
                  <a:close/>
                  <a:moveTo>
                    <a:pt x="3495" y="1133"/>
                  </a:moveTo>
                  <a:lnTo>
                    <a:pt x="3516" y="1133"/>
                  </a:lnTo>
                  <a:cubicBezTo>
                    <a:pt x="3536" y="1133"/>
                    <a:pt x="3550" y="1129"/>
                    <a:pt x="3560" y="1123"/>
                  </a:cubicBezTo>
                  <a:cubicBezTo>
                    <a:pt x="3569" y="1116"/>
                    <a:pt x="3574" y="1106"/>
                    <a:pt x="3574" y="1092"/>
                  </a:cubicBezTo>
                  <a:cubicBezTo>
                    <a:pt x="3574" y="1077"/>
                    <a:pt x="3569" y="1068"/>
                    <a:pt x="3559" y="1062"/>
                  </a:cubicBezTo>
                  <a:cubicBezTo>
                    <a:pt x="3550" y="1056"/>
                    <a:pt x="3535" y="1053"/>
                    <a:pt x="3515" y="1053"/>
                  </a:cubicBezTo>
                  <a:lnTo>
                    <a:pt x="3495" y="1053"/>
                  </a:lnTo>
                  <a:lnTo>
                    <a:pt x="3495" y="1133"/>
                  </a:lnTo>
                  <a:close/>
                  <a:moveTo>
                    <a:pt x="3495" y="1184"/>
                  </a:moveTo>
                  <a:lnTo>
                    <a:pt x="3495" y="1297"/>
                  </a:lnTo>
                  <a:lnTo>
                    <a:pt x="3433" y="1297"/>
                  </a:lnTo>
                  <a:lnTo>
                    <a:pt x="3433" y="1001"/>
                  </a:lnTo>
                  <a:lnTo>
                    <a:pt x="3519" y="1001"/>
                  </a:lnTo>
                  <a:cubicBezTo>
                    <a:pt x="3559" y="1001"/>
                    <a:pt x="3589" y="1009"/>
                    <a:pt x="3608" y="1023"/>
                  </a:cubicBezTo>
                  <a:cubicBezTo>
                    <a:pt x="3628" y="1038"/>
                    <a:pt x="3637" y="1060"/>
                    <a:pt x="3637" y="1090"/>
                  </a:cubicBezTo>
                  <a:cubicBezTo>
                    <a:pt x="3637" y="1107"/>
                    <a:pt x="3632" y="1123"/>
                    <a:pt x="3623" y="1136"/>
                  </a:cubicBezTo>
                  <a:cubicBezTo>
                    <a:pt x="3613" y="1150"/>
                    <a:pt x="3600" y="1161"/>
                    <a:pt x="3582" y="1168"/>
                  </a:cubicBezTo>
                  <a:cubicBezTo>
                    <a:pt x="3627" y="1235"/>
                    <a:pt x="3656" y="1278"/>
                    <a:pt x="3669" y="1297"/>
                  </a:cubicBezTo>
                  <a:lnTo>
                    <a:pt x="3600" y="1297"/>
                  </a:lnTo>
                  <a:lnTo>
                    <a:pt x="3529" y="1184"/>
                  </a:lnTo>
                  <a:lnTo>
                    <a:pt x="3495" y="1184"/>
                  </a:lnTo>
                  <a:close/>
                  <a:moveTo>
                    <a:pt x="3338" y="1297"/>
                  </a:moveTo>
                  <a:lnTo>
                    <a:pt x="3167" y="1297"/>
                  </a:lnTo>
                  <a:lnTo>
                    <a:pt x="3167" y="1001"/>
                  </a:lnTo>
                  <a:lnTo>
                    <a:pt x="3338" y="1001"/>
                  </a:lnTo>
                  <a:lnTo>
                    <a:pt x="3338" y="1053"/>
                  </a:lnTo>
                  <a:lnTo>
                    <a:pt x="3230" y="1053"/>
                  </a:lnTo>
                  <a:lnTo>
                    <a:pt x="3230" y="1118"/>
                  </a:lnTo>
                  <a:lnTo>
                    <a:pt x="3330" y="1118"/>
                  </a:lnTo>
                  <a:lnTo>
                    <a:pt x="3330" y="1169"/>
                  </a:lnTo>
                  <a:lnTo>
                    <a:pt x="3230" y="1169"/>
                  </a:lnTo>
                  <a:lnTo>
                    <a:pt x="3230" y="1245"/>
                  </a:lnTo>
                  <a:lnTo>
                    <a:pt x="3338" y="1245"/>
                  </a:lnTo>
                  <a:lnTo>
                    <a:pt x="3338" y="1297"/>
                  </a:lnTo>
                  <a:close/>
                  <a:moveTo>
                    <a:pt x="3060" y="1297"/>
                  </a:moveTo>
                  <a:lnTo>
                    <a:pt x="2980" y="1297"/>
                  </a:lnTo>
                  <a:lnTo>
                    <a:pt x="2851" y="1073"/>
                  </a:lnTo>
                  <a:lnTo>
                    <a:pt x="2849" y="1073"/>
                  </a:lnTo>
                  <a:cubicBezTo>
                    <a:pt x="2852" y="1113"/>
                    <a:pt x="2853" y="1141"/>
                    <a:pt x="2853" y="1158"/>
                  </a:cubicBezTo>
                  <a:lnTo>
                    <a:pt x="2853" y="1297"/>
                  </a:lnTo>
                  <a:lnTo>
                    <a:pt x="2797" y="1297"/>
                  </a:lnTo>
                  <a:lnTo>
                    <a:pt x="2797" y="1001"/>
                  </a:lnTo>
                  <a:lnTo>
                    <a:pt x="2876" y="1001"/>
                  </a:lnTo>
                  <a:lnTo>
                    <a:pt x="3005" y="1223"/>
                  </a:lnTo>
                  <a:lnTo>
                    <a:pt x="3006" y="1223"/>
                  </a:lnTo>
                  <a:cubicBezTo>
                    <a:pt x="3004" y="1184"/>
                    <a:pt x="3003" y="1157"/>
                    <a:pt x="3003" y="1141"/>
                  </a:cubicBezTo>
                  <a:lnTo>
                    <a:pt x="3003" y="1001"/>
                  </a:lnTo>
                  <a:lnTo>
                    <a:pt x="3060" y="1001"/>
                  </a:lnTo>
                  <a:lnTo>
                    <a:pt x="3060" y="1297"/>
                  </a:lnTo>
                  <a:close/>
                  <a:moveTo>
                    <a:pt x="139" y="1049"/>
                  </a:moveTo>
                  <a:cubicBezTo>
                    <a:pt x="115" y="1049"/>
                    <a:pt x="97" y="1058"/>
                    <a:pt x="84" y="1076"/>
                  </a:cubicBezTo>
                  <a:cubicBezTo>
                    <a:pt x="71" y="1094"/>
                    <a:pt x="64" y="1118"/>
                    <a:pt x="64" y="1150"/>
                  </a:cubicBezTo>
                  <a:cubicBezTo>
                    <a:pt x="64" y="1216"/>
                    <a:pt x="89" y="1249"/>
                    <a:pt x="139" y="1249"/>
                  </a:cubicBezTo>
                  <a:cubicBezTo>
                    <a:pt x="160" y="1249"/>
                    <a:pt x="185" y="1244"/>
                    <a:pt x="214" y="1233"/>
                  </a:cubicBezTo>
                  <a:lnTo>
                    <a:pt x="214" y="1286"/>
                  </a:lnTo>
                  <a:cubicBezTo>
                    <a:pt x="190" y="1296"/>
                    <a:pt x="163" y="1301"/>
                    <a:pt x="133" y="1301"/>
                  </a:cubicBezTo>
                  <a:cubicBezTo>
                    <a:pt x="90" y="1301"/>
                    <a:pt x="57" y="1288"/>
                    <a:pt x="34" y="1262"/>
                  </a:cubicBezTo>
                  <a:cubicBezTo>
                    <a:pt x="11" y="1236"/>
                    <a:pt x="0" y="1199"/>
                    <a:pt x="0" y="1150"/>
                  </a:cubicBezTo>
                  <a:cubicBezTo>
                    <a:pt x="0" y="1119"/>
                    <a:pt x="5" y="1092"/>
                    <a:pt x="17" y="1069"/>
                  </a:cubicBezTo>
                  <a:cubicBezTo>
                    <a:pt x="28" y="1046"/>
                    <a:pt x="44" y="1028"/>
                    <a:pt x="65" y="1016"/>
                  </a:cubicBezTo>
                  <a:cubicBezTo>
                    <a:pt x="86" y="1003"/>
                    <a:pt x="111" y="997"/>
                    <a:pt x="139" y="997"/>
                  </a:cubicBezTo>
                  <a:cubicBezTo>
                    <a:pt x="168" y="997"/>
                    <a:pt x="196" y="1004"/>
                    <a:pt x="225" y="1018"/>
                  </a:cubicBezTo>
                  <a:lnTo>
                    <a:pt x="205" y="1069"/>
                  </a:lnTo>
                  <a:cubicBezTo>
                    <a:pt x="194" y="1064"/>
                    <a:pt x="183" y="1059"/>
                    <a:pt x="172" y="1055"/>
                  </a:cubicBezTo>
                  <a:cubicBezTo>
                    <a:pt x="161" y="1051"/>
                    <a:pt x="150" y="1049"/>
                    <a:pt x="139" y="1049"/>
                  </a:cubicBezTo>
                  <a:close/>
                  <a:moveTo>
                    <a:pt x="1935" y="1297"/>
                  </a:moveTo>
                  <a:lnTo>
                    <a:pt x="1765" y="1297"/>
                  </a:lnTo>
                  <a:lnTo>
                    <a:pt x="1765" y="1001"/>
                  </a:lnTo>
                  <a:lnTo>
                    <a:pt x="1935" y="1001"/>
                  </a:lnTo>
                  <a:lnTo>
                    <a:pt x="1935" y="1053"/>
                  </a:lnTo>
                  <a:lnTo>
                    <a:pt x="1828" y="1053"/>
                  </a:lnTo>
                  <a:lnTo>
                    <a:pt x="1828" y="1118"/>
                  </a:lnTo>
                  <a:lnTo>
                    <a:pt x="1928" y="1118"/>
                  </a:lnTo>
                  <a:lnTo>
                    <a:pt x="1928" y="1169"/>
                  </a:lnTo>
                  <a:lnTo>
                    <a:pt x="1828" y="1169"/>
                  </a:lnTo>
                  <a:lnTo>
                    <a:pt x="1828" y="1245"/>
                  </a:lnTo>
                  <a:lnTo>
                    <a:pt x="1935" y="1245"/>
                  </a:lnTo>
                  <a:lnTo>
                    <a:pt x="1935" y="1297"/>
                  </a:lnTo>
                  <a:close/>
                  <a:moveTo>
                    <a:pt x="1606" y="1297"/>
                  </a:moveTo>
                  <a:lnTo>
                    <a:pt x="1543" y="1297"/>
                  </a:lnTo>
                  <a:lnTo>
                    <a:pt x="1543" y="1053"/>
                  </a:lnTo>
                  <a:lnTo>
                    <a:pt x="1463" y="1053"/>
                  </a:lnTo>
                  <a:lnTo>
                    <a:pt x="1463" y="1001"/>
                  </a:lnTo>
                  <a:lnTo>
                    <a:pt x="1686" y="1001"/>
                  </a:lnTo>
                  <a:lnTo>
                    <a:pt x="1686" y="1053"/>
                  </a:lnTo>
                  <a:lnTo>
                    <a:pt x="1606" y="1053"/>
                  </a:lnTo>
                  <a:lnTo>
                    <a:pt x="1606" y="1297"/>
                  </a:lnTo>
                  <a:close/>
                  <a:moveTo>
                    <a:pt x="1317" y="1174"/>
                  </a:moveTo>
                  <a:cubicBezTo>
                    <a:pt x="1297" y="1110"/>
                    <a:pt x="1286" y="1074"/>
                    <a:pt x="1284" y="1066"/>
                  </a:cubicBezTo>
                  <a:cubicBezTo>
                    <a:pt x="1281" y="1057"/>
                    <a:pt x="1279" y="1051"/>
                    <a:pt x="1278" y="1046"/>
                  </a:cubicBezTo>
                  <a:cubicBezTo>
                    <a:pt x="1274" y="1063"/>
                    <a:pt x="1261" y="1106"/>
                    <a:pt x="1240" y="1174"/>
                  </a:cubicBezTo>
                  <a:lnTo>
                    <a:pt x="1317" y="1174"/>
                  </a:lnTo>
                  <a:close/>
                  <a:moveTo>
                    <a:pt x="1354" y="1297"/>
                  </a:moveTo>
                  <a:lnTo>
                    <a:pt x="1332" y="1227"/>
                  </a:lnTo>
                  <a:lnTo>
                    <a:pt x="1224" y="1227"/>
                  </a:lnTo>
                  <a:lnTo>
                    <a:pt x="1203" y="1297"/>
                  </a:lnTo>
                  <a:lnTo>
                    <a:pt x="1135" y="1297"/>
                  </a:lnTo>
                  <a:lnTo>
                    <a:pt x="1240" y="1000"/>
                  </a:lnTo>
                  <a:lnTo>
                    <a:pt x="1316" y="1000"/>
                  </a:lnTo>
                  <a:lnTo>
                    <a:pt x="1421" y="1297"/>
                  </a:lnTo>
                  <a:lnTo>
                    <a:pt x="1354" y="1297"/>
                  </a:lnTo>
                  <a:close/>
                  <a:moveTo>
                    <a:pt x="874" y="1297"/>
                  </a:moveTo>
                  <a:lnTo>
                    <a:pt x="802" y="1065"/>
                  </a:lnTo>
                  <a:lnTo>
                    <a:pt x="800" y="1065"/>
                  </a:lnTo>
                  <a:cubicBezTo>
                    <a:pt x="803" y="1112"/>
                    <a:pt x="804" y="1144"/>
                    <a:pt x="804" y="1160"/>
                  </a:cubicBezTo>
                  <a:lnTo>
                    <a:pt x="804" y="1297"/>
                  </a:lnTo>
                  <a:lnTo>
                    <a:pt x="748" y="1297"/>
                  </a:lnTo>
                  <a:lnTo>
                    <a:pt x="748" y="1001"/>
                  </a:lnTo>
                  <a:lnTo>
                    <a:pt x="834" y="1001"/>
                  </a:lnTo>
                  <a:lnTo>
                    <a:pt x="904" y="1228"/>
                  </a:lnTo>
                  <a:lnTo>
                    <a:pt x="905" y="1228"/>
                  </a:lnTo>
                  <a:lnTo>
                    <a:pt x="979" y="1001"/>
                  </a:lnTo>
                  <a:lnTo>
                    <a:pt x="1065" y="1001"/>
                  </a:lnTo>
                  <a:lnTo>
                    <a:pt x="1065" y="1297"/>
                  </a:lnTo>
                  <a:lnTo>
                    <a:pt x="1006" y="1297"/>
                  </a:lnTo>
                  <a:lnTo>
                    <a:pt x="1006" y="1157"/>
                  </a:lnTo>
                  <a:cubicBezTo>
                    <a:pt x="1006" y="1151"/>
                    <a:pt x="1006" y="1143"/>
                    <a:pt x="1007" y="1134"/>
                  </a:cubicBezTo>
                  <a:cubicBezTo>
                    <a:pt x="1007" y="1126"/>
                    <a:pt x="1008" y="1103"/>
                    <a:pt x="1009" y="1065"/>
                  </a:cubicBezTo>
                  <a:lnTo>
                    <a:pt x="1007" y="1065"/>
                  </a:lnTo>
                  <a:lnTo>
                    <a:pt x="931" y="1297"/>
                  </a:lnTo>
                  <a:lnTo>
                    <a:pt x="874" y="1297"/>
                  </a:lnTo>
                  <a:close/>
                  <a:moveTo>
                    <a:pt x="578" y="1297"/>
                  </a:moveTo>
                  <a:lnTo>
                    <a:pt x="641" y="1297"/>
                  </a:lnTo>
                  <a:lnTo>
                    <a:pt x="641" y="1001"/>
                  </a:lnTo>
                  <a:lnTo>
                    <a:pt x="578" y="1001"/>
                  </a:lnTo>
                  <a:lnTo>
                    <a:pt x="578" y="1297"/>
                  </a:lnTo>
                  <a:close/>
                  <a:moveTo>
                    <a:pt x="310" y="1297"/>
                  </a:moveTo>
                  <a:lnTo>
                    <a:pt x="310" y="1001"/>
                  </a:lnTo>
                  <a:lnTo>
                    <a:pt x="373" y="1001"/>
                  </a:lnTo>
                  <a:lnTo>
                    <a:pt x="373" y="1245"/>
                  </a:lnTo>
                  <a:lnTo>
                    <a:pt x="493" y="1245"/>
                  </a:lnTo>
                  <a:lnTo>
                    <a:pt x="493" y="1297"/>
                  </a:lnTo>
                  <a:lnTo>
                    <a:pt x="310" y="1297"/>
                  </a:lnTo>
                  <a:close/>
                  <a:moveTo>
                    <a:pt x="760" y="800"/>
                  </a:moveTo>
                  <a:lnTo>
                    <a:pt x="689" y="567"/>
                  </a:lnTo>
                  <a:lnTo>
                    <a:pt x="687" y="567"/>
                  </a:lnTo>
                  <a:cubicBezTo>
                    <a:pt x="690" y="615"/>
                    <a:pt x="691" y="646"/>
                    <a:pt x="691" y="662"/>
                  </a:cubicBezTo>
                  <a:lnTo>
                    <a:pt x="691" y="800"/>
                  </a:lnTo>
                  <a:lnTo>
                    <a:pt x="635" y="800"/>
                  </a:lnTo>
                  <a:lnTo>
                    <a:pt x="635" y="504"/>
                  </a:lnTo>
                  <a:lnTo>
                    <a:pt x="720" y="504"/>
                  </a:lnTo>
                  <a:lnTo>
                    <a:pt x="790" y="730"/>
                  </a:lnTo>
                  <a:lnTo>
                    <a:pt x="792" y="730"/>
                  </a:lnTo>
                  <a:lnTo>
                    <a:pt x="866" y="504"/>
                  </a:lnTo>
                  <a:lnTo>
                    <a:pt x="951" y="504"/>
                  </a:lnTo>
                  <a:lnTo>
                    <a:pt x="951" y="800"/>
                  </a:lnTo>
                  <a:lnTo>
                    <a:pt x="893" y="800"/>
                  </a:lnTo>
                  <a:lnTo>
                    <a:pt x="893" y="660"/>
                  </a:lnTo>
                  <a:cubicBezTo>
                    <a:pt x="893" y="653"/>
                    <a:pt x="893" y="645"/>
                    <a:pt x="893" y="637"/>
                  </a:cubicBezTo>
                  <a:cubicBezTo>
                    <a:pt x="893" y="628"/>
                    <a:pt x="894" y="605"/>
                    <a:pt x="896" y="568"/>
                  </a:cubicBezTo>
                  <a:lnTo>
                    <a:pt x="894" y="568"/>
                  </a:lnTo>
                  <a:lnTo>
                    <a:pt x="818" y="800"/>
                  </a:lnTo>
                  <a:lnTo>
                    <a:pt x="760" y="800"/>
                  </a:lnTo>
                  <a:close/>
                  <a:moveTo>
                    <a:pt x="2515" y="717"/>
                  </a:moveTo>
                  <a:cubicBezTo>
                    <a:pt x="2515" y="744"/>
                    <a:pt x="2505" y="765"/>
                    <a:pt x="2486" y="781"/>
                  </a:cubicBezTo>
                  <a:cubicBezTo>
                    <a:pt x="2467" y="796"/>
                    <a:pt x="2440" y="804"/>
                    <a:pt x="2406" y="804"/>
                  </a:cubicBezTo>
                  <a:cubicBezTo>
                    <a:pt x="2374" y="804"/>
                    <a:pt x="2346" y="798"/>
                    <a:pt x="2322" y="786"/>
                  </a:cubicBezTo>
                  <a:lnTo>
                    <a:pt x="2322" y="728"/>
                  </a:lnTo>
                  <a:cubicBezTo>
                    <a:pt x="2342" y="737"/>
                    <a:pt x="2359" y="743"/>
                    <a:pt x="2373" y="746"/>
                  </a:cubicBezTo>
                  <a:cubicBezTo>
                    <a:pt x="2387" y="750"/>
                    <a:pt x="2399" y="752"/>
                    <a:pt x="2411" y="752"/>
                  </a:cubicBezTo>
                  <a:cubicBezTo>
                    <a:pt x="2424" y="752"/>
                    <a:pt x="2435" y="749"/>
                    <a:pt x="2442" y="744"/>
                  </a:cubicBezTo>
                  <a:cubicBezTo>
                    <a:pt x="2450" y="739"/>
                    <a:pt x="2453" y="731"/>
                    <a:pt x="2453" y="721"/>
                  </a:cubicBezTo>
                  <a:cubicBezTo>
                    <a:pt x="2453" y="715"/>
                    <a:pt x="2452" y="710"/>
                    <a:pt x="2449" y="705"/>
                  </a:cubicBezTo>
                  <a:cubicBezTo>
                    <a:pt x="2445" y="701"/>
                    <a:pt x="2441" y="696"/>
                    <a:pt x="2434" y="692"/>
                  </a:cubicBezTo>
                  <a:cubicBezTo>
                    <a:pt x="2428" y="688"/>
                    <a:pt x="2415" y="681"/>
                    <a:pt x="2396" y="672"/>
                  </a:cubicBezTo>
                  <a:cubicBezTo>
                    <a:pt x="2378" y="663"/>
                    <a:pt x="2364" y="655"/>
                    <a:pt x="2355" y="647"/>
                  </a:cubicBezTo>
                  <a:cubicBezTo>
                    <a:pt x="2346" y="640"/>
                    <a:pt x="2339" y="631"/>
                    <a:pt x="2334" y="620"/>
                  </a:cubicBezTo>
                  <a:cubicBezTo>
                    <a:pt x="2328" y="610"/>
                    <a:pt x="2325" y="598"/>
                    <a:pt x="2325" y="584"/>
                  </a:cubicBezTo>
                  <a:cubicBezTo>
                    <a:pt x="2325" y="557"/>
                    <a:pt x="2334" y="537"/>
                    <a:pt x="2352" y="522"/>
                  </a:cubicBezTo>
                  <a:cubicBezTo>
                    <a:pt x="2370" y="507"/>
                    <a:pt x="2394" y="499"/>
                    <a:pt x="2426" y="499"/>
                  </a:cubicBezTo>
                  <a:cubicBezTo>
                    <a:pt x="2441" y="499"/>
                    <a:pt x="2456" y="501"/>
                    <a:pt x="2470" y="505"/>
                  </a:cubicBezTo>
                  <a:cubicBezTo>
                    <a:pt x="2484" y="509"/>
                    <a:pt x="2498" y="514"/>
                    <a:pt x="2514" y="520"/>
                  </a:cubicBezTo>
                  <a:lnTo>
                    <a:pt x="2493" y="569"/>
                  </a:lnTo>
                  <a:cubicBezTo>
                    <a:pt x="2477" y="563"/>
                    <a:pt x="2464" y="558"/>
                    <a:pt x="2454" y="556"/>
                  </a:cubicBezTo>
                  <a:cubicBezTo>
                    <a:pt x="2444" y="553"/>
                    <a:pt x="2434" y="552"/>
                    <a:pt x="2424" y="552"/>
                  </a:cubicBezTo>
                  <a:cubicBezTo>
                    <a:pt x="2412" y="552"/>
                    <a:pt x="2403" y="554"/>
                    <a:pt x="2396" y="560"/>
                  </a:cubicBezTo>
                  <a:cubicBezTo>
                    <a:pt x="2390" y="566"/>
                    <a:pt x="2387" y="573"/>
                    <a:pt x="2387" y="582"/>
                  </a:cubicBezTo>
                  <a:cubicBezTo>
                    <a:pt x="2387" y="587"/>
                    <a:pt x="2388" y="592"/>
                    <a:pt x="2391" y="596"/>
                  </a:cubicBezTo>
                  <a:cubicBezTo>
                    <a:pt x="2393" y="600"/>
                    <a:pt x="2397" y="604"/>
                    <a:pt x="2403" y="608"/>
                  </a:cubicBezTo>
                  <a:cubicBezTo>
                    <a:pt x="2408" y="612"/>
                    <a:pt x="2422" y="619"/>
                    <a:pt x="2443" y="629"/>
                  </a:cubicBezTo>
                  <a:cubicBezTo>
                    <a:pt x="2470" y="642"/>
                    <a:pt x="2489" y="655"/>
                    <a:pt x="2500" y="669"/>
                  </a:cubicBezTo>
                  <a:cubicBezTo>
                    <a:pt x="2510" y="682"/>
                    <a:pt x="2515" y="698"/>
                    <a:pt x="2515" y="717"/>
                  </a:cubicBezTo>
                  <a:close/>
                  <a:moveTo>
                    <a:pt x="2096" y="635"/>
                  </a:moveTo>
                  <a:lnTo>
                    <a:pt x="2116" y="635"/>
                  </a:lnTo>
                  <a:cubicBezTo>
                    <a:pt x="2136" y="635"/>
                    <a:pt x="2151" y="632"/>
                    <a:pt x="2160" y="625"/>
                  </a:cubicBezTo>
                  <a:cubicBezTo>
                    <a:pt x="2170" y="619"/>
                    <a:pt x="2174" y="608"/>
                    <a:pt x="2174" y="594"/>
                  </a:cubicBezTo>
                  <a:cubicBezTo>
                    <a:pt x="2174" y="580"/>
                    <a:pt x="2170" y="570"/>
                    <a:pt x="2160" y="564"/>
                  </a:cubicBezTo>
                  <a:cubicBezTo>
                    <a:pt x="2150" y="558"/>
                    <a:pt x="2135" y="555"/>
                    <a:pt x="2115" y="555"/>
                  </a:cubicBezTo>
                  <a:lnTo>
                    <a:pt x="2096" y="555"/>
                  </a:lnTo>
                  <a:lnTo>
                    <a:pt x="2096" y="635"/>
                  </a:lnTo>
                  <a:close/>
                  <a:moveTo>
                    <a:pt x="2096" y="686"/>
                  </a:moveTo>
                  <a:lnTo>
                    <a:pt x="2096" y="800"/>
                  </a:lnTo>
                  <a:lnTo>
                    <a:pt x="2033" y="800"/>
                  </a:lnTo>
                  <a:lnTo>
                    <a:pt x="2033" y="504"/>
                  </a:lnTo>
                  <a:lnTo>
                    <a:pt x="2120" y="504"/>
                  </a:lnTo>
                  <a:cubicBezTo>
                    <a:pt x="2160" y="504"/>
                    <a:pt x="2190" y="511"/>
                    <a:pt x="2209" y="526"/>
                  </a:cubicBezTo>
                  <a:cubicBezTo>
                    <a:pt x="2228" y="540"/>
                    <a:pt x="2238" y="563"/>
                    <a:pt x="2238" y="592"/>
                  </a:cubicBezTo>
                  <a:cubicBezTo>
                    <a:pt x="2238" y="610"/>
                    <a:pt x="2233" y="625"/>
                    <a:pt x="2223" y="639"/>
                  </a:cubicBezTo>
                  <a:cubicBezTo>
                    <a:pt x="2214" y="652"/>
                    <a:pt x="2200" y="663"/>
                    <a:pt x="2183" y="671"/>
                  </a:cubicBezTo>
                  <a:cubicBezTo>
                    <a:pt x="2227" y="737"/>
                    <a:pt x="2256" y="780"/>
                    <a:pt x="2270" y="800"/>
                  </a:cubicBezTo>
                  <a:lnTo>
                    <a:pt x="2200" y="800"/>
                  </a:lnTo>
                  <a:lnTo>
                    <a:pt x="2130" y="686"/>
                  </a:lnTo>
                  <a:lnTo>
                    <a:pt x="2096" y="686"/>
                  </a:lnTo>
                  <a:close/>
                  <a:moveTo>
                    <a:pt x="1723" y="651"/>
                  </a:moveTo>
                  <a:cubicBezTo>
                    <a:pt x="1723" y="684"/>
                    <a:pt x="1729" y="709"/>
                    <a:pt x="1742" y="726"/>
                  </a:cubicBezTo>
                  <a:cubicBezTo>
                    <a:pt x="1754" y="743"/>
                    <a:pt x="1773" y="751"/>
                    <a:pt x="1798" y="751"/>
                  </a:cubicBezTo>
                  <a:cubicBezTo>
                    <a:pt x="1848" y="751"/>
                    <a:pt x="1873" y="718"/>
                    <a:pt x="1873" y="651"/>
                  </a:cubicBezTo>
                  <a:cubicBezTo>
                    <a:pt x="1873" y="585"/>
                    <a:pt x="1848" y="551"/>
                    <a:pt x="1798" y="551"/>
                  </a:cubicBezTo>
                  <a:cubicBezTo>
                    <a:pt x="1773" y="551"/>
                    <a:pt x="1755" y="560"/>
                    <a:pt x="1742" y="577"/>
                  </a:cubicBezTo>
                  <a:cubicBezTo>
                    <a:pt x="1729" y="593"/>
                    <a:pt x="1723" y="618"/>
                    <a:pt x="1723" y="651"/>
                  </a:cubicBezTo>
                  <a:close/>
                  <a:moveTo>
                    <a:pt x="1939" y="651"/>
                  </a:moveTo>
                  <a:cubicBezTo>
                    <a:pt x="1939" y="700"/>
                    <a:pt x="1927" y="738"/>
                    <a:pt x="1902" y="764"/>
                  </a:cubicBezTo>
                  <a:cubicBezTo>
                    <a:pt x="1878" y="791"/>
                    <a:pt x="1843" y="804"/>
                    <a:pt x="1798" y="804"/>
                  </a:cubicBezTo>
                  <a:cubicBezTo>
                    <a:pt x="1753" y="804"/>
                    <a:pt x="1718" y="791"/>
                    <a:pt x="1693" y="764"/>
                  </a:cubicBezTo>
                  <a:cubicBezTo>
                    <a:pt x="1669" y="738"/>
                    <a:pt x="1657" y="700"/>
                    <a:pt x="1657" y="651"/>
                  </a:cubicBezTo>
                  <a:cubicBezTo>
                    <a:pt x="1657" y="602"/>
                    <a:pt x="1669" y="564"/>
                    <a:pt x="1694" y="538"/>
                  </a:cubicBezTo>
                  <a:cubicBezTo>
                    <a:pt x="1718" y="512"/>
                    <a:pt x="1753" y="499"/>
                    <a:pt x="1798" y="499"/>
                  </a:cubicBezTo>
                  <a:cubicBezTo>
                    <a:pt x="1844" y="499"/>
                    <a:pt x="1879" y="512"/>
                    <a:pt x="1903" y="538"/>
                  </a:cubicBezTo>
                  <a:cubicBezTo>
                    <a:pt x="1927" y="565"/>
                    <a:pt x="1939" y="602"/>
                    <a:pt x="1939" y="651"/>
                  </a:cubicBezTo>
                  <a:close/>
                  <a:moveTo>
                    <a:pt x="1470" y="626"/>
                  </a:moveTo>
                  <a:lnTo>
                    <a:pt x="1532" y="504"/>
                  </a:lnTo>
                  <a:lnTo>
                    <a:pt x="1600" y="504"/>
                  </a:lnTo>
                  <a:lnTo>
                    <a:pt x="1502" y="684"/>
                  </a:lnTo>
                  <a:lnTo>
                    <a:pt x="1502" y="800"/>
                  </a:lnTo>
                  <a:lnTo>
                    <a:pt x="1439" y="800"/>
                  </a:lnTo>
                  <a:lnTo>
                    <a:pt x="1439" y="687"/>
                  </a:lnTo>
                  <a:lnTo>
                    <a:pt x="1341" y="504"/>
                  </a:lnTo>
                  <a:lnTo>
                    <a:pt x="1409" y="504"/>
                  </a:lnTo>
                  <a:lnTo>
                    <a:pt x="1470" y="626"/>
                  </a:lnTo>
                  <a:close/>
                  <a:moveTo>
                    <a:pt x="1204" y="677"/>
                  </a:moveTo>
                  <a:cubicBezTo>
                    <a:pt x="1184" y="613"/>
                    <a:pt x="1173" y="577"/>
                    <a:pt x="1170" y="568"/>
                  </a:cubicBezTo>
                  <a:cubicBezTo>
                    <a:pt x="1168" y="560"/>
                    <a:pt x="1166" y="553"/>
                    <a:pt x="1165" y="548"/>
                  </a:cubicBezTo>
                  <a:cubicBezTo>
                    <a:pt x="1160" y="566"/>
                    <a:pt x="1148" y="608"/>
                    <a:pt x="1127" y="677"/>
                  </a:cubicBezTo>
                  <a:lnTo>
                    <a:pt x="1204" y="677"/>
                  </a:lnTo>
                  <a:close/>
                  <a:moveTo>
                    <a:pt x="1240" y="800"/>
                  </a:moveTo>
                  <a:lnTo>
                    <a:pt x="1219" y="729"/>
                  </a:lnTo>
                  <a:lnTo>
                    <a:pt x="1111" y="729"/>
                  </a:lnTo>
                  <a:lnTo>
                    <a:pt x="1089" y="800"/>
                  </a:lnTo>
                  <a:lnTo>
                    <a:pt x="1022" y="800"/>
                  </a:lnTo>
                  <a:lnTo>
                    <a:pt x="1126" y="503"/>
                  </a:lnTo>
                  <a:lnTo>
                    <a:pt x="1203" y="503"/>
                  </a:lnTo>
                  <a:lnTo>
                    <a:pt x="1308" y="800"/>
                  </a:lnTo>
                  <a:lnTo>
                    <a:pt x="1240" y="800"/>
                  </a:lnTo>
                  <a:close/>
                  <a:moveTo>
                    <a:pt x="4408" y="300"/>
                  </a:moveTo>
                  <a:lnTo>
                    <a:pt x="4345" y="300"/>
                  </a:lnTo>
                  <a:lnTo>
                    <a:pt x="4345" y="56"/>
                  </a:lnTo>
                  <a:lnTo>
                    <a:pt x="4265" y="56"/>
                  </a:lnTo>
                  <a:lnTo>
                    <a:pt x="4265" y="4"/>
                  </a:lnTo>
                  <a:lnTo>
                    <a:pt x="4488" y="4"/>
                  </a:lnTo>
                  <a:lnTo>
                    <a:pt x="4488" y="56"/>
                  </a:lnTo>
                  <a:lnTo>
                    <a:pt x="4408" y="56"/>
                  </a:lnTo>
                  <a:lnTo>
                    <a:pt x="4408" y="300"/>
                  </a:lnTo>
                  <a:close/>
                  <a:moveTo>
                    <a:pt x="4186" y="300"/>
                  </a:moveTo>
                  <a:lnTo>
                    <a:pt x="4106" y="300"/>
                  </a:lnTo>
                  <a:lnTo>
                    <a:pt x="3977" y="76"/>
                  </a:lnTo>
                  <a:lnTo>
                    <a:pt x="3975" y="76"/>
                  </a:lnTo>
                  <a:cubicBezTo>
                    <a:pt x="3978" y="116"/>
                    <a:pt x="3979" y="144"/>
                    <a:pt x="3979" y="161"/>
                  </a:cubicBezTo>
                  <a:lnTo>
                    <a:pt x="3979" y="300"/>
                  </a:lnTo>
                  <a:lnTo>
                    <a:pt x="3923" y="300"/>
                  </a:lnTo>
                  <a:lnTo>
                    <a:pt x="3923" y="4"/>
                  </a:lnTo>
                  <a:lnTo>
                    <a:pt x="4002" y="4"/>
                  </a:lnTo>
                  <a:lnTo>
                    <a:pt x="4131" y="226"/>
                  </a:lnTo>
                  <a:lnTo>
                    <a:pt x="4132" y="226"/>
                  </a:lnTo>
                  <a:cubicBezTo>
                    <a:pt x="4130" y="187"/>
                    <a:pt x="4129" y="160"/>
                    <a:pt x="4129" y="144"/>
                  </a:cubicBezTo>
                  <a:lnTo>
                    <a:pt x="4129" y="4"/>
                  </a:lnTo>
                  <a:lnTo>
                    <a:pt x="4186" y="4"/>
                  </a:lnTo>
                  <a:lnTo>
                    <a:pt x="4186" y="300"/>
                  </a:lnTo>
                  <a:close/>
                  <a:moveTo>
                    <a:pt x="3749" y="177"/>
                  </a:moveTo>
                  <a:cubicBezTo>
                    <a:pt x="3729" y="113"/>
                    <a:pt x="3718" y="77"/>
                    <a:pt x="3715" y="69"/>
                  </a:cubicBezTo>
                  <a:cubicBezTo>
                    <a:pt x="3713" y="60"/>
                    <a:pt x="3711" y="54"/>
                    <a:pt x="3710" y="49"/>
                  </a:cubicBezTo>
                  <a:cubicBezTo>
                    <a:pt x="3705" y="66"/>
                    <a:pt x="3693" y="109"/>
                    <a:pt x="3672" y="177"/>
                  </a:cubicBezTo>
                  <a:lnTo>
                    <a:pt x="3749" y="177"/>
                  </a:lnTo>
                  <a:close/>
                  <a:moveTo>
                    <a:pt x="3785" y="300"/>
                  </a:moveTo>
                  <a:lnTo>
                    <a:pt x="3764" y="230"/>
                  </a:lnTo>
                  <a:lnTo>
                    <a:pt x="3656" y="230"/>
                  </a:lnTo>
                  <a:lnTo>
                    <a:pt x="3634" y="300"/>
                  </a:lnTo>
                  <a:lnTo>
                    <a:pt x="3567" y="300"/>
                  </a:lnTo>
                  <a:lnTo>
                    <a:pt x="3671" y="3"/>
                  </a:lnTo>
                  <a:lnTo>
                    <a:pt x="3748" y="3"/>
                  </a:lnTo>
                  <a:lnTo>
                    <a:pt x="3853" y="300"/>
                  </a:lnTo>
                  <a:lnTo>
                    <a:pt x="3785" y="300"/>
                  </a:lnTo>
                  <a:close/>
                  <a:moveTo>
                    <a:pt x="3496" y="300"/>
                  </a:moveTo>
                  <a:lnTo>
                    <a:pt x="3417" y="300"/>
                  </a:lnTo>
                  <a:lnTo>
                    <a:pt x="3288" y="76"/>
                  </a:lnTo>
                  <a:lnTo>
                    <a:pt x="3286" y="76"/>
                  </a:lnTo>
                  <a:cubicBezTo>
                    <a:pt x="3289" y="116"/>
                    <a:pt x="3290" y="144"/>
                    <a:pt x="3290" y="161"/>
                  </a:cubicBezTo>
                  <a:lnTo>
                    <a:pt x="3290" y="300"/>
                  </a:lnTo>
                  <a:lnTo>
                    <a:pt x="3234" y="300"/>
                  </a:lnTo>
                  <a:lnTo>
                    <a:pt x="3234" y="4"/>
                  </a:lnTo>
                  <a:lnTo>
                    <a:pt x="3313" y="4"/>
                  </a:lnTo>
                  <a:lnTo>
                    <a:pt x="3441" y="226"/>
                  </a:lnTo>
                  <a:lnTo>
                    <a:pt x="3443" y="226"/>
                  </a:lnTo>
                  <a:cubicBezTo>
                    <a:pt x="3441" y="187"/>
                    <a:pt x="3440" y="160"/>
                    <a:pt x="3440" y="144"/>
                  </a:cubicBezTo>
                  <a:lnTo>
                    <a:pt x="3440" y="4"/>
                  </a:lnTo>
                  <a:lnTo>
                    <a:pt x="3496" y="4"/>
                  </a:lnTo>
                  <a:lnTo>
                    <a:pt x="3496" y="300"/>
                  </a:lnTo>
                  <a:close/>
                  <a:moveTo>
                    <a:pt x="3139" y="300"/>
                  </a:moveTo>
                  <a:lnTo>
                    <a:pt x="2968" y="300"/>
                  </a:lnTo>
                  <a:lnTo>
                    <a:pt x="2968" y="4"/>
                  </a:lnTo>
                  <a:lnTo>
                    <a:pt x="3139" y="4"/>
                  </a:lnTo>
                  <a:lnTo>
                    <a:pt x="3139" y="56"/>
                  </a:lnTo>
                  <a:lnTo>
                    <a:pt x="3031" y="56"/>
                  </a:lnTo>
                  <a:lnTo>
                    <a:pt x="3031" y="121"/>
                  </a:lnTo>
                  <a:lnTo>
                    <a:pt x="3131" y="121"/>
                  </a:lnTo>
                  <a:lnTo>
                    <a:pt x="3131" y="172"/>
                  </a:lnTo>
                  <a:lnTo>
                    <a:pt x="3031" y="172"/>
                  </a:lnTo>
                  <a:lnTo>
                    <a:pt x="3031" y="248"/>
                  </a:lnTo>
                  <a:lnTo>
                    <a:pt x="3139" y="248"/>
                  </a:lnTo>
                  <a:lnTo>
                    <a:pt x="3139" y="300"/>
                  </a:lnTo>
                  <a:close/>
                  <a:moveTo>
                    <a:pt x="2835" y="4"/>
                  </a:moveTo>
                  <a:lnTo>
                    <a:pt x="2898" y="4"/>
                  </a:lnTo>
                  <a:lnTo>
                    <a:pt x="2797" y="300"/>
                  </a:lnTo>
                  <a:lnTo>
                    <a:pt x="2729" y="300"/>
                  </a:lnTo>
                  <a:lnTo>
                    <a:pt x="2628" y="4"/>
                  </a:lnTo>
                  <a:lnTo>
                    <a:pt x="2692" y="4"/>
                  </a:lnTo>
                  <a:lnTo>
                    <a:pt x="2748" y="180"/>
                  </a:lnTo>
                  <a:cubicBezTo>
                    <a:pt x="2751" y="191"/>
                    <a:pt x="2754" y="203"/>
                    <a:pt x="2757" y="217"/>
                  </a:cubicBezTo>
                  <a:cubicBezTo>
                    <a:pt x="2760" y="230"/>
                    <a:pt x="2763" y="240"/>
                    <a:pt x="2763" y="245"/>
                  </a:cubicBezTo>
                  <a:cubicBezTo>
                    <a:pt x="2765" y="233"/>
                    <a:pt x="2770" y="211"/>
                    <a:pt x="2779" y="180"/>
                  </a:cubicBezTo>
                  <a:lnTo>
                    <a:pt x="2835" y="4"/>
                  </a:lnTo>
                  <a:close/>
                  <a:moveTo>
                    <a:pt x="2355" y="152"/>
                  </a:moveTo>
                  <a:cubicBezTo>
                    <a:pt x="2355" y="185"/>
                    <a:pt x="2362" y="210"/>
                    <a:pt x="2374" y="226"/>
                  </a:cubicBezTo>
                  <a:cubicBezTo>
                    <a:pt x="2387" y="243"/>
                    <a:pt x="2405" y="252"/>
                    <a:pt x="2430" y="252"/>
                  </a:cubicBezTo>
                  <a:cubicBezTo>
                    <a:pt x="2480" y="252"/>
                    <a:pt x="2505" y="218"/>
                    <a:pt x="2505" y="152"/>
                  </a:cubicBezTo>
                  <a:cubicBezTo>
                    <a:pt x="2505" y="85"/>
                    <a:pt x="2481" y="52"/>
                    <a:pt x="2431" y="52"/>
                  </a:cubicBezTo>
                  <a:cubicBezTo>
                    <a:pt x="2406" y="52"/>
                    <a:pt x="2387" y="60"/>
                    <a:pt x="2374" y="77"/>
                  </a:cubicBezTo>
                  <a:cubicBezTo>
                    <a:pt x="2362" y="94"/>
                    <a:pt x="2355" y="119"/>
                    <a:pt x="2355" y="152"/>
                  </a:cubicBezTo>
                  <a:close/>
                  <a:moveTo>
                    <a:pt x="2571" y="152"/>
                  </a:moveTo>
                  <a:cubicBezTo>
                    <a:pt x="2571" y="201"/>
                    <a:pt x="2559" y="238"/>
                    <a:pt x="2535" y="265"/>
                  </a:cubicBezTo>
                  <a:cubicBezTo>
                    <a:pt x="2511" y="291"/>
                    <a:pt x="2476" y="304"/>
                    <a:pt x="2430" y="304"/>
                  </a:cubicBezTo>
                  <a:cubicBezTo>
                    <a:pt x="2385" y="304"/>
                    <a:pt x="2350" y="291"/>
                    <a:pt x="2326" y="265"/>
                  </a:cubicBezTo>
                  <a:cubicBezTo>
                    <a:pt x="2302" y="238"/>
                    <a:pt x="2289" y="201"/>
                    <a:pt x="2289" y="151"/>
                  </a:cubicBezTo>
                  <a:cubicBezTo>
                    <a:pt x="2289" y="102"/>
                    <a:pt x="2302" y="64"/>
                    <a:pt x="2326" y="38"/>
                  </a:cubicBezTo>
                  <a:cubicBezTo>
                    <a:pt x="2350" y="12"/>
                    <a:pt x="2385" y="0"/>
                    <a:pt x="2431" y="0"/>
                  </a:cubicBezTo>
                  <a:cubicBezTo>
                    <a:pt x="2476" y="0"/>
                    <a:pt x="2511" y="13"/>
                    <a:pt x="2535" y="39"/>
                  </a:cubicBezTo>
                  <a:cubicBezTo>
                    <a:pt x="2559" y="65"/>
                    <a:pt x="2571" y="103"/>
                    <a:pt x="2571" y="152"/>
                  </a:cubicBezTo>
                  <a:close/>
                  <a:moveTo>
                    <a:pt x="2131" y="52"/>
                  </a:moveTo>
                  <a:cubicBezTo>
                    <a:pt x="2107" y="52"/>
                    <a:pt x="2089" y="61"/>
                    <a:pt x="2076" y="79"/>
                  </a:cubicBezTo>
                  <a:cubicBezTo>
                    <a:pt x="2063" y="97"/>
                    <a:pt x="2057" y="121"/>
                    <a:pt x="2057" y="153"/>
                  </a:cubicBezTo>
                  <a:cubicBezTo>
                    <a:pt x="2057" y="219"/>
                    <a:pt x="2081" y="252"/>
                    <a:pt x="2131" y="252"/>
                  </a:cubicBezTo>
                  <a:cubicBezTo>
                    <a:pt x="2152" y="252"/>
                    <a:pt x="2177" y="247"/>
                    <a:pt x="2206" y="236"/>
                  </a:cubicBezTo>
                  <a:lnTo>
                    <a:pt x="2206" y="289"/>
                  </a:lnTo>
                  <a:cubicBezTo>
                    <a:pt x="2182" y="299"/>
                    <a:pt x="2155" y="304"/>
                    <a:pt x="2125" y="304"/>
                  </a:cubicBezTo>
                  <a:cubicBezTo>
                    <a:pt x="2082" y="304"/>
                    <a:pt x="2049" y="291"/>
                    <a:pt x="2026" y="265"/>
                  </a:cubicBezTo>
                  <a:cubicBezTo>
                    <a:pt x="2004" y="239"/>
                    <a:pt x="1992" y="201"/>
                    <a:pt x="1992" y="153"/>
                  </a:cubicBezTo>
                  <a:cubicBezTo>
                    <a:pt x="1992" y="122"/>
                    <a:pt x="1998" y="95"/>
                    <a:pt x="2009" y="72"/>
                  </a:cubicBezTo>
                  <a:cubicBezTo>
                    <a:pt x="2020" y="49"/>
                    <a:pt x="2036" y="31"/>
                    <a:pt x="2057" y="18"/>
                  </a:cubicBezTo>
                  <a:cubicBezTo>
                    <a:pt x="2078" y="6"/>
                    <a:pt x="2103" y="0"/>
                    <a:pt x="2131" y="0"/>
                  </a:cubicBezTo>
                  <a:cubicBezTo>
                    <a:pt x="2160" y="0"/>
                    <a:pt x="2189" y="7"/>
                    <a:pt x="2218" y="21"/>
                  </a:cubicBezTo>
                  <a:lnTo>
                    <a:pt x="2197" y="72"/>
                  </a:lnTo>
                  <a:cubicBezTo>
                    <a:pt x="2186" y="67"/>
                    <a:pt x="2175" y="62"/>
                    <a:pt x="2164" y="58"/>
                  </a:cubicBezTo>
                  <a:cubicBezTo>
                    <a:pt x="2153" y="54"/>
                    <a:pt x="2142" y="52"/>
                    <a:pt x="2131" y="52"/>
                  </a:cubicBezTo>
                  <a:close/>
                  <a:moveTo>
                    <a:pt x="1643" y="302"/>
                  </a:moveTo>
                  <a:lnTo>
                    <a:pt x="1643" y="6"/>
                  </a:lnTo>
                  <a:lnTo>
                    <a:pt x="1706" y="6"/>
                  </a:lnTo>
                  <a:lnTo>
                    <a:pt x="1706" y="250"/>
                  </a:lnTo>
                  <a:lnTo>
                    <a:pt x="1826" y="250"/>
                  </a:lnTo>
                  <a:lnTo>
                    <a:pt x="1826" y="302"/>
                  </a:lnTo>
                  <a:lnTo>
                    <a:pt x="1643" y="302"/>
                  </a:lnTo>
                  <a:close/>
                  <a:moveTo>
                    <a:pt x="1468" y="179"/>
                  </a:moveTo>
                  <a:cubicBezTo>
                    <a:pt x="1449" y="115"/>
                    <a:pt x="1437" y="79"/>
                    <a:pt x="1435" y="71"/>
                  </a:cubicBezTo>
                  <a:cubicBezTo>
                    <a:pt x="1432" y="62"/>
                    <a:pt x="1431" y="56"/>
                    <a:pt x="1430" y="51"/>
                  </a:cubicBezTo>
                  <a:cubicBezTo>
                    <a:pt x="1425" y="68"/>
                    <a:pt x="1412" y="111"/>
                    <a:pt x="1391" y="179"/>
                  </a:cubicBezTo>
                  <a:lnTo>
                    <a:pt x="1468" y="179"/>
                  </a:lnTo>
                  <a:close/>
                  <a:moveTo>
                    <a:pt x="1505" y="302"/>
                  </a:moveTo>
                  <a:lnTo>
                    <a:pt x="1483" y="232"/>
                  </a:lnTo>
                  <a:lnTo>
                    <a:pt x="1375" y="232"/>
                  </a:lnTo>
                  <a:lnTo>
                    <a:pt x="1354" y="302"/>
                  </a:lnTo>
                  <a:lnTo>
                    <a:pt x="1286" y="302"/>
                  </a:lnTo>
                  <a:lnTo>
                    <a:pt x="1391" y="5"/>
                  </a:lnTo>
                  <a:lnTo>
                    <a:pt x="1468" y="5"/>
                  </a:lnTo>
                  <a:lnTo>
                    <a:pt x="1572" y="302"/>
                  </a:lnTo>
                  <a:lnTo>
                    <a:pt x="1505" y="302"/>
                  </a:lnTo>
                  <a:close/>
                  <a:moveTo>
                    <a:pt x="1075" y="173"/>
                  </a:moveTo>
                  <a:lnTo>
                    <a:pt x="1075" y="250"/>
                  </a:lnTo>
                  <a:lnTo>
                    <a:pt x="1115" y="250"/>
                  </a:lnTo>
                  <a:cubicBezTo>
                    <a:pt x="1133" y="250"/>
                    <a:pt x="1146" y="247"/>
                    <a:pt x="1154" y="240"/>
                  </a:cubicBezTo>
                  <a:cubicBezTo>
                    <a:pt x="1162" y="234"/>
                    <a:pt x="1166" y="224"/>
                    <a:pt x="1166" y="210"/>
                  </a:cubicBezTo>
                  <a:cubicBezTo>
                    <a:pt x="1166" y="185"/>
                    <a:pt x="1149" y="173"/>
                    <a:pt x="1113" y="173"/>
                  </a:cubicBezTo>
                  <a:lnTo>
                    <a:pt x="1075" y="173"/>
                  </a:lnTo>
                  <a:close/>
                  <a:moveTo>
                    <a:pt x="1075" y="123"/>
                  </a:moveTo>
                  <a:lnTo>
                    <a:pt x="1111" y="123"/>
                  </a:lnTo>
                  <a:cubicBezTo>
                    <a:pt x="1128" y="123"/>
                    <a:pt x="1140" y="121"/>
                    <a:pt x="1148" y="116"/>
                  </a:cubicBezTo>
                  <a:cubicBezTo>
                    <a:pt x="1156" y="110"/>
                    <a:pt x="1159" y="102"/>
                    <a:pt x="1159" y="89"/>
                  </a:cubicBezTo>
                  <a:cubicBezTo>
                    <a:pt x="1159" y="78"/>
                    <a:pt x="1155" y="70"/>
                    <a:pt x="1147" y="65"/>
                  </a:cubicBezTo>
                  <a:cubicBezTo>
                    <a:pt x="1139" y="60"/>
                    <a:pt x="1126" y="58"/>
                    <a:pt x="1108" y="58"/>
                  </a:cubicBezTo>
                  <a:lnTo>
                    <a:pt x="1075" y="58"/>
                  </a:lnTo>
                  <a:lnTo>
                    <a:pt x="1075" y="123"/>
                  </a:lnTo>
                  <a:close/>
                  <a:moveTo>
                    <a:pt x="1012" y="6"/>
                  </a:moveTo>
                  <a:lnTo>
                    <a:pt x="1104" y="6"/>
                  </a:lnTo>
                  <a:cubicBezTo>
                    <a:pt x="1146" y="6"/>
                    <a:pt x="1176" y="12"/>
                    <a:pt x="1195" y="24"/>
                  </a:cubicBezTo>
                  <a:cubicBezTo>
                    <a:pt x="1214" y="36"/>
                    <a:pt x="1224" y="55"/>
                    <a:pt x="1224" y="81"/>
                  </a:cubicBezTo>
                  <a:cubicBezTo>
                    <a:pt x="1224" y="99"/>
                    <a:pt x="1220" y="113"/>
                    <a:pt x="1211" y="125"/>
                  </a:cubicBezTo>
                  <a:cubicBezTo>
                    <a:pt x="1203" y="136"/>
                    <a:pt x="1192" y="143"/>
                    <a:pt x="1178" y="145"/>
                  </a:cubicBezTo>
                  <a:lnTo>
                    <a:pt x="1178" y="147"/>
                  </a:lnTo>
                  <a:cubicBezTo>
                    <a:pt x="1197" y="151"/>
                    <a:pt x="1211" y="159"/>
                    <a:pt x="1219" y="171"/>
                  </a:cubicBezTo>
                  <a:cubicBezTo>
                    <a:pt x="1227" y="182"/>
                    <a:pt x="1231" y="197"/>
                    <a:pt x="1231" y="216"/>
                  </a:cubicBezTo>
                  <a:cubicBezTo>
                    <a:pt x="1231" y="243"/>
                    <a:pt x="1222" y="264"/>
                    <a:pt x="1202" y="279"/>
                  </a:cubicBezTo>
                  <a:cubicBezTo>
                    <a:pt x="1183" y="295"/>
                    <a:pt x="1156" y="302"/>
                    <a:pt x="1123" y="302"/>
                  </a:cubicBezTo>
                  <a:lnTo>
                    <a:pt x="1012" y="302"/>
                  </a:lnTo>
                  <a:lnTo>
                    <a:pt x="1012" y="6"/>
                  </a:lnTo>
                  <a:close/>
                  <a:moveTo>
                    <a:pt x="701" y="154"/>
                  </a:moveTo>
                  <a:cubicBezTo>
                    <a:pt x="701" y="187"/>
                    <a:pt x="708" y="212"/>
                    <a:pt x="720" y="228"/>
                  </a:cubicBezTo>
                  <a:cubicBezTo>
                    <a:pt x="733" y="245"/>
                    <a:pt x="751" y="254"/>
                    <a:pt x="776" y="254"/>
                  </a:cubicBezTo>
                  <a:cubicBezTo>
                    <a:pt x="827" y="254"/>
                    <a:pt x="852" y="220"/>
                    <a:pt x="852" y="154"/>
                  </a:cubicBezTo>
                  <a:cubicBezTo>
                    <a:pt x="852" y="87"/>
                    <a:pt x="827" y="54"/>
                    <a:pt x="777" y="54"/>
                  </a:cubicBezTo>
                  <a:cubicBezTo>
                    <a:pt x="752" y="54"/>
                    <a:pt x="733" y="62"/>
                    <a:pt x="720" y="79"/>
                  </a:cubicBezTo>
                  <a:cubicBezTo>
                    <a:pt x="708" y="96"/>
                    <a:pt x="701" y="121"/>
                    <a:pt x="701" y="154"/>
                  </a:cubicBezTo>
                  <a:close/>
                  <a:moveTo>
                    <a:pt x="917" y="154"/>
                  </a:moveTo>
                  <a:cubicBezTo>
                    <a:pt x="917" y="203"/>
                    <a:pt x="905" y="240"/>
                    <a:pt x="881" y="267"/>
                  </a:cubicBezTo>
                  <a:cubicBezTo>
                    <a:pt x="857" y="293"/>
                    <a:pt x="822" y="306"/>
                    <a:pt x="776" y="306"/>
                  </a:cubicBezTo>
                  <a:cubicBezTo>
                    <a:pt x="731" y="306"/>
                    <a:pt x="696" y="293"/>
                    <a:pt x="672" y="267"/>
                  </a:cubicBezTo>
                  <a:cubicBezTo>
                    <a:pt x="648" y="240"/>
                    <a:pt x="636" y="203"/>
                    <a:pt x="636" y="153"/>
                  </a:cubicBezTo>
                  <a:cubicBezTo>
                    <a:pt x="636" y="104"/>
                    <a:pt x="648" y="66"/>
                    <a:pt x="672" y="41"/>
                  </a:cubicBezTo>
                  <a:cubicBezTo>
                    <a:pt x="696" y="15"/>
                    <a:pt x="731" y="2"/>
                    <a:pt x="777" y="2"/>
                  </a:cubicBezTo>
                  <a:cubicBezTo>
                    <a:pt x="822" y="2"/>
                    <a:pt x="857" y="15"/>
                    <a:pt x="881" y="41"/>
                  </a:cubicBezTo>
                  <a:cubicBezTo>
                    <a:pt x="905" y="67"/>
                    <a:pt x="917" y="105"/>
                    <a:pt x="917" y="154"/>
                  </a:cubicBezTo>
                  <a:close/>
                  <a:moveTo>
                    <a:pt x="381" y="302"/>
                  </a:moveTo>
                  <a:lnTo>
                    <a:pt x="381" y="6"/>
                  </a:lnTo>
                  <a:lnTo>
                    <a:pt x="444" y="6"/>
                  </a:lnTo>
                  <a:lnTo>
                    <a:pt x="444" y="250"/>
                  </a:lnTo>
                  <a:lnTo>
                    <a:pt x="564" y="250"/>
                  </a:lnTo>
                  <a:lnTo>
                    <a:pt x="564" y="302"/>
                  </a:lnTo>
                  <a:lnTo>
                    <a:pt x="381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 dirty="0"/>
            </a:p>
          </p:txBody>
        </p:sp>
      </p:grpSp>
      <p:sp>
        <p:nvSpPr>
          <p:cNvPr id="663" name="Title 1">
            <a:extLst>
              <a:ext uri="{FF2B5EF4-FFF2-40B4-BE49-F238E27FC236}">
                <a16:creationId xmlns:a16="http://schemas.microsoft.com/office/drawing/2014/main" id="{C9AFE332-77FE-429B-9748-0ED72BE6589B}"/>
              </a:ext>
            </a:extLst>
          </p:cNvPr>
          <p:cNvSpPr txBox="1">
            <a:spLocks/>
          </p:cNvSpPr>
          <p:nvPr/>
        </p:nvSpPr>
        <p:spPr>
          <a:xfrm>
            <a:off x="416767" y="3768258"/>
            <a:ext cx="8915255" cy="2744790"/>
          </a:xfrm>
          <a:prstGeom prst="rect">
            <a:avLst/>
          </a:prstGeom>
        </p:spPr>
        <p:txBody>
          <a:bodyPr vert="horz" lIns="74295" tIns="37148" rIns="74295" bIns="3714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 DE FERRAMENTAS DE ACESSO À ENERGIA URBANA </a:t>
            </a:r>
          </a:p>
          <a:p>
            <a:pPr algn="r"/>
            <a:r>
              <a:rPr lang="en-US" sz="2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GOVERNOS LOCAIS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D3BB3B-9BF7-C014-283D-75E15D0A18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9050"/>
            <a:ext cx="9905999" cy="355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902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88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69E8BF-4C1B-84DE-BE3B-DFC792A9A9B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257791" y="1828801"/>
            <a:ext cx="3962399" cy="4358035"/>
          </a:xfrm>
        </p:spPr>
        <p:txBody>
          <a:bodyPr/>
          <a:lstStyle/>
          <a:p>
            <a:r>
              <a:rPr lang="en-GB" sz="1200" dirty="0">
                <a:solidFill>
                  <a:srgbClr val="038842"/>
                </a:solidFill>
              </a:rPr>
              <a:t>Objetivos do módulo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0" dirty="0">
                <a:solidFill>
                  <a:srgbClr val="038842"/>
                </a:solidFill>
              </a:rPr>
              <a:t>Elabore uma definição de EAP em sua </a:t>
            </a:r>
            <a:br>
              <a:rPr lang="en-GB" sz="1200" b="0" dirty="0">
                <a:solidFill>
                  <a:srgbClr val="038842"/>
                </a:solidFill>
              </a:rPr>
            </a:br>
            <a:r>
              <a:rPr lang="en-GB" sz="1200" b="0" dirty="0">
                <a:solidFill>
                  <a:srgbClr val="038842"/>
                </a:solidFill>
              </a:rPr>
              <a:t>área do governo local que seja fácil de comunicar e entender entre as </a:t>
            </a:r>
            <a:br>
              <a:rPr lang="en-GB" sz="1200" b="0" dirty="0">
                <a:solidFill>
                  <a:srgbClr val="038842"/>
                </a:solidFill>
              </a:rPr>
            </a:br>
            <a:r>
              <a:rPr lang="en-GB" sz="1200" b="0" dirty="0">
                <a:solidFill>
                  <a:srgbClr val="038842"/>
                </a:solidFill>
              </a:rPr>
              <a:t>uma diversidade de partes interessadas</a:t>
            </a:r>
          </a:p>
          <a:p>
            <a:endParaRPr lang="en-GB" dirty="0">
              <a:solidFill>
                <a:srgbClr val="038842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7AE54EE-349B-A239-2636-C7E262199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pt-BR" sz="1200" b="0" dirty="0">
                <a:solidFill>
                  <a:schemeClr val="bg1"/>
                </a:solidFill>
              </a:rPr>
              <a:t>O Módulo 4 reúne as histórias, os dados quantitativos e o aprendizado dos módulos 2 e 3, para ajudá-lo a consolidá-los em uma referência EAP. A referência de base da EAP é única e específica para cada governo local. É a primeira etapa para permitir o planejamento de intervenções e soluções adequadas para os governos locais.</a:t>
            </a:r>
          </a:p>
          <a:p>
            <a:pPr>
              <a:lnSpc>
                <a:spcPct val="120000"/>
              </a:lnSpc>
            </a:pPr>
            <a:r>
              <a:rPr lang="pt-BR" sz="1200" b="0" dirty="0">
                <a:solidFill>
                  <a:schemeClr val="bg1"/>
                </a:solidFill>
              </a:rPr>
              <a:t>A ferramenta deste módulo o ajudará a formular a referência de base da EAP para o seu contexto, com base nas histórias e nos dados quantitativos sobre a EAP na área do seu governo local. </a:t>
            </a:r>
            <a:endParaRPr lang="en-GB" sz="1200" b="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3B37B7-69F8-2673-C1C9-42E1665C9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t>10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B1B265A-05D2-3FBD-CB97-2BDB3E5A4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685800"/>
            <a:ext cx="8539152" cy="990600"/>
          </a:xfrm>
        </p:spPr>
        <p:txBody>
          <a:bodyPr>
            <a:normAutofit/>
          </a:bodyPr>
          <a:lstStyle/>
          <a:p>
            <a:r>
              <a:rPr lang="en-GB" sz="2400" b="0" dirty="0" err="1"/>
              <a:t>Visão</a:t>
            </a:r>
            <a:r>
              <a:rPr lang="en-GB" sz="2400" b="0" dirty="0"/>
              <a:t> </a:t>
            </a:r>
            <a:r>
              <a:rPr lang="en-GB" sz="2400" b="0" dirty="0" err="1"/>
              <a:t>geral</a:t>
            </a:r>
            <a:r>
              <a:rPr lang="en-GB" sz="2400" b="0" dirty="0"/>
              <a:t> do </a:t>
            </a:r>
            <a:r>
              <a:rPr lang="en-GB" sz="2400" b="0" dirty="0" err="1"/>
              <a:t>módulo</a:t>
            </a:r>
            <a:r>
              <a:rPr lang="en-GB" sz="2400" b="0" dirty="0"/>
              <a:t> 4</a:t>
            </a:r>
            <a:br>
              <a:rPr lang="en-GB" dirty="0"/>
            </a:br>
            <a:r>
              <a:rPr lang="en-GB" dirty="0"/>
              <a:t>Desenvolvimento de </a:t>
            </a:r>
            <a:r>
              <a:rPr lang="pt-BR" dirty="0"/>
              <a:t>referência </a:t>
            </a:r>
            <a:r>
              <a:rPr lang="en-GB" dirty="0"/>
              <a:t>do EAP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59A1495-4275-483A-95F9-8D3DB2E1D176}"/>
              </a:ext>
            </a:extLst>
          </p:cNvPr>
          <p:cNvGrpSpPr/>
          <p:nvPr/>
        </p:nvGrpSpPr>
        <p:grpSpPr>
          <a:xfrm>
            <a:off x="9597323" y="3065434"/>
            <a:ext cx="146522" cy="280390"/>
            <a:chOff x="5545138" y="625475"/>
            <a:chExt cx="1489075" cy="2849563"/>
          </a:xfrm>
        </p:grpSpPr>
        <p:sp>
          <p:nvSpPr>
            <p:cNvPr id="11" name="Freeform 117">
              <a:extLst>
                <a:ext uri="{FF2B5EF4-FFF2-40B4-BE49-F238E27FC236}">
                  <a16:creationId xmlns:a16="http://schemas.microsoft.com/office/drawing/2014/main" id="{78300B15-26B0-42D9-ADAB-469A0996E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625475"/>
              <a:ext cx="1243013" cy="1697038"/>
            </a:xfrm>
            <a:custGeom>
              <a:avLst/>
              <a:gdLst>
                <a:gd name="T0" fmla="*/ 2278 w 4249"/>
                <a:gd name="T1" fmla="*/ 5744 h 5744"/>
                <a:gd name="T2" fmla="*/ 0 w 4249"/>
                <a:gd name="T3" fmla="*/ 5744 h 5744"/>
                <a:gd name="T4" fmla="*/ 4249 w 4249"/>
                <a:gd name="T5" fmla="*/ 0 h 5744"/>
                <a:gd name="T6" fmla="*/ 2603 w 4249"/>
                <a:gd name="T7" fmla="*/ 4796 h 5744"/>
                <a:gd name="T8" fmla="*/ 2278 w 4249"/>
                <a:gd name="T9" fmla="*/ 5744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2278" y="5744"/>
                  </a:moveTo>
                  <a:lnTo>
                    <a:pt x="0" y="5744"/>
                  </a:lnTo>
                  <a:lnTo>
                    <a:pt x="4249" y="0"/>
                  </a:lnTo>
                  <a:lnTo>
                    <a:pt x="2603" y="4796"/>
                  </a:lnTo>
                  <a:lnTo>
                    <a:pt x="2278" y="5744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0">
              <a:extLst>
                <a:ext uri="{FF2B5EF4-FFF2-40B4-BE49-F238E27FC236}">
                  <a16:creationId xmlns:a16="http://schemas.microsoft.com/office/drawing/2014/main" id="{9FAA89EF-8829-433D-98EA-63D57BDA9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1779588"/>
              <a:ext cx="1243013" cy="1695450"/>
            </a:xfrm>
            <a:custGeom>
              <a:avLst/>
              <a:gdLst>
                <a:gd name="T0" fmla="*/ 1972 w 4249"/>
                <a:gd name="T1" fmla="*/ 0 h 5744"/>
                <a:gd name="T2" fmla="*/ 4249 w 4249"/>
                <a:gd name="T3" fmla="*/ 0 h 5744"/>
                <a:gd name="T4" fmla="*/ 0 w 4249"/>
                <a:gd name="T5" fmla="*/ 5744 h 5744"/>
                <a:gd name="T6" fmla="*/ 1646 w 4249"/>
                <a:gd name="T7" fmla="*/ 948 h 5744"/>
                <a:gd name="T8" fmla="*/ 1972 w 4249"/>
                <a:gd name="T9" fmla="*/ 0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1972" y="0"/>
                  </a:moveTo>
                  <a:lnTo>
                    <a:pt x="4249" y="0"/>
                  </a:lnTo>
                  <a:lnTo>
                    <a:pt x="0" y="5744"/>
                  </a:lnTo>
                  <a:lnTo>
                    <a:pt x="1646" y="948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Oval 13">
            <a:hlinkClick r:id="rId3" action="ppaction://hlinksldjump"/>
            <a:extLst>
              <a:ext uri="{FF2B5EF4-FFF2-40B4-BE49-F238E27FC236}">
                <a16:creationId xmlns:a16="http://schemas.microsoft.com/office/drawing/2014/main" id="{5B424279-682D-44B2-9518-3EAD613589D8}"/>
              </a:ext>
            </a:extLst>
          </p:cNvPr>
          <p:cNvSpPr/>
          <p:nvPr/>
        </p:nvSpPr>
        <p:spPr>
          <a:xfrm>
            <a:off x="9384310" y="3144004"/>
            <a:ext cx="128979" cy="128979"/>
          </a:xfrm>
          <a:prstGeom prst="ellipse">
            <a:avLst/>
          </a:prstGeom>
          <a:solidFill>
            <a:srgbClr val="03884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13100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A9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DD23A1-5F38-B958-53CB-B760BC4C80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685800"/>
            <a:ext cx="8763000" cy="2387600"/>
          </a:xfrm>
        </p:spPr>
        <p:txBody>
          <a:bodyPr>
            <a:normAutofit fontScale="90000"/>
          </a:bodyPr>
          <a:lstStyle/>
          <a:p>
            <a:r>
              <a:rPr lang="en-GB" b="0" dirty="0" err="1">
                <a:solidFill>
                  <a:schemeClr val="bg1"/>
                </a:solidFill>
              </a:rPr>
              <a:t>Módulo</a:t>
            </a:r>
            <a:r>
              <a:rPr lang="en-GB" b="0" dirty="0">
                <a:solidFill>
                  <a:schemeClr val="bg1"/>
                </a:solidFill>
              </a:rPr>
              <a:t> 8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 err="1">
                <a:solidFill>
                  <a:schemeClr val="bg1"/>
                </a:solidFill>
              </a:rPr>
              <a:t>Argumentando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em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favo</a:t>
            </a:r>
            <a:r>
              <a:rPr lang="en-GB" dirty="0" err="1"/>
              <a:t>r</a:t>
            </a:r>
            <a:r>
              <a:rPr lang="en-GB" dirty="0"/>
              <a:t> do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acesso</a:t>
            </a:r>
            <a:r>
              <a:rPr lang="en-GB" dirty="0">
                <a:solidFill>
                  <a:schemeClr val="bg1"/>
                </a:solidFill>
              </a:rPr>
              <a:t> à </a:t>
            </a:r>
            <a:r>
              <a:rPr lang="en-GB" dirty="0" err="1">
                <a:solidFill>
                  <a:schemeClr val="bg1"/>
                </a:solidFill>
              </a:rPr>
              <a:t>energia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805D4094-2219-B4C2-71E8-6EA27BAE4E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E781C1-5EE6-2F3C-94CA-AD0D07E49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t>100</a:t>
            </a:fld>
            <a:endParaRPr lang="en-US"/>
          </a:p>
        </p:txBody>
      </p:sp>
      <p:sp>
        <p:nvSpPr>
          <p:cNvPr id="27" name="Oval 26">
            <a:hlinkClick r:id="rId2" action="ppaction://hlinksldjump"/>
            <a:extLst>
              <a:ext uri="{FF2B5EF4-FFF2-40B4-BE49-F238E27FC236}">
                <a16:creationId xmlns:a16="http://schemas.microsoft.com/office/drawing/2014/main" id="{D82B086D-D3B8-4384-873D-DB8ADA814FC1}"/>
              </a:ext>
            </a:extLst>
          </p:cNvPr>
          <p:cNvSpPr/>
          <p:nvPr/>
        </p:nvSpPr>
        <p:spPr>
          <a:xfrm>
            <a:off x="9384310" y="820816"/>
            <a:ext cx="128979" cy="12897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28" name="Oval 27">
            <a:hlinkClick r:id="rId3" action="ppaction://hlinksldjump"/>
            <a:extLst>
              <a:ext uri="{FF2B5EF4-FFF2-40B4-BE49-F238E27FC236}">
                <a16:creationId xmlns:a16="http://schemas.microsoft.com/office/drawing/2014/main" id="{16161F37-FA87-4C8B-8F98-0733011B2FC2}"/>
              </a:ext>
            </a:extLst>
          </p:cNvPr>
          <p:cNvSpPr/>
          <p:nvPr/>
        </p:nvSpPr>
        <p:spPr>
          <a:xfrm>
            <a:off x="9384310" y="1983052"/>
            <a:ext cx="128979" cy="128979"/>
          </a:xfrm>
          <a:prstGeom prst="ellipse">
            <a:avLst/>
          </a:prstGeom>
          <a:solidFill>
            <a:srgbClr val="008CB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9" name="Oval 28">
            <a:hlinkClick r:id="rId2" action="ppaction://hlinksldjump"/>
            <a:extLst>
              <a:ext uri="{FF2B5EF4-FFF2-40B4-BE49-F238E27FC236}">
                <a16:creationId xmlns:a16="http://schemas.microsoft.com/office/drawing/2014/main" id="{7927ABDC-7E85-415E-8477-16B49D79B948}"/>
              </a:ext>
            </a:extLst>
          </p:cNvPr>
          <p:cNvSpPr/>
          <p:nvPr/>
        </p:nvSpPr>
        <p:spPr>
          <a:xfrm>
            <a:off x="9384310" y="823197"/>
            <a:ext cx="128979" cy="128979"/>
          </a:xfrm>
          <a:prstGeom prst="ellipse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0" name="Oval 29">
            <a:hlinkClick r:id="rId4" action="ppaction://hlinksldjump"/>
            <a:extLst>
              <a:ext uri="{FF2B5EF4-FFF2-40B4-BE49-F238E27FC236}">
                <a16:creationId xmlns:a16="http://schemas.microsoft.com/office/drawing/2014/main" id="{88BC2358-40BF-4551-83F0-EF0321679D71}"/>
              </a:ext>
            </a:extLst>
          </p:cNvPr>
          <p:cNvSpPr/>
          <p:nvPr/>
        </p:nvSpPr>
        <p:spPr>
          <a:xfrm>
            <a:off x="9384310" y="1402303"/>
            <a:ext cx="128979" cy="128979"/>
          </a:xfrm>
          <a:prstGeom prst="ellipse">
            <a:avLst/>
          </a:prstGeom>
          <a:solidFill>
            <a:srgbClr val="1C356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1" name="Oval 30">
            <a:hlinkClick r:id="rId5" action="ppaction://hlinksldjump"/>
            <a:extLst>
              <a:ext uri="{FF2B5EF4-FFF2-40B4-BE49-F238E27FC236}">
                <a16:creationId xmlns:a16="http://schemas.microsoft.com/office/drawing/2014/main" id="{6E785FBE-3B74-472B-A189-565336274867}"/>
              </a:ext>
            </a:extLst>
          </p:cNvPr>
          <p:cNvSpPr/>
          <p:nvPr/>
        </p:nvSpPr>
        <p:spPr>
          <a:xfrm>
            <a:off x="9384310" y="2563074"/>
            <a:ext cx="128979" cy="128979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2" name="Oval 31">
            <a:hlinkClick r:id="rId6" action="ppaction://hlinksldjump"/>
            <a:extLst>
              <a:ext uri="{FF2B5EF4-FFF2-40B4-BE49-F238E27FC236}">
                <a16:creationId xmlns:a16="http://schemas.microsoft.com/office/drawing/2014/main" id="{4066D412-08E9-4DAD-9233-8D51CA1EE067}"/>
              </a:ext>
            </a:extLst>
          </p:cNvPr>
          <p:cNvSpPr/>
          <p:nvPr/>
        </p:nvSpPr>
        <p:spPr>
          <a:xfrm>
            <a:off x="9384310" y="4302666"/>
            <a:ext cx="128979" cy="128979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hlinkClick r:id="rId7" action="ppaction://hlinksldjump"/>
            <a:extLst>
              <a:ext uri="{FF2B5EF4-FFF2-40B4-BE49-F238E27FC236}">
                <a16:creationId xmlns:a16="http://schemas.microsoft.com/office/drawing/2014/main" id="{DA03A97C-E2BC-4D95-9989-EA71EAAA2EC2}"/>
              </a:ext>
            </a:extLst>
          </p:cNvPr>
          <p:cNvSpPr/>
          <p:nvPr/>
        </p:nvSpPr>
        <p:spPr>
          <a:xfrm>
            <a:off x="9384310" y="3720774"/>
            <a:ext cx="128979" cy="128979"/>
          </a:xfrm>
          <a:prstGeom prst="ellipse">
            <a:avLst/>
          </a:prstGeom>
          <a:solidFill>
            <a:srgbClr val="6AB24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hlinkClick r:id="rId8" action="ppaction://hlinksldjump"/>
            <a:extLst>
              <a:ext uri="{FF2B5EF4-FFF2-40B4-BE49-F238E27FC236}">
                <a16:creationId xmlns:a16="http://schemas.microsoft.com/office/drawing/2014/main" id="{CD566588-110E-4C40-874C-A8649C398720}"/>
              </a:ext>
            </a:extLst>
          </p:cNvPr>
          <p:cNvSpPr/>
          <p:nvPr/>
        </p:nvSpPr>
        <p:spPr>
          <a:xfrm>
            <a:off x="9384310" y="3144004"/>
            <a:ext cx="128979" cy="128979"/>
          </a:xfrm>
          <a:prstGeom prst="ellipse">
            <a:avLst/>
          </a:prstGeom>
          <a:solidFill>
            <a:srgbClr val="03884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hlinkClick r:id="rId9" action="ppaction://hlinksldjump"/>
            <a:extLst>
              <a:ext uri="{FF2B5EF4-FFF2-40B4-BE49-F238E27FC236}">
                <a16:creationId xmlns:a16="http://schemas.microsoft.com/office/drawing/2014/main" id="{23B86D66-51AC-43C0-880B-0AD96A084D8D}"/>
              </a:ext>
            </a:extLst>
          </p:cNvPr>
          <p:cNvSpPr/>
          <p:nvPr/>
        </p:nvSpPr>
        <p:spPr>
          <a:xfrm>
            <a:off x="9384310" y="4881778"/>
            <a:ext cx="128979" cy="128979"/>
          </a:xfrm>
          <a:prstGeom prst="ellipse">
            <a:avLst/>
          </a:prstGeom>
          <a:solidFill>
            <a:srgbClr val="F195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hlinkClick r:id="rId10" action="ppaction://hlinksldjump"/>
            <a:extLst>
              <a:ext uri="{FF2B5EF4-FFF2-40B4-BE49-F238E27FC236}">
                <a16:creationId xmlns:a16="http://schemas.microsoft.com/office/drawing/2014/main" id="{550013C8-48F7-4ACC-8A25-5B246783F9A3}"/>
              </a:ext>
            </a:extLst>
          </p:cNvPr>
          <p:cNvSpPr/>
          <p:nvPr/>
        </p:nvSpPr>
        <p:spPr>
          <a:xfrm>
            <a:off x="9384310" y="5463066"/>
            <a:ext cx="128979" cy="128979"/>
          </a:xfrm>
          <a:prstGeom prst="ellipse">
            <a:avLst/>
          </a:prstGeom>
          <a:solidFill>
            <a:srgbClr val="F8A92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A57A674-2298-4658-B246-44D1FCDC345D}"/>
              </a:ext>
            </a:extLst>
          </p:cNvPr>
          <p:cNvGrpSpPr/>
          <p:nvPr/>
        </p:nvGrpSpPr>
        <p:grpSpPr>
          <a:xfrm>
            <a:off x="9573110" y="5385781"/>
            <a:ext cx="146522" cy="280390"/>
            <a:chOff x="5545138" y="625475"/>
            <a:chExt cx="1489075" cy="2849563"/>
          </a:xfrm>
        </p:grpSpPr>
        <p:sp>
          <p:nvSpPr>
            <p:cNvPr id="38" name="Freeform 117">
              <a:extLst>
                <a:ext uri="{FF2B5EF4-FFF2-40B4-BE49-F238E27FC236}">
                  <a16:creationId xmlns:a16="http://schemas.microsoft.com/office/drawing/2014/main" id="{772D4340-FD80-44B0-997D-64429080B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625475"/>
              <a:ext cx="1243013" cy="1697038"/>
            </a:xfrm>
            <a:custGeom>
              <a:avLst/>
              <a:gdLst>
                <a:gd name="T0" fmla="*/ 2278 w 4249"/>
                <a:gd name="T1" fmla="*/ 5744 h 5744"/>
                <a:gd name="T2" fmla="*/ 0 w 4249"/>
                <a:gd name="T3" fmla="*/ 5744 h 5744"/>
                <a:gd name="T4" fmla="*/ 4249 w 4249"/>
                <a:gd name="T5" fmla="*/ 0 h 5744"/>
                <a:gd name="T6" fmla="*/ 2603 w 4249"/>
                <a:gd name="T7" fmla="*/ 4796 h 5744"/>
                <a:gd name="T8" fmla="*/ 2278 w 4249"/>
                <a:gd name="T9" fmla="*/ 5744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2278" y="5744"/>
                  </a:moveTo>
                  <a:lnTo>
                    <a:pt x="0" y="5744"/>
                  </a:lnTo>
                  <a:lnTo>
                    <a:pt x="4249" y="0"/>
                  </a:lnTo>
                  <a:lnTo>
                    <a:pt x="2603" y="4796"/>
                  </a:lnTo>
                  <a:lnTo>
                    <a:pt x="2278" y="5744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20">
              <a:extLst>
                <a:ext uri="{FF2B5EF4-FFF2-40B4-BE49-F238E27FC236}">
                  <a16:creationId xmlns:a16="http://schemas.microsoft.com/office/drawing/2014/main" id="{B59E9B6E-88BE-43C9-95D2-44832C210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1779588"/>
              <a:ext cx="1243013" cy="1695450"/>
            </a:xfrm>
            <a:custGeom>
              <a:avLst/>
              <a:gdLst>
                <a:gd name="T0" fmla="*/ 1972 w 4249"/>
                <a:gd name="T1" fmla="*/ 0 h 5744"/>
                <a:gd name="T2" fmla="*/ 4249 w 4249"/>
                <a:gd name="T3" fmla="*/ 0 h 5744"/>
                <a:gd name="T4" fmla="*/ 0 w 4249"/>
                <a:gd name="T5" fmla="*/ 5744 h 5744"/>
                <a:gd name="T6" fmla="*/ 1646 w 4249"/>
                <a:gd name="T7" fmla="*/ 948 h 5744"/>
                <a:gd name="T8" fmla="*/ 1972 w 4249"/>
                <a:gd name="T9" fmla="*/ 0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1972" y="0"/>
                  </a:moveTo>
                  <a:lnTo>
                    <a:pt x="4249" y="0"/>
                  </a:lnTo>
                  <a:lnTo>
                    <a:pt x="0" y="5744"/>
                  </a:lnTo>
                  <a:lnTo>
                    <a:pt x="1646" y="948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F95C24B-CFA8-422D-8F2A-2D03635CD63F}"/>
              </a:ext>
            </a:extLst>
          </p:cNvPr>
          <p:cNvGrpSpPr/>
          <p:nvPr/>
        </p:nvGrpSpPr>
        <p:grpSpPr>
          <a:xfrm>
            <a:off x="6378866" y="3058834"/>
            <a:ext cx="2489237" cy="3310564"/>
            <a:chOff x="6878638" y="4824413"/>
            <a:chExt cx="625475" cy="831851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1B0A25DB-2289-41E6-AF1E-A6FFC7443855}"/>
                </a:ext>
              </a:extLst>
            </p:cNvPr>
            <p:cNvGrpSpPr/>
            <p:nvPr/>
          </p:nvGrpSpPr>
          <p:grpSpPr>
            <a:xfrm>
              <a:off x="6878638" y="4824413"/>
              <a:ext cx="625475" cy="831851"/>
              <a:chOff x="6878638" y="4824413"/>
              <a:chExt cx="625475" cy="831851"/>
            </a:xfrm>
          </p:grpSpPr>
          <p:sp>
            <p:nvSpPr>
              <p:cNvPr id="43" name="Freeform 2173">
                <a:extLst>
                  <a:ext uri="{FF2B5EF4-FFF2-40B4-BE49-F238E27FC236}">
                    <a16:creationId xmlns:a16="http://schemas.microsoft.com/office/drawing/2014/main" id="{FB65539D-235C-4170-8D9F-3393B5D204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07275" y="5527676"/>
                <a:ext cx="47625" cy="128588"/>
              </a:xfrm>
              <a:custGeom>
                <a:avLst/>
                <a:gdLst>
                  <a:gd name="T0" fmla="*/ 5 w 145"/>
                  <a:gd name="T1" fmla="*/ 249 h 385"/>
                  <a:gd name="T2" fmla="*/ 0 w 145"/>
                  <a:gd name="T3" fmla="*/ 296 h 385"/>
                  <a:gd name="T4" fmla="*/ 0 w 145"/>
                  <a:gd name="T5" fmla="*/ 309 h 385"/>
                  <a:gd name="T6" fmla="*/ 13 w 145"/>
                  <a:gd name="T7" fmla="*/ 357 h 385"/>
                  <a:gd name="T8" fmla="*/ 53 w 145"/>
                  <a:gd name="T9" fmla="*/ 385 h 385"/>
                  <a:gd name="T10" fmla="*/ 55 w 145"/>
                  <a:gd name="T11" fmla="*/ 385 h 385"/>
                  <a:gd name="T12" fmla="*/ 96 w 145"/>
                  <a:gd name="T13" fmla="*/ 366 h 385"/>
                  <a:gd name="T14" fmla="*/ 119 w 145"/>
                  <a:gd name="T15" fmla="*/ 323 h 385"/>
                  <a:gd name="T16" fmla="*/ 134 w 145"/>
                  <a:gd name="T17" fmla="*/ 255 h 385"/>
                  <a:gd name="T18" fmla="*/ 139 w 145"/>
                  <a:gd name="T19" fmla="*/ 123 h 385"/>
                  <a:gd name="T20" fmla="*/ 145 w 145"/>
                  <a:gd name="T21" fmla="*/ 73 h 385"/>
                  <a:gd name="T22" fmla="*/ 66 w 145"/>
                  <a:gd name="T23" fmla="*/ 33 h 385"/>
                  <a:gd name="T24" fmla="*/ 26 w 145"/>
                  <a:gd name="T25" fmla="*/ 171 h 385"/>
                  <a:gd name="T26" fmla="*/ 5 w 145"/>
                  <a:gd name="T27" fmla="*/ 249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5" h="385">
                    <a:moveTo>
                      <a:pt x="5" y="249"/>
                    </a:moveTo>
                    <a:cubicBezTo>
                      <a:pt x="2" y="264"/>
                      <a:pt x="0" y="280"/>
                      <a:pt x="0" y="296"/>
                    </a:cubicBezTo>
                    <a:cubicBezTo>
                      <a:pt x="0" y="301"/>
                      <a:pt x="0" y="305"/>
                      <a:pt x="0" y="309"/>
                    </a:cubicBezTo>
                    <a:cubicBezTo>
                      <a:pt x="1" y="326"/>
                      <a:pt x="5" y="343"/>
                      <a:pt x="13" y="357"/>
                    </a:cubicBezTo>
                    <a:cubicBezTo>
                      <a:pt x="21" y="372"/>
                      <a:pt x="36" y="383"/>
                      <a:pt x="53" y="385"/>
                    </a:cubicBezTo>
                    <a:cubicBezTo>
                      <a:pt x="53" y="385"/>
                      <a:pt x="54" y="385"/>
                      <a:pt x="55" y="385"/>
                    </a:cubicBezTo>
                    <a:cubicBezTo>
                      <a:pt x="71" y="385"/>
                      <a:pt x="86" y="378"/>
                      <a:pt x="96" y="366"/>
                    </a:cubicBezTo>
                    <a:cubicBezTo>
                      <a:pt x="107" y="353"/>
                      <a:pt x="115" y="338"/>
                      <a:pt x="119" y="323"/>
                    </a:cubicBezTo>
                    <a:cubicBezTo>
                      <a:pt x="127" y="301"/>
                      <a:pt x="132" y="278"/>
                      <a:pt x="134" y="255"/>
                    </a:cubicBezTo>
                    <a:cubicBezTo>
                      <a:pt x="138" y="211"/>
                      <a:pt x="133" y="167"/>
                      <a:pt x="139" y="123"/>
                    </a:cubicBezTo>
                    <a:cubicBezTo>
                      <a:pt x="142" y="107"/>
                      <a:pt x="144" y="90"/>
                      <a:pt x="145" y="73"/>
                    </a:cubicBezTo>
                    <a:cubicBezTo>
                      <a:pt x="143" y="32"/>
                      <a:pt x="99" y="0"/>
                      <a:pt x="66" y="33"/>
                    </a:cubicBezTo>
                    <a:cubicBezTo>
                      <a:pt x="28" y="71"/>
                      <a:pt x="36" y="123"/>
                      <a:pt x="26" y="171"/>
                    </a:cubicBezTo>
                    <a:cubicBezTo>
                      <a:pt x="21" y="198"/>
                      <a:pt x="11" y="223"/>
                      <a:pt x="5" y="249"/>
                    </a:cubicBezTo>
                    <a:close/>
                  </a:path>
                </a:pathLst>
              </a:custGeom>
              <a:solidFill>
                <a:srgbClr val="173E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2174">
                <a:extLst>
                  <a:ext uri="{FF2B5EF4-FFF2-40B4-BE49-F238E27FC236}">
                    <a16:creationId xmlns:a16="http://schemas.microsoft.com/office/drawing/2014/main" id="{DD182C17-5260-4574-AC81-254B6E5703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89800" y="5143501"/>
                <a:ext cx="188912" cy="450850"/>
              </a:xfrm>
              <a:custGeom>
                <a:avLst/>
                <a:gdLst>
                  <a:gd name="T0" fmla="*/ 480 w 565"/>
                  <a:gd name="T1" fmla="*/ 399 h 1343"/>
                  <a:gd name="T2" fmla="*/ 457 w 565"/>
                  <a:gd name="T3" fmla="*/ 45 h 1343"/>
                  <a:gd name="T4" fmla="*/ 298 w 565"/>
                  <a:gd name="T5" fmla="*/ 14 h 1343"/>
                  <a:gd name="T6" fmla="*/ 112 w 565"/>
                  <a:gd name="T7" fmla="*/ 39 h 1343"/>
                  <a:gd name="T8" fmla="*/ 387 w 565"/>
                  <a:gd name="T9" fmla="*/ 623 h 1343"/>
                  <a:gd name="T10" fmla="*/ 332 w 565"/>
                  <a:gd name="T11" fmla="*/ 911 h 1343"/>
                  <a:gd name="T12" fmla="*/ 353 w 565"/>
                  <a:gd name="T13" fmla="*/ 1167 h 1343"/>
                  <a:gd name="T14" fmla="*/ 358 w 565"/>
                  <a:gd name="T15" fmla="*/ 1258 h 1343"/>
                  <a:gd name="T16" fmla="*/ 390 w 565"/>
                  <a:gd name="T17" fmla="*/ 1314 h 1343"/>
                  <a:gd name="T18" fmla="*/ 499 w 565"/>
                  <a:gd name="T19" fmla="*/ 1322 h 1343"/>
                  <a:gd name="T20" fmla="*/ 480 w 565"/>
                  <a:gd name="T21" fmla="*/ 399 h 1343"/>
                  <a:gd name="T22" fmla="*/ 0 w 565"/>
                  <a:gd name="T23" fmla="*/ 1273 h 1343"/>
                  <a:gd name="T24" fmla="*/ 156 w 565"/>
                  <a:gd name="T25" fmla="*/ 1224 h 1343"/>
                  <a:gd name="T26" fmla="*/ 170 w 565"/>
                  <a:gd name="T27" fmla="*/ 1156 h 1343"/>
                  <a:gd name="T28" fmla="*/ 0 w 565"/>
                  <a:gd name="T29" fmla="*/ 1273 h 1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5" h="1343">
                    <a:moveTo>
                      <a:pt x="480" y="399"/>
                    </a:moveTo>
                    <a:cubicBezTo>
                      <a:pt x="483" y="296"/>
                      <a:pt x="516" y="138"/>
                      <a:pt x="457" y="45"/>
                    </a:cubicBezTo>
                    <a:cubicBezTo>
                      <a:pt x="428" y="0"/>
                      <a:pt x="344" y="12"/>
                      <a:pt x="298" y="14"/>
                    </a:cubicBezTo>
                    <a:cubicBezTo>
                      <a:pt x="236" y="18"/>
                      <a:pt x="173" y="27"/>
                      <a:pt x="112" y="39"/>
                    </a:cubicBezTo>
                    <a:cubicBezTo>
                      <a:pt x="277" y="165"/>
                      <a:pt x="387" y="379"/>
                      <a:pt x="387" y="623"/>
                    </a:cubicBezTo>
                    <a:cubicBezTo>
                      <a:pt x="387" y="725"/>
                      <a:pt x="367" y="823"/>
                      <a:pt x="332" y="911"/>
                    </a:cubicBezTo>
                    <a:cubicBezTo>
                      <a:pt x="341" y="996"/>
                      <a:pt x="348" y="1082"/>
                      <a:pt x="353" y="1167"/>
                    </a:cubicBezTo>
                    <a:cubicBezTo>
                      <a:pt x="355" y="1198"/>
                      <a:pt x="356" y="1228"/>
                      <a:pt x="358" y="1258"/>
                    </a:cubicBezTo>
                    <a:cubicBezTo>
                      <a:pt x="360" y="1295"/>
                      <a:pt x="360" y="1301"/>
                      <a:pt x="390" y="1314"/>
                    </a:cubicBezTo>
                    <a:cubicBezTo>
                      <a:pt x="405" y="1320"/>
                      <a:pt x="494" y="1343"/>
                      <a:pt x="499" y="1322"/>
                    </a:cubicBezTo>
                    <a:cubicBezTo>
                      <a:pt x="565" y="874"/>
                      <a:pt x="475" y="543"/>
                      <a:pt x="480" y="399"/>
                    </a:cubicBezTo>
                    <a:close/>
                    <a:moveTo>
                      <a:pt x="0" y="1273"/>
                    </a:moveTo>
                    <a:cubicBezTo>
                      <a:pt x="63" y="1266"/>
                      <a:pt x="148" y="1242"/>
                      <a:pt x="156" y="1224"/>
                    </a:cubicBezTo>
                    <a:cubicBezTo>
                      <a:pt x="163" y="1202"/>
                      <a:pt x="168" y="1179"/>
                      <a:pt x="170" y="1156"/>
                    </a:cubicBezTo>
                    <a:cubicBezTo>
                      <a:pt x="119" y="1205"/>
                      <a:pt x="62" y="1244"/>
                      <a:pt x="0" y="1273"/>
                    </a:cubicBezTo>
                    <a:close/>
                  </a:path>
                </a:pathLst>
              </a:custGeom>
              <a:solidFill>
                <a:srgbClr val="173E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2175">
                <a:extLst>
                  <a:ext uri="{FF2B5EF4-FFF2-40B4-BE49-F238E27FC236}">
                    <a16:creationId xmlns:a16="http://schemas.microsoft.com/office/drawing/2014/main" id="{640F3302-3A7A-455F-BBD7-2B4B1521F0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4910138"/>
                <a:ext cx="171450" cy="323850"/>
              </a:xfrm>
              <a:custGeom>
                <a:avLst/>
                <a:gdLst>
                  <a:gd name="T0" fmla="*/ 264 w 516"/>
                  <a:gd name="T1" fmla="*/ 947 h 966"/>
                  <a:gd name="T2" fmla="*/ 479 w 516"/>
                  <a:gd name="T3" fmla="*/ 900 h 966"/>
                  <a:gd name="T4" fmla="*/ 474 w 516"/>
                  <a:gd name="T5" fmla="*/ 662 h 966"/>
                  <a:gd name="T6" fmla="*/ 511 w 516"/>
                  <a:gd name="T7" fmla="*/ 369 h 966"/>
                  <a:gd name="T8" fmla="*/ 473 w 516"/>
                  <a:gd name="T9" fmla="*/ 197 h 966"/>
                  <a:gd name="T10" fmla="*/ 335 w 516"/>
                  <a:gd name="T11" fmla="*/ 89 h 966"/>
                  <a:gd name="T12" fmla="*/ 99 w 516"/>
                  <a:gd name="T13" fmla="*/ 111 h 966"/>
                  <a:gd name="T14" fmla="*/ 0 w 516"/>
                  <a:gd name="T15" fmla="*/ 200 h 966"/>
                  <a:gd name="T16" fmla="*/ 53 w 516"/>
                  <a:gd name="T17" fmla="*/ 389 h 966"/>
                  <a:gd name="T18" fmla="*/ 36 w 516"/>
                  <a:gd name="T19" fmla="*/ 703 h 966"/>
                  <a:gd name="T20" fmla="*/ 264 w 516"/>
                  <a:gd name="T21" fmla="*/ 947 h 9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6" h="966">
                    <a:moveTo>
                      <a:pt x="264" y="947"/>
                    </a:moveTo>
                    <a:cubicBezTo>
                      <a:pt x="360" y="966"/>
                      <a:pt x="455" y="961"/>
                      <a:pt x="479" y="900"/>
                    </a:cubicBezTo>
                    <a:cubicBezTo>
                      <a:pt x="497" y="814"/>
                      <a:pt x="477" y="749"/>
                      <a:pt x="474" y="662"/>
                    </a:cubicBezTo>
                    <a:cubicBezTo>
                      <a:pt x="472" y="591"/>
                      <a:pt x="516" y="439"/>
                      <a:pt x="511" y="369"/>
                    </a:cubicBezTo>
                    <a:cubicBezTo>
                      <a:pt x="507" y="302"/>
                      <a:pt x="506" y="255"/>
                      <a:pt x="473" y="197"/>
                    </a:cubicBezTo>
                    <a:cubicBezTo>
                      <a:pt x="451" y="157"/>
                      <a:pt x="358" y="128"/>
                      <a:pt x="335" y="89"/>
                    </a:cubicBezTo>
                    <a:cubicBezTo>
                      <a:pt x="292" y="1"/>
                      <a:pt x="128" y="0"/>
                      <a:pt x="99" y="111"/>
                    </a:cubicBezTo>
                    <a:cubicBezTo>
                      <a:pt x="85" y="142"/>
                      <a:pt x="5" y="151"/>
                      <a:pt x="0" y="200"/>
                    </a:cubicBezTo>
                    <a:cubicBezTo>
                      <a:pt x="1" y="323"/>
                      <a:pt x="55" y="267"/>
                      <a:pt x="53" y="389"/>
                    </a:cubicBezTo>
                    <a:cubicBezTo>
                      <a:pt x="53" y="424"/>
                      <a:pt x="41" y="583"/>
                      <a:pt x="36" y="703"/>
                    </a:cubicBezTo>
                    <a:cubicBezTo>
                      <a:pt x="129" y="761"/>
                      <a:pt x="208" y="845"/>
                      <a:pt x="264" y="947"/>
                    </a:cubicBezTo>
                    <a:close/>
                  </a:path>
                </a:pathLst>
              </a:custGeom>
              <a:solidFill>
                <a:srgbClr val="173E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2176">
                <a:extLst>
                  <a:ext uri="{FF2B5EF4-FFF2-40B4-BE49-F238E27FC236}">
                    <a16:creationId xmlns:a16="http://schemas.microsoft.com/office/drawing/2014/main" id="{F9A2D083-7F4B-4794-9754-8014E7DA1D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9488" y="4906963"/>
                <a:ext cx="76200" cy="296863"/>
              </a:xfrm>
              <a:custGeom>
                <a:avLst/>
                <a:gdLst>
                  <a:gd name="T0" fmla="*/ 129 w 229"/>
                  <a:gd name="T1" fmla="*/ 880 h 880"/>
                  <a:gd name="T2" fmla="*/ 171 w 229"/>
                  <a:gd name="T3" fmla="*/ 586 h 880"/>
                  <a:gd name="T4" fmla="*/ 223 w 229"/>
                  <a:gd name="T5" fmla="*/ 143 h 880"/>
                  <a:gd name="T6" fmla="*/ 67 w 229"/>
                  <a:gd name="T7" fmla="*/ 47 h 880"/>
                  <a:gd name="T8" fmla="*/ 32 w 229"/>
                  <a:gd name="T9" fmla="*/ 130 h 880"/>
                  <a:gd name="T10" fmla="*/ 40 w 229"/>
                  <a:gd name="T11" fmla="*/ 209 h 880"/>
                  <a:gd name="T12" fmla="*/ 8 w 229"/>
                  <a:gd name="T13" fmla="*/ 752 h 880"/>
                  <a:gd name="T14" fmla="*/ 129 w 229"/>
                  <a:gd name="T15" fmla="*/ 88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9" h="880">
                    <a:moveTo>
                      <a:pt x="129" y="880"/>
                    </a:moveTo>
                    <a:cubicBezTo>
                      <a:pt x="138" y="818"/>
                      <a:pt x="171" y="685"/>
                      <a:pt x="171" y="586"/>
                    </a:cubicBezTo>
                    <a:cubicBezTo>
                      <a:pt x="171" y="475"/>
                      <a:pt x="223" y="367"/>
                      <a:pt x="223" y="143"/>
                    </a:cubicBezTo>
                    <a:cubicBezTo>
                      <a:pt x="229" y="20"/>
                      <a:pt x="112" y="0"/>
                      <a:pt x="67" y="47"/>
                    </a:cubicBezTo>
                    <a:cubicBezTo>
                      <a:pt x="46" y="70"/>
                      <a:pt x="33" y="99"/>
                      <a:pt x="32" y="130"/>
                    </a:cubicBezTo>
                    <a:cubicBezTo>
                      <a:pt x="31" y="166"/>
                      <a:pt x="44" y="173"/>
                      <a:pt x="40" y="209"/>
                    </a:cubicBezTo>
                    <a:cubicBezTo>
                      <a:pt x="28" y="352"/>
                      <a:pt x="0" y="594"/>
                      <a:pt x="8" y="752"/>
                    </a:cubicBezTo>
                    <a:cubicBezTo>
                      <a:pt x="53" y="788"/>
                      <a:pt x="94" y="831"/>
                      <a:pt x="129" y="88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2177">
                <a:extLst>
                  <a:ext uri="{FF2B5EF4-FFF2-40B4-BE49-F238E27FC236}">
                    <a16:creationId xmlns:a16="http://schemas.microsoft.com/office/drawing/2014/main" id="{4A14E998-2B8B-4558-999C-BEF10AFAEA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42188" y="4979988"/>
                <a:ext cx="30162" cy="193675"/>
              </a:xfrm>
              <a:custGeom>
                <a:avLst/>
                <a:gdLst>
                  <a:gd name="T0" fmla="*/ 59 w 88"/>
                  <a:gd name="T1" fmla="*/ 21 h 574"/>
                  <a:gd name="T2" fmla="*/ 0 w 88"/>
                  <a:gd name="T3" fmla="*/ 508 h 574"/>
                  <a:gd name="T4" fmla="*/ 34 w 88"/>
                  <a:gd name="T5" fmla="*/ 574 h 574"/>
                  <a:gd name="T6" fmla="*/ 72 w 88"/>
                  <a:gd name="T7" fmla="*/ 499 h 574"/>
                  <a:gd name="T8" fmla="*/ 88 w 88"/>
                  <a:gd name="T9" fmla="*/ 0 h 574"/>
                  <a:gd name="T10" fmla="*/ 59 w 88"/>
                  <a:gd name="T11" fmla="*/ 21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574">
                    <a:moveTo>
                      <a:pt x="59" y="21"/>
                    </a:moveTo>
                    <a:lnTo>
                      <a:pt x="0" y="508"/>
                    </a:lnTo>
                    <a:lnTo>
                      <a:pt x="34" y="574"/>
                    </a:lnTo>
                    <a:lnTo>
                      <a:pt x="72" y="499"/>
                    </a:lnTo>
                    <a:lnTo>
                      <a:pt x="88" y="0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173E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2178">
                <a:extLst>
                  <a:ext uri="{FF2B5EF4-FFF2-40B4-BE49-F238E27FC236}">
                    <a16:creationId xmlns:a16="http://schemas.microsoft.com/office/drawing/2014/main" id="{35F8BE01-3DDA-4D4C-8A95-007FEC98F2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37425" y="5162551"/>
                <a:ext cx="23812" cy="12700"/>
              </a:xfrm>
              <a:custGeom>
                <a:avLst/>
                <a:gdLst>
                  <a:gd name="T0" fmla="*/ 13 w 68"/>
                  <a:gd name="T1" fmla="*/ 1 h 39"/>
                  <a:gd name="T2" fmla="*/ 8 w 68"/>
                  <a:gd name="T3" fmla="*/ 0 h 39"/>
                  <a:gd name="T4" fmla="*/ 4 w 68"/>
                  <a:gd name="T5" fmla="*/ 0 h 39"/>
                  <a:gd name="T6" fmla="*/ 2 w 68"/>
                  <a:gd name="T7" fmla="*/ 12 h 39"/>
                  <a:gd name="T8" fmla="*/ 19 w 68"/>
                  <a:gd name="T9" fmla="*/ 29 h 39"/>
                  <a:gd name="T10" fmla="*/ 41 w 68"/>
                  <a:gd name="T11" fmla="*/ 37 h 39"/>
                  <a:gd name="T12" fmla="*/ 49 w 68"/>
                  <a:gd name="T13" fmla="*/ 39 h 39"/>
                  <a:gd name="T14" fmla="*/ 58 w 68"/>
                  <a:gd name="T15" fmla="*/ 37 h 39"/>
                  <a:gd name="T16" fmla="*/ 66 w 68"/>
                  <a:gd name="T17" fmla="*/ 23 h 39"/>
                  <a:gd name="T18" fmla="*/ 64 w 68"/>
                  <a:gd name="T19" fmla="*/ 10 h 39"/>
                  <a:gd name="T20" fmla="*/ 48 w 68"/>
                  <a:gd name="T21" fmla="*/ 9 h 39"/>
                  <a:gd name="T22" fmla="*/ 13 w 68"/>
                  <a:gd name="T23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39">
                    <a:moveTo>
                      <a:pt x="13" y="1"/>
                    </a:moveTo>
                    <a:cubicBezTo>
                      <a:pt x="11" y="0"/>
                      <a:pt x="10" y="0"/>
                      <a:pt x="8" y="0"/>
                    </a:cubicBezTo>
                    <a:cubicBezTo>
                      <a:pt x="7" y="0"/>
                      <a:pt x="5" y="0"/>
                      <a:pt x="4" y="0"/>
                    </a:cubicBezTo>
                    <a:cubicBezTo>
                      <a:pt x="0" y="3"/>
                      <a:pt x="1" y="8"/>
                      <a:pt x="2" y="12"/>
                    </a:cubicBezTo>
                    <a:cubicBezTo>
                      <a:pt x="6" y="19"/>
                      <a:pt x="12" y="25"/>
                      <a:pt x="19" y="29"/>
                    </a:cubicBezTo>
                    <a:cubicBezTo>
                      <a:pt x="26" y="33"/>
                      <a:pt x="34" y="35"/>
                      <a:pt x="41" y="37"/>
                    </a:cubicBezTo>
                    <a:cubicBezTo>
                      <a:pt x="44" y="38"/>
                      <a:pt x="47" y="39"/>
                      <a:pt x="49" y="39"/>
                    </a:cubicBezTo>
                    <a:cubicBezTo>
                      <a:pt x="52" y="39"/>
                      <a:pt x="55" y="38"/>
                      <a:pt x="58" y="37"/>
                    </a:cubicBezTo>
                    <a:cubicBezTo>
                      <a:pt x="63" y="33"/>
                      <a:pt x="65" y="29"/>
                      <a:pt x="66" y="23"/>
                    </a:cubicBezTo>
                    <a:cubicBezTo>
                      <a:pt x="66" y="20"/>
                      <a:pt x="68" y="13"/>
                      <a:pt x="64" y="10"/>
                    </a:cubicBezTo>
                    <a:cubicBezTo>
                      <a:pt x="61" y="8"/>
                      <a:pt x="52" y="9"/>
                      <a:pt x="48" y="9"/>
                    </a:cubicBezTo>
                    <a:cubicBezTo>
                      <a:pt x="36" y="7"/>
                      <a:pt x="24" y="5"/>
                      <a:pt x="13" y="1"/>
                    </a:cubicBezTo>
                    <a:close/>
                  </a:path>
                </a:pathLst>
              </a:custGeom>
              <a:solidFill>
                <a:srgbClr val="FF5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2179">
                <a:extLst>
                  <a:ext uri="{FF2B5EF4-FFF2-40B4-BE49-F238E27FC236}">
                    <a16:creationId xmlns:a16="http://schemas.microsoft.com/office/drawing/2014/main" id="{C9687CB1-A6D0-4DB6-BEA4-D9E9B8D6D8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86638" y="4949826"/>
                <a:ext cx="117475" cy="258763"/>
              </a:xfrm>
              <a:custGeom>
                <a:avLst/>
                <a:gdLst>
                  <a:gd name="T0" fmla="*/ 344 w 355"/>
                  <a:gd name="T1" fmla="*/ 542 h 768"/>
                  <a:gd name="T2" fmla="*/ 51 w 355"/>
                  <a:gd name="T3" fmla="*/ 738 h 768"/>
                  <a:gd name="T4" fmla="*/ 13 w 355"/>
                  <a:gd name="T5" fmla="*/ 653 h 768"/>
                  <a:gd name="T6" fmla="*/ 178 w 355"/>
                  <a:gd name="T7" fmla="*/ 498 h 768"/>
                  <a:gd name="T8" fmla="*/ 120 w 355"/>
                  <a:gd name="T9" fmla="*/ 262 h 768"/>
                  <a:gd name="T10" fmla="*/ 115 w 355"/>
                  <a:gd name="T11" fmla="*/ 27 h 768"/>
                  <a:gd name="T12" fmla="*/ 119 w 355"/>
                  <a:gd name="T13" fmla="*/ 7 h 768"/>
                  <a:gd name="T14" fmla="*/ 207 w 355"/>
                  <a:gd name="T15" fmla="*/ 56 h 768"/>
                  <a:gd name="T16" fmla="*/ 344 w 355"/>
                  <a:gd name="T17" fmla="*/ 542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5" h="768">
                    <a:moveTo>
                      <a:pt x="344" y="542"/>
                    </a:moveTo>
                    <a:cubicBezTo>
                      <a:pt x="277" y="657"/>
                      <a:pt x="33" y="768"/>
                      <a:pt x="51" y="738"/>
                    </a:cubicBezTo>
                    <a:cubicBezTo>
                      <a:pt x="57" y="727"/>
                      <a:pt x="0" y="670"/>
                      <a:pt x="13" y="653"/>
                    </a:cubicBezTo>
                    <a:cubicBezTo>
                      <a:pt x="63" y="585"/>
                      <a:pt x="171" y="546"/>
                      <a:pt x="178" y="498"/>
                    </a:cubicBezTo>
                    <a:cubicBezTo>
                      <a:pt x="188" y="428"/>
                      <a:pt x="135" y="331"/>
                      <a:pt x="120" y="262"/>
                    </a:cubicBezTo>
                    <a:cubicBezTo>
                      <a:pt x="99" y="167"/>
                      <a:pt x="101" y="124"/>
                      <a:pt x="115" y="27"/>
                    </a:cubicBezTo>
                    <a:cubicBezTo>
                      <a:pt x="116" y="21"/>
                      <a:pt x="117" y="14"/>
                      <a:pt x="119" y="7"/>
                    </a:cubicBezTo>
                    <a:cubicBezTo>
                      <a:pt x="120" y="0"/>
                      <a:pt x="206" y="55"/>
                      <a:pt x="207" y="56"/>
                    </a:cubicBezTo>
                    <a:cubicBezTo>
                      <a:pt x="256" y="77"/>
                      <a:pt x="355" y="375"/>
                      <a:pt x="344" y="542"/>
                    </a:cubicBezTo>
                    <a:close/>
                  </a:path>
                </a:pathLst>
              </a:custGeom>
              <a:solidFill>
                <a:srgbClr val="173E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2180">
                <a:extLst>
                  <a:ext uri="{FF2B5EF4-FFF2-40B4-BE49-F238E27FC236}">
                    <a16:creationId xmlns:a16="http://schemas.microsoft.com/office/drawing/2014/main" id="{031F0C84-49C7-4EC3-A20D-9F12ABBCD8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67588" y="5170488"/>
                <a:ext cx="34925" cy="36513"/>
              </a:xfrm>
              <a:custGeom>
                <a:avLst/>
                <a:gdLst>
                  <a:gd name="T0" fmla="*/ 89 w 104"/>
                  <a:gd name="T1" fmla="*/ 29 h 107"/>
                  <a:gd name="T2" fmla="*/ 25 w 104"/>
                  <a:gd name="T3" fmla="*/ 14 h 107"/>
                  <a:gd name="T4" fmla="*/ 14 w 104"/>
                  <a:gd name="T5" fmla="*/ 79 h 107"/>
                  <a:gd name="T6" fmla="*/ 78 w 104"/>
                  <a:gd name="T7" fmla="*/ 94 h 107"/>
                  <a:gd name="T8" fmla="*/ 89 w 104"/>
                  <a:gd name="T9" fmla="*/ 2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07">
                    <a:moveTo>
                      <a:pt x="89" y="29"/>
                    </a:moveTo>
                    <a:cubicBezTo>
                      <a:pt x="75" y="7"/>
                      <a:pt x="46" y="0"/>
                      <a:pt x="25" y="14"/>
                    </a:cubicBezTo>
                    <a:cubicBezTo>
                      <a:pt x="4" y="28"/>
                      <a:pt x="0" y="57"/>
                      <a:pt x="14" y="79"/>
                    </a:cubicBezTo>
                    <a:cubicBezTo>
                      <a:pt x="29" y="101"/>
                      <a:pt x="58" y="107"/>
                      <a:pt x="78" y="94"/>
                    </a:cubicBezTo>
                    <a:cubicBezTo>
                      <a:pt x="99" y="80"/>
                      <a:pt x="104" y="51"/>
                      <a:pt x="89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2181">
                <a:extLst>
                  <a:ext uri="{FF2B5EF4-FFF2-40B4-BE49-F238E27FC236}">
                    <a16:creationId xmlns:a16="http://schemas.microsoft.com/office/drawing/2014/main" id="{2ADC648A-295B-4BF5-B329-60E1B797FA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7263" y="4832351"/>
                <a:ext cx="100012" cy="146050"/>
              </a:xfrm>
              <a:custGeom>
                <a:avLst/>
                <a:gdLst>
                  <a:gd name="T0" fmla="*/ 132 w 300"/>
                  <a:gd name="T1" fmla="*/ 2 h 434"/>
                  <a:gd name="T2" fmla="*/ 98 w 300"/>
                  <a:gd name="T3" fmla="*/ 13 h 434"/>
                  <a:gd name="T4" fmla="*/ 32 w 300"/>
                  <a:gd name="T5" fmla="*/ 93 h 434"/>
                  <a:gd name="T6" fmla="*/ 17 w 300"/>
                  <a:gd name="T7" fmla="*/ 160 h 434"/>
                  <a:gd name="T8" fmla="*/ 17 w 300"/>
                  <a:gd name="T9" fmla="*/ 163 h 434"/>
                  <a:gd name="T10" fmla="*/ 22 w 300"/>
                  <a:gd name="T11" fmla="*/ 191 h 434"/>
                  <a:gd name="T12" fmla="*/ 33 w 300"/>
                  <a:gd name="T13" fmla="*/ 218 h 434"/>
                  <a:gd name="T14" fmla="*/ 26 w 300"/>
                  <a:gd name="T15" fmla="*/ 230 h 434"/>
                  <a:gd name="T16" fmla="*/ 7 w 300"/>
                  <a:gd name="T17" fmla="*/ 250 h 434"/>
                  <a:gd name="T18" fmla="*/ 0 w 300"/>
                  <a:gd name="T19" fmla="*/ 261 h 434"/>
                  <a:gd name="T20" fmla="*/ 0 w 300"/>
                  <a:gd name="T21" fmla="*/ 265 h 434"/>
                  <a:gd name="T22" fmla="*/ 7 w 300"/>
                  <a:gd name="T23" fmla="*/ 279 h 434"/>
                  <a:gd name="T24" fmla="*/ 22 w 300"/>
                  <a:gd name="T25" fmla="*/ 283 h 434"/>
                  <a:gd name="T26" fmla="*/ 27 w 300"/>
                  <a:gd name="T27" fmla="*/ 283 h 434"/>
                  <a:gd name="T28" fmla="*/ 29 w 300"/>
                  <a:gd name="T29" fmla="*/ 283 h 434"/>
                  <a:gd name="T30" fmla="*/ 32 w 300"/>
                  <a:gd name="T31" fmla="*/ 283 h 434"/>
                  <a:gd name="T32" fmla="*/ 34 w 300"/>
                  <a:gd name="T33" fmla="*/ 287 h 434"/>
                  <a:gd name="T34" fmla="*/ 36 w 300"/>
                  <a:gd name="T35" fmla="*/ 312 h 434"/>
                  <a:gd name="T36" fmla="*/ 57 w 300"/>
                  <a:gd name="T37" fmla="*/ 341 h 434"/>
                  <a:gd name="T38" fmla="*/ 63 w 300"/>
                  <a:gd name="T39" fmla="*/ 377 h 434"/>
                  <a:gd name="T40" fmla="*/ 84 w 300"/>
                  <a:gd name="T41" fmla="*/ 394 h 434"/>
                  <a:gd name="T42" fmla="*/ 131 w 300"/>
                  <a:gd name="T43" fmla="*/ 384 h 434"/>
                  <a:gd name="T44" fmla="*/ 180 w 300"/>
                  <a:gd name="T45" fmla="*/ 434 h 434"/>
                  <a:gd name="T46" fmla="*/ 228 w 300"/>
                  <a:gd name="T47" fmla="*/ 400 h 434"/>
                  <a:gd name="T48" fmla="*/ 268 w 300"/>
                  <a:gd name="T49" fmla="*/ 349 h 434"/>
                  <a:gd name="T50" fmla="*/ 276 w 300"/>
                  <a:gd name="T51" fmla="*/ 289 h 434"/>
                  <a:gd name="T52" fmla="*/ 294 w 300"/>
                  <a:gd name="T53" fmla="*/ 229 h 434"/>
                  <a:gd name="T54" fmla="*/ 300 w 300"/>
                  <a:gd name="T55" fmla="*/ 167 h 434"/>
                  <a:gd name="T56" fmla="*/ 289 w 300"/>
                  <a:gd name="T57" fmla="*/ 86 h 434"/>
                  <a:gd name="T58" fmla="*/ 254 w 300"/>
                  <a:gd name="T59" fmla="*/ 33 h 434"/>
                  <a:gd name="T60" fmla="*/ 224 w 300"/>
                  <a:gd name="T61" fmla="*/ 11 h 434"/>
                  <a:gd name="T62" fmla="*/ 186 w 300"/>
                  <a:gd name="T63" fmla="*/ 2 h 434"/>
                  <a:gd name="T64" fmla="*/ 161 w 300"/>
                  <a:gd name="T65" fmla="*/ 0 h 434"/>
                  <a:gd name="T66" fmla="*/ 132 w 300"/>
                  <a:gd name="T67" fmla="*/ 2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00" h="434">
                    <a:moveTo>
                      <a:pt x="132" y="2"/>
                    </a:moveTo>
                    <a:cubicBezTo>
                      <a:pt x="120" y="4"/>
                      <a:pt x="109" y="8"/>
                      <a:pt x="98" y="13"/>
                    </a:cubicBezTo>
                    <a:cubicBezTo>
                      <a:pt x="67" y="31"/>
                      <a:pt x="44" y="60"/>
                      <a:pt x="32" y="93"/>
                    </a:cubicBezTo>
                    <a:cubicBezTo>
                      <a:pt x="22" y="114"/>
                      <a:pt x="17" y="137"/>
                      <a:pt x="17" y="160"/>
                    </a:cubicBezTo>
                    <a:cubicBezTo>
                      <a:pt x="17" y="161"/>
                      <a:pt x="17" y="162"/>
                      <a:pt x="17" y="163"/>
                    </a:cubicBezTo>
                    <a:cubicBezTo>
                      <a:pt x="17" y="173"/>
                      <a:pt x="19" y="182"/>
                      <a:pt x="22" y="191"/>
                    </a:cubicBezTo>
                    <a:cubicBezTo>
                      <a:pt x="27" y="200"/>
                      <a:pt x="34" y="207"/>
                      <a:pt x="33" y="218"/>
                    </a:cubicBezTo>
                    <a:cubicBezTo>
                      <a:pt x="32" y="223"/>
                      <a:pt x="30" y="227"/>
                      <a:pt x="26" y="230"/>
                    </a:cubicBezTo>
                    <a:lnTo>
                      <a:pt x="7" y="250"/>
                    </a:lnTo>
                    <a:cubicBezTo>
                      <a:pt x="4" y="253"/>
                      <a:pt x="2" y="257"/>
                      <a:pt x="0" y="261"/>
                    </a:cubicBezTo>
                    <a:cubicBezTo>
                      <a:pt x="0" y="262"/>
                      <a:pt x="0" y="264"/>
                      <a:pt x="0" y="265"/>
                    </a:cubicBezTo>
                    <a:cubicBezTo>
                      <a:pt x="0" y="271"/>
                      <a:pt x="2" y="276"/>
                      <a:pt x="7" y="279"/>
                    </a:cubicBezTo>
                    <a:cubicBezTo>
                      <a:pt x="12" y="282"/>
                      <a:pt x="17" y="283"/>
                      <a:pt x="22" y="283"/>
                    </a:cubicBezTo>
                    <a:cubicBezTo>
                      <a:pt x="24" y="283"/>
                      <a:pt x="26" y="283"/>
                      <a:pt x="27" y="283"/>
                    </a:cubicBezTo>
                    <a:cubicBezTo>
                      <a:pt x="28" y="283"/>
                      <a:pt x="29" y="283"/>
                      <a:pt x="29" y="283"/>
                    </a:cubicBezTo>
                    <a:cubicBezTo>
                      <a:pt x="30" y="283"/>
                      <a:pt x="31" y="283"/>
                      <a:pt x="32" y="283"/>
                    </a:cubicBezTo>
                    <a:cubicBezTo>
                      <a:pt x="33" y="284"/>
                      <a:pt x="34" y="286"/>
                      <a:pt x="34" y="287"/>
                    </a:cubicBezTo>
                    <a:cubicBezTo>
                      <a:pt x="36" y="295"/>
                      <a:pt x="34" y="304"/>
                      <a:pt x="36" y="312"/>
                    </a:cubicBezTo>
                    <a:cubicBezTo>
                      <a:pt x="39" y="323"/>
                      <a:pt x="52" y="330"/>
                      <a:pt x="57" y="341"/>
                    </a:cubicBezTo>
                    <a:cubicBezTo>
                      <a:pt x="62" y="352"/>
                      <a:pt x="58" y="366"/>
                      <a:pt x="63" y="377"/>
                    </a:cubicBezTo>
                    <a:cubicBezTo>
                      <a:pt x="67" y="385"/>
                      <a:pt x="75" y="392"/>
                      <a:pt x="84" y="394"/>
                    </a:cubicBezTo>
                    <a:cubicBezTo>
                      <a:pt x="106" y="400"/>
                      <a:pt x="115" y="399"/>
                      <a:pt x="131" y="384"/>
                    </a:cubicBezTo>
                    <a:cubicBezTo>
                      <a:pt x="150" y="399"/>
                      <a:pt x="166" y="415"/>
                      <a:pt x="180" y="434"/>
                    </a:cubicBezTo>
                    <a:cubicBezTo>
                      <a:pt x="179" y="433"/>
                      <a:pt x="223" y="404"/>
                      <a:pt x="228" y="400"/>
                    </a:cubicBezTo>
                    <a:cubicBezTo>
                      <a:pt x="246" y="387"/>
                      <a:pt x="259" y="369"/>
                      <a:pt x="268" y="349"/>
                    </a:cubicBezTo>
                    <a:cubicBezTo>
                      <a:pt x="276" y="328"/>
                      <a:pt x="272" y="311"/>
                      <a:pt x="276" y="289"/>
                    </a:cubicBezTo>
                    <a:cubicBezTo>
                      <a:pt x="279" y="270"/>
                      <a:pt x="289" y="247"/>
                      <a:pt x="294" y="229"/>
                    </a:cubicBezTo>
                    <a:cubicBezTo>
                      <a:pt x="298" y="209"/>
                      <a:pt x="300" y="188"/>
                      <a:pt x="300" y="167"/>
                    </a:cubicBezTo>
                    <a:cubicBezTo>
                      <a:pt x="300" y="140"/>
                      <a:pt x="296" y="112"/>
                      <a:pt x="289" y="86"/>
                    </a:cubicBezTo>
                    <a:cubicBezTo>
                      <a:pt x="282" y="66"/>
                      <a:pt x="270" y="47"/>
                      <a:pt x="254" y="33"/>
                    </a:cubicBezTo>
                    <a:cubicBezTo>
                      <a:pt x="245" y="24"/>
                      <a:pt x="235" y="16"/>
                      <a:pt x="224" y="11"/>
                    </a:cubicBezTo>
                    <a:cubicBezTo>
                      <a:pt x="212" y="6"/>
                      <a:pt x="199" y="3"/>
                      <a:pt x="186" y="2"/>
                    </a:cubicBezTo>
                    <a:cubicBezTo>
                      <a:pt x="178" y="1"/>
                      <a:pt x="169" y="0"/>
                      <a:pt x="161" y="0"/>
                    </a:cubicBezTo>
                    <a:cubicBezTo>
                      <a:pt x="151" y="0"/>
                      <a:pt x="142" y="1"/>
                      <a:pt x="132" y="2"/>
                    </a:cubicBezTo>
                    <a:close/>
                  </a:path>
                </a:pathLst>
              </a:custGeom>
              <a:solidFill>
                <a:srgbClr val="FF5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2182">
                <a:extLst>
                  <a:ext uri="{FF2B5EF4-FFF2-40B4-BE49-F238E27FC236}">
                    <a16:creationId xmlns:a16="http://schemas.microsoft.com/office/drawing/2014/main" id="{8B7ED18A-5FF7-498B-A667-F78CF1DB43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6788" y="4824413"/>
                <a:ext cx="93662" cy="107950"/>
              </a:xfrm>
              <a:custGeom>
                <a:avLst/>
                <a:gdLst>
                  <a:gd name="T0" fmla="*/ 1 w 282"/>
                  <a:gd name="T1" fmla="*/ 84 h 319"/>
                  <a:gd name="T2" fmla="*/ 0 w 282"/>
                  <a:gd name="T3" fmla="*/ 89 h 319"/>
                  <a:gd name="T4" fmla="*/ 4 w 282"/>
                  <a:gd name="T5" fmla="*/ 104 h 319"/>
                  <a:gd name="T6" fmla="*/ 49 w 282"/>
                  <a:gd name="T7" fmla="*/ 131 h 319"/>
                  <a:gd name="T8" fmla="*/ 60 w 282"/>
                  <a:gd name="T9" fmla="*/ 132 h 319"/>
                  <a:gd name="T10" fmla="*/ 87 w 282"/>
                  <a:gd name="T11" fmla="*/ 128 h 319"/>
                  <a:gd name="T12" fmla="*/ 82 w 282"/>
                  <a:gd name="T13" fmla="*/ 143 h 319"/>
                  <a:gd name="T14" fmla="*/ 83 w 282"/>
                  <a:gd name="T15" fmla="*/ 152 h 319"/>
                  <a:gd name="T16" fmla="*/ 99 w 282"/>
                  <a:gd name="T17" fmla="*/ 170 h 319"/>
                  <a:gd name="T18" fmla="*/ 121 w 282"/>
                  <a:gd name="T19" fmla="*/ 181 h 319"/>
                  <a:gd name="T20" fmla="*/ 152 w 282"/>
                  <a:gd name="T21" fmla="*/ 221 h 319"/>
                  <a:gd name="T22" fmla="*/ 152 w 282"/>
                  <a:gd name="T23" fmla="*/ 222 h 319"/>
                  <a:gd name="T24" fmla="*/ 155 w 282"/>
                  <a:gd name="T25" fmla="*/ 239 h 319"/>
                  <a:gd name="T26" fmla="*/ 212 w 282"/>
                  <a:gd name="T27" fmla="*/ 272 h 319"/>
                  <a:gd name="T28" fmla="*/ 249 w 282"/>
                  <a:gd name="T29" fmla="*/ 319 h 319"/>
                  <a:gd name="T30" fmla="*/ 268 w 282"/>
                  <a:gd name="T31" fmla="*/ 258 h 319"/>
                  <a:gd name="T32" fmla="*/ 282 w 282"/>
                  <a:gd name="T33" fmla="*/ 166 h 319"/>
                  <a:gd name="T34" fmla="*/ 282 w 282"/>
                  <a:gd name="T35" fmla="*/ 162 h 319"/>
                  <a:gd name="T36" fmla="*/ 256 w 282"/>
                  <a:gd name="T37" fmla="*/ 69 h 319"/>
                  <a:gd name="T38" fmla="*/ 207 w 282"/>
                  <a:gd name="T39" fmla="*/ 26 h 319"/>
                  <a:gd name="T40" fmla="*/ 62 w 282"/>
                  <a:gd name="T41" fmla="*/ 29 h 319"/>
                  <a:gd name="T42" fmla="*/ 14 w 282"/>
                  <a:gd name="T43" fmla="*/ 54 h 319"/>
                  <a:gd name="T44" fmla="*/ 1 w 282"/>
                  <a:gd name="T45" fmla="*/ 84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2" h="319">
                    <a:moveTo>
                      <a:pt x="1" y="84"/>
                    </a:moveTo>
                    <a:cubicBezTo>
                      <a:pt x="1" y="86"/>
                      <a:pt x="0" y="87"/>
                      <a:pt x="0" y="89"/>
                    </a:cubicBezTo>
                    <a:cubicBezTo>
                      <a:pt x="0" y="94"/>
                      <a:pt x="2" y="99"/>
                      <a:pt x="4" y="104"/>
                    </a:cubicBezTo>
                    <a:cubicBezTo>
                      <a:pt x="13" y="121"/>
                      <a:pt x="31" y="131"/>
                      <a:pt x="49" y="131"/>
                    </a:cubicBezTo>
                    <a:cubicBezTo>
                      <a:pt x="53" y="132"/>
                      <a:pt x="56" y="132"/>
                      <a:pt x="60" y="132"/>
                    </a:cubicBezTo>
                    <a:cubicBezTo>
                      <a:pt x="69" y="132"/>
                      <a:pt x="78" y="131"/>
                      <a:pt x="87" y="128"/>
                    </a:cubicBezTo>
                    <a:cubicBezTo>
                      <a:pt x="83" y="132"/>
                      <a:pt x="82" y="137"/>
                      <a:pt x="82" y="143"/>
                    </a:cubicBezTo>
                    <a:cubicBezTo>
                      <a:pt x="82" y="146"/>
                      <a:pt x="82" y="149"/>
                      <a:pt x="83" y="152"/>
                    </a:cubicBezTo>
                    <a:cubicBezTo>
                      <a:pt x="87" y="159"/>
                      <a:pt x="92" y="166"/>
                      <a:pt x="99" y="170"/>
                    </a:cubicBezTo>
                    <a:cubicBezTo>
                      <a:pt x="106" y="175"/>
                      <a:pt x="113" y="179"/>
                      <a:pt x="121" y="181"/>
                    </a:cubicBezTo>
                    <a:cubicBezTo>
                      <a:pt x="139" y="186"/>
                      <a:pt x="152" y="202"/>
                      <a:pt x="152" y="221"/>
                    </a:cubicBezTo>
                    <a:cubicBezTo>
                      <a:pt x="152" y="221"/>
                      <a:pt x="152" y="222"/>
                      <a:pt x="152" y="222"/>
                    </a:cubicBezTo>
                    <a:cubicBezTo>
                      <a:pt x="152" y="228"/>
                      <a:pt x="153" y="234"/>
                      <a:pt x="155" y="239"/>
                    </a:cubicBezTo>
                    <a:cubicBezTo>
                      <a:pt x="162" y="257"/>
                      <a:pt x="196" y="267"/>
                      <a:pt x="212" y="272"/>
                    </a:cubicBezTo>
                    <a:cubicBezTo>
                      <a:pt x="231" y="277"/>
                      <a:pt x="242" y="301"/>
                      <a:pt x="249" y="319"/>
                    </a:cubicBezTo>
                    <a:cubicBezTo>
                      <a:pt x="269" y="293"/>
                      <a:pt x="264" y="274"/>
                      <a:pt x="268" y="258"/>
                    </a:cubicBezTo>
                    <a:cubicBezTo>
                      <a:pt x="277" y="228"/>
                      <a:pt x="282" y="197"/>
                      <a:pt x="282" y="166"/>
                    </a:cubicBezTo>
                    <a:cubicBezTo>
                      <a:pt x="282" y="164"/>
                      <a:pt x="282" y="163"/>
                      <a:pt x="282" y="162"/>
                    </a:cubicBezTo>
                    <a:cubicBezTo>
                      <a:pt x="281" y="129"/>
                      <a:pt x="280" y="94"/>
                      <a:pt x="256" y="69"/>
                    </a:cubicBezTo>
                    <a:cubicBezTo>
                      <a:pt x="241" y="53"/>
                      <a:pt x="225" y="39"/>
                      <a:pt x="207" y="26"/>
                    </a:cubicBezTo>
                    <a:cubicBezTo>
                      <a:pt x="162" y="0"/>
                      <a:pt x="108" y="15"/>
                      <a:pt x="62" y="29"/>
                    </a:cubicBezTo>
                    <a:cubicBezTo>
                      <a:pt x="44" y="33"/>
                      <a:pt x="28" y="42"/>
                      <a:pt x="14" y="54"/>
                    </a:cubicBezTo>
                    <a:cubicBezTo>
                      <a:pt x="7" y="63"/>
                      <a:pt x="2" y="73"/>
                      <a:pt x="1" y="84"/>
                    </a:cubicBezTo>
                    <a:close/>
                  </a:path>
                </a:pathLst>
              </a:custGeom>
              <a:solidFill>
                <a:srgbClr val="173E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2183">
                <a:extLst>
                  <a:ext uri="{FF2B5EF4-FFF2-40B4-BE49-F238E27FC236}">
                    <a16:creationId xmlns:a16="http://schemas.microsoft.com/office/drawing/2014/main" id="{EEA3322F-E116-4097-9043-E47AABE9F2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70763" y="4887913"/>
                <a:ext cx="28575" cy="36513"/>
              </a:xfrm>
              <a:custGeom>
                <a:avLst/>
                <a:gdLst>
                  <a:gd name="T0" fmla="*/ 61 w 83"/>
                  <a:gd name="T1" fmla="*/ 7 h 111"/>
                  <a:gd name="T2" fmla="*/ 11 w 83"/>
                  <a:gd name="T3" fmla="*/ 43 h 111"/>
                  <a:gd name="T4" fmla="*/ 22 w 83"/>
                  <a:gd name="T5" fmla="*/ 104 h 111"/>
                  <a:gd name="T6" fmla="*/ 72 w 83"/>
                  <a:gd name="T7" fmla="*/ 68 h 111"/>
                  <a:gd name="T8" fmla="*/ 61 w 83"/>
                  <a:gd name="T9" fmla="*/ 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11">
                    <a:moveTo>
                      <a:pt x="61" y="7"/>
                    </a:moveTo>
                    <a:cubicBezTo>
                      <a:pt x="44" y="0"/>
                      <a:pt x="21" y="17"/>
                      <a:pt x="11" y="43"/>
                    </a:cubicBezTo>
                    <a:cubicBezTo>
                      <a:pt x="0" y="70"/>
                      <a:pt x="5" y="97"/>
                      <a:pt x="22" y="104"/>
                    </a:cubicBezTo>
                    <a:cubicBezTo>
                      <a:pt x="39" y="111"/>
                      <a:pt x="61" y="95"/>
                      <a:pt x="72" y="68"/>
                    </a:cubicBezTo>
                    <a:cubicBezTo>
                      <a:pt x="83" y="41"/>
                      <a:pt x="78" y="14"/>
                      <a:pt x="61" y="7"/>
                    </a:cubicBezTo>
                    <a:close/>
                  </a:path>
                </a:pathLst>
              </a:custGeom>
              <a:solidFill>
                <a:srgbClr val="FF5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Oval 2184">
                <a:extLst>
                  <a:ext uri="{FF2B5EF4-FFF2-40B4-BE49-F238E27FC236}">
                    <a16:creationId xmlns:a16="http://schemas.microsoft.com/office/drawing/2014/main" id="{7A44363E-9F9F-410D-BF97-F6FB5A1D3D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08813" y="5116513"/>
                <a:ext cx="411162" cy="471488"/>
              </a:xfrm>
              <a:prstGeom prst="ellipse">
                <a:avLst/>
              </a:prstGeom>
              <a:solidFill>
                <a:srgbClr val="F19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Oval 2186">
                <a:extLst>
                  <a:ext uri="{FF2B5EF4-FFF2-40B4-BE49-F238E27FC236}">
                    <a16:creationId xmlns:a16="http://schemas.microsoft.com/office/drawing/2014/main" id="{5B20E029-FDCB-45DB-A1CB-BB06561E11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92938" y="5116513"/>
                <a:ext cx="411162" cy="471488"/>
              </a:xfrm>
              <a:prstGeom prst="ellipse">
                <a:avLst/>
              </a:prstGeom>
              <a:solidFill>
                <a:srgbClr val="FBDF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2187">
                <a:extLst>
                  <a:ext uri="{FF2B5EF4-FFF2-40B4-BE49-F238E27FC236}">
                    <a16:creationId xmlns:a16="http://schemas.microsoft.com/office/drawing/2014/main" id="{F78B6E1F-CED4-4625-9F16-ECA228D5D8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3113" y="5132388"/>
                <a:ext cx="268287" cy="392113"/>
              </a:xfrm>
              <a:custGeom>
                <a:avLst/>
                <a:gdLst>
                  <a:gd name="T0" fmla="*/ 226 w 805"/>
                  <a:gd name="T1" fmla="*/ 0 h 1167"/>
                  <a:gd name="T2" fmla="*/ 0 w 805"/>
                  <a:gd name="T3" fmla="*/ 51 h 1167"/>
                  <a:gd name="T4" fmla="*/ 134 w 805"/>
                  <a:gd name="T5" fmla="*/ 34 h 1167"/>
                  <a:gd name="T6" fmla="*/ 738 w 805"/>
                  <a:gd name="T7" fmla="*/ 719 h 1167"/>
                  <a:gd name="T8" fmla="*/ 738 w 805"/>
                  <a:gd name="T9" fmla="*/ 725 h 1167"/>
                  <a:gd name="T10" fmla="*/ 590 w 805"/>
                  <a:gd name="T11" fmla="*/ 1167 h 1167"/>
                  <a:gd name="T12" fmla="*/ 805 w 805"/>
                  <a:gd name="T13" fmla="*/ 657 h 1167"/>
                  <a:gd name="T14" fmla="*/ 226 w 805"/>
                  <a:gd name="T15" fmla="*/ 0 h 1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05" h="1167">
                    <a:moveTo>
                      <a:pt x="226" y="0"/>
                    </a:moveTo>
                    <a:cubicBezTo>
                      <a:pt x="148" y="0"/>
                      <a:pt x="71" y="17"/>
                      <a:pt x="0" y="51"/>
                    </a:cubicBezTo>
                    <a:cubicBezTo>
                      <a:pt x="44" y="40"/>
                      <a:pt x="89" y="34"/>
                      <a:pt x="134" y="34"/>
                    </a:cubicBezTo>
                    <a:cubicBezTo>
                      <a:pt x="467" y="34"/>
                      <a:pt x="738" y="341"/>
                      <a:pt x="738" y="719"/>
                    </a:cubicBezTo>
                    <a:cubicBezTo>
                      <a:pt x="738" y="721"/>
                      <a:pt x="738" y="723"/>
                      <a:pt x="738" y="725"/>
                    </a:cubicBezTo>
                    <a:cubicBezTo>
                      <a:pt x="738" y="884"/>
                      <a:pt x="686" y="1039"/>
                      <a:pt x="590" y="1167"/>
                    </a:cubicBezTo>
                    <a:cubicBezTo>
                      <a:pt x="721" y="1046"/>
                      <a:pt x="805" y="863"/>
                      <a:pt x="805" y="657"/>
                    </a:cubicBezTo>
                    <a:cubicBezTo>
                      <a:pt x="805" y="294"/>
                      <a:pt x="545" y="0"/>
                      <a:pt x="226" y="0"/>
                    </a:cubicBezTo>
                    <a:close/>
                  </a:path>
                </a:pathLst>
              </a:custGeom>
              <a:solidFill>
                <a:srgbClr val="F9BE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2188">
                <a:extLst>
                  <a:ext uri="{FF2B5EF4-FFF2-40B4-BE49-F238E27FC236}">
                    <a16:creationId xmlns:a16="http://schemas.microsoft.com/office/drawing/2014/main" id="{19EE21E2-C8FB-45F1-AC7E-A807E3BA73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4838" y="5557838"/>
                <a:ext cx="44450" cy="98425"/>
              </a:xfrm>
              <a:custGeom>
                <a:avLst/>
                <a:gdLst>
                  <a:gd name="T0" fmla="*/ 128 w 129"/>
                  <a:gd name="T1" fmla="*/ 186 h 291"/>
                  <a:gd name="T2" fmla="*/ 129 w 129"/>
                  <a:gd name="T3" fmla="*/ 196 h 291"/>
                  <a:gd name="T4" fmla="*/ 129 w 129"/>
                  <a:gd name="T5" fmla="*/ 198 h 291"/>
                  <a:gd name="T6" fmla="*/ 102 w 129"/>
                  <a:gd name="T7" fmla="*/ 256 h 291"/>
                  <a:gd name="T8" fmla="*/ 81 w 129"/>
                  <a:gd name="T9" fmla="*/ 274 h 291"/>
                  <a:gd name="T10" fmla="*/ 8 w 129"/>
                  <a:gd name="T11" fmla="*/ 237 h 291"/>
                  <a:gd name="T12" fmla="*/ 0 w 129"/>
                  <a:gd name="T13" fmla="*/ 193 h 291"/>
                  <a:gd name="T14" fmla="*/ 9 w 129"/>
                  <a:gd name="T15" fmla="*/ 144 h 291"/>
                  <a:gd name="T16" fmla="*/ 11 w 129"/>
                  <a:gd name="T17" fmla="*/ 75 h 291"/>
                  <a:gd name="T18" fmla="*/ 44 w 129"/>
                  <a:gd name="T19" fmla="*/ 19 h 291"/>
                  <a:gd name="T20" fmla="*/ 68 w 129"/>
                  <a:gd name="T21" fmla="*/ 0 h 291"/>
                  <a:gd name="T22" fmla="*/ 79 w 129"/>
                  <a:gd name="T23" fmla="*/ 3 h 291"/>
                  <a:gd name="T24" fmla="*/ 110 w 129"/>
                  <a:gd name="T25" fmla="*/ 37 h 291"/>
                  <a:gd name="T26" fmla="*/ 117 w 129"/>
                  <a:gd name="T27" fmla="*/ 143 h 291"/>
                  <a:gd name="T28" fmla="*/ 128 w 129"/>
                  <a:gd name="T29" fmla="*/ 186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9" h="291">
                    <a:moveTo>
                      <a:pt x="128" y="186"/>
                    </a:moveTo>
                    <a:cubicBezTo>
                      <a:pt x="128" y="189"/>
                      <a:pt x="129" y="192"/>
                      <a:pt x="129" y="196"/>
                    </a:cubicBezTo>
                    <a:cubicBezTo>
                      <a:pt x="129" y="196"/>
                      <a:pt x="129" y="197"/>
                      <a:pt x="129" y="198"/>
                    </a:cubicBezTo>
                    <a:cubicBezTo>
                      <a:pt x="127" y="220"/>
                      <a:pt x="117" y="240"/>
                      <a:pt x="102" y="256"/>
                    </a:cubicBezTo>
                    <a:cubicBezTo>
                      <a:pt x="96" y="263"/>
                      <a:pt x="89" y="269"/>
                      <a:pt x="81" y="274"/>
                    </a:cubicBezTo>
                    <a:cubicBezTo>
                      <a:pt x="49" y="291"/>
                      <a:pt x="17" y="266"/>
                      <a:pt x="8" y="237"/>
                    </a:cubicBezTo>
                    <a:cubicBezTo>
                      <a:pt x="4" y="222"/>
                      <a:pt x="1" y="208"/>
                      <a:pt x="0" y="193"/>
                    </a:cubicBezTo>
                    <a:cubicBezTo>
                      <a:pt x="2" y="177"/>
                      <a:pt x="5" y="160"/>
                      <a:pt x="9" y="144"/>
                    </a:cubicBezTo>
                    <a:cubicBezTo>
                      <a:pt x="13" y="121"/>
                      <a:pt x="6" y="97"/>
                      <a:pt x="11" y="75"/>
                    </a:cubicBezTo>
                    <a:cubicBezTo>
                      <a:pt x="16" y="55"/>
                      <a:pt x="32" y="36"/>
                      <a:pt x="44" y="19"/>
                    </a:cubicBezTo>
                    <a:cubicBezTo>
                      <a:pt x="49" y="10"/>
                      <a:pt x="57" y="0"/>
                      <a:pt x="68" y="0"/>
                    </a:cubicBezTo>
                    <a:cubicBezTo>
                      <a:pt x="72" y="0"/>
                      <a:pt x="76" y="1"/>
                      <a:pt x="79" y="3"/>
                    </a:cubicBezTo>
                    <a:cubicBezTo>
                      <a:pt x="93" y="10"/>
                      <a:pt x="105" y="22"/>
                      <a:pt x="110" y="37"/>
                    </a:cubicBezTo>
                    <a:cubicBezTo>
                      <a:pt x="124" y="70"/>
                      <a:pt x="112" y="108"/>
                      <a:pt x="117" y="143"/>
                    </a:cubicBezTo>
                    <a:cubicBezTo>
                      <a:pt x="119" y="158"/>
                      <a:pt x="126" y="171"/>
                      <a:pt x="128" y="186"/>
                    </a:cubicBezTo>
                    <a:close/>
                  </a:path>
                </a:pathLst>
              </a:custGeom>
              <a:solidFill>
                <a:srgbClr val="173E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2189">
                <a:extLst>
                  <a:ext uri="{FF2B5EF4-FFF2-40B4-BE49-F238E27FC236}">
                    <a16:creationId xmlns:a16="http://schemas.microsoft.com/office/drawing/2014/main" id="{F07E6932-339F-4AAE-B283-4DB53392B5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2775" y="5564188"/>
                <a:ext cx="28575" cy="58738"/>
              </a:xfrm>
              <a:custGeom>
                <a:avLst/>
                <a:gdLst>
                  <a:gd name="T0" fmla="*/ 80 w 84"/>
                  <a:gd name="T1" fmla="*/ 99 h 172"/>
                  <a:gd name="T2" fmla="*/ 64 w 84"/>
                  <a:gd name="T3" fmla="*/ 153 h 172"/>
                  <a:gd name="T4" fmla="*/ 43 w 84"/>
                  <a:gd name="T5" fmla="*/ 169 h 172"/>
                  <a:gd name="T6" fmla="*/ 1 w 84"/>
                  <a:gd name="T7" fmla="*/ 75 h 172"/>
                  <a:gd name="T8" fmla="*/ 46 w 84"/>
                  <a:gd name="T9" fmla="*/ 1 h 172"/>
                  <a:gd name="T10" fmla="*/ 51 w 84"/>
                  <a:gd name="T11" fmla="*/ 0 h 172"/>
                  <a:gd name="T12" fmla="*/ 81 w 84"/>
                  <a:gd name="T13" fmla="*/ 21 h 172"/>
                  <a:gd name="T14" fmla="*/ 79 w 84"/>
                  <a:gd name="T15" fmla="*/ 59 h 172"/>
                  <a:gd name="T16" fmla="*/ 80 w 84"/>
                  <a:gd name="T17" fmla="*/ 91 h 172"/>
                  <a:gd name="T18" fmla="*/ 80 w 84"/>
                  <a:gd name="T19" fmla="*/ 99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4" h="172">
                    <a:moveTo>
                      <a:pt x="80" y="99"/>
                    </a:moveTo>
                    <a:cubicBezTo>
                      <a:pt x="80" y="118"/>
                      <a:pt x="74" y="137"/>
                      <a:pt x="64" y="153"/>
                    </a:cubicBezTo>
                    <a:cubicBezTo>
                      <a:pt x="60" y="161"/>
                      <a:pt x="52" y="168"/>
                      <a:pt x="43" y="169"/>
                    </a:cubicBezTo>
                    <a:cubicBezTo>
                      <a:pt x="3" y="172"/>
                      <a:pt x="0" y="100"/>
                      <a:pt x="1" y="75"/>
                    </a:cubicBezTo>
                    <a:cubicBezTo>
                      <a:pt x="2" y="46"/>
                      <a:pt x="10" y="5"/>
                      <a:pt x="46" y="1"/>
                    </a:cubicBezTo>
                    <a:cubicBezTo>
                      <a:pt x="48" y="0"/>
                      <a:pt x="49" y="0"/>
                      <a:pt x="51" y="0"/>
                    </a:cubicBezTo>
                    <a:cubicBezTo>
                      <a:pt x="65" y="0"/>
                      <a:pt x="76" y="8"/>
                      <a:pt x="81" y="21"/>
                    </a:cubicBezTo>
                    <a:cubicBezTo>
                      <a:pt x="84" y="32"/>
                      <a:pt x="78" y="47"/>
                      <a:pt x="79" y="59"/>
                    </a:cubicBezTo>
                    <a:cubicBezTo>
                      <a:pt x="80" y="70"/>
                      <a:pt x="80" y="81"/>
                      <a:pt x="80" y="91"/>
                    </a:cubicBezTo>
                    <a:cubicBezTo>
                      <a:pt x="80" y="94"/>
                      <a:pt x="80" y="96"/>
                      <a:pt x="80" y="99"/>
                    </a:cubicBezTo>
                    <a:close/>
                  </a:path>
                </a:pathLst>
              </a:custGeom>
              <a:solidFill>
                <a:srgbClr val="FF9E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2190">
                <a:extLst>
                  <a:ext uri="{FF2B5EF4-FFF2-40B4-BE49-F238E27FC236}">
                    <a16:creationId xmlns:a16="http://schemas.microsoft.com/office/drawing/2014/main" id="{28EE8003-8460-48FC-9F12-A40AD135D7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538" y="5489576"/>
                <a:ext cx="36512" cy="103188"/>
              </a:xfrm>
              <a:custGeom>
                <a:avLst/>
                <a:gdLst>
                  <a:gd name="T0" fmla="*/ 109 w 109"/>
                  <a:gd name="T1" fmla="*/ 11 h 306"/>
                  <a:gd name="T2" fmla="*/ 65 w 109"/>
                  <a:gd name="T3" fmla="*/ 306 h 306"/>
                  <a:gd name="T4" fmla="*/ 0 w 109"/>
                  <a:gd name="T5" fmla="*/ 306 h 306"/>
                  <a:gd name="T6" fmla="*/ 8 w 109"/>
                  <a:gd name="T7" fmla="*/ 0 h 306"/>
                  <a:gd name="T8" fmla="*/ 109 w 109"/>
                  <a:gd name="T9" fmla="*/ 11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306">
                    <a:moveTo>
                      <a:pt x="109" y="11"/>
                    </a:moveTo>
                    <a:cubicBezTo>
                      <a:pt x="109" y="20"/>
                      <a:pt x="65" y="306"/>
                      <a:pt x="65" y="306"/>
                    </a:cubicBezTo>
                    <a:lnTo>
                      <a:pt x="0" y="306"/>
                    </a:lnTo>
                    <a:lnTo>
                      <a:pt x="8" y="0"/>
                    </a:lnTo>
                    <a:lnTo>
                      <a:pt x="109" y="11"/>
                    </a:lnTo>
                    <a:close/>
                  </a:path>
                </a:pathLst>
              </a:custGeom>
              <a:solidFill>
                <a:srgbClr val="FF9E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2191">
                <a:extLst>
                  <a:ext uri="{FF2B5EF4-FFF2-40B4-BE49-F238E27FC236}">
                    <a16:creationId xmlns:a16="http://schemas.microsoft.com/office/drawing/2014/main" id="{A6D49470-C6C2-4E50-9793-EA0C279EC0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1338" y="5553076"/>
                <a:ext cx="76200" cy="53975"/>
              </a:xfrm>
              <a:custGeom>
                <a:avLst/>
                <a:gdLst>
                  <a:gd name="T0" fmla="*/ 10 w 226"/>
                  <a:gd name="T1" fmla="*/ 98 h 160"/>
                  <a:gd name="T2" fmla="*/ 14 w 226"/>
                  <a:gd name="T3" fmla="*/ 95 h 160"/>
                  <a:gd name="T4" fmla="*/ 44 w 226"/>
                  <a:gd name="T5" fmla="*/ 75 h 160"/>
                  <a:gd name="T6" fmla="*/ 134 w 226"/>
                  <a:gd name="T7" fmla="*/ 17 h 160"/>
                  <a:gd name="T8" fmla="*/ 143 w 226"/>
                  <a:gd name="T9" fmla="*/ 12 h 160"/>
                  <a:gd name="T10" fmla="*/ 150 w 226"/>
                  <a:gd name="T11" fmla="*/ 11 h 160"/>
                  <a:gd name="T12" fmla="*/ 216 w 226"/>
                  <a:gd name="T13" fmla="*/ 2 h 160"/>
                  <a:gd name="T14" fmla="*/ 226 w 226"/>
                  <a:gd name="T15" fmla="*/ 50 h 160"/>
                  <a:gd name="T16" fmla="*/ 216 w 226"/>
                  <a:gd name="T17" fmla="*/ 100 h 160"/>
                  <a:gd name="T18" fmla="*/ 148 w 226"/>
                  <a:gd name="T19" fmla="*/ 117 h 160"/>
                  <a:gd name="T20" fmla="*/ 120 w 226"/>
                  <a:gd name="T21" fmla="*/ 134 h 160"/>
                  <a:gd name="T22" fmla="*/ 35 w 226"/>
                  <a:gd name="T23" fmla="*/ 150 h 160"/>
                  <a:gd name="T24" fmla="*/ 1 w 226"/>
                  <a:gd name="T25" fmla="*/ 123 h 160"/>
                  <a:gd name="T26" fmla="*/ 0 w 226"/>
                  <a:gd name="T27" fmla="*/ 120 h 160"/>
                  <a:gd name="T28" fmla="*/ 10 w 226"/>
                  <a:gd name="T29" fmla="*/ 98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6" h="160">
                    <a:moveTo>
                      <a:pt x="10" y="98"/>
                    </a:moveTo>
                    <a:cubicBezTo>
                      <a:pt x="11" y="97"/>
                      <a:pt x="12" y="96"/>
                      <a:pt x="14" y="95"/>
                    </a:cubicBezTo>
                    <a:cubicBezTo>
                      <a:pt x="23" y="87"/>
                      <a:pt x="34" y="81"/>
                      <a:pt x="44" y="75"/>
                    </a:cubicBezTo>
                    <a:cubicBezTo>
                      <a:pt x="77" y="61"/>
                      <a:pt x="108" y="41"/>
                      <a:pt x="134" y="17"/>
                    </a:cubicBezTo>
                    <a:cubicBezTo>
                      <a:pt x="137" y="15"/>
                      <a:pt x="140" y="13"/>
                      <a:pt x="143" y="12"/>
                    </a:cubicBezTo>
                    <a:cubicBezTo>
                      <a:pt x="145" y="11"/>
                      <a:pt x="148" y="11"/>
                      <a:pt x="150" y="11"/>
                    </a:cubicBezTo>
                    <a:cubicBezTo>
                      <a:pt x="173" y="9"/>
                      <a:pt x="194" y="0"/>
                      <a:pt x="216" y="2"/>
                    </a:cubicBezTo>
                    <a:cubicBezTo>
                      <a:pt x="223" y="17"/>
                      <a:pt x="226" y="34"/>
                      <a:pt x="226" y="50"/>
                    </a:cubicBezTo>
                    <a:cubicBezTo>
                      <a:pt x="226" y="67"/>
                      <a:pt x="222" y="84"/>
                      <a:pt x="216" y="100"/>
                    </a:cubicBezTo>
                    <a:cubicBezTo>
                      <a:pt x="200" y="110"/>
                      <a:pt x="164" y="108"/>
                      <a:pt x="148" y="117"/>
                    </a:cubicBezTo>
                    <a:cubicBezTo>
                      <a:pt x="138" y="122"/>
                      <a:pt x="130" y="129"/>
                      <a:pt x="120" y="134"/>
                    </a:cubicBezTo>
                    <a:cubicBezTo>
                      <a:pt x="93" y="150"/>
                      <a:pt x="66" y="160"/>
                      <a:pt x="35" y="150"/>
                    </a:cubicBezTo>
                    <a:cubicBezTo>
                      <a:pt x="19" y="145"/>
                      <a:pt x="3" y="136"/>
                      <a:pt x="1" y="123"/>
                    </a:cubicBezTo>
                    <a:cubicBezTo>
                      <a:pt x="0" y="122"/>
                      <a:pt x="0" y="121"/>
                      <a:pt x="0" y="120"/>
                    </a:cubicBezTo>
                    <a:cubicBezTo>
                      <a:pt x="0" y="111"/>
                      <a:pt x="4" y="103"/>
                      <a:pt x="10" y="98"/>
                    </a:cubicBezTo>
                    <a:close/>
                  </a:path>
                </a:pathLst>
              </a:custGeom>
              <a:solidFill>
                <a:srgbClr val="173E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2192">
                <a:extLst>
                  <a:ext uri="{FF2B5EF4-FFF2-40B4-BE49-F238E27FC236}">
                    <a16:creationId xmlns:a16="http://schemas.microsoft.com/office/drawing/2014/main" id="{7F8C9D91-C2E3-4580-8A13-8BAAD51022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0863" y="5538788"/>
                <a:ext cx="69850" cy="46038"/>
              </a:xfrm>
              <a:custGeom>
                <a:avLst/>
                <a:gdLst>
                  <a:gd name="T0" fmla="*/ 77 w 211"/>
                  <a:gd name="T1" fmla="*/ 124 h 138"/>
                  <a:gd name="T2" fmla="*/ 33 w 211"/>
                  <a:gd name="T3" fmla="*/ 109 h 138"/>
                  <a:gd name="T4" fmla="*/ 108 w 211"/>
                  <a:gd name="T5" fmla="*/ 19 h 138"/>
                  <a:gd name="T6" fmla="*/ 186 w 211"/>
                  <a:gd name="T7" fmla="*/ 38 h 138"/>
                  <a:gd name="T8" fmla="*/ 77 w 211"/>
                  <a:gd name="T9" fmla="*/ 12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1" h="138">
                    <a:moveTo>
                      <a:pt x="77" y="124"/>
                    </a:moveTo>
                    <a:cubicBezTo>
                      <a:pt x="43" y="134"/>
                      <a:pt x="0" y="138"/>
                      <a:pt x="33" y="109"/>
                    </a:cubicBezTo>
                    <a:cubicBezTo>
                      <a:pt x="66" y="79"/>
                      <a:pt x="109" y="81"/>
                      <a:pt x="108" y="19"/>
                    </a:cubicBezTo>
                    <a:cubicBezTo>
                      <a:pt x="129" y="0"/>
                      <a:pt x="163" y="0"/>
                      <a:pt x="186" y="38"/>
                    </a:cubicBezTo>
                    <a:cubicBezTo>
                      <a:pt x="211" y="93"/>
                      <a:pt x="110" y="114"/>
                      <a:pt x="77" y="124"/>
                    </a:cubicBezTo>
                    <a:close/>
                  </a:path>
                </a:pathLst>
              </a:custGeom>
              <a:solidFill>
                <a:srgbClr val="FF9E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2193">
                <a:extLst>
                  <a:ext uri="{FF2B5EF4-FFF2-40B4-BE49-F238E27FC236}">
                    <a16:creationId xmlns:a16="http://schemas.microsoft.com/office/drawing/2014/main" id="{2F0C32F8-AA6F-4F93-9479-00E3AC5DA6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263" y="5456238"/>
                <a:ext cx="38100" cy="98425"/>
              </a:xfrm>
              <a:custGeom>
                <a:avLst/>
                <a:gdLst>
                  <a:gd name="T0" fmla="*/ 0 w 113"/>
                  <a:gd name="T1" fmla="*/ 0 h 293"/>
                  <a:gd name="T2" fmla="*/ 35 w 113"/>
                  <a:gd name="T3" fmla="*/ 293 h 293"/>
                  <a:gd name="T4" fmla="*/ 113 w 113"/>
                  <a:gd name="T5" fmla="*/ 293 h 293"/>
                  <a:gd name="T6" fmla="*/ 106 w 113"/>
                  <a:gd name="T7" fmla="*/ 23 h 293"/>
                  <a:gd name="T8" fmla="*/ 0 w 113"/>
                  <a:gd name="T9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293">
                    <a:moveTo>
                      <a:pt x="0" y="0"/>
                    </a:moveTo>
                    <a:lnTo>
                      <a:pt x="35" y="293"/>
                    </a:lnTo>
                    <a:lnTo>
                      <a:pt x="113" y="293"/>
                    </a:lnTo>
                    <a:lnTo>
                      <a:pt x="106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E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2194">
                <a:extLst>
                  <a:ext uri="{FF2B5EF4-FFF2-40B4-BE49-F238E27FC236}">
                    <a16:creationId xmlns:a16="http://schemas.microsoft.com/office/drawing/2014/main" id="{ADB6979A-6A6E-4046-A6FA-4E688A5B3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78638" y="5137151"/>
                <a:ext cx="198437" cy="400050"/>
              </a:xfrm>
              <a:custGeom>
                <a:avLst/>
                <a:gdLst>
                  <a:gd name="T0" fmla="*/ 65 w 596"/>
                  <a:gd name="T1" fmla="*/ 79 h 1192"/>
                  <a:gd name="T2" fmla="*/ 367 w 596"/>
                  <a:gd name="T3" fmla="*/ 38 h 1192"/>
                  <a:gd name="T4" fmla="*/ 384 w 596"/>
                  <a:gd name="T5" fmla="*/ 1192 h 1192"/>
                  <a:gd name="T6" fmla="*/ 262 w 596"/>
                  <a:gd name="T7" fmla="*/ 1192 h 1192"/>
                  <a:gd name="T8" fmla="*/ 258 w 596"/>
                  <a:gd name="T9" fmla="*/ 652 h 1192"/>
                  <a:gd name="T10" fmla="*/ 254 w 596"/>
                  <a:gd name="T11" fmla="*/ 1152 h 1192"/>
                  <a:gd name="T12" fmla="*/ 148 w 596"/>
                  <a:gd name="T13" fmla="*/ 1156 h 1192"/>
                  <a:gd name="T14" fmla="*/ 65 w 596"/>
                  <a:gd name="T15" fmla="*/ 79 h 1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6" h="1192">
                    <a:moveTo>
                      <a:pt x="65" y="79"/>
                    </a:moveTo>
                    <a:cubicBezTo>
                      <a:pt x="67" y="61"/>
                      <a:pt x="296" y="49"/>
                      <a:pt x="367" y="38"/>
                    </a:cubicBezTo>
                    <a:cubicBezTo>
                      <a:pt x="596" y="0"/>
                      <a:pt x="470" y="802"/>
                      <a:pt x="384" y="1192"/>
                    </a:cubicBezTo>
                    <a:lnTo>
                      <a:pt x="262" y="1192"/>
                    </a:lnTo>
                    <a:cubicBezTo>
                      <a:pt x="280" y="900"/>
                      <a:pt x="274" y="944"/>
                      <a:pt x="258" y="652"/>
                    </a:cubicBezTo>
                    <a:lnTo>
                      <a:pt x="254" y="1152"/>
                    </a:lnTo>
                    <a:lnTo>
                      <a:pt x="148" y="1156"/>
                    </a:lnTo>
                    <a:cubicBezTo>
                      <a:pt x="148" y="1156"/>
                      <a:pt x="0" y="328"/>
                      <a:pt x="65" y="79"/>
                    </a:cubicBezTo>
                    <a:close/>
                  </a:path>
                </a:pathLst>
              </a:custGeom>
              <a:solidFill>
                <a:srgbClr val="173E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2195">
                <a:extLst>
                  <a:ext uri="{FF2B5EF4-FFF2-40B4-BE49-F238E27FC236}">
                    <a16:creationId xmlns:a16="http://schemas.microsoft.com/office/drawing/2014/main" id="{4FA49466-0C72-47DA-8890-FBA0C901C1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2938" y="5191126"/>
                <a:ext cx="55562" cy="323850"/>
              </a:xfrm>
              <a:custGeom>
                <a:avLst/>
                <a:gdLst>
                  <a:gd name="T0" fmla="*/ 168 w 168"/>
                  <a:gd name="T1" fmla="*/ 0 h 961"/>
                  <a:gd name="T2" fmla="*/ 0 w 168"/>
                  <a:gd name="T3" fmla="*/ 481 h 961"/>
                  <a:gd name="T4" fmla="*/ 168 w 168"/>
                  <a:gd name="T5" fmla="*/ 961 h 961"/>
                  <a:gd name="T6" fmla="*/ 168 w 168"/>
                  <a:gd name="T7" fmla="*/ 0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8" h="961">
                    <a:moveTo>
                      <a:pt x="168" y="0"/>
                    </a:moveTo>
                    <a:cubicBezTo>
                      <a:pt x="60" y="137"/>
                      <a:pt x="0" y="306"/>
                      <a:pt x="0" y="481"/>
                    </a:cubicBezTo>
                    <a:cubicBezTo>
                      <a:pt x="0" y="655"/>
                      <a:pt x="60" y="824"/>
                      <a:pt x="168" y="961"/>
                    </a:cubicBez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FBDF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5" name="Freeform 2196">
                <a:extLst>
                  <a:ext uri="{FF2B5EF4-FFF2-40B4-BE49-F238E27FC236}">
                    <a16:creationId xmlns:a16="http://schemas.microsoft.com/office/drawing/2014/main" id="{A118B167-D7E5-4588-9B21-50393EAA9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9450" y="5027613"/>
                <a:ext cx="138112" cy="111125"/>
              </a:xfrm>
              <a:custGeom>
                <a:avLst/>
                <a:gdLst>
                  <a:gd name="T0" fmla="*/ 147 w 415"/>
                  <a:gd name="T1" fmla="*/ 164 h 327"/>
                  <a:gd name="T2" fmla="*/ 358 w 415"/>
                  <a:gd name="T3" fmla="*/ 10 h 327"/>
                  <a:gd name="T4" fmla="*/ 407 w 415"/>
                  <a:gd name="T5" fmla="*/ 58 h 327"/>
                  <a:gd name="T6" fmla="*/ 173 w 415"/>
                  <a:gd name="T7" fmla="*/ 305 h 327"/>
                  <a:gd name="T8" fmla="*/ 118 w 415"/>
                  <a:gd name="T9" fmla="*/ 325 h 327"/>
                  <a:gd name="T10" fmla="*/ 23 w 415"/>
                  <a:gd name="T11" fmla="*/ 230 h 327"/>
                  <a:gd name="T12" fmla="*/ 6 w 415"/>
                  <a:gd name="T13" fmla="*/ 176 h 327"/>
                  <a:gd name="T14" fmla="*/ 0 w 415"/>
                  <a:gd name="T15" fmla="*/ 148 h 327"/>
                  <a:gd name="T16" fmla="*/ 0 w 415"/>
                  <a:gd name="T17" fmla="*/ 140 h 327"/>
                  <a:gd name="T18" fmla="*/ 95 w 415"/>
                  <a:gd name="T19" fmla="*/ 107 h 327"/>
                  <a:gd name="T20" fmla="*/ 147 w 415"/>
                  <a:gd name="T21" fmla="*/ 164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15" h="327">
                    <a:moveTo>
                      <a:pt x="147" y="164"/>
                    </a:moveTo>
                    <a:cubicBezTo>
                      <a:pt x="262" y="79"/>
                      <a:pt x="278" y="88"/>
                      <a:pt x="358" y="10"/>
                    </a:cubicBezTo>
                    <a:cubicBezTo>
                      <a:pt x="366" y="0"/>
                      <a:pt x="415" y="39"/>
                      <a:pt x="407" y="58"/>
                    </a:cubicBezTo>
                    <a:cubicBezTo>
                      <a:pt x="294" y="181"/>
                      <a:pt x="290" y="227"/>
                      <a:pt x="173" y="305"/>
                    </a:cubicBezTo>
                    <a:cubicBezTo>
                      <a:pt x="157" y="316"/>
                      <a:pt x="138" y="323"/>
                      <a:pt x="118" y="325"/>
                    </a:cubicBezTo>
                    <a:cubicBezTo>
                      <a:pt x="72" y="327"/>
                      <a:pt x="35" y="268"/>
                      <a:pt x="23" y="230"/>
                    </a:cubicBezTo>
                    <a:lnTo>
                      <a:pt x="6" y="176"/>
                    </a:lnTo>
                    <a:cubicBezTo>
                      <a:pt x="2" y="167"/>
                      <a:pt x="0" y="157"/>
                      <a:pt x="0" y="148"/>
                    </a:cubicBezTo>
                    <a:cubicBezTo>
                      <a:pt x="0" y="145"/>
                      <a:pt x="0" y="143"/>
                      <a:pt x="0" y="140"/>
                    </a:cubicBezTo>
                    <a:cubicBezTo>
                      <a:pt x="8" y="99"/>
                      <a:pt x="62" y="86"/>
                      <a:pt x="95" y="107"/>
                    </a:cubicBezTo>
                    <a:cubicBezTo>
                      <a:pt x="118" y="122"/>
                      <a:pt x="147" y="138"/>
                      <a:pt x="147" y="164"/>
                    </a:cubicBezTo>
                    <a:close/>
                  </a:path>
                </a:pathLst>
              </a:custGeom>
              <a:solidFill>
                <a:srgbClr val="FF9E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197">
                <a:extLst>
                  <a:ext uri="{FF2B5EF4-FFF2-40B4-BE49-F238E27FC236}">
                    <a16:creationId xmlns:a16="http://schemas.microsoft.com/office/drawing/2014/main" id="{3B7AB165-8B45-406C-8177-57ED9B293B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38988" y="4979988"/>
                <a:ext cx="61912" cy="71438"/>
              </a:xfrm>
              <a:custGeom>
                <a:avLst/>
                <a:gdLst>
                  <a:gd name="T0" fmla="*/ 36 w 184"/>
                  <a:gd name="T1" fmla="*/ 87 h 216"/>
                  <a:gd name="T2" fmla="*/ 102 w 184"/>
                  <a:gd name="T3" fmla="*/ 7 h 216"/>
                  <a:gd name="T4" fmla="*/ 109 w 184"/>
                  <a:gd name="T5" fmla="*/ 0 h 216"/>
                  <a:gd name="T6" fmla="*/ 112 w 184"/>
                  <a:gd name="T7" fmla="*/ 2 h 216"/>
                  <a:gd name="T8" fmla="*/ 123 w 184"/>
                  <a:gd name="T9" fmla="*/ 25 h 216"/>
                  <a:gd name="T10" fmla="*/ 122 w 184"/>
                  <a:gd name="T11" fmla="*/ 32 h 216"/>
                  <a:gd name="T12" fmla="*/ 108 w 184"/>
                  <a:gd name="T13" fmla="*/ 63 h 216"/>
                  <a:gd name="T14" fmla="*/ 98 w 184"/>
                  <a:gd name="T15" fmla="*/ 91 h 216"/>
                  <a:gd name="T16" fmla="*/ 104 w 184"/>
                  <a:gd name="T17" fmla="*/ 92 h 216"/>
                  <a:gd name="T18" fmla="*/ 106 w 184"/>
                  <a:gd name="T19" fmla="*/ 92 h 216"/>
                  <a:gd name="T20" fmla="*/ 160 w 184"/>
                  <a:gd name="T21" fmla="*/ 100 h 216"/>
                  <a:gd name="T22" fmla="*/ 168 w 184"/>
                  <a:gd name="T23" fmla="*/ 121 h 216"/>
                  <a:gd name="T24" fmla="*/ 166 w 184"/>
                  <a:gd name="T25" fmla="*/ 163 h 216"/>
                  <a:gd name="T26" fmla="*/ 156 w 184"/>
                  <a:gd name="T27" fmla="*/ 169 h 216"/>
                  <a:gd name="T28" fmla="*/ 145 w 184"/>
                  <a:gd name="T29" fmla="*/ 189 h 216"/>
                  <a:gd name="T30" fmla="*/ 118 w 184"/>
                  <a:gd name="T31" fmla="*/ 203 h 216"/>
                  <a:gd name="T32" fmla="*/ 64 w 184"/>
                  <a:gd name="T33" fmla="*/ 212 h 216"/>
                  <a:gd name="T34" fmla="*/ 40 w 184"/>
                  <a:gd name="T35" fmla="*/ 216 h 216"/>
                  <a:gd name="T36" fmla="*/ 24 w 184"/>
                  <a:gd name="T37" fmla="*/ 214 h 216"/>
                  <a:gd name="T38" fmla="*/ 2 w 184"/>
                  <a:gd name="T39" fmla="*/ 201 h 216"/>
                  <a:gd name="T40" fmla="*/ 36 w 184"/>
                  <a:gd name="T41" fmla="*/ 87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4" h="216">
                    <a:moveTo>
                      <a:pt x="36" y="87"/>
                    </a:moveTo>
                    <a:cubicBezTo>
                      <a:pt x="53" y="66"/>
                      <a:pt x="94" y="34"/>
                      <a:pt x="102" y="7"/>
                    </a:cubicBezTo>
                    <a:cubicBezTo>
                      <a:pt x="103" y="4"/>
                      <a:pt x="105" y="0"/>
                      <a:pt x="109" y="0"/>
                    </a:cubicBezTo>
                    <a:cubicBezTo>
                      <a:pt x="110" y="0"/>
                      <a:pt x="111" y="1"/>
                      <a:pt x="112" y="2"/>
                    </a:cubicBezTo>
                    <a:cubicBezTo>
                      <a:pt x="119" y="7"/>
                      <a:pt x="123" y="16"/>
                      <a:pt x="123" y="25"/>
                    </a:cubicBezTo>
                    <a:cubicBezTo>
                      <a:pt x="123" y="27"/>
                      <a:pt x="123" y="30"/>
                      <a:pt x="122" y="32"/>
                    </a:cubicBezTo>
                    <a:cubicBezTo>
                      <a:pt x="119" y="43"/>
                      <a:pt x="115" y="54"/>
                      <a:pt x="108" y="63"/>
                    </a:cubicBezTo>
                    <a:cubicBezTo>
                      <a:pt x="105" y="68"/>
                      <a:pt x="90" y="86"/>
                      <a:pt x="98" y="91"/>
                    </a:cubicBezTo>
                    <a:cubicBezTo>
                      <a:pt x="100" y="92"/>
                      <a:pt x="102" y="92"/>
                      <a:pt x="104" y="92"/>
                    </a:cubicBezTo>
                    <a:cubicBezTo>
                      <a:pt x="105" y="92"/>
                      <a:pt x="106" y="92"/>
                      <a:pt x="106" y="92"/>
                    </a:cubicBezTo>
                    <a:cubicBezTo>
                      <a:pt x="123" y="92"/>
                      <a:pt x="148" y="87"/>
                      <a:pt x="160" y="100"/>
                    </a:cubicBezTo>
                    <a:cubicBezTo>
                      <a:pt x="166" y="107"/>
                      <a:pt x="165" y="114"/>
                      <a:pt x="168" y="121"/>
                    </a:cubicBezTo>
                    <a:cubicBezTo>
                      <a:pt x="172" y="135"/>
                      <a:pt x="184" y="151"/>
                      <a:pt x="166" y="163"/>
                    </a:cubicBezTo>
                    <a:cubicBezTo>
                      <a:pt x="163" y="164"/>
                      <a:pt x="160" y="166"/>
                      <a:pt x="156" y="169"/>
                    </a:cubicBezTo>
                    <a:cubicBezTo>
                      <a:pt x="150" y="174"/>
                      <a:pt x="150" y="183"/>
                      <a:pt x="145" y="189"/>
                    </a:cubicBezTo>
                    <a:cubicBezTo>
                      <a:pt x="138" y="197"/>
                      <a:pt x="128" y="202"/>
                      <a:pt x="118" y="203"/>
                    </a:cubicBezTo>
                    <a:cubicBezTo>
                      <a:pt x="100" y="206"/>
                      <a:pt x="82" y="209"/>
                      <a:pt x="64" y="212"/>
                    </a:cubicBezTo>
                    <a:cubicBezTo>
                      <a:pt x="56" y="215"/>
                      <a:pt x="48" y="216"/>
                      <a:pt x="40" y="216"/>
                    </a:cubicBezTo>
                    <a:cubicBezTo>
                      <a:pt x="34" y="216"/>
                      <a:pt x="29" y="215"/>
                      <a:pt x="24" y="214"/>
                    </a:cubicBezTo>
                    <a:cubicBezTo>
                      <a:pt x="21" y="213"/>
                      <a:pt x="0" y="204"/>
                      <a:pt x="2" y="201"/>
                    </a:cubicBezTo>
                    <a:cubicBezTo>
                      <a:pt x="27" y="144"/>
                      <a:pt x="19" y="107"/>
                      <a:pt x="36" y="87"/>
                    </a:cubicBezTo>
                    <a:close/>
                  </a:path>
                </a:pathLst>
              </a:custGeom>
              <a:solidFill>
                <a:srgbClr val="FF9E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198">
                <a:extLst>
                  <a:ext uri="{FF2B5EF4-FFF2-40B4-BE49-F238E27FC236}">
                    <a16:creationId xmlns:a16="http://schemas.microsoft.com/office/drawing/2014/main" id="{2FD8B7B5-0003-44F8-86F7-4E08D6902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6588" y="4970463"/>
                <a:ext cx="95250" cy="161925"/>
              </a:xfrm>
              <a:custGeom>
                <a:avLst/>
                <a:gdLst>
                  <a:gd name="T0" fmla="*/ 198 w 284"/>
                  <a:gd name="T1" fmla="*/ 201 h 482"/>
                  <a:gd name="T2" fmla="*/ 273 w 284"/>
                  <a:gd name="T3" fmla="*/ 329 h 482"/>
                  <a:gd name="T4" fmla="*/ 168 w 284"/>
                  <a:gd name="T5" fmla="*/ 441 h 482"/>
                  <a:gd name="T6" fmla="*/ 100 w 284"/>
                  <a:gd name="T7" fmla="*/ 308 h 482"/>
                  <a:gd name="T8" fmla="*/ 17 w 284"/>
                  <a:gd name="T9" fmla="*/ 210 h 482"/>
                  <a:gd name="T10" fmla="*/ 16 w 284"/>
                  <a:gd name="T11" fmla="*/ 135 h 482"/>
                  <a:gd name="T12" fmla="*/ 16 w 284"/>
                  <a:gd name="T13" fmla="*/ 132 h 482"/>
                  <a:gd name="T14" fmla="*/ 26 w 284"/>
                  <a:gd name="T15" fmla="*/ 93 h 482"/>
                  <a:gd name="T16" fmla="*/ 109 w 284"/>
                  <a:gd name="T17" fmla="*/ 13 h 482"/>
                  <a:gd name="T18" fmla="*/ 198 w 284"/>
                  <a:gd name="T19" fmla="*/ 201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4" h="482">
                    <a:moveTo>
                      <a:pt x="198" y="201"/>
                    </a:moveTo>
                    <a:cubicBezTo>
                      <a:pt x="239" y="283"/>
                      <a:pt x="262" y="279"/>
                      <a:pt x="273" y="329"/>
                    </a:cubicBezTo>
                    <a:cubicBezTo>
                      <a:pt x="284" y="379"/>
                      <a:pt x="209" y="482"/>
                      <a:pt x="168" y="441"/>
                    </a:cubicBezTo>
                    <a:cubicBezTo>
                      <a:pt x="126" y="399"/>
                      <a:pt x="113" y="342"/>
                      <a:pt x="100" y="308"/>
                    </a:cubicBezTo>
                    <a:cubicBezTo>
                      <a:pt x="86" y="271"/>
                      <a:pt x="45" y="238"/>
                      <a:pt x="17" y="210"/>
                    </a:cubicBezTo>
                    <a:cubicBezTo>
                      <a:pt x="0" y="193"/>
                      <a:pt x="18" y="159"/>
                      <a:pt x="16" y="135"/>
                    </a:cubicBezTo>
                    <a:cubicBezTo>
                      <a:pt x="16" y="134"/>
                      <a:pt x="16" y="133"/>
                      <a:pt x="16" y="132"/>
                    </a:cubicBezTo>
                    <a:cubicBezTo>
                      <a:pt x="16" y="118"/>
                      <a:pt x="20" y="105"/>
                      <a:pt x="26" y="93"/>
                    </a:cubicBezTo>
                    <a:cubicBezTo>
                      <a:pt x="46" y="51"/>
                      <a:pt x="62" y="0"/>
                      <a:pt x="109" y="13"/>
                    </a:cubicBezTo>
                    <a:cubicBezTo>
                      <a:pt x="176" y="68"/>
                      <a:pt x="158" y="120"/>
                      <a:pt x="198" y="2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Oval 2199">
                <a:extLst>
                  <a:ext uri="{FF2B5EF4-FFF2-40B4-BE49-F238E27FC236}">
                    <a16:creationId xmlns:a16="http://schemas.microsoft.com/office/drawing/2014/main" id="{4173D8EB-C66B-4970-BFEB-35E936AACA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83413" y="4910138"/>
                <a:ext cx="50800" cy="52388"/>
              </a:xfrm>
              <a:prstGeom prst="ellipse">
                <a:avLst/>
              </a:prstGeom>
              <a:solidFill>
                <a:srgbClr val="173E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Oval 2200">
                <a:extLst>
                  <a:ext uri="{FF2B5EF4-FFF2-40B4-BE49-F238E27FC236}">
                    <a16:creationId xmlns:a16="http://schemas.microsoft.com/office/drawing/2014/main" id="{899F7BCB-4729-4071-A1EE-25CB909084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26263" y="4913313"/>
                <a:ext cx="52387" cy="52388"/>
              </a:xfrm>
              <a:prstGeom prst="ellipse">
                <a:avLst/>
              </a:prstGeom>
              <a:solidFill>
                <a:srgbClr val="173E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2201">
                <a:extLst>
                  <a:ext uri="{FF2B5EF4-FFF2-40B4-BE49-F238E27FC236}">
                    <a16:creationId xmlns:a16="http://schemas.microsoft.com/office/drawing/2014/main" id="{A0F2E1A5-53EE-471D-ACDE-BF8E93DCAE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1338" y="4946651"/>
                <a:ext cx="153987" cy="265113"/>
              </a:xfrm>
              <a:custGeom>
                <a:avLst/>
                <a:gdLst>
                  <a:gd name="T0" fmla="*/ 412 w 461"/>
                  <a:gd name="T1" fmla="*/ 102 h 788"/>
                  <a:gd name="T2" fmla="*/ 332 w 461"/>
                  <a:gd name="T3" fmla="*/ 53 h 788"/>
                  <a:gd name="T4" fmla="*/ 228 w 461"/>
                  <a:gd name="T5" fmla="*/ 13 h 788"/>
                  <a:gd name="T6" fmla="*/ 169 w 461"/>
                  <a:gd name="T7" fmla="*/ 72 h 788"/>
                  <a:gd name="T8" fmla="*/ 58 w 461"/>
                  <a:gd name="T9" fmla="*/ 125 h 788"/>
                  <a:gd name="T10" fmla="*/ 51 w 461"/>
                  <a:gd name="T11" fmla="*/ 155 h 788"/>
                  <a:gd name="T12" fmla="*/ 65 w 461"/>
                  <a:gd name="T13" fmla="*/ 485 h 788"/>
                  <a:gd name="T14" fmla="*/ 33 w 461"/>
                  <a:gd name="T15" fmla="*/ 695 h 788"/>
                  <a:gd name="T16" fmla="*/ 210 w 461"/>
                  <a:gd name="T17" fmla="*/ 788 h 788"/>
                  <a:gd name="T18" fmla="*/ 210 w 461"/>
                  <a:gd name="T19" fmla="*/ 788 h 788"/>
                  <a:gd name="T20" fmla="*/ 231 w 461"/>
                  <a:gd name="T21" fmla="*/ 704 h 788"/>
                  <a:gd name="T22" fmla="*/ 252 w 461"/>
                  <a:gd name="T23" fmla="*/ 788 h 788"/>
                  <a:gd name="T24" fmla="*/ 445 w 461"/>
                  <a:gd name="T25" fmla="*/ 671 h 788"/>
                  <a:gd name="T26" fmla="*/ 411 w 461"/>
                  <a:gd name="T27" fmla="*/ 468 h 788"/>
                  <a:gd name="T28" fmla="*/ 458 w 461"/>
                  <a:gd name="T29" fmla="*/ 357 h 788"/>
                  <a:gd name="T30" fmla="*/ 461 w 461"/>
                  <a:gd name="T31" fmla="*/ 331 h 788"/>
                  <a:gd name="T32" fmla="*/ 456 w 461"/>
                  <a:gd name="T33" fmla="*/ 295 h 788"/>
                  <a:gd name="T34" fmla="*/ 433 w 461"/>
                  <a:gd name="T35" fmla="*/ 241 h 788"/>
                  <a:gd name="T36" fmla="*/ 412 w 461"/>
                  <a:gd name="T37" fmla="*/ 102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61" h="788">
                    <a:moveTo>
                      <a:pt x="412" y="102"/>
                    </a:moveTo>
                    <a:cubicBezTo>
                      <a:pt x="400" y="72"/>
                      <a:pt x="332" y="53"/>
                      <a:pt x="332" y="53"/>
                    </a:cubicBezTo>
                    <a:cubicBezTo>
                      <a:pt x="295" y="22"/>
                      <a:pt x="280" y="0"/>
                      <a:pt x="228" y="13"/>
                    </a:cubicBezTo>
                    <a:cubicBezTo>
                      <a:pt x="181" y="24"/>
                      <a:pt x="184" y="54"/>
                      <a:pt x="169" y="72"/>
                    </a:cubicBezTo>
                    <a:cubicBezTo>
                      <a:pt x="163" y="80"/>
                      <a:pt x="62" y="116"/>
                      <a:pt x="58" y="125"/>
                    </a:cubicBezTo>
                    <a:cubicBezTo>
                      <a:pt x="54" y="135"/>
                      <a:pt x="52" y="145"/>
                      <a:pt x="51" y="155"/>
                    </a:cubicBezTo>
                    <a:cubicBezTo>
                      <a:pt x="3" y="322"/>
                      <a:pt x="66" y="375"/>
                      <a:pt x="65" y="485"/>
                    </a:cubicBezTo>
                    <a:cubicBezTo>
                      <a:pt x="65" y="554"/>
                      <a:pt x="0" y="637"/>
                      <a:pt x="33" y="695"/>
                    </a:cubicBezTo>
                    <a:cubicBezTo>
                      <a:pt x="73" y="753"/>
                      <a:pt x="140" y="788"/>
                      <a:pt x="210" y="788"/>
                    </a:cubicBezTo>
                    <a:cubicBezTo>
                      <a:pt x="210" y="788"/>
                      <a:pt x="210" y="788"/>
                      <a:pt x="210" y="788"/>
                    </a:cubicBezTo>
                    <a:lnTo>
                      <a:pt x="231" y="704"/>
                    </a:lnTo>
                    <a:lnTo>
                      <a:pt x="252" y="788"/>
                    </a:lnTo>
                    <a:cubicBezTo>
                      <a:pt x="285" y="788"/>
                      <a:pt x="445" y="771"/>
                      <a:pt x="445" y="671"/>
                    </a:cubicBezTo>
                    <a:cubicBezTo>
                      <a:pt x="445" y="572"/>
                      <a:pt x="401" y="507"/>
                      <a:pt x="411" y="468"/>
                    </a:cubicBezTo>
                    <a:cubicBezTo>
                      <a:pt x="422" y="430"/>
                      <a:pt x="450" y="397"/>
                      <a:pt x="458" y="357"/>
                    </a:cubicBezTo>
                    <a:cubicBezTo>
                      <a:pt x="460" y="349"/>
                      <a:pt x="461" y="340"/>
                      <a:pt x="461" y="331"/>
                    </a:cubicBezTo>
                    <a:cubicBezTo>
                      <a:pt x="461" y="319"/>
                      <a:pt x="460" y="307"/>
                      <a:pt x="456" y="295"/>
                    </a:cubicBezTo>
                    <a:cubicBezTo>
                      <a:pt x="450" y="276"/>
                      <a:pt x="440" y="260"/>
                      <a:pt x="433" y="241"/>
                    </a:cubicBezTo>
                    <a:cubicBezTo>
                      <a:pt x="418" y="196"/>
                      <a:pt x="429" y="146"/>
                      <a:pt x="412" y="10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Oval 2202">
                <a:extLst>
                  <a:ext uri="{FF2B5EF4-FFF2-40B4-BE49-F238E27FC236}">
                    <a16:creationId xmlns:a16="http://schemas.microsoft.com/office/drawing/2014/main" id="{ACBF37CF-4EB0-481D-9450-0BD1277374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48488" y="4845051"/>
                <a:ext cx="60325" cy="60325"/>
              </a:xfrm>
              <a:prstGeom prst="ellipse">
                <a:avLst/>
              </a:prstGeom>
              <a:solidFill>
                <a:srgbClr val="173E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2203">
                <a:extLst>
                  <a:ext uri="{FF2B5EF4-FFF2-40B4-BE49-F238E27FC236}">
                    <a16:creationId xmlns:a16="http://schemas.microsoft.com/office/drawing/2014/main" id="{F72CA9BF-4214-4A1B-BAD0-4B8FB33A36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6900" y="4851401"/>
                <a:ext cx="77787" cy="165100"/>
              </a:xfrm>
              <a:custGeom>
                <a:avLst/>
                <a:gdLst>
                  <a:gd name="T0" fmla="*/ 133 w 233"/>
                  <a:gd name="T1" fmla="*/ 489 h 489"/>
                  <a:gd name="T2" fmla="*/ 167 w 233"/>
                  <a:gd name="T3" fmla="*/ 347 h 489"/>
                  <a:gd name="T4" fmla="*/ 223 w 233"/>
                  <a:gd name="T5" fmla="*/ 232 h 489"/>
                  <a:gd name="T6" fmla="*/ 221 w 233"/>
                  <a:gd name="T7" fmla="*/ 203 h 489"/>
                  <a:gd name="T8" fmla="*/ 222 w 233"/>
                  <a:gd name="T9" fmla="*/ 193 h 489"/>
                  <a:gd name="T10" fmla="*/ 229 w 233"/>
                  <a:gd name="T11" fmla="*/ 162 h 489"/>
                  <a:gd name="T12" fmla="*/ 233 w 233"/>
                  <a:gd name="T13" fmla="*/ 128 h 489"/>
                  <a:gd name="T14" fmla="*/ 219 w 233"/>
                  <a:gd name="T15" fmla="*/ 66 h 489"/>
                  <a:gd name="T16" fmla="*/ 14 w 233"/>
                  <a:gd name="T17" fmla="*/ 138 h 489"/>
                  <a:gd name="T18" fmla="*/ 32 w 233"/>
                  <a:gd name="T19" fmla="*/ 321 h 489"/>
                  <a:gd name="T20" fmla="*/ 133 w 233"/>
                  <a:gd name="T21" fmla="*/ 489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3" h="489">
                    <a:moveTo>
                      <a:pt x="133" y="489"/>
                    </a:moveTo>
                    <a:cubicBezTo>
                      <a:pt x="149" y="443"/>
                      <a:pt x="161" y="396"/>
                      <a:pt x="167" y="347"/>
                    </a:cubicBezTo>
                    <a:cubicBezTo>
                      <a:pt x="190" y="327"/>
                      <a:pt x="217" y="315"/>
                      <a:pt x="223" y="232"/>
                    </a:cubicBezTo>
                    <a:cubicBezTo>
                      <a:pt x="222" y="222"/>
                      <a:pt x="221" y="212"/>
                      <a:pt x="221" y="203"/>
                    </a:cubicBezTo>
                    <a:cubicBezTo>
                      <a:pt x="221" y="199"/>
                      <a:pt x="221" y="196"/>
                      <a:pt x="222" y="193"/>
                    </a:cubicBezTo>
                    <a:cubicBezTo>
                      <a:pt x="223" y="182"/>
                      <a:pt x="226" y="172"/>
                      <a:pt x="229" y="162"/>
                    </a:cubicBezTo>
                    <a:cubicBezTo>
                      <a:pt x="231" y="151"/>
                      <a:pt x="233" y="140"/>
                      <a:pt x="233" y="128"/>
                    </a:cubicBezTo>
                    <a:cubicBezTo>
                      <a:pt x="233" y="107"/>
                      <a:pt x="228" y="86"/>
                      <a:pt x="219" y="66"/>
                    </a:cubicBezTo>
                    <a:cubicBezTo>
                      <a:pt x="192" y="0"/>
                      <a:pt x="29" y="30"/>
                      <a:pt x="14" y="138"/>
                    </a:cubicBezTo>
                    <a:cubicBezTo>
                      <a:pt x="0" y="246"/>
                      <a:pt x="17" y="259"/>
                      <a:pt x="32" y="321"/>
                    </a:cubicBezTo>
                    <a:cubicBezTo>
                      <a:pt x="19" y="446"/>
                      <a:pt x="133" y="489"/>
                      <a:pt x="133" y="489"/>
                    </a:cubicBezTo>
                    <a:close/>
                  </a:path>
                </a:pathLst>
              </a:custGeom>
              <a:solidFill>
                <a:srgbClr val="FF9E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2204">
                <a:extLst>
                  <a:ext uri="{FF2B5EF4-FFF2-40B4-BE49-F238E27FC236}">
                    <a16:creationId xmlns:a16="http://schemas.microsoft.com/office/drawing/2014/main" id="{F70F18DA-885C-4553-BB56-48F4E92E31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9438" y="4849813"/>
                <a:ext cx="95250" cy="109538"/>
              </a:xfrm>
              <a:custGeom>
                <a:avLst/>
                <a:gdLst>
                  <a:gd name="T0" fmla="*/ 98 w 286"/>
                  <a:gd name="T1" fmla="*/ 115 h 327"/>
                  <a:gd name="T2" fmla="*/ 87 w 286"/>
                  <a:gd name="T3" fmla="*/ 136 h 327"/>
                  <a:gd name="T4" fmla="*/ 87 w 286"/>
                  <a:gd name="T5" fmla="*/ 139 h 327"/>
                  <a:gd name="T6" fmla="*/ 92 w 286"/>
                  <a:gd name="T7" fmla="*/ 179 h 327"/>
                  <a:gd name="T8" fmla="*/ 92 w 286"/>
                  <a:gd name="T9" fmla="*/ 183 h 327"/>
                  <a:gd name="T10" fmla="*/ 86 w 286"/>
                  <a:gd name="T11" fmla="*/ 205 h 327"/>
                  <a:gd name="T12" fmla="*/ 71 w 286"/>
                  <a:gd name="T13" fmla="*/ 227 h 327"/>
                  <a:gd name="T14" fmla="*/ 78 w 286"/>
                  <a:gd name="T15" fmla="*/ 261 h 327"/>
                  <a:gd name="T16" fmla="*/ 76 w 286"/>
                  <a:gd name="T17" fmla="*/ 277 h 327"/>
                  <a:gd name="T18" fmla="*/ 83 w 286"/>
                  <a:gd name="T19" fmla="*/ 315 h 327"/>
                  <a:gd name="T20" fmla="*/ 0 w 286"/>
                  <a:gd name="T21" fmla="*/ 283 h 327"/>
                  <a:gd name="T22" fmla="*/ 10 w 286"/>
                  <a:gd name="T23" fmla="*/ 213 h 327"/>
                  <a:gd name="T24" fmla="*/ 55 w 286"/>
                  <a:gd name="T25" fmla="*/ 85 h 327"/>
                  <a:gd name="T26" fmla="*/ 54 w 286"/>
                  <a:gd name="T27" fmla="*/ 74 h 327"/>
                  <a:gd name="T28" fmla="*/ 84 w 286"/>
                  <a:gd name="T29" fmla="*/ 21 h 327"/>
                  <a:gd name="T30" fmla="*/ 149 w 286"/>
                  <a:gd name="T31" fmla="*/ 0 h 327"/>
                  <a:gd name="T32" fmla="*/ 154 w 286"/>
                  <a:gd name="T33" fmla="*/ 0 h 327"/>
                  <a:gd name="T34" fmla="*/ 214 w 286"/>
                  <a:gd name="T35" fmla="*/ 7 h 327"/>
                  <a:gd name="T36" fmla="*/ 237 w 286"/>
                  <a:gd name="T37" fmla="*/ 16 h 327"/>
                  <a:gd name="T38" fmla="*/ 279 w 286"/>
                  <a:gd name="T39" fmla="*/ 96 h 327"/>
                  <a:gd name="T40" fmla="*/ 258 w 286"/>
                  <a:gd name="T41" fmla="*/ 72 h 327"/>
                  <a:gd name="T42" fmla="*/ 242 w 286"/>
                  <a:gd name="T43" fmla="*/ 66 h 327"/>
                  <a:gd name="T44" fmla="*/ 228 w 286"/>
                  <a:gd name="T45" fmla="*/ 70 h 327"/>
                  <a:gd name="T46" fmla="*/ 218 w 286"/>
                  <a:gd name="T47" fmla="*/ 79 h 327"/>
                  <a:gd name="T48" fmla="*/ 157 w 286"/>
                  <a:gd name="T49" fmla="*/ 101 h 327"/>
                  <a:gd name="T50" fmla="*/ 150 w 286"/>
                  <a:gd name="T51" fmla="*/ 101 h 327"/>
                  <a:gd name="T52" fmla="*/ 141 w 286"/>
                  <a:gd name="T53" fmla="*/ 101 h 327"/>
                  <a:gd name="T54" fmla="*/ 111 w 286"/>
                  <a:gd name="T55" fmla="*/ 106 h 327"/>
                  <a:gd name="T56" fmla="*/ 98 w 286"/>
                  <a:gd name="T57" fmla="*/ 115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6" h="327">
                    <a:moveTo>
                      <a:pt x="98" y="115"/>
                    </a:moveTo>
                    <a:cubicBezTo>
                      <a:pt x="92" y="121"/>
                      <a:pt x="89" y="128"/>
                      <a:pt x="87" y="136"/>
                    </a:cubicBezTo>
                    <a:cubicBezTo>
                      <a:pt x="87" y="137"/>
                      <a:pt x="87" y="138"/>
                      <a:pt x="87" y="139"/>
                    </a:cubicBezTo>
                    <a:cubicBezTo>
                      <a:pt x="87" y="152"/>
                      <a:pt x="89" y="166"/>
                      <a:pt x="92" y="179"/>
                    </a:cubicBezTo>
                    <a:cubicBezTo>
                      <a:pt x="92" y="180"/>
                      <a:pt x="92" y="182"/>
                      <a:pt x="92" y="183"/>
                    </a:cubicBezTo>
                    <a:cubicBezTo>
                      <a:pt x="92" y="191"/>
                      <a:pt x="90" y="198"/>
                      <a:pt x="86" y="205"/>
                    </a:cubicBezTo>
                    <a:cubicBezTo>
                      <a:pt x="82" y="213"/>
                      <a:pt x="74" y="219"/>
                      <a:pt x="71" y="227"/>
                    </a:cubicBezTo>
                    <a:cubicBezTo>
                      <a:pt x="67" y="241"/>
                      <a:pt x="75" y="247"/>
                      <a:pt x="78" y="261"/>
                    </a:cubicBezTo>
                    <a:cubicBezTo>
                      <a:pt x="77" y="267"/>
                      <a:pt x="76" y="272"/>
                      <a:pt x="76" y="277"/>
                    </a:cubicBezTo>
                    <a:cubicBezTo>
                      <a:pt x="76" y="290"/>
                      <a:pt x="79" y="303"/>
                      <a:pt x="83" y="315"/>
                    </a:cubicBezTo>
                    <a:cubicBezTo>
                      <a:pt x="58" y="327"/>
                      <a:pt x="0" y="314"/>
                      <a:pt x="0" y="283"/>
                    </a:cubicBezTo>
                    <a:cubicBezTo>
                      <a:pt x="0" y="236"/>
                      <a:pt x="0" y="231"/>
                      <a:pt x="10" y="213"/>
                    </a:cubicBezTo>
                    <a:cubicBezTo>
                      <a:pt x="42" y="172"/>
                      <a:pt x="5" y="125"/>
                      <a:pt x="55" y="85"/>
                    </a:cubicBezTo>
                    <a:cubicBezTo>
                      <a:pt x="55" y="81"/>
                      <a:pt x="54" y="78"/>
                      <a:pt x="54" y="74"/>
                    </a:cubicBezTo>
                    <a:cubicBezTo>
                      <a:pt x="54" y="52"/>
                      <a:pt x="65" y="32"/>
                      <a:pt x="84" y="21"/>
                    </a:cubicBezTo>
                    <a:cubicBezTo>
                      <a:pt x="103" y="8"/>
                      <a:pt x="126" y="1"/>
                      <a:pt x="149" y="0"/>
                    </a:cubicBezTo>
                    <a:cubicBezTo>
                      <a:pt x="151" y="0"/>
                      <a:pt x="152" y="0"/>
                      <a:pt x="154" y="0"/>
                    </a:cubicBezTo>
                    <a:cubicBezTo>
                      <a:pt x="174" y="0"/>
                      <a:pt x="195" y="3"/>
                      <a:pt x="214" y="7"/>
                    </a:cubicBezTo>
                    <a:cubicBezTo>
                      <a:pt x="222" y="9"/>
                      <a:pt x="230" y="12"/>
                      <a:pt x="237" y="16"/>
                    </a:cubicBezTo>
                    <a:cubicBezTo>
                      <a:pt x="264" y="34"/>
                      <a:pt x="286" y="61"/>
                      <a:pt x="279" y="96"/>
                    </a:cubicBezTo>
                    <a:cubicBezTo>
                      <a:pt x="274" y="87"/>
                      <a:pt x="267" y="79"/>
                      <a:pt x="258" y="72"/>
                    </a:cubicBezTo>
                    <a:cubicBezTo>
                      <a:pt x="254" y="68"/>
                      <a:pt x="248" y="66"/>
                      <a:pt x="242" y="66"/>
                    </a:cubicBezTo>
                    <a:cubicBezTo>
                      <a:pt x="237" y="66"/>
                      <a:pt x="232" y="67"/>
                      <a:pt x="228" y="70"/>
                    </a:cubicBezTo>
                    <a:cubicBezTo>
                      <a:pt x="225" y="72"/>
                      <a:pt x="221" y="76"/>
                      <a:pt x="218" y="79"/>
                    </a:cubicBezTo>
                    <a:cubicBezTo>
                      <a:pt x="201" y="94"/>
                      <a:pt x="180" y="101"/>
                      <a:pt x="157" y="101"/>
                    </a:cubicBezTo>
                    <a:cubicBezTo>
                      <a:pt x="155" y="101"/>
                      <a:pt x="153" y="101"/>
                      <a:pt x="150" y="101"/>
                    </a:cubicBezTo>
                    <a:cubicBezTo>
                      <a:pt x="147" y="101"/>
                      <a:pt x="144" y="101"/>
                      <a:pt x="141" y="101"/>
                    </a:cubicBezTo>
                    <a:cubicBezTo>
                      <a:pt x="131" y="101"/>
                      <a:pt x="121" y="102"/>
                      <a:pt x="111" y="106"/>
                    </a:cubicBezTo>
                    <a:cubicBezTo>
                      <a:pt x="106" y="108"/>
                      <a:pt x="102" y="111"/>
                      <a:pt x="98" y="115"/>
                    </a:cubicBezTo>
                    <a:close/>
                  </a:path>
                </a:pathLst>
              </a:custGeom>
              <a:solidFill>
                <a:srgbClr val="173E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2205">
                <a:extLst>
                  <a:ext uri="{FF2B5EF4-FFF2-40B4-BE49-F238E27FC236}">
                    <a16:creationId xmlns:a16="http://schemas.microsoft.com/office/drawing/2014/main" id="{CFB15297-EE10-4DC6-B444-B16F2B905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3725" y="4908551"/>
                <a:ext cx="15875" cy="31750"/>
              </a:xfrm>
              <a:custGeom>
                <a:avLst/>
                <a:gdLst>
                  <a:gd name="T0" fmla="*/ 40 w 44"/>
                  <a:gd name="T1" fmla="*/ 45 h 94"/>
                  <a:gd name="T2" fmla="*/ 13 w 44"/>
                  <a:gd name="T3" fmla="*/ 5 h 94"/>
                  <a:gd name="T4" fmla="*/ 7 w 44"/>
                  <a:gd name="T5" fmla="*/ 61 h 94"/>
                  <a:gd name="T6" fmla="*/ 32 w 44"/>
                  <a:gd name="T7" fmla="*/ 90 h 94"/>
                  <a:gd name="T8" fmla="*/ 40 w 44"/>
                  <a:gd name="T9" fmla="*/ 4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94">
                    <a:moveTo>
                      <a:pt x="40" y="45"/>
                    </a:moveTo>
                    <a:cubicBezTo>
                      <a:pt x="36" y="20"/>
                      <a:pt x="23" y="0"/>
                      <a:pt x="13" y="5"/>
                    </a:cubicBezTo>
                    <a:cubicBezTo>
                      <a:pt x="2" y="11"/>
                      <a:pt x="0" y="37"/>
                      <a:pt x="7" y="61"/>
                    </a:cubicBezTo>
                    <a:cubicBezTo>
                      <a:pt x="13" y="82"/>
                      <a:pt x="24" y="94"/>
                      <a:pt x="32" y="90"/>
                    </a:cubicBezTo>
                    <a:cubicBezTo>
                      <a:pt x="40" y="86"/>
                      <a:pt x="44" y="67"/>
                      <a:pt x="40" y="45"/>
                    </a:cubicBezTo>
                    <a:close/>
                  </a:path>
                </a:pathLst>
              </a:custGeom>
              <a:solidFill>
                <a:srgbClr val="FF9E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2206">
                <a:extLst>
                  <a:ext uri="{FF2B5EF4-FFF2-40B4-BE49-F238E27FC236}">
                    <a16:creationId xmlns:a16="http://schemas.microsoft.com/office/drawing/2014/main" id="{2DF475EB-FFC1-4837-8EF6-92AC28C95D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0238" y="4941888"/>
                <a:ext cx="23812" cy="14288"/>
              </a:xfrm>
              <a:custGeom>
                <a:avLst/>
                <a:gdLst>
                  <a:gd name="T0" fmla="*/ 73 w 73"/>
                  <a:gd name="T1" fmla="*/ 18 h 46"/>
                  <a:gd name="T2" fmla="*/ 49 w 73"/>
                  <a:gd name="T3" fmla="*/ 7 h 46"/>
                  <a:gd name="T4" fmla="*/ 0 w 73"/>
                  <a:gd name="T5" fmla="*/ 9 h 46"/>
                  <a:gd name="T6" fmla="*/ 73 w 73"/>
                  <a:gd name="T7" fmla="*/ 1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46">
                    <a:moveTo>
                      <a:pt x="73" y="18"/>
                    </a:moveTo>
                    <a:cubicBezTo>
                      <a:pt x="65" y="15"/>
                      <a:pt x="57" y="10"/>
                      <a:pt x="49" y="7"/>
                    </a:cubicBezTo>
                    <a:cubicBezTo>
                      <a:pt x="35" y="0"/>
                      <a:pt x="22" y="9"/>
                      <a:pt x="0" y="9"/>
                    </a:cubicBezTo>
                    <a:cubicBezTo>
                      <a:pt x="5" y="38"/>
                      <a:pt x="47" y="46"/>
                      <a:pt x="73" y="18"/>
                    </a:cubicBezTo>
                    <a:close/>
                  </a:path>
                </a:pathLst>
              </a:custGeom>
              <a:solidFill>
                <a:srgbClr val="FF5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2207">
                <a:extLst>
                  <a:ext uri="{FF2B5EF4-FFF2-40B4-BE49-F238E27FC236}">
                    <a16:creationId xmlns:a16="http://schemas.microsoft.com/office/drawing/2014/main" id="{A2039DCA-4EA4-45CC-9133-74BCE4B071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2775" y="4903788"/>
                <a:ext cx="23812" cy="25400"/>
              </a:xfrm>
              <a:custGeom>
                <a:avLst/>
                <a:gdLst>
                  <a:gd name="T0" fmla="*/ 34 w 74"/>
                  <a:gd name="T1" fmla="*/ 76 h 76"/>
                  <a:gd name="T2" fmla="*/ 41 w 74"/>
                  <a:gd name="T3" fmla="*/ 76 h 76"/>
                  <a:gd name="T4" fmla="*/ 74 w 74"/>
                  <a:gd name="T5" fmla="*/ 43 h 76"/>
                  <a:gd name="T6" fmla="*/ 74 w 74"/>
                  <a:gd name="T7" fmla="*/ 14 h 76"/>
                  <a:gd name="T8" fmla="*/ 0 w 74"/>
                  <a:gd name="T9" fmla="*/ 14 h 76"/>
                  <a:gd name="T10" fmla="*/ 0 w 74"/>
                  <a:gd name="T11" fmla="*/ 43 h 76"/>
                  <a:gd name="T12" fmla="*/ 0 w 74"/>
                  <a:gd name="T13" fmla="*/ 43 h 76"/>
                  <a:gd name="T14" fmla="*/ 34 w 74"/>
                  <a:gd name="T1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4" h="76">
                    <a:moveTo>
                      <a:pt x="34" y="76"/>
                    </a:moveTo>
                    <a:lnTo>
                      <a:pt x="41" y="76"/>
                    </a:lnTo>
                    <a:cubicBezTo>
                      <a:pt x="59" y="76"/>
                      <a:pt x="74" y="61"/>
                      <a:pt x="74" y="43"/>
                    </a:cubicBezTo>
                    <a:lnTo>
                      <a:pt x="74" y="14"/>
                    </a:lnTo>
                    <a:cubicBezTo>
                      <a:pt x="74" y="0"/>
                      <a:pt x="0" y="0"/>
                      <a:pt x="0" y="14"/>
                    </a:cubicBezTo>
                    <a:lnTo>
                      <a:pt x="0" y="43"/>
                    </a:lnTo>
                    <a:cubicBezTo>
                      <a:pt x="0" y="43"/>
                      <a:pt x="0" y="43"/>
                      <a:pt x="0" y="43"/>
                    </a:cubicBezTo>
                    <a:cubicBezTo>
                      <a:pt x="0" y="61"/>
                      <a:pt x="15" y="76"/>
                      <a:pt x="34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2208">
                <a:extLst>
                  <a:ext uri="{FF2B5EF4-FFF2-40B4-BE49-F238E27FC236}">
                    <a16:creationId xmlns:a16="http://schemas.microsoft.com/office/drawing/2014/main" id="{E326B395-AFB0-4297-A044-DBB55F5F28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61188" y="4903788"/>
                <a:ext cx="26987" cy="26988"/>
              </a:xfrm>
              <a:custGeom>
                <a:avLst/>
                <a:gdLst>
                  <a:gd name="T0" fmla="*/ 38 w 82"/>
                  <a:gd name="T1" fmla="*/ 73 h 80"/>
                  <a:gd name="T2" fmla="*/ 45 w 82"/>
                  <a:gd name="T3" fmla="*/ 73 h 80"/>
                  <a:gd name="T4" fmla="*/ 66 w 82"/>
                  <a:gd name="T5" fmla="*/ 64 h 80"/>
                  <a:gd name="T6" fmla="*/ 75 w 82"/>
                  <a:gd name="T7" fmla="*/ 43 h 80"/>
                  <a:gd name="T8" fmla="*/ 75 w 82"/>
                  <a:gd name="T9" fmla="*/ 14 h 80"/>
                  <a:gd name="T10" fmla="*/ 56 w 82"/>
                  <a:gd name="T11" fmla="*/ 8 h 80"/>
                  <a:gd name="T12" fmla="*/ 41 w 82"/>
                  <a:gd name="T13" fmla="*/ 7 h 80"/>
                  <a:gd name="T14" fmla="*/ 27 w 82"/>
                  <a:gd name="T15" fmla="*/ 8 h 80"/>
                  <a:gd name="T16" fmla="*/ 8 w 82"/>
                  <a:gd name="T17" fmla="*/ 14 h 80"/>
                  <a:gd name="T18" fmla="*/ 8 w 82"/>
                  <a:gd name="T19" fmla="*/ 43 h 80"/>
                  <a:gd name="T20" fmla="*/ 17 w 82"/>
                  <a:gd name="T21" fmla="*/ 64 h 80"/>
                  <a:gd name="T22" fmla="*/ 37 w 82"/>
                  <a:gd name="T23" fmla="*/ 73 h 80"/>
                  <a:gd name="T24" fmla="*/ 38 w 82"/>
                  <a:gd name="T25" fmla="*/ 73 h 80"/>
                  <a:gd name="T26" fmla="*/ 45 w 82"/>
                  <a:gd name="T27" fmla="*/ 80 h 80"/>
                  <a:gd name="T28" fmla="*/ 38 w 82"/>
                  <a:gd name="T29" fmla="*/ 80 h 80"/>
                  <a:gd name="T30" fmla="*/ 11 w 82"/>
                  <a:gd name="T31" fmla="*/ 69 h 80"/>
                  <a:gd name="T32" fmla="*/ 1 w 82"/>
                  <a:gd name="T33" fmla="*/ 44 h 80"/>
                  <a:gd name="T34" fmla="*/ 1 w 82"/>
                  <a:gd name="T35" fmla="*/ 14 h 80"/>
                  <a:gd name="T36" fmla="*/ 26 w 82"/>
                  <a:gd name="T37" fmla="*/ 0 h 80"/>
                  <a:gd name="T38" fmla="*/ 41 w 82"/>
                  <a:gd name="T39" fmla="*/ 0 h 80"/>
                  <a:gd name="T40" fmla="*/ 57 w 82"/>
                  <a:gd name="T41" fmla="*/ 0 h 80"/>
                  <a:gd name="T42" fmla="*/ 82 w 82"/>
                  <a:gd name="T43" fmla="*/ 14 h 80"/>
                  <a:gd name="T44" fmla="*/ 82 w 82"/>
                  <a:gd name="T45" fmla="*/ 43 h 80"/>
                  <a:gd name="T46" fmla="*/ 71 w 82"/>
                  <a:gd name="T47" fmla="*/ 69 h 80"/>
                  <a:gd name="T48" fmla="*/ 45 w 82"/>
                  <a:gd name="T4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2" h="80">
                    <a:moveTo>
                      <a:pt x="38" y="73"/>
                    </a:moveTo>
                    <a:lnTo>
                      <a:pt x="45" y="73"/>
                    </a:lnTo>
                    <a:cubicBezTo>
                      <a:pt x="53" y="73"/>
                      <a:pt x="61" y="69"/>
                      <a:pt x="66" y="64"/>
                    </a:cubicBezTo>
                    <a:cubicBezTo>
                      <a:pt x="71" y="59"/>
                      <a:pt x="75" y="51"/>
                      <a:pt x="75" y="43"/>
                    </a:cubicBezTo>
                    <a:lnTo>
                      <a:pt x="75" y="14"/>
                    </a:lnTo>
                    <a:cubicBezTo>
                      <a:pt x="75" y="11"/>
                      <a:pt x="66" y="9"/>
                      <a:pt x="56" y="8"/>
                    </a:cubicBezTo>
                    <a:cubicBezTo>
                      <a:pt x="51" y="7"/>
                      <a:pt x="46" y="7"/>
                      <a:pt x="41" y="7"/>
                    </a:cubicBezTo>
                    <a:cubicBezTo>
                      <a:pt x="36" y="7"/>
                      <a:pt x="31" y="7"/>
                      <a:pt x="27" y="8"/>
                    </a:cubicBezTo>
                    <a:cubicBezTo>
                      <a:pt x="16" y="9"/>
                      <a:pt x="8" y="11"/>
                      <a:pt x="8" y="14"/>
                    </a:cubicBezTo>
                    <a:lnTo>
                      <a:pt x="8" y="43"/>
                    </a:lnTo>
                    <a:cubicBezTo>
                      <a:pt x="8" y="51"/>
                      <a:pt x="11" y="59"/>
                      <a:pt x="17" y="64"/>
                    </a:cubicBezTo>
                    <a:cubicBezTo>
                      <a:pt x="22" y="69"/>
                      <a:pt x="29" y="73"/>
                      <a:pt x="37" y="73"/>
                    </a:cubicBezTo>
                    <a:lnTo>
                      <a:pt x="38" y="73"/>
                    </a:lnTo>
                    <a:close/>
                    <a:moveTo>
                      <a:pt x="45" y="80"/>
                    </a:moveTo>
                    <a:lnTo>
                      <a:pt x="38" y="80"/>
                    </a:lnTo>
                    <a:cubicBezTo>
                      <a:pt x="27" y="80"/>
                      <a:pt x="18" y="76"/>
                      <a:pt x="11" y="69"/>
                    </a:cubicBezTo>
                    <a:cubicBezTo>
                      <a:pt x="5" y="63"/>
                      <a:pt x="1" y="54"/>
                      <a:pt x="1" y="44"/>
                    </a:cubicBezTo>
                    <a:cubicBezTo>
                      <a:pt x="0" y="34"/>
                      <a:pt x="1" y="24"/>
                      <a:pt x="1" y="14"/>
                    </a:cubicBezTo>
                    <a:cubicBezTo>
                      <a:pt x="1" y="6"/>
                      <a:pt x="12" y="2"/>
                      <a:pt x="26" y="0"/>
                    </a:cubicBezTo>
                    <a:cubicBezTo>
                      <a:pt x="31" y="0"/>
                      <a:pt x="36" y="0"/>
                      <a:pt x="41" y="0"/>
                    </a:cubicBezTo>
                    <a:cubicBezTo>
                      <a:pt x="47" y="0"/>
                      <a:pt x="52" y="0"/>
                      <a:pt x="57" y="0"/>
                    </a:cubicBezTo>
                    <a:cubicBezTo>
                      <a:pt x="71" y="2"/>
                      <a:pt x="82" y="6"/>
                      <a:pt x="82" y="14"/>
                    </a:cubicBezTo>
                    <a:lnTo>
                      <a:pt x="82" y="43"/>
                    </a:lnTo>
                    <a:cubicBezTo>
                      <a:pt x="82" y="53"/>
                      <a:pt x="78" y="62"/>
                      <a:pt x="71" y="69"/>
                    </a:cubicBezTo>
                    <a:cubicBezTo>
                      <a:pt x="64" y="76"/>
                      <a:pt x="55" y="80"/>
                      <a:pt x="45" y="80"/>
                    </a:cubicBezTo>
                    <a:close/>
                  </a:path>
                </a:pathLst>
              </a:custGeom>
              <a:solidFill>
                <a:srgbClr val="FF5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2209">
                <a:extLst>
                  <a:ext uri="{FF2B5EF4-FFF2-40B4-BE49-F238E27FC236}">
                    <a16:creationId xmlns:a16="http://schemas.microsoft.com/office/drawing/2014/main" id="{7CCE50BC-2D96-438B-8FBF-69A6BFD3D9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9288" y="4903788"/>
                <a:ext cx="23812" cy="25400"/>
              </a:xfrm>
              <a:custGeom>
                <a:avLst/>
                <a:gdLst>
                  <a:gd name="T0" fmla="*/ 34 w 74"/>
                  <a:gd name="T1" fmla="*/ 76 h 76"/>
                  <a:gd name="T2" fmla="*/ 41 w 74"/>
                  <a:gd name="T3" fmla="*/ 76 h 76"/>
                  <a:gd name="T4" fmla="*/ 74 w 74"/>
                  <a:gd name="T5" fmla="*/ 43 h 76"/>
                  <a:gd name="T6" fmla="*/ 74 w 74"/>
                  <a:gd name="T7" fmla="*/ 14 h 76"/>
                  <a:gd name="T8" fmla="*/ 0 w 74"/>
                  <a:gd name="T9" fmla="*/ 14 h 76"/>
                  <a:gd name="T10" fmla="*/ 0 w 74"/>
                  <a:gd name="T11" fmla="*/ 43 h 76"/>
                  <a:gd name="T12" fmla="*/ 0 w 74"/>
                  <a:gd name="T13" fmla="*/ 43 h 76"/>
                  <a:gd name="T14" fmla="*/ 34 w 74"/>
                  <a:gd name="T1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4" h="76">
                    <a:moveTo>
                      <a:pt x="34" y="76"/>
                    </a:moveTo>
                    <a:lnTo>
                      <a:pt x="41" y="76"/>
                    </a:lnTo>
                    <a:cubicBezTo>
                      <a:pt x="59" y="76"/>
                      <a:pt x="74" y="61"/>
                      <a:pt x="74" y="43"/>
                    </a:cubicBezTo>
                    <a:lnTo>
                      <a:pt x="74" y="14"/>
                    </a:lnTo>
                    <a:cubicBezTo>
                      <a:pt x="74" y="0"/>
                      <a:pt x="0" y="0"/>
                      <a:pt x="0" y="14"/>
                    </a:cubicBezTo>
                    <a:lnTo>
                      <a:pt x="0" y="43"/>
                    </a:lnTo>
                    <a:cubicBezTo>
                      <a:pt x="0" y="43"/>
                      <a:pt x="0" y="43"/>
                      <a:pt x="0" y="43"/>
                    </a:cubicBezTo>
                    <a:cubicBezTo>
                      <a:pt x="0" y="61"/>
                      <a:pt x="15" y="76"/>
                      <a:pt x="34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2210">
                <a:extLst>
                  <a:ext uri="{FF2B5EF4-FFF2-40B4-BE49-F238E27FC236}">
                    <a16:creationId xmlns:a16="http://schemas.microsoft.com/office/drawing/2014/main" id="{0DCCBFFD-BA81-41DC-A129-361D5D4C5C1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97700" y="4903788"/>
                <a:ext cx="26987" cy="26988"/>
              </a:xfrm>
              <a:custGeom>
                <a:avLst/>
                <a:gdLst>
                  <a:gd name="T0" fmla="*/ 37 w 81"/>
                  <a:gd name="T1" fmla="*/ 73 h 80"/>
                  <a:gd name="T2" fmla="*/ 44 w 81"/>
                  <a:gd name="T3" fmla="*/ 73 h 80"/>
                  <a:gd name="T4" fmla="*/ 65 w 81"/>
                  <a:gd name="T5" fmla="*/ 64 h 80"/>
                  <a:gd name="T6" fmla="*/ 74 w 81"/>
                  <a:gd name="T7" fmla="*/ 43 h 80"/>
                  <a:gd name="T8" fmla="*/ 74 w 81"/>
                  <a:gd name="T9" fmla="*/ 14 h 80"/>
                  <a:gd name="T10" fmla="*/ 55 w 81"/>
                  <a:gd name="T11" fmla="*/ 8 h 80"/>
                  <a:gd name="T12" fmla="*/ 40 w 81"/>
                  <a:gd name="T13" fmla="*/ 7 h 80"/>
                  <a:gd name="T14" fmla="*/ 26 w 81"/>
                  <a:gd name="T15" fmla="*/ 8 h 80"/>
                  <a:gd name="T16" fmla="*/ 7 w 81"/>
                  <a:gd name="T17" fmla="*/ 14 h 80"/>
                  <a:gd name="T18" fmla="*/ 7 w 81"/>
                  <a:gd name="T19" fmla="*/ 43 h 80"/>
                  <a:gd name="T20" fmla="*/ 16 w 81"/>
                  <a:gd name="T21" fmla="*/ 64 h 80"/>
                  <a:gd name="T22" fmla="*/ 36 w 81"/>
                  <a:gd name="T23" fmla="*/ 73 h 80"/>
                  <a:gd name="T24" fmla="*/ 37 w 81"/>
                  <a:gd name="T25" fmla="*/ 73 h 80"/>
                  <a:gd name="T26" fmla="*/ 44 w 81"/>
                  <a:gd name="T27" fmla="*/ 80 h 80"/>
                  <a:gd name="T28" fmla="*/ 37 w 81"/>
                  <a:gd name="T29" fmla="*/ 80 h 80"/>
                  <a:gd name="T30" fmla="*/ 10 w 81"/>
                  <a:gd name="T31" fmla="*/ 69 h 80"/>
                  <a:gd name="T32" fmla="*/ 0 w 81"/>
                  <a:gd name="T33" fmla="*/ 43 h 80"/>
                  <a:gd name="T34" fmla="*/ 0 w 81"/>
                  <a:gd name="T35" fmla="*/ 14 h 80"/>
                  <a:gd name="T36" fmla="*/ 25 w 81"/>
                  <a:gd name="T37" fmla="*/ 0 h 80"/>
                  <a:gd name="T38" fmla="*/ 40 w 81"/>
                  <a:gd name="T39" fmla="*/ 0 h 80"/>
                  <a:gd name="T40" fmla="*/ 56 w 81"/>
                  <a:gd name="T41" fmla="*/ 0 h 80"/>
                  <a:gd name="T42" fmla="*/ 81 w 81"/>
                  <a:gd name="T43" fmla="*/ 14 h 80"/>
                  <a:gd name="T44" fmla="*/ 81 w 81"/>
                  <a:gd name="T45" fmla="*/ 43 h 80"/>
                  <a:gd name="T46" fmla="*/ 70 w 81"/>
                  <a:gd name="T47" fmla="*/ 69 h 80"/>
                  <a:gd name="T48" fmla="*/ 44 w 81"/>
                  <a:gd name="T4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1" h="80">
                    <a:moveTo>
                      <a:pt x="37" y="73"/>
                    </a:moveTo>
                    <a:lnTo>
                      <a:pt x="44" y="73"/>
                    </a:lnTo>
                    <a:cubicBezTo>
                      <a:pt x="52" y="73"/>
                      <a:pt x="60" y="69"/>
                      <a:pt x="65" y="64"/>
                    </a:cubicBezTo>
                    <a:cubicBezTo>
                      <a:pt x="70" y="59"/>
                      <a:pt x="74" y="51"/>
                      <a:pt x="74" y="43"/>
                    </a:cubicBezTo>
                    <a:lnTo>
                      <a:pt x="74" y="14"/>
                    </a:lnTo>
                    <a:cubicBezTo>
                      <a:pt x="74" y="11"/>
                      <a:pt x="66" y="9"/>
                      <a:pt x="55" y="8"/>
                    </a:cubicBezTo>
                    <a:cubicBezTo>
                      <a:pt x="50" y="7"/>
                      <a:pt x="45" y="7"/>
                      <a:pt x="40" y="7"/>
                    </a:cubicBezTo>
                    <a:cubicBezTo>
                      <a:pt x="35" y="7"/>
                      <a:pt x="30" y="7"/>
                      <a:pt x="26" y="8"/>
                    </a:cubicBezTo>
                    <a:cubicBezTo>
                      <a:pt x="15" y="9"/>
                      <a:pt x="7" y="11"/>
                      <a:pt x="7" y="14"/>
                    </a:cubicBezTo>
                    <a:lnTo>
                      <a:pt x="7" y="43"/>
                    </a:lnTo>
                    <a:cubicBezTo>
                      <a:pt x="7" y="51"/>
                      <a:pt x="10" y="59"/>
                      <a:pt x="16" y="64"/>
                    </a:cubicBezTo>
                    <a:cubicBezTo>
                      <a:pt x="21" y="69"/>
                      <a:pt x="28" y="73"/>
                      <a:pt x="36" y="73"/>
                    </a:cubicBezTo>
                    <a:lnTo>
                      <a:pt x="37" y="73"/>
                    </a:lnTo>
                    <a:close/>
                    <a:moveTo>
                      <a:pt x="44" y="80"/>
                    </a:moveTo>
                    <a:lnTo>
                      <a:pt x="37" y="80"/>
                    </a:lnTo>
                    <a:cubicBezTo>
                      <a:pt x="26" y="80"/>
                      <a:pt x="17" y="76"/>
                      <a:pt x="10" y="69"/>
                    </a:cubicBezTo>
                    <a:cubicBezTo>
                      <a:pt x="4" y="62"/>
                      <a:pt x="0" y="53"/>
                      <a:pt x="0" y="43"/>
                    </a:cubicBezTo>
                    <a:lnTo>
                      <a:pt x="0" y="14"/>
                    </a:lnTo>
                    <a:cubicBezTo>
                      <a:pt x="0" y="6"/>
                      <a:pt x="11" y="2"/>
                      <a:pt x="25" y="0"/>
                    </a:cubicBezTo>
                    <a:cubicBezTo>
                      <a:pt x="30" y="0"/>
                      <a:pt x="35" y="0"/>
                      <a:pt x="40" y="0"/>
                    </a:cubicBezTo>
                    <a:cubicBezTo>
                      <a:pt x="46" y="0"/>
                      <a:pt x="51" y="0"/>
                      <a:pt x="56" y="0"/>
                    </a:cubicBezTo>
                    <a:cubicBezTo>
                      <a:pt x="70" y="2"/>
                      <a:pt x="81" y="6"/>
                      <a:pt x="81" y="14"/>
                    </a:cubicBezTo>
                    <a:lnTo>
                      <a:pt x="81" y="43"/>
                    </a:lnTo>
                    <a:cubicBezTo>
                      <a:pt x="81" y="53"/>
                      <a:pt x="77" y="62"/>
                      <a:pt x="70" y="69"/>
                    </a:cubicBezTo>
                    <a:cubicBezTo>
                      <a:pt x="63" y="76"/>
                      <a:pt x="54" y="80"/>
                      <a:pt x="44" y="80"/>
                    </a:cubicBezTo>
                    <a:close/>
                  </a:path>
                </a:pathLst>
              </a:custGeom>
              <a:solidFill>
                <a:srgbClr val="FF5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2211">
                <a:extLst>
                  <a:ext uri="{FF2B5EF4-FFF2-40B4-BE49-F238E27FC236}">
                    <a16:creationId xmlns:a16="http://schemas.microsoft.com/office/drawing/2014/main" id="{ED1A5401-2029-4580-BAE2-05E00EDED1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0888" y="5148263"/>
                <a:ext cx="63500" cy="42863"/>
              </a:xfrm>
              <a:custGeom>
                <a:avLst/>
                <a:gdLst>
                  <a:gd name="T0" fmla="*/ 175 w 193"/>
                  <a:gd name="T1" fmla="*/ 1 h 126"/>
                  <a:gd name="T2" fmla="*/ 178 w 193"/>
                  <a:gd name="T3" fmla="*/ 0 h 126"/>
                  <a:gd name="T4" fmla="*/ 180 w 193"/>
                  <a:gd name="T5" fmla="*/ 0 h 126"/>
                  <a:gd name="T6" fmla="*/ 185 w 193"/>
                  <a:gd name="T7" fmla="*/ 5 h 126"/>
                  <a:gd name="T8" fmla="*/ 193 w 193"/>
                  <a:gd name="T9" fmla="*/ 43 h 126"/>
                  <a:gd name="T10" fmla="*/ 192 w 193"/>
                  <a:gd name="T11" fmla="*/ 50 h 126"/>
                  <a:gd name="T12" fmla="*/ 192 w 193"/>
                  <a:gd name="T13" fmla="*/ 71 h 126"/>
                  <a:gd name="T14" fmla="*/ 192 w 193"/>
                  <a:gd name="T15" fmla="*/ 72 h 126"/>
                  <a:gd name="T16" fmla="*/ 191 w 193"/>
                  <a:gd name="T17" fmla="*/ 76 h 126"/>
                  <a:gd name="T18" fmla="*/ 187 w 193"/>
                  <a:gd name="T19" fmla="*/ 80 h 126"/>
                  <a:gd name="T20" fmla="*/ 134 w 193"/>
                  <a:gd name="T21" fmla="*/ 96 h 126"/>
                  <a:gd name="T22" fmla="*/ 79 w 193"/>
                  <a:gd name="T23" fmla="*/ 125 h 126"/>
                  <a:gd name="T24" fmla="*/ 68 w 193"/>
                  <a:gd name="T25" fmla="*/ 126 h 126"/>
                  <a:gd name="T26" fmla="*/ 60 w 193"/>
                  <a:gd name="T27" fmla="*/ 125 h 126"/>
                  <a:gd name="T28" fmla="*/ 25 w 193"/>
                  <a:gd name="T29" fmla="*/ 118 h 126"/>
                  <a:gd name="T30" fmla="*/ 1 w 193"/>
                  <a:gd name="T31" fmla="*/ 92 h 126"/>
                  <a:gd name="T32" fmla="*/ 0 w 193"/>
                  <a:gd name="T33" fmla="*/ 87 h 126"/>
                  <a:gd name="T34" fmla="*/ 1 w 193"/>
                  <a:gd name="T35" fmla="*/ 81 h 126"/>
                  <a:gd name="T36" fmla="*/ 5 w 193"/>
                  <a:gd name="T37" fmla="*/ 76 h 126"/>
                  <a:gd name="T38" fmla="*/ 44 w 193"/>
                  <a:gd name="T39" fmla="*/ 32 h 126"/>
                  <a:gd name="T40" fmla="*/ 64 w 193"/>
                  <a:gd name="T41" fmla="*/ 16 h 126"/>
                  <a:gd name="T42" fmla="*/ 83 w 193"/>
                  <a:gd name="T43" fmla="*/ 13 h 126"/>
                  <a:gd name="T44" fmla="*/ 90 w 193"/>
                  <a:gd name="T45" fmla="*/ 13 h 126"/>
                  <a:gd name="T46" fmla="*/ 175 w 193"/>
                  <a:gd name="T47" fmla="*/ 0 h 126"/>
                  <a:gd name="T48" fmla="*/ 175 w 193"/>
                  <a:gd name="T49" fmla="*/ 1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93" h="126">
                    <a:moveTo>
                      <a:pt x="175" y="1"/>
                    </a:moveTo>
                    <a:cubicBezTo>
                      <a:pt x="176" y="0"/>
                      <a:pt x="177" y="0"/>
                      <a:pt x="178" y="0"/>
                    </a:cubicBezTo>
                    <a:cubicBezTo>
                      <a:pt x="178" y="0"/>
                      <a:pt x="179" y="0"/>
                      <a:pt x="180" y="0"/>
                    </a:cubicBezTo>
                    <a:cubicBezTo>
                      <a:pt x="182" y="1"/>
                      <a:pt x="184" y="3"/>
                      <a:pt x="185" y="5"/>
                    </a:cubicBezTo>
                    <a:cubicBezTo>
                      <a:pt x="190" y="17"/>
                      <a:pt x="193" y="30"/>
                      <a:pt x="193" y="43"/>
                    </a:cubicBezTo>
                    <a:cubicBezTo>
                      <a:pt x="193" y="45"/>
                      <a:pt x="193" y="48"/>
                      <a:pt x="192" y="50"/>
                    </a:cubicBezTo>
                    <a:cubicBezTo>
                      <a:pt x="192" y="57"/>
                      <a:pt x="192" y="64"/>
                      <a:pt x="192" y="71"/>
                    </a:cubicBezTo>
                    <a:cubicBezTo>
                      <a:pt x="192" y="71"/>
                      <a:pt x="192" y="71"/>
                      <a:pt x="192" y="72"/>
                    </a:cubicBezTo>
                    <a:cubicBezTo>
                      <a:pt x="192" y="73"/>
                      <a:pt x="192" y="75"/>
                      <a:pt x="191" y="76"/>
                    </a:cubicBezTo>
                    <a:cubicBezTo>
                      <a:pt x="190" y="78"/>
                      <a:pt x="189" y="79"/>
                      <a:pt x="187" y="80"/>
                    </a:cubicBezTo>
                    <a:cubicBezTo>
                      <a:pt x="171" y="89"/>
                      <a:pt x="151" y="88"/>
                      <a:pt x="134" y="96"/>
                    </a:cubicBezTo>
                    <a:cubicBezTo>
                      <a:pt x="115" y="104"/>
                      <a:pt x="99" y="121"/>
                      <a:pt x="79" y="125"/>
                    </a:cubicBezTo>
                    <a:cubicBezTo>
                      <a:pt x="75" y="125"/>
                      <a:pt x="71" y="126"/>
                      <a:pt x="68" y="126"/>
                    </a:cubicBezTo>
                    <a:cubicBezTo>
                      <a:pt x="65" y="126"/>
                      <a:pt x="63" y="126"/>
                      <a:pt x="60" y="125"/>
                    </a:cubicBezTo>
                    <a:cubicBezTo>
                      <a:pt x="48" y="125"/>
                      <a:pt x="36" y="122"/>
                      <a:pt x="25" y="118"/>
                    </a:cubicBezTo>
                    <a:cubicBezTo>
                      <a:pt x="13" y="113"/>
                      <a:pt x="5" y="104"/>
                      <a:pt x="1" y="92"/>
                    </a:cubicBezTo>
                    <a:cubicBezTo>
                      <a:pt x="0" y="90"/>
                      <a:pt x="0" y="89"/>
                      <a:pt x="0" y="87"/>
                    </a:cubicBezTo>
                    <a:cubicBezTo>
                      <a:pt x="0" y="85"/>
                      <a:pt x="0" y="83"/>
                      <a:pt x="1" y="81"/>
                    </a:cubicBezTo>
                    <a:cubicBezTo>
                      <a:pt x="2" y="79"/>
                      <a:pt x="3" y="77"/>
                      <a:pt x="5" y="76"/>
                    </a:cubicBezTo>
                    <a:lnTo>
                      <a:pt x="44" y="32"/>
                    </a:lnTo>
                    <a:cubicBezTo>
                      <a:pt x="49" y="26"/>
                      <a:pt x="56" y="20"/>
                      <a:pt x="64" y="16"/>
                    </a:cubicBezTo>
                    <a:cubicBezTo>
                      <a:pt x="70" y="14"/>
                      <a:pt x="77" y="13"/>
                      <a:pt x="83" y="13"/>
                    </a:cubicBezTo>
                    <a:cubicBezTo>
                      <a:pt x="86" y="13"/>
                      <a:pt x="88" y="13"/>
                      <a:pt x="90" y="13"/>
                    </a:cubicBezTo>
                    <a:cubicBezTo>
                      <a:pt x="119" y="12"/>
                      <a:pt x="147" y="8"/>
                      <a:pt x="175" y="0"/>
                    </a:cubicBezTo>
                    <a:lnTo>
                      <a:pt x="175" y="1"/>
                    </a:lnTo>
                    <a:close/>
                  </a:path>
                </a:pathLst>
              </a:custGeom>
              <a:solidFill>
                <a:srgbClr val="FF5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2212">
                <a:extLst>
                  <a:ext uri="{FF2B5EF4-FFF2-40B4-BE49-F238E27FC236}">
                    <a16:creationId xmlns:a16="http://schemas.microsoft.com/office/drawing/2014/main" id="{87DA0486-2ECA-46C3-9077-D6D5F9C128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38988" y="5143501"/>
                <a:ext cx="25400" cy="42863"/>
              </a:xfrm>
              <a:custGeom>
                <a:avLst/>
                <a:gdLst>
                  <a:gd name="T0" fmla="*/ 27 w 77"/>
                  <a:gd name="T1" fmla="*/ 128 h 128"/>
                  <a:gd name="T2" fmla="*/ 77 w 77"/>
                  <a:gd name="T3" fmla="*/ 117 h 128"/>
                  <a:gd name="T4" fmla="*/ 50 w 77"/>
                  <a:gd name="T5" fmla="*/ 0 h 128"/>
                  <a:gd name="T6" fmla="*/ 0 w 77"/>
                  <a:gd name="T7" fmla="*/ 11 h 128"/>
                  <a:gd name="T8" fmla="*/ 27 w 77"/>
                  <a:gd name="T9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128">
                    <a:moveTo>
                      <a:pt x="27" y="128"/>
                    </a:moveTo>
                    <a:lnTo>
                      <a:pt x="77" y="117"/>
                    </a:lnTo>
                    <a:lnTo>
                      <a:pt x="50" y="0"/>
                    </a:lnTo>
                    <a:lnTo>
                      <a:pt x="0" y="11"/>
                    </a:lnTo>
                    <a:lnTo>
                      <a:pt x="27" y="1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2213">
                <a:extLst>
                  <a:ext uri="{FF2B5EF4-FFF2-40B4-BE49-F238E27FC236}">
                    <a16:creationId xmlns:a16="http://schemas.microsoft.com/office/drawing/2014/main" id="{C3444E28-23FA-46C7-A54D-E17243D813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5200" y="5160963"/>
                <a:ext cx="88900" cy="60325"/>
              </a:xfrm>
              <a:custGeom>
                <a:avLst/>
                <a:gdLst>
                  <a:gd name="T0" fmla="*/ 35 w 265"/>
                  <a:gd name="T1" fmla="*/ 170 h 180"/>
                  <a:gd name="T2" fmla="*/ 95 w 265"/>
                  <a:gd name="T3" fmla="*/ 159 h 180"/>
                  <a:gd name="T4" fmla="*/ 155 w 265"/>
                  <a:gd name="T5" fmla="*/ 125 h 180"/>
                  <a:gd name="T6" fmla="*/ 185 w 265"/>
                  <a:gd name="T7" fmla="*/ 38 h 180"/>
                  <a:gd name="T8" fmla="*/ 97 w 265"/>
                  <a:gd name="T9" fmla="*/ 36 h 180"/>
                  <a:gd name="T10" fmla="*/ 35 w 265"/>
                  <a:gd name="T11" fmla="*/ 17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5" h="180">
                    <a:moveTo>
                      <a:pt x="35" y="170"/>
                    </a:moveTo>
                    <a:cubicBezTo>
                      <a:pt x="54" y="180"/>
                      <a:pt x="77" y="169"/>
                      <a:pt x="95" y="159"/>
                    </a:cubicBezTo>
                    <a:lnTo>
                      <a:pt x="155" y="125"/>
                    </a:lnTo>
                    <a:cubicBezTo>
                      <a:pt x="237" y="150"/>
                      <a:pt x="265" y="22"/>
                      <a:pt x="185" y="38"/>
                    </a:cubicBezTo>
                    <a:cubicBezTo>
                      <a:pt x="139" y="9"/>
                      <a:pt x="127" y="0"/>
                      <a:pt x="97" y="36"/>
                    </a:cubicBezTo>
                    <a:cubicBezTo>
                      <a:pt x="81" y="56"/>
                      <a:pt x="0" y="153"/>
                      <a:pt x="35" y="170"/>
                    </a:cubicBezTo>
                    <a:close/>
                  </a:path>
                </a:pathLst>
              </a:custGeom>
              <a:solidFill>
                <a:srgbClr val="FF5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214">
                <a:extLst>
                  <a:ext uri="{FF2B5EF4-FFF2-40B4-BE49-F238E27FC236}">
                    <a16:creationId xmlns:a16="http://schemas.microsoft.com/office/drawing/2014/main" id="{CBD3F7AD-D51E-4653-BB99-D04EC121FB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9950" y="4959351"/>
                <a:ext cx="125412" cy="173038"/>
              </a:xfrm>
              <a:custGeom>
                <a:avLst/>
                <a:gdLst>
                  <a:gd name="T0" fmla="*/ 309 w 378"/>
                  <a:gd name="T1" fmla="*/ 6 h 517"/>
                  <a:gd name="T2" fmla="*/ 244 w 378"/>
                  <a:gd name="T3" fmla="*/ 47 h 517"/>
                  <a:gd name="T4" fmla="*/ 60 w 378"/>
                  <a:gd name="T5" fmla="*/ 441 h 517"/>
                  <a:gd name="T6" fmla="*/ 0 w 378"/>
                  <a:gd name="T7" fmla="*/ 472 h 517"/>
                  <a:gd name="T8" fmla="*/ 201 w 378"/>
                  <a:gd name="T9" fmla="*/ 517 h 517"/>
                  <a:gd name="T10" fmla="*/ 310 w 378"/>
                  <a:gd name="T11" fmla="*/ 374 h 517"/>
                  <a:gd name="T12" fmla="*/ 309 w 378"/>
                  <a:gd name="T13" fmla="*/ 6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8" h="517">
                    <a:moveTo>
                      <a:pt x="309" y="6"/>
                    </a:moveTo>
                    <a:cubicBezTo>
                      <a:pt x="295" y="0"/>
                      <a:pt x="244" y="47"/>
                      <a:pt x="244" y="47"/>
                    </a:cubicBezTo>
                    <a:cubicBezTo>
                      <a:pt x="158" y="318"/>
                      <a:pt x="60" y="441"/>
                      <a:pt x="60" y="441"/>
                    </a:cubicBezTo>
                    <a:cubicBezTo>
                      <a:pt x="60" y="441"/>
                      <a:pt x="35" y="454"/>
                      <a:pt x="0" y="472"/>
                    </a:cubicBezTo>
                    <a:cubicBezTo>
                      <a:pt x="70" y="474"/>
                      <a:pt x="138" y="490"/>
                      <a:pt x="201" y="517"/>
                    </a:cubicBezTo>
                    <a:cubicBezTo>
                      <a:pt x="238" y="482"/>
                      <a:pt x="284" y="436"/>
                      <a:pt x="310" y="374"/>
                    </a:cubicBezTo>
                    <a:cubicBezTo>
                      <a:pt x="313" y="365"/>
                      <a:pt x="378" y="35"/>
                      <a:pt x="309" y="6"/>
                    </a:cubicBezTo>
                    <a:close/>
                  </a:path>
                </a:pathLst>
              </a:custGeom>
              <a:solidFill>
                <a:srgbClr val="173E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2215">
                <a:extLst>
                  <a:ext uri="{FF2B5EF4-FFF2-40B4-BE49-F238E27FC236}">
                    <a16:creationId xmlns:a16="http://schemas.microsoft.com/office/drawing/2014/main" id="{130749DC-5968-4568-8925-76DEB8898E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35788" y="5103813"/>
                <a:ext cx="166687" cy="85725"/>
              </a:xfrm>
              <a:custGeom>
                <a:avLst/>
                <a:gdLst>
                  <a:gd name="T0" fmla="*/ 426 w 498"/>
                  <a:gd name="T1" fmla="*/ 171 h 256"/>
                  <a:gd name="T2" fmla="*/ 197 w 498"/>
                  <a:gd name="T3" fmla="*/ 113 h 256"/>
                  <a:gd name="T4" fmla="*/ 121 w 498"/>
                  <a:gd name="T5" fmla="*/ 23 h 256"/>
                  <a:gd name="T6" fmla="*/ 9 w 498"/>
                  <a:gd name="T7" fmla="*/ 27 h 256"/>
                  <a:gd name="T8" fmla="*/ 73 w 498"/>
                  <a:gd name="T9" fmla="*/ 184 h 256"/>
                  <a:gd name="T10" fmla="*/ 462 w 498"/>
                  <a:gd name="T11" fmla="*/ 239 h 256"/>
                  <a:gd name="T12" fmla="*/ 497 w 498"/>
                  <a:gd name="T13" fmla="*/ 231 h 256"/>
                  <a:gd name="T14" fmla="*/ 426 w 498"/>
                  <a:gd name="T15" fmla="*/ 171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8" h="256">
                    <a:moveTo>
                      <a:pt x="426" y="171"/>
                    </a:moveTo>
                    <a:cubicBezTo>
                      <a:pt x="348" y="159"/>
                      <a:pt x="271" y="139"/>
                      <a:pt x="197" y="113"/>
                    </a:cubicBezTo>
                    <a:cubicBezTo>
                      <a:pt x="151" y="84"/>
                      <a:pt x="134" y="26"/>
                      <a:pt x="121" y="23"/>
                    </a:cubicBezTo>
                    <a:cubicBezTo>
                      <a:pt x="91" y="14"/>
                      <a:pt x="13" y="0"/>
                      <a:pt x="9" y="27"/>
                    </a:cubicBezTo>
                    <a:cubicBezTo>
                      <a:pt x="0" y="100"/>
                      <a:pt x="70" y="178"/>
                      <a:pt x="73" y="184"/>
                    </a:cubicBezTo>
                    <a:cubicBezTo>
                      <a:pt x="160" y="256"/>
                      <a:pt x="329" y="226"/>
                      <a:pt x="462" y="239"/>
                    </a:cubicBezTo>
                    <a:cubicBezTo>
                      <a:pt x="462" y="239"/>
                      <a:pt x="498" y="231"/>
                      <a:pt x="497" y="231"/>
                    </a:cubicBezTo>
                    <a:cubicBezTo>
                      <a:pt x="489" y="198"/>
                      <a:pt x="460" y="174"/>
                      <a:pt x="426" y="171"/>
                    </a:cubicBezTo>
                    <a:close/>
                  </a:path>
                </a:pathLst>
              </a:custGeom>
              <a:solidFill>
                <a:srgbClr val="FF9E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2216">
                <a:extLst>
                  <a:ext uri="{FF2B5EF4-FFF2-40B4-BE49-F238E27FC236}">
                    <a16:creationId xmlns:a16="http://schemas.microsoft.com/office/drawing/2014/main" id="{158F3E85-CCA5-4C22-BF14-D7DDBF0E7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2313" y="5159376"/>
                <a:ext cx="71437" cy="42863"/>
              </a:xfrm>
              <a:custGeom>
                <a:avLst/>
                <a:gdLst>
                  <a:gd name="T0" fmla="*/ 114 w 216"/>
                  <a:gd name="T1" fmla="*/ 17 h 127"/>
                  <a:gd name="T2" fmla="*/ 93 w 216"/>
                  <a:gd name="T3" fmla="*/ 14 h 127"/>
                  <a:gd name="T4" fmla="*/ 67 w 216"/>
                  <a:gd name="T5" fmla="*/ 11 h 127"/>
                  <a:gd name="T6" fmla="*/ 50 w 216"/>
                  <a:gd name="T7" fmla="*/ 4 h 127"/>
                  <a:gd name="T8" fmla="*/ 11 w 216"/>
                  <a:gd name="T9" fmla="*/ 36 h 127"/>
                  <a:gd name="T10" fmla="*/ 43 w 216"/>
                  <a:gd name="T11" fmla="*/ 78 h 127"/>
                  <a:gd name="T12" fmla="*/ 93 w 216"/>
                  <a:gd name="T13" fmla="*/ 113 h 127"/>
                  <a:gd name="T14" fmla="*/ 119 w 216"/>
                  <a:gd name="T15" fmla="*/ 127 h 127"/>
                  <a:gd name="T16" fmla="*/ 136 w 216"/>
                  <a:gd name="T17" fmla="*/ 122 h 127"/>
                  <a:gd name="T18" fmla="*/ 208 w 216"/>
                  <a:gd name="T19" fmla="*/ 93 h 127"/>
                  <a:gd name="T20" fmla="*/ 214 w 216"/>
                  <a:gd name="T21" fmla="*/ 89 h 127"/>
                  <a:gd name="T22" fmla="*/ 208 w 216"/>
                  <a:gd name="T23" fmla="*/ 76 h 127"/>
                  <a:gd name="T24" fmla="*/ 183 w 216"/>
                  <a:gd name="T25" fmla="*/ 54 h 127"/>
                  <a:gd name="T26" fmla="*/ 150 w 216"/>
                  <a:gd name="T27" fmla="*/ 30 h 127"/>
                  <a:gd name="T28" fmla="*/ 114 w 216"/>
                  <a:gd name="T29" fmla="*/ 1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6" h="127">
                    <a:moveTo>
                      <a:pt x="114" y="17"/>
                    </a:moveTo>
                    <a:cubicBezTo>
                      <a:pt x="107" y="16"/>
                      <a:pt x="100" y="15"/>
                      <a:pt x="93" y="14"/>
                    </a:cubicBezTo>
                    <a:cubicBezTo>
                      <a:pt x="84" y="14"/>
                      <a:pt x="75" y="13"/>
                      <a:pt x="67" y="11"/>
                    </a:cubicBezTo>
                    <a:cubicBezTo>
                      <a:pt x="61" y="8"/>
                      <a:pt x="56" y="6"/>
                      <a:pt x="50" y="4"/>
                    </a:cubicBezTo>
                    <a:cubicBezTo>
                      <a:pt x="27" y="0"/>
                      <a:pt x="0" y="8"/>
                      <a:pt x="11" y="36"/>
                    </a:cubicBezTo>
                    <a:cubicBezTo>
                      <a:pt x="16" y="53"/>
                      <a:pt x="28" y="68"/>
                      <a:pt x="43" y="78"/>
                    </a:cubicBezTo>
                    <a:cubicBezTo>
                      <a:pt x="61" y="88"/>
                      <a:pt x="78" y="100"/>
                      <a:pt x="93" y="113"/>
                    </a:cubicBezTo>
                    <a:cubicBezTo>
                      <a:pt x="100" y="120"/>
                      <a:pt x="109" y="125"/>
                      <a:pt x="119" y="127"/>
                    </a:cubicBezTo>
                    <a:cubicBezTo>
                      <a:pt x="125" y="126"/>
                      <a:pt x="131" y="125"/>
                      <a:pt x="136" y="122"/>
                    </a:cubicBezTo>
                    <a:lnTo>
                      <a:pt x="208" y="93"/>
                    </a:lnTo>
                    <a:cubicBezTo>
                      <a:pt x="210" y="93"/>
                      <a:pt x="212" y="91"/>
                      <a:pt x="214" y="89"/>
                    </a:cubicBezTo>
                    <a:cubicBezTo>
                      <a:pt x="216" y="85"/>
                      <a:pt x="212" y="80"/>
                      <a:pt x="208" y="76"/>
                    </a:cubicBezTo>
                    <a:lnTo>
                      <a:pt x="183" y="54"/>
                    </a:lnTo>
                    <a:cubicBezTo>
                      <a:pt x="173" y="45"/>
                      <a:pt x="161" y="37"/>
                      <a:pt x="150" y="30"/>
                    </a:cubicBezTo>
                    <a:cubicBezTo>
                      <a:pt x="138" y="24"/>
                      <a:pt x="126" y="20"/>
                      <a:pt x="114" y="17"/>
                    </a:cubicBezTo>
                    <a:close/>
                  </a:path>
                </a:pathLst>
              </a:custGeom>
              <a:solidFill>
                <a:srgbClr val="FF9E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217">
                <a:extLst>
                  <a:ext uri="{FF2B5EF4-FFF2-40B4-BE49-F238E27FC236}">
                    <a16:creationId xmlns:a16="http://schemas.microsoft.com/office/drawing/2014/main" id="{E16CE31E-AE7F-4D95-90DC-81CB7DB61B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300" y="5164138"/>
                <a:ext cx="36512" cy="25400"/>
              </a:xfrm>
              <a:custGeom>
                <a:avLst/>
                <a:gdLst>
                  <a:gd name="T0" fmla="*/ 62 w 108"/>
                  <a:gd name="T1" fmla="*/ 64 h 76"/>
                  <a:gd name="T2" fmla="*/ 78 w 108"/>
                  <a:gd name="T3" fmla="*/ 51 h 76"/>
                  <a:gd name="T4" fmla="*/ 108 w 108"/>
                  <a:gd name="T5" fmla="*/ 36 h 76"/>
                  <a:gd name="T6" fmla="*/ 76 w 108"/>
                  <a:gd name="T7" fmla="*/ 2 h 76"/>
                  <a:gd name="T8" fmla="*/ 48 w 108"/>
                  <a:gd name="T9" fmla="*/ 29 h 76"/>
                  <a:gd name="T10" fmla="*/ 13 w 108"/>
                  <a:gd name="T11" fmla="*/ 49 h 76"/>
                  <a:gd name="T12" fmla="*/ 2 w 108"/>
                  <a:gd name="T13" fmla="*/ 54 h 76"/>
                  <a:gd name="T14" fmla="*/ 0 w 108"/>
                  <a:gd name="T15" fmla="*/ 61 h 76"/>
                  <a:gd name="T16" fmla="*/ 1 w 108"/>
                  <a:gd name="T17" fmla="*/ 66 h 76"/>
                  <a:gd name="T18" fmla="*/ 15 w 108"/>
                  <a:gd name="T19" fmla="*/ 75 h 76"/>
                  <a:gd name="T20" fmla="*/ 27 w 108"/>
                  <a:gd name="T21" fmla="*/ 76 h 76"/>
                  <a:gd name="T22" fmla="*/ 50 w 108"/>
                  <a:gd name="T23" fmla="*/ 72 h 76"/>
                  <a:gd name="T24" fmla="*/ 62 w 108"/>
                  <a:gd name="T25" fmla="*/ 6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8" h="76">
                    <a:moveTo>
                      <a:pt x="62" y="64"/>
                    </a:moveTo>
                    <a:cubicBezTo>
                      <a:pt x="68" y="60"/>
                      <a:pt x="73" y="56"/>
                      <a:pt x="78" y="51"/>
                    </a:cubicBezTo>
                    <a:cubicBezTo>
                      <a:pt x="81" y="49"/>
                      <a:pt x="105" y="33"/>
                      <a:pt x="108" y="36"/>
                    </a:cubicBezTo>
                    <a:lnTo>
                      <a:pt x="76" y="2"/>
                    </a:lnTo>
                    <a:cubicBezTo>
                      <a:pt x="73" y="0"/>
                      <a:pt x="51" y="27"/>
                      <a:pt x="48" y="29"/>
                    </a:cubicBezTo>
                    <a:cubicBezTo>
                      <a:pt x="38" y="38"/>
                      <a:pt x="26" y="45"/>
                      <a:pt x="13" y="49"/>
                    </a:cubicBezTo>
                    <a:cubicBezTo>
                      <a:pt x="8" y="49"/>
                      <a:pt x="5" y="51"/>
                      <a:pt x="2" y="54"/>
                    </a:cubicBezTo>
                    <a:cubicBezTo>
                      <a:pt x="1" y="56"/>
                      <a:pt x="0" y="58"/>
                      <a:pt x="0" y="61"/>
                    </a:cubicBezTo>
                    <a:cubicBezTo>
                      <a:pt x="0" y="62"/>
                      <a:pt x="0" y="64"/>
                      <a:pt x="1" y="66"/>
                    </a:cubicBezTo>
                    <a:cubicBezTo>
                      <a:pt x="4" y="71"/>
                      <a:pt x="9" y="75"/>
                      <a:pt x="15" y="75"/>
                    </a:cubicBezTo>
                    <a:cubicBezTo>
                      <a:pt x="19" y="75"/>
                      <a:pt x="23" y="76"/>
                      <a:pt x="27" y="76"/>
                    </a:cubicBezTo>
                    <a:cubicBezTo>
                      <a:pt x="35" y="76"/>
                      <a:pt x="43" y="74"/>
                      <a:pt x="50" y="72"/>
                    </a:cubicBezTo>
                    <a:cubicBezTo>
                      <a:pt x="55" y="70"/>
                      <a:pt x="59" y="67"/>
                      <a:pt x="62" y="64"/>
                    </a:cubicBezTo>
                    <a:close/>
                  </a:path>
                </a:pathLst>
              </a:custGeom>
              <a:solidFill>
                <a:srgbClr val="FF5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218">
                <a:extLst>
                  <a:ext uri="{FF2B5EF4-FFF2-40B4-BE49-F238E27FC236}">
                    <a16:creationId xmlns:a16="http://schemas.microsoft.com/office/drawing/2014/main" id="{7098E925-9C0B-47FD-AECA-9FC063F7E5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4988" y="4981576"/>
                <a:ext cx="111125" cy="163513"/>
              </a:xfrm>
              <a:custGeom>
                <a:avLst/>
                <a:gdLst>
                  <a:gd name="T0" fmla="*/ 51 w 336"/>
                  <a:gd name="T1" fmla="*/ 275 h 484"/>
                  <a:gd name="T2" fmla="*/ 22 w 336"/>
                  <a:gd name="T3" fmla="*/ 238 h 484"/>
                  <a:gd name="T4" fmla="*/ 13 w 336"/>
                  <a:gd name="T5" fmla="*/ 112 h 484"/>
                  <a:gd name="T6" fmla="*/ 96 w 336"/>
                  <a:gd name="T7" fmla="*/ 13 h 484"/>
                  <a:gd name="T8" fmla="*/ 184 w 336"/>
                  <a:gd name="T9" fmla="*/ 166 h 484"/>
                  <a:gd name="T10" fmla="*/ 232 w 336"/>
                  <a:gd name="T11" fmla="*/ 280 h 484"/>
                  <a:gd name="T12" fmla="*/ 336 w 336"/>
                  <a:gd name="T13" fmla="*/ 446 h 484"/>
                  <a:gd name="T14" fmla="*/ 174 w 336"/>
                  <a:gd name="T15" fmla="*/ 484 h 484"/>
                  <a:gd name="T16" fmla="*/ 54 w 336"/>
                  <a:gd name="T17" fmla="*/ 277 h 484"/>
                  <a:gd name="T18" fmla="*/ 51 w 336"/>
                  <a:gd name="T19" fmla="*/ 275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6" h="484">
                    <a:moveTo>
                      <a:pt x="51" y="275"/>
                    </a:moveTo>
                    <a:cubicBezTo>
                      <a:pt x="41" y="263"/>
                      <a:pt x="31" y="250"/>
                      <a:pt x="22" y="238"/>
                    </a:cubicBezTo>
                    <a:cubicBezTo>
                      <a:pt x="0" y="205"/>
                      <a:pt x="1" y="148"/>
                      <a:pt x="13" y="112"/>
                    </a:cubicBezTo>
                    <a:cubicBezTo>
                      <a:pt x="24" y="78"/>
                      <a:pt x="63" y="25"/>
                      <a:pt x="96" y="13"/>
                    </a:cubicBezTo>
                    <a:cubicBezTo>
                      <a:pt x="133" y="0"/>
                      <a:pt x="177" y="145"/>
                      <a:pt x="184" y="166"/>
                    </a:cubicBezTo>
                    <a:cubicBezTo>
                      <a:pt x="197" y="205"/>
                      <a:pt x="213" y="243"/>
                      <a:pt x="232" y="280"/>
                    </a:cubicBezTo>
                    <a:cubicBezTo>
                      <a:pt x="252" y="316"/>
                      <a:pt x="294" y="383"/>
                      <a:pt x="336" y="446"/>
                    </a:cubicBezTo>
                    <a:lnTo>
                      <a:pt x="174" y="484"/>
                    </a:lnTo>
                    <a:cubicBezTo>
                      <a:pt x="135" y="417"/>
                      <a:pt x="95" y="330"/>
                      <a:pt x="54" y="277"/>
                    </a:cubicBezTo>
                    <a:cubicBezTo>
                      <a:pt x="53" y="277"/>
                      <a:pt x="52" y="276"/>
                      <a:pt x="51" y="2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219">
                <a:extLst>
                  <a:ext uri="{FF2B5EF4-FFF2-40B4-BE49-F238E27FC236}">
                    <a16:creationId xmlns:a16="http://schemas.microsoft.com/office/drawing/2014/main" id="{83CCCF1B-F1BC-433C-808C-CAEE32F9C3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3113" y="5233988"/>
                <a:ext cx="147637" cy="239713"/>
              </a:xfrm>
              <a:custGeom>
                <a:avLst/>
                <a:gdLst>
                  <a:gd name="T0" fmla="*/ 177 w 444"/>
                  <a:gd name="T1" fmla="*/ 425 h 714"/>
                  <a:gd name="T2" fmla="*/ 16 w 444"/>
                  <a:gd name="T3" fmla="*/ 425 h 714"/>
                  <a:gd name="T4" fmla="*/ 444 w 444"/>
                  <a:gd name="T5" fmla="*/ 0 h 714"/>
                  <a:gd name="T6" fmla="*/ 267 w 444"/>
                  <a:gd name="T7" fmla="*/ 289 h 714"/>
                  <a:gd name="T8" fmla="*/ 428 w 444"/>
                  <a:gd name="T9" fmla="*/ 289 h 714"/>
                  <a:gd name="T10" fmla="*/ 0 w 444"/>
                  <a:gd name="T11" fmla="*/ 714 h 714"/>
                  <a:gd name="T12" fmla="*/ 177 w 444"/>
                  <a:gd name="T13" fmla="*/ 425 h 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4" h="714">
                    <a:moveTo>
                      <a:pt x="177" y="425"/>
                    </a:moveTo>
                    <a:lnTo>
                      <a:pt x="16" y="425"/>
                    </a:lnTo>
                    <a:lnTo>
                      <a:pt x="444" y="0"/>
                    </a:lnTo>
                    <a:lnTo>
                      <a:pt x="267" y="289"/>
                    </a:lnTo>
                    <a:lnTo>
                      <a:pt x="428" y="289"/>
                    </a:lnTo>
                    <a:lnTo>
                      <a:pt x="0" y="714"/>
                    </a:lnTo>
                    <a:lnTo>
                      <a:pt x="177" y="425"/>
                    </a:lnTo>
                    <a:close/>
                  </a:path>
                </a:pathLst>
              </a:custGeom>
              <a:solidFill>
                <a:srgbClr val="F8A9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2" name="Freeform 2277">
              <a:extLst>
                <a:ext uri="{FF2B5EF4-FFF2-40B4-BE49-F238E27FC236}">
                  <a16:creationId xmlns:a16="http://schemas.microsoft.com/office/drawing/2014/main" id="{BE98B645-CEC0-49B1-BE8F-BBB4CBEF6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0100" y="4956970"/>
              <a:ext cx="196056" cy="233188"/>
            </a:xfrm>
            <a:custGeom>
              <a:avLst/>
              <a:gdLst>
                <a:gd name="T0" fmla="*/ 506 w 574"/>
                <a:gd name="T1" fmla="*/ 6 h 688"/>
                <a:gd name="T2" fmla="*/ 440 w 574"/>
                <a:gd name="T3" fmla="*/ 48 h 688"/>
                <a:gd name="T4" fmla="*/ 256 w 574"/>
                <a:gd name="T5" fmla="*/ 441 h 688"/>
                <a:gd name="T6" fmla="*/ 0 w 574"/>
                <a:gd name="T7" fmla="*/ 552 h 688"/>
                <a:gd name="T8" fmla="*/ 31 w 574"/>
                <a:gd name="T9" fmla="*/ 688 h 688"/>
                <a:gd name="T10" fmla="*/ 350 w 574"/>
                <a:gd name="T11" fmla="*/ 567 h 688"/>
                <a:gd name="T12" fmla="*/ 506 w 574"/>
                <a:gd name="T13" fmla="*/ 374 h 688"/>
                <a:gd name="T14" fmla="*/ 506 w 574"/>
                <a:gd name="T15" fmla="*/ 6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" h="688">
                  <a:moveTo>
                    <a:pt x="506" y="6"/>
                  </a:moveTo>
                  <a:cubicBezTo>
                    <a:pt x="492" y="0"/>
                    <a:pt x="440" y="48"/>
                    <a:pt x="440" y="48"/>
                  </a:cubicBezTo>
                  <a:cubicBezTo>
                    <a:pt x="355" y="318"/>
                    <a:pt x="256" y="441"/>
                    <a:pt x="256" y="441"/>
                  </a:cubicBezTo>
                  <a:cubicBezTo>
                    <a:pt x="256" y="441"/>
                    <a:pt x="106" y="522"/>
                    <a:pt x="0" y="552"/>
                  </a:cubicBezTo>
                  <a:lnTo>
                    <a:pt x="31" y="688"/>
                  </a:lnTo>
                  <a:cubicBezTo>
                    <a:pt x="31" y="688"/>
                    <a:pt x="320" y="609"/>
                    <a:pt x="350" y="567"/>
                  </a:cubicBezTo>
                  <a:cubicBezTo>
                    <a:pt x="380" y="525"/>
                    <a:pt x="466" y="470"/>
                    <a:pt x="506" y="374"/>
                  </a:cubicBezTo>
                  <a:cubicBezTo>
                    <a:pt x="509" y="366"/>
                    <a:pt x="574" y="35"/>
                    <a:pt x="506" y="6"/>
                  </a:cubicBezTo>
                  <a:close/>
                </a:path>
              </a:pathLst>
            </a:custGeom>
            <a:solidFill>
              <a:srgbClr val="17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5192062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A9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AA22FF-1562-C85D-AF88-9831FF723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1200" b="0" dirty="0" err="1">
                <a:solidFill>
                  <a:schemeClr val="bg1"/>
                </a:solidFill>
              </a:rPr>
              <a:t>Usando</a:t>
            </a:r>
            <a:r>
              <a:rPr lang="en-GB" sz="1200" b="0" dirty="0">
                <a:solidFill>
                  <a:schemeClr val="bg1"/>
                </a:solidFill>
              </a:rPr>
              <a:t> os </a:t>
            </a:r>
            <a:r>
              <a:rPr lang="en-GB" sz="1200" b="0" dirty="0" err="1">
                <a:solidFill>
                  <a:schemeClr val="bg1"/>
                </a:solidFill>
              </a:rPr>
              <a:t>últimos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sete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módulos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deste</a:t>
            </a:r>
            <a:r>
              <a:rPr lang="en-GB" sz="1200" b="0" dirty="0">
                <a:solidFill>
                  <a:schemeClr val="bg1"/>
                </a:solidFill>
              </a:rPr>
              <a:t> Kit de Ferramentas e </a:t>
            </a:r>
            <a:r>
              <a:rPr lang="en-GB" sz="1200" b="0" dirty="0" err="1">
                <a:solidFill>
                  <a:schemeClr val="bg1"/>
                </a:solidFill>
              </a:rPr>
              <a:t>seus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estudos</a:t>
            </a:r>
            <a:r>
              <a:rPr lang="en-GB" sz="1200" b="0" dirty="0">
                <a:solidFill>
                  <a:schemeClr val="bg1"/>
                </a:solidFill>
              </a:rPr>
              <a:t>, </a:t>
            </a:r>
            <a:r>
              <a:rPr lang="en-GB" sz="1200" b="0" dirty="0" err="1">
                <a:solidFill>
                  <a:schemeClr val="bg1"/>
                </a:solidFill>
              </a:rPr>
              <a:t>planos</a:t>
            </a:r>
            <a:r>
              <a:rPr lang="en-GB" sz="1200" b="0" dirty="0">
                <a:solidFill>
                  <a:schemeClr val="bg1"/>
                </a:solidFill>
              </a:rPr>
              <a:t> e </a:t>
            </a:r>
            <a:r>
              <a:rPr lang="en-GB" sz="1200" b="0" dirty="0" err="1">
                <a:solidFill>
                  <a:schemeClr val="bg1"/>
                </a:solidFill>
              </a:rPr>
              <a:t>contribuições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locais</a:t>
            </a:r>
            <a:r>
              <a:rPr lang="en-GB" sz="1200" b="0" dirty="0">
                <a:solidFill>
                  <a:schemeClr val="bg1"/>
                </a:solidFill>
              </a:rPr>
              <a:t>, agora é </a:t>
            </a:r>
            <a:r>
              <a:rPr lang="en-GB" sz="1200" b="0" dirty="0" err="1">
                <a:solidFill>
                  <a:schemeClr val="bg1"/>
                </a:solidFill>
              </a:rPr>
              <a:t>importante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consolidar</a:t>
            </a:r>
            <a:r>
              <a:rPr lang="en-GB" sz="1200" b="0" dirty="0">
                <a:solidFill>
                  <a:schemeClr val="bg1"/>
                </a:solidFill>
              </a:rPr>
              <a:t> as </a:t>
            </a:r>
            <a:r>
              <a:rPr lang="en-GB" sz="1200" b="0" dirty="0" err="1">
                <a:solidFill>
                  <a:schemeClr val="bg1"/>
                </a:solidFill>
              </a:rPr>
              <a:t>informações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disponíveis</a:t>
            </a:r>
            <a:r>
              <a:rPr lang="en-GB" sz="1200" b="0" dirty="0">
                <a:solidFill>
                  <a:schemeClr val="bg1"/>
                </a:solidFill>
              </a:rPr>
              <a:t>. </a:t>
            </a:r>
            <a:r>
              <a:rPr lang="en-GB" sz="1200" b="0" dirty="0" err="1">
                <a:solidFill>
                  <a:schemeClr val="bg1"/>
                </a:solidFill>
              </a:rPr>
              <a:t>Essas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informações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são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essenciais</a:t>
            </a:r>
            <a:r>
              <a:rPr lang="en-GB" sz="1200" b="0" dirty="0">
                <a:solidFill>
                  <a:schemeClr val="bg1"/>
                </a:solidFill>
              </a:rPr>
              <a:t> para </a:t>
            </a:r>
            <a:r>
              <a:rPr lang="en-GB" sz="1200" b="0" dirty="0" err="1">
                <a:solidFill>
                  <a:schemeClr val="bg1"/>
                </a:solidFill>
              </a:rPr>
              <a:t>apoiar</a:t>
            </a:r>
            <a:r>
              <a:rPr lang="en-GB" sz="1200" b="0" dirty="0">
                <a:solidFill>
                  <a:schemeClr val="bg1"/>
                </a:solidFill>
              </a:rPr>
              <a:t> a </a:t>
            </a:r>
            <a:r>
              <a:rPr lang="en-GB" sz="1200" b="0" dirty="0" err="1">
                <a:solidFill>
                  <a:schemeClr val="bg1"/>
                </a:solidFill>
              </a:rPr>
              <a:t>defesa</a:t>
            </a:r>
            <a:r>
              <a:rPr lang="en-GB" sz="1200" b="0" dirty="0">
                <a:solidFill>
                  <a:schemeClr val="bg1"/>
                </a:solidFill>
              </a:rPr>
              <a:t>, o </a:t>
            </a:r>
            <a:r>
              <a:rPr lang="en-GB" sz="1200" b="0" dirty="0" err="1">
                <a:solidFill>
                  <a:schemeClr val="bg1"/>
                </a:solidFill>
              </a:rPr>
              <a:t>planejamento</a:t>
            </a:r>
            <a:r>
              <a:rPr lang="en-GB" sz="1200" b="0" dirty="0">
                <a:solidFill>
                  <a:schemeClr val="bg1"/>
                </a:solidFill>
              </a:rPr>
              <a:t> e o </a:t>
            </a:r>
            <a:r>
              <a:rPr lang="en-GB" sz="1200" b="0" dirty="0" err="1">
                <a:solidFill>
                  <a:schemeClr val="bg1"/>
                </a:solidFill>
              </a:rPr>
              <a:t>financiamento</a:t>
            </a:r>
            <a:r>
              <a:rPr lang="en-GB" sz="1200" b="0" dirty="0">
                <a:solidFill>
                  <a:schemeClr val="bg1"/>
                </a:solidFill>
              </a:rPr>
              <a:t> de </a:t>
            </a:r>
            <a:r>
              <a:rPr lang="en-GB" sz="1200" b="0" dirty="0" err="1">
                <a:solidFill>
                  <a:schemeClr val="bg1"/>
                </a:solidFill>
              </a:rPr>
              <a:t>ações</a:t>
            </a:r>
            <a:r>
              <a:rPr lang="en-GB" sz="1200" b="0" dirty="0">
                <a:solidFill>
                  <a:schemeClr val="bg1"/>
                </a:solidFill>
              </a:rPr>
              <a:t> que </a:t>
            </a:r>
            <a:r>
              <a:rPr lang="en-GB" sz="1200" b="0" dirty="0" err="1">
                <a:solidFill>
                  <a:schemeClr val="bg1"/>
                </a:solidFill>
              </a:rPr>
              <a:t>sejam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eficazes</a:t>
            </a:r>
            <a:r>
              <a:rPr lang="en-GB" sz="1200" b="0" dirty="0">
                <a:solidFill>
                  <a:schemeClr val="bg1"/>
                </a:solidFill>
              </a:rPr>
              <a:t> e </a:t>
            </a:r>
            <a:r>
              <a:rPr lang="en-GB" sz="1200" b="0" dirty="0" err="1">
                <a:solidFill>
                  <a:schemeClr val="bg1"/>
                </a:solidFill>
              </a:rPr>
              <a:t>eficientes</a:t>
            </a:r>
            <a:r>
              <a:rPr lang="en-GB" sz="1200" b="0" dirty="0">
                <a:solidFill>
                  <a:schemeClr val="bg1"/>
                </a:solidFill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en-GB" sz="1200" b="0" dirty="0">
                <a:solidFill>
                  <a:schemeClr val="bg1"/>
                </a:solidFill>
              </a:rPr>
              <a:t>Para </a:t>
            </a:r>
            <a:r>
              <a:rPr lang="en-GB" sz="1200" b="0" dirty="0" err="1">
                <a:solidFill>
                  <a:schemeClr val="bg1"/>
                </a:solidFill>
              </a:rPr>
              <a:t>maximizar</a:t>
            </a:r>
            <a:r>
              <a:rPr lang="en-GB" sz="1200" b="0" dirty="0">
                <a:solidFill>
                  <a:schemeClr val="bg1"/>
                </a:solidFill>
              </a:rPr>
              <a:t> o </a:t>
            </a:r>
            <a:r>
              <a:rPr lang="en-GB" sz="1200" b="0" dirty="0" err="1">
                <a:solidFill>
                  <a:schemeClr val="bg1"/>
                </a:solidFill>
              </a:rPr>
              <a:t>caso</a:t>
            </a:r>
            <a:r>
              <a:rPr lang="en-GB" sz="1200" b="0" dirty="0">
                <a:solidFill>
                  <a:schemeClr val="bg1"/>
                </a:solidFill>
              </a:rPr>
              <a:t> do EAP, é </a:t>
            </a:r>
            <a:r>
              <a:rPr lang="en-GB" sz="1200" b="0" dirty="0" err="1">
                <a:solidFill>
                  <a:schemeClr val="bg1"/>
                </a:solidFill>
              </a:rPr>
              <a:t>útil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também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poder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recomendar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sinergias</a:t>
            </a:r>
            <a:r>
              <a:rPr lang="en-GB" sz="1200" b="0" dirty="0">
                <a:solidFill>
                  <a:schemeClr val="bg1"/>
                </a:solidFill>
              </a:rPr>
              <a:t> com </a:t>
            </a:r>
            <a:r>
              <a:rPr lang="en-GB" sz="1200" b="0" dirty="0" err="1">
                <a:solidFill>
                  <a:schemeClr val="bg1"/>
                </a:solidFill>
              </a:rPr>
              <a:t>outras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ações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climáticas</a:t>
            </a:r>
            <a:r>
              <a:rPr lang="en-GB" sz="1200" b="0" dirty="0">
                <a:solidFill>
                  <a:schemeClr val="bg1"/>
                </a:solidFill>
              </a:rPr>
              <a:t> e co-</a:t>
            </a:r>
            <a:r>
              <a:rPr lang="en-GB" sz="1200" b="0" dirty="0" err="1">
                <a:solidFill>
                  <a:schemeClr val="bg1"/>
                </a:solidFill>
              </a:rPr>
              <a:t>benefícios</a:t>
            </a:r>
            <a:r>
              <a:rPr lang="en-GB" sz="1200" b="0" dirty="0">
                <a:solidFill>
                  <a:schemeClr val="bg1"/>
                </a:solidFill>
              </a:rPr>
              <a:t>. </a:t>
            </a:r>
            <a:r>
              <a:rPr lang="en-GB" sz="1200" b="0" dirty="0" err="1">
                <a:solidFill>
                  <a:schemeClr val="bg1"/>
                </a:solidFill>
              </a:rPr>
              <a:t>Isso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permite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reunir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mais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conhecimento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especializado</a:t>
            </a:r>
            <a:r>
              <a:rPr lang="en-GB" sz="1200" b="0" dirty="0">
                <a:solidFill>
                  <a:schemeClr val="bg1"/>
                </a:solidFill>
              </a:rPr>
              <a:t>, </a:t>
            </a:r>
            <a:r>
              <a:rPr lang="en-GB" sz="1200" b="0" dirty="0" err="1">
                <a:solidFill>
                  <a:schemeClr val="bg1"/>
                </a:solidFill>
              </a:rPr>
              <a:t>soluções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existentes</a:t>
            </a:r>
            <a:r>
              <a:rPr lang="en-GB" sz="1200" b="0" dirty="0">
                <a:solidFill>
                  <a:schemeClr val="bg1"/>
                </a:solidFill>
              </a:rPr>
              <a:t> e </a:t>
            </a:r>
            <a:r>
              <a:rPr lang="en-GB" sz="1200" b="0" dirty="0" err="1">
                <a:solidFill>
                  <a:schemeClr val="bg1"/>
                </a:solidFill>
              </a:rPr>
              <a:t>planejadas</a:t>
            </a:r>
            <a:r>
              <a:rPr lang="en-GB" sz="1200" b="0" dirty="0">
                <a:solidFill>
                  <a:schemeClr val="bg1"/>
                </a:solidFill>
              </a:rPr>
              <a:t>, </a:t>
            </a:r>
            <a:r>
              <a:rPr lang="en-GB" sz="1200" b="0" dirty="0" err="1">
                <a:solidFill>
                  <a:schemeClr val="bg1"/>
                </a:solidFill>
              </a:rPr>
              <a:t>bem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como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vozes</a:t>
            </a:r>
            <a:r>
              <a:rPr lang="en-GB" sz="1200" b="0" dirty="0">
                <a:solidFill>
                  <a:schemeClr val="bg1"/>
                </a:solidFill>
              </a:rPr>
              <a:t> de </a:t>
            </a:r>
            <a:r>
              <a:rPr lang="en-GB" sz="1200" b="0" dirty="0" err="1">
                <a:solidFill>
                  <a:schemeClr val="bg1"/>
                </a:solidFill>
              </a:rPr>
              <a:t>defesa</a:t>
            </a:r>
            <a:r>
              <a:rPr lang="en-GB" sz="1200" b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B1B265A-05D2-3FBD-CB97-2BDB3E5A4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bg1"/>
                </a:solidFill>
              </a:rPr>
              <a:t>Argumentando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em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favor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do acesso à energia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7AE54EE-349B-A239-2636-C7E2621990C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GB" b="0">
                <a:solidFill>
                  <a:schemeClr val="bg1"/>
                </a:solidFill>
              </a:rPr>
              <a:t>Módulo 8 - </a:t>
            </a:r>
            <a:r>
              <a:rPr lang="en-GB">
                <a:solidFill>
                  <a:schemeClr val="bg1"/>
                </a:solidFill>
              </a:rPr>
              <a:t>Defendendo o acesso à energia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4237E46-2723-31CC-027C-FB065CFB2D0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73881" y="1828800"/>
            <a:ext cx="3962399" cy="4355125"/>
          </a:xfrm>
          <a:prstGeom prst="roundRect">
            <a:avLst>
              <a:gd name="adj" fmla="val 3760"/>
            </a:avLst>
          </a:prstGeom>
          <a:solidFill>
            <a:schemeClr val="bg1"/>
          </a:solidFill>
        </p:spPr>
        <p:txBody>
          <a:bodyPr/>
          <a:lstStyle/>
          <a:p>
            <a:r>
              <a:rPr lang="en-GB" sz="1200" dirty="0">
                <a:solidFill>
                  <a:srgbClr val="F19500"/>
                </a:solidFill>
              </a:rPr>
              <a:t>Objetivos do módulo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0" dirty="0">
                <a:solidFill>
                  <a:srgbClr val="F19500"/>
                </a:solidFill>
              </a:rPr>
              <a:t>Permitir que as cidades defendam um conjunto de intervenções com base na experiência vivida pelas comunidades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200" dirty="0">
              <a:solidFill>
                <a:srgbClr val="F19500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200" dirty="0">
                <a:solidFill>
                  <a:srgbClr val="F19500"/>
                </a:solidFill>
              </a:rPr>
              <a:t>Outros recursos úteis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0" dirty="0">
                <a:solidFill>
                  <a:srgbClr val="F195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Kits de ferramentas climáticas: Para PPPs de infraestrutura </a:t>
            </a:r>
            <a:r>
              <a:rPr lang="en-GB" sz="1200" b="0" dirty="0">
                <a:solidFill>
                  <a:srgbClr val="F19500"/>
                </a:solidFill>
              </a:rPr>
              <a:t>pelo Banco Mundial 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0" dirty="0">
                <a:solidFill>
                  <a:srgbClr val="F195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Kit de ferramentas baseado no Microsoft Excel </a:t>
            </a:r>
            <a:r>
              <a:rPr lang="en-GB" sz="1200" b="0" dirty="0">
                <a:solidFill>
                  <a:srgbClr val="F19500"/>
                </a:solidFill>
              </a:rPr>
              <a:t>do Banco Asiático de Desenvolvimento </a:t>
            </a:r>
            <a:r>
              <a:rPr lang="en-GB" sz="1200" b="0" dirty="0">
                <a:solidFill>
                  <a:srgbClr val="F195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para o planejamento de sistemas híbridos de energia</a:t>
            </a:r>
            <a:endParaRPr lang="en-GB" sz="1200" b="0" dirty="0">
              <a:solidFill>
                <a:srgbClr val="F19500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200" b="0" u="none" strike="noStrike" kern="1200" cap="none" spc="0" normalizeH="0" baseline="0" noProof="0" dirty="0">
              <a:ln>
                <a:noFill/>
              </a:ln>
              <a:solidFill>
                <a:srgbClr val="F195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GB" dirty="0">
              <a:solidFill>
                <a:srgbClr val="F195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31B99A-F01D-FDAA-CE3C-3F69D30FA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97AC88-B9C7-4AEF-9990-0777AFA013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Oval 27">
            <a:hlinkClick r:id="rId5" action="ppaction://hlinksldjump"/>
            <a:extLst>
              <a:ext uri="{FF2B5EF4-FFF2-40B4-BE49-F238E27FC236}">
                <a16:creationId xmlns:a16="http://schemas.microsoft.com/office/drawing/2014/main" id="{5D3B6BC3-6D77-4D10-B5A7-472B0EBDA0B5}"/>
              </a:ext>
            </a:extLst>
          </p:cNvPr>
          <p:cNvSpPr/>
          <p:nvPr/>
        </p:nvSpPr>
        <p:spPr>
          <a:xfrm>
            <a:off x="9384310" y="820816"/>
            <a:ext cx="128979" cy="12897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29" name="Oval 28">
            <a:hlinkClick r:id="rId6" action="ppaction://hlinksldjump"/>
            <a:extLst>
              <a:ext uri="{FF2B5EF4-FFF2-40B4-BE49-F238E27FC236}">
                <a16:creationId xmlns:a16="http://schemas.microsoft.com/office/drawing/2014/main" id="{60F34871-909D-43B3-B6F1-C7E9BC958A03}"/>
              </a:ext>
            </a:extLst>
          </p:cNvPr>
          <p:cNvSpPr/>
          <p:nvPr/>
        </p:nvSpPr>
        <p:spPr>
          <a:xfrm>
            <a:off x="9384310" y="1983052"/>
            <a:ext cx="128979" cy="128979"/>
          </a:xfrm>
          <a:prstGeom prst="ellipse">
            <a:avLst/>
          </a:prstGeom>
          <a:solidFill>
            <a:srgbClr val="008CB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0" name="Oval 29">
            <a:hlinkClick r:id="rId5" action="ppaction://hlinksldjump"/>
            <a:extLst>
              <a:ext uri="{FF2B5EF4-FFF2-40B4-BE49-F238E27FC236}">
                <a16:creationId xmlns:a16="http://schemas.microsoft.com/office/drawing/2014/main" id="{10FD14BB-8094-481E-944A-8AE9283C8D81}"/>
              </a:ext>
            </a:extLst>
          </p:cNvPr>
          <p:cNvSpPr/>
          <p:nvPr/>
        </p:nvSpPr>
        <p:spPr>
          <a:xfrm>
            <a:off x="9384310" y="823197"/>
            <a:ext cx="128979" cy="128979"/>
          </a:xfrm>
          <a:prstGeom prst="ellipse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1" name="Oval 30">
            <a:hlinkClick r:id="rId7" action="ppaction://hlinksldjump"/>
            <a:extLst>
              <a:ext uri="{FF2B5EF4-FFF2-40B4-BE49-F238E27FC236}">
                <a16:creationId xmlns:a16="http://schemas.microsoft.com/office/drawing/2014/main" id="{13963CC9-67DD-478F-8B15-2A39A8EFD8E7}"/>
              </a:ext>
            </a:extLst>
          </p:cNvPr>
          <p:cNvSpPr/>
          <p:nvPr/>
        </p:nvSpPr>
        <p:spPr>
          <a:xfrm>
            <a:off x="9384310" y="1402303"/>
            <a:ext cx="128979" cy="128979"/>
          </a:xfrm>
          <a:prstGeom prst="ellipse">
            <a:avLst/>
          </a:prstGeom>
          <a:solidFill>
            <a:srgbClr val="1C356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2" name="Oval 31">
            <a:hlinkClick r:id="rId8" action="ppaction://hlinksldjump"/>
            <a:extLst>
              <a:ext uri="{FF2B5EF4-FFF2-40B4-BE49-F238E27FC236}">
                <a16:creationId xmlns:a16="http://schemas.microsoft.com/office/drawing/2014/main" id="{C47BF3A9-BEFD-4D69-8312-D279C7397F62}"/>
              </a:ext>
            </a:extLst>
          </p:cNvPr>
          <p:cNvSpPr/>
          <p:nvPr/>
        </p:nvSpPr>
        <p:spPr>
          <a:xfrm>
            <a:off x="9384310" y="2563074"/>
            <a:ext cx="128979" cy="128979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3" name="Oval 32">
            <a:hlinkClick r:id="rId9" action="ppaction://hlinksldjump"/>
            <a:extLst>
              <a:ext uri="{FF2B5EF4-FFF2-40B4-BE49-F238E27FC236}">
                <a16:creationId xmlns:a16="http://schemas.microsoft.com/office/drawing/2014/main" id="{815F56D0-B9B7-4226-9821-3589DB7B7903}"/>
              </a:ext>
            </a:extLst>
          </p:cNvPr>
          <p:cNvSpPr/>
          <p:nvPr/>
        </p:nvSpPr>
        <p:spPr>
          <a:xfrm>
            <a:off x="9384310" y="4302666"/>
            <a:ext cx="128979" cy="128979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hlinkClick r:id="rId10" action="ppaction://hlinksldjump"/>
            <a:extLst>
              <a:ext uri="{FF2B5EF4-FFF2-40B4-BE49-F238E27FC236}">
                <a16:creationId xmlns:a16="http://schemas.microsoft.com/office/drawing/2014/main" id="{FD8B25BF-9BE8-4D07-AD5C-AF7F369A3D57}"/>
              </a:ext>
            </a:extLst>
          </p:cNvPr>
          <p:cNvSpPr/>
          <p:nvPr/>
        </p:nvSpPr>
        <p:spPr>
          <a:xfrm>
            <a:off x="9384310" y="3720774"/>
            <a:ext cx="128979" cy="128979"/>
          </a:xfrm>
          <a:prstGeom prst="ellipse">
            <a:avLst/>
          </a:prstGeom>
          <a:solidFill>
            <a:srgbClr val="6AB24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hlinkClick r:id="rId11" action="ppaction://hlinksldjump"/>
            <a:extLst>
              <a:ext uri="{FF2B5EF4-FFF2-40B4-BE49-F238E27FC236}">
                <a16:creationId xmlns:a16="http://schemas.microsoft.com/office/drawing/2014/main" id="{231E94ED-5A32-4F18-80E6-91CA4BEA910A}"/>
              </a:ext>
            </a:extLst>
          </p:cNvPr>
          <p:cNvSpPr/>
          <p:nvPr/>
        </p:nvSpPr>
        <p:spPr>
          <a:xfrm>
            <a:off x="9384310" y="3144004"/>
            <a:ext cx="128979" cy="128979"/>
          </a:xfrm>
          <a:prstGeom prst="ellipse">
            <a:avLst/>
          </a:prstGeom>
          <a:solidFill>
            <a:srgbClr val="03884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hlinkClick r:id="rId12" action="ppaction://hlinksldjump"/>
            <a:extLst>
              <a:ext uri="{FF2B5EF4-FFF2-40B4-BE49-F238E27FC236}">
                <a16:creationId xmlns:a16="http://schemas.microsoft.com/office/drawing/2014/main" id="{E2A5BE0C-073D-4F67-A555-CA6C73D22811}"/>
              </a:ext>
            </a:extLst>
          </p:cNvPr>
          <p:cNvSpPr/>
          <p:nvPr/>
        </p:nvSpPr>
        <p:spPr>
          <a:xfrm>
            <a:off x="9384310" y="4881778"/>
            <a:ext cx="128979" cy="128979"/>
          </a:xfrm>
          <a:prstGeom prst="ellipse">
            <a:avLst/>
          </a:prstGeom>
          <a:solidFill>
            <a:srgbClr val="F195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hlinkClick r:id="rId13" action="ppaction://hlinksldjump"/>
            <a:extLst>
              <a:ext uri="{FF2B5EF4-FFF2-40B4-BE49-F238E27FC236}">
                <a16:creationId xmlns:a16="http://schemas.microsoft.com/office/drawing/2014/main" id="{DD761D54-6017-426B-8417-D850DF5BD2AB}"/>
              </a:ext>
            </a:extLst>
          </p:cNvPr>
          <p:cNvSpPr/>
          <p:nvPr/>
        </p:nvSpPr>
        <p:spPr>
          <a:xfrm>
            <a:off x="9384310" y="5463066"/>
            <a:ext cx="128979" cy="128979"/>
          </a:xfrm>
          <a:prstGeom prst="ellipse">
            <a:avLst/>
          </a:prstGeom>
          <a:solidFill>
            <a:srgbClr val="F8A92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CC0BDA6-6656-415A-8C56-10929AE66D68}"/>
              </a:ext>
            </a:extLst>
          </p:cNvPr>
          <p:cNvGrpSpPr/>
          <p:nvPr/>
        </p:nvGrpSpPr>
        <p:grpSpPr>
          <a:xfrm>
            <a:off x="9573110" y="5385781"/>
            <a:ext cx="146522" cy="280390"/>
            <a:chOff x="5545138" y="625475"/>
            <a:chExt cx="1489075" cy="2849563"/>
          </a:xfrm>
        </p:grpSpPr>
        <p:sp>
          <p:nvSpPr>
            <p:cNvPr id="39" name="Freeform 117">
              <a:extLst>
                <a:ext uri="{FF2B5EF4-FFF2-40B4-BE49-F238E27FC236}">
                  <a16:creationId xmlns:a16="http://schemas.microsoft.com/office/drawing/2014/main" id="{9255BF11-7300-45F9-B935-2FC69A4F3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625475"/>
              <a:ext cx="1243013" cy="1697038"/>
            </a:xfrm>
            <a:custGeom>
              <a:avLst/>
              <a:gdLst>
                <a:gd name="T0" fmla="*/ 2278 w 4249"/>
                <a:gd name="T1" fmla="*/ 5744 h 5744"/>
                <a:gd name="T2" fmla="*/ 0 w 4249"/>
                <a:gd name="T3" fmla="*/ 5744 h 5744"/>
                <a:gd name="T4" fmla="*/ 4249 w 4249"/>
                <a:gd name="T5" fmla="*/ 0 h 5744"/>
                <a:gd name="T6" fmla="*/ 2603 w 4249"/>
                <a:gd name="T7" fmla="*/ 4796 h 5744"/>
                <a:gd name="T8" fmla="*/ 2278 w 4249"/>
                <a:gd name="T9" fmla="*/ 5744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2278" y="5744"/>
                  </a:moveTo>
                  <a:lnTo>
                    <a:pt x="0" y="5744"/>
                  </a:lnTo>
                  <a:lnTo>
                    <a:pt x="4249" y="0"/>
                  </a:lnTo>
                  <a:lnTo>
                    <a:pt x="2603" y="4796"/>
                  </a:lnTo>
                  <a:lnTo>
                    <a:pt x="2278" y="5744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20">
              <a:extLst>
                <a:ext uri="{FF2B5EF4-FFF2-40B4-BE49-F238E27FC236}">
                  <a16:creationId xmlns:a16="http://schemas.microsoft.com/office/drawing/2014/main" id="{CE1D1D65-8191-45B6-AA00-DB687FC4F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1779588"/>
              <a:ext cx="1243013" cy="1695450"/>
            </a:xfrm>
            <a:custGeom>
              <a:avLst/>
              <a:gdLst>
                <a:gd name="T0" fmla="*/ 1972 w 4249"/>
                <a:gd name="T1" fmla="*/ 0 h 5744"/>
                <a:gd name="T2" fmla="*/ 4249 w 4249"/>
                <a:gd name="T3" fmla="*/ 0 h 5744"/>
                <a:gd name="T4" fmla="*/ 0 w 4249"/>
                <a:gd name="T5" fmla="*/ 5744 h 5744"/>
                <a:gd name="T6" fmla="*/ 1646 w 4249"/>
                <a:gd name="T7" fmla="*/ 948 h 5744"/>
                <a:gd name="T8" fmla="*/ 1972 w 4249"/>
                <a:gd name="T9" fmla="*/ 0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1972" y="0"/>
                  </a:moveTo>
                  <a:lnTo>
                    <a:pt x="4249" y="0"/>
                  </a:lnTo>
                  <a:lnTo>
                    <a:pt x="0" y="5744"/>
                  </a:lnTo>
                  <a:lnTo>
                    <a:pt x="1646" y="948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825556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A9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699629-E735-D6ED-6F66-1B1886DA1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1200" dirty="0">
                <a:solidFill>
                  <a:srgbClr val="FBDFB2"/>
                </a:solidFill>
                <a:latin typeface="Arial"/>
                <a:cs typeface="Arial"/>
              </a:rPr>
              <a:t>Para </a:t>
            </a:r>
            <a:r>
              <a:rPr lang="en-GB" sz="1200" dirty="0" err="1">
                <a:solidFill>
                  <a:srgbClr val="FBDFB2"/>
                </a:solidFill>
                <a:latin typeface="Arial"/>
                <a:cs typeface="Arial"/>
              </a:rPr>
              <a:t>quem</a:t>
            </a:r>
            <a:r>
              <a:rPr lang="en-GB" sz="1200" dirty="0">
                <a:solidFill>
                  <a:srgbClr val="FBDFB2"/>
                </a:solidFill>
                <a:latin typeface="Arial"/>
                <a:cs typeface="Arial"/>
              </a:rPr>
              <a:t> </a:t>
            </a:r>
            <a:r>
              <a:rPr lang="en-GB" sz="1200" dirty="0" err="1">
                <a:solidFill>
                  <a:srgbClr val="FBDFB2"/>
                </a:solidFill>
                <a:latin typeface="Arial"/>
                <a:cs typeface="Arial"/>
              </a:rPr>
              <a:t>defendemos</a:t>
            </a:r>
            <a:r>
              <a:rPr lang="en-GB" sz="1200" dirty="0">
                <a:solidFill>
                  <a:srgbClr val="FBDFB2"/>
                </a:solidFill>
                <a:latin typeface="Arial"/>
                <a:cs typeface="Arial"/>
              </a:rPr>
              <a:t> e </a:t>
            </a:r>
            <a:r>
              <a:rPr lang="en-GB" sz="1200" dirty="0" err="1">
                <a:solidFill>
                  <a:srgbClr val="FBDFB2"/>
                </a:solidFill>
                <a:latin typeface="Arial"/>
                <a:cs typeface="Arial"/>
              </a:rPr>
              <a:t>por</a:t>
            </a:r>
            <a:r>
              <a:rPr lang="en-GB" sz="1200" dirty="0">
                <a:solidFill>
                  <a:srgbClr val="FBDFB2"/>
                </a:solidFill>
                <a:latin typeface="Arial"/>
                <a:cs typeface="Arial"/>
              </a:rPr>
              <a:t> </a:t>
            </a:r>
            <a:r>
              <a:rPr lang="en-GB" sz="1200" dirty="0" err="1">
                <a:solidFill>
                  <a:srgbClr val="FBDFB2"/>
                </a:solidFill>
                <a:latin typeface="Arial"/>
                <a:cs typeface="Arial"/>
              </a:rPr>
              <a:t>quê</a:t>
            </a:r>
            <a:r>
              <a:rPr lang="en-GB" sz="1200" dirty="0">
                <a:solidFill>
                  <a:srgbClr val="FBDFB2"/>
                </a:solidFill>
                <a:latin typeface="Arial"/>
                <a:cs typeface="Arial"/>
              </a:rPr>
              <a:t>?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200" dirty="0" err="1">
                <a:solidFill>
                  <a:schemeClr val="bg1"/>
                </a:solidFill>
                <a:latin typeface="Arial"/>
                <a:cs typeface="Arial"/>
              </a:rPr>
              <a:t>Cidadãos</a:t>
            </a:r>
            <a:r>
              <a:rPr lang="en-GB" sz="12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/>
                <a:cs typeface="Arial"/>
              </a:rPr>
              <a:t>locais</a:t>
            </a:r>
            <a:br>
              <a:rPr lang="en-GB" sz="1200" b="0" dirty="0"/>
            </a:b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Desenvolver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a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solidariedade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entre os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grupos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comunitários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e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oferecer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transparência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sobre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o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foco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dos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recursos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do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governo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local para a EAP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200" dirty="0" err="1">
                <a:solidFill>
                  <a:schemeClr val="bg1"/>
                </a:solidFill>
                <a:latin typeface="Arial"/>
                <a:cs typeface="Arial"/>
              </a:rPr>
              <a:t>Especialistas</a:t>
            </a:r>
            <a:r>
              <a:rPr lang="en-GB" sz="12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/>
                <a:cs typeface="Arial"/>
              </a:rPr>
              <a:t>técnicos</a:t>
            </a:r>
            <a:r>
              <a:rPr lang="en-GB" sz="1200" dirty="0">
                <a:solidFill>
                  <a:schemeClr val="bg1"/>
                </a:solidFill>
                <a:latin typeface="Arial"/>
                <a:cs typeface="Arial"/>
              </a:rPr>
              <a:t> e </a:t>
            </a:r>
            <a:r>
              <a:rPr lang="en-GB" sz="1200" dirty="0" err="1">
                <a:solidFill>
                  <a:schemeClr val="bg1"/>
                </a:solidFill>
                <a:latin typeface="Arial"/>
                <a:cs typeface="Arial"/>
              </a:rPr>
              <a:t>investidores</a:t>
            </a:r>
            <a:r>
              <a:rPr lang="en-GB" sz="12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/>
                <a:cs typeface="Arial"/>
              </a:rPr>
              <a:t>financeiros</a:t>
            </a:r>
            <a:br>
              <a:rPr lang="en-GB" sz="1200" b="0" dirty="0"/>
            </a:b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Fornecimento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de linha de base EAP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baseada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em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dados e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metas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específicas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da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comunidade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sinalizam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para os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atores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não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governamentais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onde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suas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pesquisas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e capital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devem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ser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concentrados</a:t>
            </a:r>
            <a:endParaRPr lang="en-GB" sz="1200" b="0" dirty="0">
              <a:solidFill>
                <a:schemeClr val="bg1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Arial"/>
                <a:cs typeface="Arial"/>
              </a:rPr>
              <a:t>Governo regional e </a:t>
            </a:r>
            <a:r>
              <a:rPr lang="en-GB" sz="1200" dirty="0" err="1">
                <a:solidFill>
                  <a:schemeClr val="bg1"/>
                </a:solidFill>
                <a:latin typeface="Arial"/>
                <a:cs typeface="Arial"/>
              </a:rPr>
              <a:t>nacional</a:t>
            </a:r>
            <a:br>
              <a:rPr lang="en-GB" sz="1200" b="0" dirty="0"/>
            </a:b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Liderar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o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caminho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com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governos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locais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semelhantes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e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vizinhos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para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justificar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as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mudanças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sistêmicas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ou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de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infraestrutura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necessárias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para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progredir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no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acesso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à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energia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ou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combater a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pobreza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energética</a:t>
            </a:r>
            <a:endParaRPr lang="en-GB" sz="1200" b="0" dirty="0">
              <a:solidFill>
                <a:schemeClr val="bg1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b="0" dirty="0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985362-A45A-27E9-762F-8DCE05D89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bg1"/>
                </a:solidFill>
              </a:rPr>
              <a:t>Contar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sua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história</a:t>
            </a:r>
            <a:r>
              <a:rPr lang="en-GB" dirty="0">
                <a:solidFill>
                  <a:schemeClr val="bg1"/>
                </a:solidFill>
              </a:rPr>
              <a:t> de </a:t>
            </a:r>
            <a:r>
              <a:rPr lang="en-GB" dirty="0" err="1">
                <a:solidFill>
                  <a:schemeClr val="bg1"/>
                </a:solidFill>
              </a:rPr>
              <a:t>ação</a:t>
            </a:r>
            <a:r>
              <a:rPr lang="en-GB" dirty="0">
                <a:solidFill>
                  <a:schemeClr val="bg1"/>
                </a:solidFill>
              </a:rPr>
              <a:t> do EAP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0DD236-4B58-1ACE-2C9E-8AF06F66355C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GB" b="0">
                <a:solidFill>
                  <a:schemeClr val="bg1"/>
                </a:solidFill>
              </a:rPr>
              <a:t>Módulo 8 - </a:t>
            </a:r>
            <a:r>
              <a:rPr lang="en-GB">
                <a:solidFill>
                  <a:schemeClr val="bg1"/>
                </a:solidFill>
              </a:rPr>
              <a:t>Defendendo o acesso à energia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B4EFE-5AC3-7A20-E7A1-196EAE3C5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97AC88-B9C7-4AEF-9990-0777AFA013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6B600530-203C-6F90-31A1-8DD836788303}"/>
              </a:ext>
            </a:extLst>
          </p:cNvPr>
          <p:cNvSpPr txBox="1">
            <a:spLocks/>
          </p:cNvSpPr>
          <p:nvPr/>
        </p:nvSpPr>
        <p:spPr>
          <a:xfrm>
            <a:off x="5257791" y="1824037"/>
            <a:ext cx="3962399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BDFB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que 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BDFB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torna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BDFB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BDFB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uma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BDFB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BDFB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história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BDFB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forte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Um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grupo-alvo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claro para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intervenção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1200" b="0" dirty="0">
                <a:solidFill>
                  <a:prstClr val="white"/>
                </a:solidFill>
              </a:rPr>
              <a:t>com </a:t>
            </a:r>
            <a:r>
              <a:rPr lang="en-GB" sz="1200" b="0" dirty="0" err="1">
                <a:solidFill>
                  <a:prstClr val="white"/>
                </a:solidFill>
              </a:rPr>
              <a:t>justificativa</a:t>
            </a:r>
            <a:r>
              <a:rPr lang="en-GB" sz="1200" b="0" dirty="0">
                <a:solidFill>
                  <a:prstClr val="white"/>
                </a:solidFill>
              </a:rPr>
              <a:t> por </a:t>
            </a:r>
            <a:r>
              <a:rPr lang="en-GB" sz="1200" b="0" dirty="0" err="1">
                <a:solidFill>
                  <a:prstClr val="white"/>
                </a:solidFill>
              </a:rPr>
              <a:t>meio</a:t>
            </a:r>
            <a:r>
              <a:rPr lang="en-GB" sz="1200" b="0" dirty="0">
                <a:solidFill>
                  <a:prstClr val="white"/>
                </a:solidFill>
              </a:rPr>
              <a:t> de dados e/</a:t>
            </a:r>
            <a:r>
              <a:rPr lang="en-GB" sz="1200" b="0" dirty="0" err="1">
                <a:solidFill>
                  <a:prstClr val="white"/>
                </a:solidFill>
              </a:rPr>
              <a:t>ou</a:t>
            </a:r>
            <a:r>
              <a:rPr lang="en-GB" sz="1200" b="0" dirty="0">
                <a:solidFill>
                  <a:prstClr val="white"/>
                </a:solidFill>
              </a:rPr>
              <a:t> </a:t>
            </a:r>
            <a:r>
              <a:rPr lang="en-GB" sz="1200" b="0" dirty="0" err="1">
                <a:solidFill>
                  <a:prstClr val="white"/>
                </a:solidFill>
              </a:rPr>
              <a:t>experiências</a:t>
            </a:r>
            <a:r>
              <a:rPr lang="en-GB" sz="1200" b="0" dirty="0">
                <a:solidFill>
                  <a:prstClr val="white"/>
                </a:solidFill>
              </a:rPr>
              <a:t> </a:t>
            </a:r>
            <a:r>
              <a:rPr lang="en-GB" sz="1200" b="0" dirty="0" err="1">
                <a:solidFill>
                  <a:prstClr val="white"/>
                </a:solidFill>
              </a:rPr>
              <a:t>comunitárias</a:t>
            </a:r>
            <a:r>
              <a:rPr lang="en-GB" sz="1200" b="0" dirty="0">
                <a:solidFill>
                  <a:prstClr val="white"/>
                </a:solidFill>
              </a:rPr>
              <a:t> de EAP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Envolvimento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significativo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das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partes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interessadas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para co-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projetar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e/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verificar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as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soluções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EAP, e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documentação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disso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Uma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visão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dos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resultados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pretendidos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dos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benefícios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 da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distribuição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desses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benefícios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para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grupos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demográficos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específicos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Destaques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possíveis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sinergias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 </a:t>
            </a:r>
            <a:b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GB" sz="1200" b="0" dirty="0">
                <a:solidFill>
                  <a:prstClr val="white"/>
                </a:solidFill>
              </a:rPr>
              <a:t>co-</a:t>
            </a:r>
            <a:r>
              <a:rPr lang="en-GB" sz="1200" b="0" dirty="0" err="1">
                <a:solidFill>
                  <a:prstClr val="white"/>
                </a:solidFill>
              </a:rPr>
              <a:t>benefícios</a:t>
            </a:r>
            <a:r>
              <a:rPr lang="en-GB" sz="1200" b="0" dirty="0">
                <a:solidFill>
                  <a:prstClr val="white"/>
                </a:solidFill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outros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aspectos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da </a:t>
            </a:r>
            <a:b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ação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climática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redução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da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pobreza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Oval 27">
            <a:hlinkClick r:id="rId2" action="ppaction://hlinksldjump"/>
            <a:extLst>
              <a:ext uri="{FF2B5EF4-FFF2-40B4-BE49-F238E27FC236}">
                <a16:creationId xmlns:a16="http://schemas.microsoft.com/office/drawing/2014/main" id="{256F131A-8900-48EB-B75D-991E00D4D8C5}"/>
              </a:ext>
            </a:extLst>
          </p:cNvPr>
          <p:cNvSpPr/>
          <p:nvPr/>
        </p:nvSpPr>
        <p:spPr>
          <a:xfrm>
            <a:off x="9384310" y="820816"/>
            <a:ext cx="128979" cy="12897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29" name="Oval 28">
            <a:hlinkClick r:id="rId3" action="ppaction://hlinksldjump"/>
            <a:extLst>
              <a:ext uri="{FF2B5EF4-FFF2-40B4-BE49-F238E27FC236}">
                <a16:creationId xmlns:a16="http://schemas.microsoft.com/office/drawing/2014/main" id="{53015406-E864-4D46-8304-7BE0F0C90796}"/>
              </a:ext>
            </a:extLst>
          </p:cNvPr>
          <p:cNvSpPr/>
          <p:nvPr/>
        </p:nvSpPr>
        <p:spPr>
          <a:xfrm>
            <a:off x="9384310" y="1983052"/>
            <a:ext cx="128979" cy="128979"/>
          </a:xfrm>
          <a:prstGeom prst="ellipse">
            <a:avLst/>
          </a:prstGeom>
          <a:solidFill>
            <a:srgbClr val="008CB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0" name="Oval 29">
            <a:hlinkClick r:id="rId2" action="ppaction://hlinksldjump"/>
            <a:extLst>
              <a:ext uri="{FF2B5EF4-FFF2-40B4-BE49-F238E27FC236}">
                <a16:creationId xmlns:a16="http://schemas.microsoft.com/office/drawing/2014/main" id="{7AF092E2-66B7-4403-810A-C7B6E46D85FC}"/>
              </a:ext>
            </a:extLst>
          </p:cNvPr>
          <p:cNvSpPr/>
          <p:nvPr/>
        </p:nvSpPr>
        <p:spPr>
          <a:xfrm>
            <a:off x="9384310" y="823197"/>
            <a:ext cx="128979" cy="128979"/>
          </a:xfrm>
          <a:prstGeom prst="ellipse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1" name="Oval 30">
            <a:hlinkClick r:id="rId4" action="ppaction://hlinksldjump"/>
            <a:extLst>
              <a:ext uri="{FF2B5EF4-FFF2-40B4-BE49-F238E27FC236}">
                <a16:creationId xmlns:a16="http://schemas.microsoft.com/office/drawing/2014/main" id="{ED63A25D-AEAC-4069-853A-2B6464190184}"/>
              </a:ext>
            </a:extLst>
          </p:cNvPr>
          <p:cNvSpPr/>
          <p:nvPr/>
        </p:nvSpPr>
        <p:spPr>
          <a:xfrm>
            <a:off x="9384310" y="1402303"/>
            <a:ext cx="128979" cy="128979"/>
          </a:xfrm>
          <a:prstGeom prst="ellipse">
            <a:avLst/>
          </a:prstGeom>
          <a:solidFill>
            <a:srgbClr val="1C356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2" name="Oval 31">
            <a:hlinkClick r:id="rId5" action="ppaction://hlinksldjump"/>
            <a:extLst>
              <a:ext uri="{FF2B5EF4-FFF2-40B4-BE49-F238E27FC236}">
                <a16:creationId xmlns:a16="http://schemas.microsoft.com/office/drawing/2014/main" id="{6857FE08-D26B-4613-A30C-1B86EDE698ED}"/>
              </a:ext>
            </a:extLst>
          </p:cNvPr>
          <p:cNvSpPr/>
          <p:nvPr/>
        </p:nvSpPr>
        <p:spPr>
          <a:xfrm>
            <a:off x="9384310" y="2563074"/>
            <a:ext cx="128979" cy="128979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3" name="Oval 32">
            <a:hlinkClick r:id="rId6" action="ppaction://hlinksldjump"/>
            <a:extLst>
              <a:ext uri="{FF2B5EF4-FFF2-40B4-BE49-F238E27FC236}">
                <a16:creationId xmlns:a16="http://schemas.microsoft.com/office/drawing/2014/main" id="{F9BAD5C6-B778-4D18-9FA1-4F6D50778D64}"/>
              </a:ext>
            </a:extLst>
          </p:cNvPr>
          <p:cNvSpPr/>
          <p:nvPr/>
        </p:nvSpPr>
        <p:spPr>
          <a:xfrm>
            <a:off x="9384310" y="4302666"/>
            <a:ext cx="128979" cy="128979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hlinkClick r:id="rId7" action="ppaction://hlinksldjump"/>
            <a:extLst>
              <a:ext uri="{FF2B5EF4-FFF2-40B4-BE49-F238E27FC236}">
                <a16:creationId xmlns:a16="http://schemas.microsoft.com/office/drawing/2014/main" id="{6B32D57A-FC74-45E7-AF11-7BFD2CEA0F81}"/>
              </a:ext>
            </a:extLst>
          </p:cNvPr>
          <p:cNvSpPr/>
          <p:nvPr/>
        </p:nvSpPr>
        <p:spPr>
          <a:xfrm>
            <a:off x="9384310" y="3720774"/>
            <a:ext cx="128979" cy="128979"/>
          </a:xfrm>
          <a:prstGeom prst="ellipse">
            <a:avLst/>
          </a:prstGeom>
          <a:solidFill>
            <a:srgbClr val="6AB24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hlinkClick r:id="rId8" action="ppaction://hlinksldjump"/>
            <a:extLst>
              <a:ext uri="{FF2B5EF4-FFF2-40B4-BE49-F238E27FC236}">
                <a16:creationId xmlns:a16="http://schemas.microsoft.com/office/drawing/2014/main" id="{A69280A4-CBC1-4928-8B1E-008F032B7E93}"/>
              </a:ext>
            </a:extLst>
          </p:cNvPr>
          <p:cNvSpPr/>
          <p:nvPr/>
        </p:nvSpPr>
        <p:spPr>
          <a:xfrm>
            <a:off x="9384310" y="3144004"/>
            <a:ext cx="128979" cy="128979"/>
          </a:xfrm>
          <a:prstGeom prst="ellipse">
            <a:avLst/>
          </a:prstGeom>
          <a:solidFill>
            <a:srgbClr val="03884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hlinkClick r:id="rId9" action="ppaction://hlinksldjump"/>
            <a:extLst>
              <a:ext uri="{FF2B5EF4-FFF2-40B4-BE49-F238E27FC236}">
                <a16:creationId xmlns:a16="http://schemas.microsoft.com/office/drawing/2014/main" id="{2AA5033B-A5A6-499A-98B3-F210E102F9B0}"/>
              </a:ext>
            </a:extLst>
          </p:cNvPr>
          <p:cNvSpPr/>
          <p:nvPr/>
        </p:nvSpPr>
        <p:spPr>
          <a:xfrm>
            <a:off x="9384310" y="4881778"/>
            <a:ext cx="128979" cy="128979"/>
          </a:xfrm>
          <a:prstGeom prst="ellipse">
            <a:avLst/>
          </a:prstGeom>
          <a:solidFill>
            <a:srgbClr val="F195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hlinkClick r:id="rId10" action="ppaction://hlinksldjump"/>
            <a:extLst>
              <a:ext uri="{FF2B5EF4-FFF2-40B4-BE49-F238E27FC236}">
                <a16:creationId xmlns:a16="http://schemas.microsoft.com/office/drawing/2014/main" id="{D59E7C52-DB55-4538-968C-C761F814F9AB}"/>
              </a:ext>
            </a:extLst>
          </p:cNvPr>
          <p:cNvSpPr/>
          <p:nvPr/>
        </p:nvSpPr>
        <p:spPr>
          <a:xfrm>
            <a:off x="9384310" y="5463066"/>
            <a:ext cx="128979" cy="128979"/>
          </a:xfrm>
          <a:prstGeom prst="ellipse">
            <a:avLst/>
          </a:prstGeom>
          <a:solidFill>
            <a:srgbClr val="F8A92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CBDC0D0-B8DE-4371-986B-8E4376C2D016}"/>
              </a:ext>
            </a:extLst>
          </p:cNvPr>
          <p:cNvGrpSpPr/>
          <p:nvPr/>
        </p:nvGrpSpPr>
        <p:grpSpPr>
          <a:xfrm>
            <a:off x="9573110" y="5385781"/>
            <a:ext cx="146522" cy="280390"/>
            <a:chOff x="5545138" y="625475"/>
            <a:chExt cx="1489075" cy="2849563"/>
          </a:xfrm>
        </p:grpSpPr>
        <p:sp>
          <p:nvSpPr>
            <p:cNvPr id="39" name="Freeform 117">
              <a:extLst>
                <a:ext uri="{FF2B5EF4-FFF2-40B4-BE49-F238E27FC236}">
                  <a16:creationId xmlns:a16="http://schemas.microsoft.com/office/drawing/2014/main" id="{7942C87B-04E7-46C0-9862-F7CFCB750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625475"/>
              <a:ext cx="1243013" cy="1697038"/>
            </a:xfrm>
            <a:custGeom>
              <a:avLst/>
              <a:gdLst>
                <a:gd name="T0" fmla="*/ 2278 w 4249"/>
                <a:gd name="T1" fmla="*/ 5744 h 5744"/>
                <a:gd name="T2" fmla="*/ 0 w 4249"/>
                <a:gd name="T3" fmla="*/ 5744 h 5744"/>
                <a:gd name="T4" fmla="*/ 4249 w 4249"/>
                <a:gd name="T5" fmla="*/ 0 h 5744"/>
                <a:gd name="T6" fmla="*/ 2603 w 4249"/>
                <a:gd name="T7" fmla="*/ 4796 h 5744"/>
                <a:gd name="T8" fmla="*/ 2278 w 4249"/>
                <a:gd name="T9" fmla="*/ 5744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2278" y="5744"/>
                  </a:moveTo>
                  <a:lnTo>
                    <a:pt x="0" y="5744"/>
                  </a:lnTo>
                  <a:lnTo>
                    <a:pt x="4249" y="0"/>
                  </a:lnTo>
                  <a:lnTo>
                    <a:pt x="2603" y="4796"/>
                  </a:lnTo>
                  <a:lnTo>
                    <a:pt x="2278" y="5744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20">
              <a:extLst>
                <a:ext uri="{FF2B5EF4-FFF2-40B4-BE49-F238E27FC236}">
                  <a16:creationId xmlns:a16="http://schemas.microsoft.com/office/drawing/2014/main" id="{560A38A7-FEE0-4674-8C41-84CEA6D12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1779588"/>
              <a:ext cx="1243013" cy="1695450"/>
            </a:xfrm>
            <a:custGeom>
              <a:avLst/>
              <a:gdLst>
                <a:gd name="T0" fmla="*/ 1972 w 4249"/>
                <a:gd name="T1" fmla="*/ 0 h 5744"/>
                <a:gd name="T2" fmla="*/ 4249 w 4249"/>
                <a:gd name="T3" fmla="*/ 0 h 5744"/>
                <a:gd name="T4" fmla="*/ 0 w 4249"/>
                <a:gd name="T5" fmla="*/ 5744 h 5744"/>
                <a:gd name="T6" fmla="*/ 1646 w 4249"/>
                <a:gd name="T7" fmla="*/ 948 h 5744"/>
                <a:gd name="T8" fmla="*/ 1972 w 4249"/>
                <a:gd name="T9" fmla="*/ 0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1972" y="0"/>
                  </a:moveTo>
                  <a:lnTo>
                    <a:pt x="4249" y="0"/>
                  </a:lnTo>
                  <a:lnTo>
                    <a:pt x="0" y="5744"/>
                  </a:lnTo>
                  <a:lnTo>
                    <a:pt x="1646" y="948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5800828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5B9A53-1485-DB50-EBFC-F595244A0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1200" b="0" dirty="0">
                <a:solidFill>
                  <a:schemeClr val="tx1"/>
                </a:solidFill>
              </a:rPr>
              <a:t>Compreender os benefícios colaterais e ser capaz de identificar sinergias entre as intervenções da EAP é uma parte fundamental da defesa da EAP. </a:t>
            </a:r>
          </a:p>
          <a:p>
            <a:pPr>
              <a:lnSpc>
                <a:spcPct val="120000"/>
              </a:lnSpc>
            </a:pPr>
            <a:r>
              <a:rPr lang="en-GB" sz="1200" b="0" dirty="0">
                <a:solidFill>
                  <a:schemeClr val="tx1"/>
                </a:solidFill>
              </a:rPr>
              <a:t>Essa ferramenta tem duas partes: </a:t>
            </a: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en-GB" sz="1200" b="0" dirty="0">
                <a:solidFill>
                  <a:schemeClr val="tx1"/>
                </a:solidFill>
              </a:rPr>
              <a:t>Uma matriz de co-benefícios, na qual você pode analisar os co-benefícios sugeridos das intervenções descritas no </a:t>
            </a:r>
            <a:r>
              <a:rPr lang="en-GB" sz="1200" b="0" dirty="0">
                <a:solidFill>
                  <a:schemeClr val="tx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Módulo 7</a:t>
            </a:r>
            <a:endParaRPr lang="en-GB" sz="1200" b="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en-GB" sz="1200" b="0" dirty="0">
                <a:solidFill>
                  <a:schemeClr val="tx1"/>
                </a:solidFill>
              </a:rPr>
              <a:t>Uma </a:t>
            </a:r>
            <a:r>
              <a:rPr lang="en-GB" sz="1200" b="0" dirty="0" err="1">
                <a:solidFill>
                  <a:schemeClr val="tx1"/>
                </a:solidFill>
              </a:rPr>
              <a:t>folha</a:t>
            </a:r>
            <a:r>
              <a:rPr lang="en-GB" sz="1200" b="0" dirty="0">
                <a:solidFill>
                  <a:schemeClr val="tx1"/>
                </a:solidFill>
              </a:rPr>
              <a:t> de </a:t>
            </a:r>
            <a:r>
              <a:rPr lang="en-GB" sz="1200" b="0" dirty="0" err="1">
                <a:solidFill>
                  <a:schemeClr val="tx1"/>
                </a:solidFill>
              </a:rPr>
              <a:t>trabalho</a:t>
            </a:r>
            <a:r>
              <a:rPr lang="en-GB" sz="1200" b="0" dirty="0">
                <a:solidFill>
                  <a:schemeClr val="tx1"/>
                </a:solidFill>
              </a:rPr>
              <a:t> de "narração de histórias" para combinar a compreensão e o conhecimento de seu governo local (e dos módulos anteriores) para defender intervenções de acesso à energia</a:t>
            </a:r>
          </a:p>
          <a:p>
            <a:pPr>
              <a:lnSpc>
                <a:spcPct val="120000"/>
              </a:lnSpc>
            </a:pPr>
            <a:endParaRPr lang="en-GB" sz="1200" b="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1200" dirty="0">
                <a:solidFill>
                  <a:schemeClr val="tx1"/>
                </a:solidFill>
                <a:highlight>
                  <a:srgbClr val="00FFFF"/>
                </a:highlight>
              </a:rPr>
              <a:t>Faça o download dessa ferramenta baseada em Excel </a:t>
            </a:r>
            <a:r>
              <a:rPr lang="en-GB" sz="1200" u="sng" dirty="0">
                <a:solidFill>
                  <a:schemeClr val="tx1"/>
                </a:solidFill>
                <a:highlight>
                  <a:srgbClr val="00FFFF"/>
                </a:highlight>
                <a:hlinkClick r:id="rId4"/>
              </a:rPr>
              <a:t>aqui</a:t>
            </a:r>
            <a:endParaRPr lang="en-GB" sz="1200" u="sng" dirty="0">
              <a:solidFill>
                <a:schemeClr val="tx1"/>
              </a:solidFill>
              <a:highlight>
                <a:srgbClr val="00FFFF"/>
              </a:highlight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18DD01-7517-9640-D709-1DBF20305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685800"/>
            <a:ext cx="4643997" cy="990600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F8A92A"/>
                </a:solidFill>
              </a:rPr>
              <a:t>Ferramenta de </a:t>
            </a:r>
            <a:r>
              <a:rPr lang="en-GB" dirty="0" err="1">
                <a:solidFill>
                  <a:srgbClr val="F8A92A"/>
                </a:solidFill>
              </a:rPr>
              <a:t>narração</a:t>
            </a:r>
            <a:r>
              <a:rPr lang="en-GB" dirty="0">
                <a:solidFill>
                  <a:srgbClr val="F8A92A"/>
                </a:solidFill>
              </a:rPr>
              <a:t> de </a:t>
            </a:r>
            <a:r>
              <a:rPr lang="en-GB" dirty="0" err="1">
                <a:solidFill>
                  <a:srgbClr val="F8A92A"/>
                </a:solidFill>
              </a:rPr>
              <a:t>ações</a:t>
            </a:r>
            <a:endParaRPr lang="en-GB" b="0" dirty="0">
              <a:solidFill>
                <a:srgbClr val="F8A92A"/>
              </a:solidFill>
            </a:endParaRP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B71EB549-41B9-6286-B0BB-DE8DC238B82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GB" sz="1200" dirty="0">
                <a:solidFill>
                  <a:srgbClr val="F8A92A"/>
                </a:solidFill>
              </a:rPr>
              <a:t>Quando usar essa ferramenta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b="0" dirty="0">
                <a:solidFill>
                  <a:prstClr val="black"/>
                </a:solidFill>
              </a:rPr>
              <a:t>A primeira parte desta ferramenta se baseia em seu conhecimento sobre quais intervenções você está interessado em usar (</a:t>
            </a:r>
            <a:r>
              <a:rPr lang="en-GB" sz="1200" b="0" dirty="0">
                <a:solidFill>
                  <a:schemeClr val="tx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Módulos 7 </a:t>
            </a:r>
            <a:r>
              <a:rPr lang="en-GB" sz="1200" b="0" dirty="0">
                <a:solidFill>
                  <a:prstClr val="black"/>
                </a:solidFill>
              </a:rPr>
              <a:t>e quaisquer outras análises específicas da ação), e a segunda parte consolida seu conhecimento de todos os módulos anteriores.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dirty="0">
                <a:solidFill>
                  <a:srgbClr val="F8A92A"/>
                </a:solidFill>
              </a:rPr>
              <a:t>Quem deve fazer parte da conversa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Equipe da cidade que tem uma visão geral das descobertas dos módulos anteriores.</a:t>
            </a:r>
          </a:p>
          <a:p>
            <a:r>
              <a:rPr lang="en-GB" sz="1200" dirty="0">
                <a:solidFill>
                  <a:srgbClr val="F8A92A"/>
                </a:solidFill>
              </a:rPr>
              <a:t>Sugestão de configuração e logística</a:t>
            </a:r>
          </a:p>
          <a:p>
            <a:pPr>
              <a:lnSpc>
                <a:spcPct val="120000"/>
              </a:lnSpc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primeira parte dessa ferramenta é uma matriz apresentada em uma pasta de trabalho do Excel. A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folha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trabalho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para a segunda parte dessa ferramenta pode ser impressa em tamanho grande e usada para orientar e informar discussões para defender o acesso à energia.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95774D-52E6-C10F-4320-29417479FC6A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GB" b="0">
                <a:solidFill>
                  <a:srgbClr val="F8A92A"/>
                </a:solidFill>
              </a:rPr>
              <a:t>Módulo 8 - </a:t>
            </a:r>
            <a:r>
              <a:rPr lang="en-GB">
                <a:solidFill>
                  <a:srgbClr val="F8A92A"/>
                </a:solidFill>
              </a:rPr>
              <a:t>Defendendo o acesso à energia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064228-A4E2-7E79-1859-FD52BD7A1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t>103</a:t>
            </a:fld>
            <a:endParaRPr lang="en-US"/>
          </a:p>
        </p:txBody>
      </p:sp>
      <p:sp>
        <p:nvSpPr>
          <p:cNvPr id="28" name="Oval 27">
            <a:hlinkClick r:id="rId5" action="ppaction://hlinksldjump"/>
            <a:extLst>
              <a:ext uri="{FF2B5EF4-FFF2-40B4-BE49-F238E27FC236}">
                <a16:creationId xmlns:a16="http://schemas.microsoft.com/office/drawing/2014/main" id="{AB1B1C3D-D977-4FF9-B83B-B839B0A557D2}"/>
              </a:ext>
            </a:extLst>
          </p:cNvPr>
          <p:cNvSpPr/>
          <p:nvPr/>
        </p:nvSpPr>
        <p:spPr>
          <a:xfrm>
            <a:off x="9384310" y="820816"/>
            <a:ext cx="128979" cy="12897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29" name="Oval 28">
            <a:hlinkClick r:id="rId6" action="ppaction://hlinksldjump"/>
            <a:extLst>
              <a:ext uri="{FF2B5EF4-FFF2-40B4-BE49-F238E27FC236}">
                <a16:creationId xmlns:a16="http://schemas.microsoft.com/office/drawing/2014/main" id="{0C080C62-AA15-4BCD-B1D3-4D6700FE6292}"/>
              </a:ext>
            </a:extLst>
          </p:cNvPr>
          <p:cNvSpPr/>
          <p:nvPr/>
        </p:nvSpPr>
        <p:spPr>
          <a:xfrm>
            <a:off x="9384310" y="1983052"/>
            <a:ext cx="128979" cy="128979"/>
          </a:xfrm>
          <a:prstGeom prst="ellipse">
            <a:avLst/>
          </a:prstGeom>
          <a:solidFill>
            <a:srgbClr val="008C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0" name="Oval 29">
            <a:hlinkClick r:id="rId5" action="ppaction://hlinksldjump"/>
            <a:extLst>
              <a:ext uri="{FF2B5EF4-FFF2-40B4-BE49-F238E27FC236}">
                <a16:creationId xmlns:a16="http://schemas.microsoft.com/office/drawing/2014/main" id="{4BF04A63-9607-4D56-95CC-F2223EDA38E3}"/>
              </a:ext>
            </a:extLst>
          </p:cNvPr>
          <p:cNvSpPr/>
          <p:nvPr/>
        </p:nvSpPr>
        <p:spPr>
          <a:xfrm>
            <a:off x="9384310" y="823197"/>
            <a:ext cx="128979" cy="12897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1" name="Oval 30">
            <a:hlinkClick r:id="rId7" action="ppaction://hlinksldjump"/>
            <a:extLst>
              <a:ext uri="{FF2B5EF4-FFF2-40B4-BE49-F238E27FC236}">
                <a16:creationId xmlns:a16="http://schemas.microsoft.com/office/drawing/2014/main" id="{C89735B5-C0BD-4965-AB6C-4602ABA2E3E7}"/>
              </a:ext>
            </a:extLst>
          </p:cNvPr>
          <p:cNvSpPr/>
          <p:nvPr/>
        </p:nvSpPr>
        <p:spPr>
          <a:xfrm>
            <a:off x="9384310" y="1402303"/>
            <a:ext cx="128979" cy="128979"/>
          </a:xfrm>
          <a:prstGeom prst="ellipse">
            <a:avLst/>
          </a:prstGeom>
          <a:solidFill>
            <a:srgbClr val="1C35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2" name="Oval 31">
            <a:hlinkClick r:id="rId8" action="ppaction://hlinksldjump"/>
            <a:extLst>
              <a:ext uri="{FF2B5EF4-FFF2-40B4-BE49-F238E27FC236}">
                <a16:creationId xmlns:a16="http://schemas.microsoft.com/office/drawing/2014/main" id="{A5862F0C-5202-40B4-8CD4-1E26A95B048D}"/>
              </a:ext>
            </a:extLst>
          </p:cNvPr>
          <p:cNvSpPr/>
          <p:nvPr/>
        </p:nvSpPr>
        <p:spPr>
          <a:xfrm>
            <a:off x="9384310" y="2563074"/>
            <a:ext cx="128979" cy="12897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3" name="Oval 32">
            <a:hlinkClick r:id="rId9" action="ppaction://hlinksldjump"/>
            <a:extLst>
              <a:ext uri="{FF2B5EF4-FFF2-40B4-BE49-F238E27FC236}">
                <a16:creationId xmlns:a16="http://schemas.microsoft.com/office/drawing/2014/main" id="{6AE9937C-E358-4644-BA68-6E939F6C4FB4}"/>
              </a:ext>
            </a:extLst>
          </p:cNvPr>
          <p:cNvSpPr/>
          <p:nvPr/>
        </p:nvSpPr>
        <p:spPr>
          <a:xfrm>
            <a:off x="9384310" y="4302666"/>
            <a:ext cx="128979" cy="12897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hlinkClick r:id="rId10" action="ppaction://hlinksldjump"/>
            <a:extLst>
              <a:ext uri="{FF2B5EF4-FFF2-40B4-BE49-F238E27FC236}">
                <a16:creationId xmlns:a16="http://schemas.microsoft.com/office/drawing/2014/main" id="{10913548-07D3-43AB-AF00-6750CD1B7AD3}"/>
              </a:ext>
            </a:extLst>
          </p:cNvPr>
          <p:cNvSpPr/>
          <p:nvPr/>
        </p:nvSpPr>
        <p:spPr>
          <a:xfrm>
            <a:off x="9384310" y="3720774"/>
            <a:ext cx="128979" cy="128979"/>
          </a:xfrm>
          <a:prstGeom prst="ellipse">
            <a:avLst/>
          </a:prstGeom>
          <a:solidFill>
            <a:srgbClr val="6AB2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hlinkClick r:id="rId11" action="ppaction://hlinksldjump"/>
            <a:extLst>
              <a:ext uri="{FF2B5EF4-FFF2-40B4-BE49-F238E27FC236}">
                <a16:creationId xmlns:a16="http://schemas.microsoft.com/office/drawing/2014/main" id="{944A41B1-D5C4-45E7-8723-13C63A5F0E16}"/>
              </a:ext>
            </a:extLst>
          </p:cNvPr>
          <p:cNvSpPr/>
          <p:nvPr/>
        </p:nvSpPr>
        <p:spPr>
          <a:xfrm>
            <a:off x="9384310" y="3144004"/>
            <a:ext cx="128979" cy="128979"/>
          </a:xfrm>
          <a:prstGeom prst="ellipse">
            <a:avLst/>
          </a:prstGeom>
          <a:solidFill>
            <a:srgbClr val="0388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hlinkClick r:id="rId3" action="ppaction://hlinksldjump"/>
            <a:extLst>
              <a:ext uri="{FF2B5EF4-FFF2-40B4-BE49-F238E27FC236}">
                <a16:creationId xmlns:a16="http://schemas.microsoft.com/office/drawing/2014/main" id="{BEA32344-4935-421A-A1E6-4F6346498EEA}"/>
              </a:ext>
            </a:extLst>
          </p:cNvPr>
          <p:cNvSpPr/>
          <p:nvPr/>
        </p:nvSpPr>
        <p:spPr>
          <a:xfrm>
            <a:off x="9384310" y="4881778"/>
            <a:ext cx="128979" cy="128979"/>
          </a:xfrm>
          <a:prstGeom prst="ellipse">
            <a:avLst/>
          </a:prstGeom>
          <a:solidFill>
            <a:srgbClr val="F19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hlinkClick r:id="rId12" action="ppaction://hlinksldjump"/>
            <a:extLst>
              <a:ext uri="{FF2B5EF4-FFF2-40B4-BE49-F238E27FC236}">
                <a16:creationId xmlns:a16="http://schemas.microsoft.com/office/drawing/2014/main" id="{B6975C53-7A09-48ED-A2A6-2550EE93BB82}"/>
              </a:ext>
            </a:extLst>
          </p:cNvPr>
          <p:cNvSpPr/>
          <p:nvPr/>
        </p:nvSpPr>
        <p:spPr>
          <a:xfrm>
            <a:off x="9384310" y="5463066"/>
            <a:ext cx="128979" cy="128979"/>
          </a:xfrm>
          <a:prstGeom prst="ellipse">
            <a:avLst/>
          </a:prstGeom>
          <a:solidFill>
            <a:srgbClr val="F8A9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576F790-2150-437D-8CFC-AB06E5B04A41}"/>
              </a:ext>
            </a:extLst>
          </p:cNvPr>
          <p:cNvGrpSpPr/>
          <p:nvPr/>
        </p:nvGrpSpPr>
        <p:grpSpPr>
          <a:xfrm>
            <a:off x="9573110" y="5385781"/>
            <a:ext cx="146522" cy="280390"/>
            <a:chOff x="5545138" y="625475"/>
            <a:chExt cx="1489075" cy="2849563"/>
          </a:xfrm>
        </p:grpSpPr>
        <p:sp>
          <p:nvSpPr>
            <p:cNvPr id="39" name="Freeform 117">
              <a:extLst>
                <a:ext uri="{FF2B5EF4-FFF2-40B4-BE49-F238E27FC236}">
                  <a16:creationId xmlns:a16="http://schemas.microsoft.com/office/drawing/2014/main" id="{E658DCDE-5CD6-4E3F-A00F-479EBCEBC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625475"/>
              <a:ext cx="1243013" cy="1697038"/>
            </a:xfrm>
            <a:custGeom>
              <a:avLst/>
              <a:gdLst>
                <a:gd name="T0" fmla="*/ 2278 w 4249"/>
                <a:gd name="T1" fmla="*/ 5744 h 5744"/>
                <a:gd name="T2" fmla="*/ 0 w 4249"/>
                <a:gd name="T3" fmla="*/ 5744 h 5744"/>
                <a:gd name="T4" fmla="*/ 4249 w 4249"/>
                <a:gd name="T5" fmla="*/ 0 h 5744"/>
                <a:gd name="T6" fmla="*/ 2603 w 4249"/>
                <a:gd name="T7" fmla="*/ 4796 h 5744"/>
                <a:gd name="T8" fmla="*/ 2278 w 4249"/>
                <a:gd name="T9" fmla="*/ 5744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2278" y="5744"/>
                  </a:moveTo>
                  <a:lnTo>
                    <a:pt x="0" y="5744"/>
                  </a:lnTo>
                  <a:lnTo>
                    <a:pt x="4249" y="0"/>
                  </a:lnTo>
                  <a:lnTo>
                    <a:pt x="2603" y="4796"/>
                  </a:lnTo>
                  <a:lnTo>
                    <a:pt x="2278" y="5744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20">
              <a:extLst>
                <a:ext uri="{FF2B5EF4-FFF2-40B4-BE49-F238E27FC236}">
                  <a16:creationId xmlns:a16="http://schemas.microsoft.com/office/drawing/2014/main" id="{1C6CCE5C-3CD5-469D-8642-72D36A18E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1779588"/>
              <a:ext cx="1243013" cy="1695450"/>
            </a:xfrm>
            <a:custGeom>
              <a:avLst/>
              <a:gdLst>
                <a:gd name="T0" fmla="*/ 1972 w 4249"/>
                <a:gd name="T1" fmla="*/ 0 h 5744"/>
                <a:gd name="T2" fmla="*/ 4249 w 4249"/>
                <a:gd name="T3" fmla="*/ 0 h 5744"/>
                <a:gd name="T4" fmla="*/ 0 w 4249"/>
                <a:gd name="T5" fmla="*/ 5744 h 5744"/>
                <a:gd name="T6" fmla="*/ 1646 w 4249"/>
                <a:gd name="T7" fmla="*/ 948 h 5744"/>
                <a:gd name="T8" fmla="*/ 1972 w 4249"/>
                <a:gd name="T9" fmla="*/ 0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1972" y="0"/>
                  </a:moveTo>
                  <a:lnTo>
                    <a:pt x="4249" y="0"/>
                  </a:lnTo>
                  <a:lnTo>
                    <a:pt x="0" y="5744"/>
                  </a:lnTo>
                  <a:lnTo>
                    <a:pt x="1646" y="948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972924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90D72B-3145-9C5F-8457-C3541862B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close-up of a graph&#10;&#10;Description automatically generated">
            <a:extLst>
              <a:ext uri="{FF2B5EF4-FFF2-40B4-BE49-F238E27FC236}">
                <a16:creationId xmlns:a16="http://schemas.microsoft.com/office/drawing/2014/main" id="{43DB1C7A-ABA7-91E2-D3CD-F872B17585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1" r="23382"/>
          <a:stretch/>
        </p:blipFill>
        <p:spPr>
          <a:xfrm>
            <a:off x="4641396" y="3821697"/>
            <a:ext cx="4578794" cy="2340000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</p:pic>
      <p:pic>
        <p:nvPicPr>
          <p:cNvPr id="23" name="Picture 22" descr="A screenshot of a computer&#10;&#10;Description automatically generated">
            <a:extLst>
              <a:ext uri="{FF2B5EF4-FFF2-40B4-BE49-F238E27FC236}">
                <a16:creationId xmlns:a16="http://schemas.microsoft.com/office/drawing/2014/main" id="{667BEE63-D745-421C-D270-CA48CBBE63E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28800"/>
            <a:ext cx="7722903" cy="2340000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8C96A1E-6F23-38A7-B081-22CEF7807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685800"/>
            <a:ext cx="8539162" cy="9906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8A92A"/>
                </a:solidFill>
              </a:rPr>
              <a:t>Ferramenta e guia de facilitação</a:t>
            </a:r>
            <a:br>
              <a:rPr lang="en-GB" dirty="0">
                <a:solidFill>
                  <a:srgbClr val="F8A92A"/>
                </a:solidFill>
              </a:rPr>
            </a:br>
            <a:r>
              <a:rPr lang="en-GB" sz="2000" b="0" dirty="0">
                <a:solidFill>
                  <a:srgbClr val="F8A92A"/>
                </a:solidFill>
              </a:rPr>
              <a:t>Ferramenta de avaliação de co-benefícios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9F39B4-2D5B-4388-8705-BE1B84208BF2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GB" b="0">
                <a:solidFill>
                  <a:srgbClr val="F8A92A"/>
                </a:solidFill>
              </a:rPr>
              <a:t>Módulo 8 - </a:t>
            </a:r>
            <a:r>
              <a:rPr lang="en-GB">
                <a:solidFill>
                  <a:srgbClr val="F8A92A"/>
                </a:solidFill>
              </a:rPr>
              <a:t>Defendendo o acesso à energia</a:t>
            </a: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9832881B-F02A-DFBC-F32F-11C3B13FE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6186836"/>
            <a:ext cx="47328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97AC88-B9C7-4AEF-9990-0777AFA013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ardrop 1">
            <a:extLst>
              <a:ext uri="{FF2B5EF4-FFF2-40B4-BE49-F238E27FC236}">
                <a16:creationId xmlns:a16="http://schemas.microsoft.com/office/drawing/2014/main" id="{5FAEFC19-DD71-2CCF-F531-A1AD8A23B85C}"/>
              </a:ext>
            </a:extLst>
          </p:cNvPr>
          <p:cNvSpPr/>
          <p:nvPr/>
        </p:nvSpPr>
        <p:spPr>
          <a:xfrm flipH="1">
            <a:off x="3734402" y="2459358"/>
            <a:ext cx="2432434" cy="1510476"/>
          </a:xfrm>
          <a:custGeom>
            <a:avLst/>
            <a:gdLst>
              <a:gd name="connsiteX0" fmla="*/ 0 w 2432434"/>
              <a:gd name="connsiteY0" fmla="*/ 755238 h 1510476"/>
              <a:gd name="connsiteX1" fmla="*/ 1216217 w 2432434"/>
              <a:gd name="connsiteY1" fmla="*/ 0 h 1510476"/>
              <a:gd name="connsiteX2" fmla="*/ 2455457 w 2432434"/>
              <a:gd name="connsiteY2" fmla="*/ -14297 h 1510476"/>
              <a:gd name="connsiteX3" fmla="*/ 2432434 w 2432434"/>
              <a:gd name="connsiteY3" fmla="*/ 755238 h 1510476"/>
              <a:gd name="connsiteX4" fmla="*/ 1216217 w 2432434"/>
              <a:gd name="connsiteY4" fmla="*/ 1510476 h 1510476"/>
              <a:gd name="connsiteX5" fmla="*/ 0 w 2432434"/>
              <a:gd name="connsiteY5" fmla="*/ 755238 h 1510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2434" h="1510476" fill="none" extrusionOk="0">
                <a:moveTo>
                  <a:pt x="0" y="755238"/>
                </a:moveTo>
                <a:cubicBezTo>
                  <a:pt x="47224" y="241449"/>
                  <a:pt x="561710" y="-94148"/>
                  <a:pt x="1216217" y="0"/>
                </a:cubicBezTo>
                <a:cubicBezTo>
                  <a:pt x="1662408" y="47770"/>
                  <a:pt x="2018279" y="-42509"/>
                  <a:pt x="2455457" y="-14297"/>
                </a:cubicBezTo>
                <a:cubicBezTo>
                  <a:pt x="2444069" y="244572"/>
                  <a:pt x="2432459" y="512787"/>
                  <a:pt x="2432434" y="755238"/>
                </a:cubicBezTo>
                <a:cubicBezTo>
                  <a:pt x="2383503" y="1166181"/>
                  <a:pt x="1806524" y="1562543"/>
                  <a:pt x="1216217" y="1510476"/>
                </a:cubicBezTo>
                <a:cubicBezTo>
                  <a:pt x="554686" y="1569834"/>
                  <a:pt x="8758" y="1208758"/>
                  <a:pt x="0" y="755238"/>
                </a:cubicBezTo>
                <a:close/>
              </a:path>
              <a:path w="2432434" h="1510476" stroke="0" extrusionOk="0">
                <a:moveTo>
                  <a:pt x="0" y="755238"/>
                </a:moveTo>
                <a:cubicBezTo>
                  <a:pt x="-74296" y="271583"/>
                  <a:pt x="573448" y="120609"/>
                  <a:pt x="1216217" y="0"/>
                </a:cubicBezTo>
                <a:cubicBezTo>
                  <a:pt x="1638197" y="18732"/>
                  <a:pt x="1975840" y="29183"/>
                  <a:pt x="2455457" y="-14297"/>
                </a:cubicBezTo>
                <a:cubicBezTo>
                  <a:pt x="2463900" y="254710"/>
                  <a:pt x="2440453" y="474749"/>
                  <a:pt x="2432434" y="755238"/>
                </a:cubicBezTo>
                <a:cubicBezTo>
                  <a:pt x="2536822" y="1176425"/>
                  <a:pt x="1871662" y="1540254"/>
                  <a:pt x="1216217" y="1510476"/>
                </a:cubicBezTo>
                <a:cubicBezTo>
                  <a:pt x="482561" y="1562538"/>
                  <a:pt x="39622" y="1159324"/>
                  <a:pt x="0" y="755238"/>
                </a:cubicBezTo>
                <a:close/>
              </a:path>
            </a:pathLst>
          </a:custGeom>
          <a:solidFill>
            <a:srgbClr val="F2F2F2">
              <a:alpha val="89804"/>
            </a:srgbClr>
          </a:solidFill>
          <a:ln w="28575">
            <a:solidFill>
              <a:schemeClr val="accent6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911498443">
                  <a:prstGeom prst="teardrop">
                    <a:avLst>
                      <a:gd name="adj" fmla="val 10189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essas colunas cinza para filtrar e revisar os cobenefícios sugeridos para intervenções específicas</a:t>
            </a:r>
          </a:p>
        </p:txBody>
      </p:sp>
      <p:sp>
        <p:nvSpPr>
          <p:cNvPr id="4" name="Wave 3">
            <a:extLst>
              <a:ext uri="{FF2B5EF4-FFF2-40B4-BE49-F238E27FC236}">
                <a16:creationId xmlns:a16="http://schemas.microsoft.com/office/drawing/2014/main" id="{00ED7436-45E2-5BEA-769D-778DE7E1CB23}"/>
              </a:ext>
            </a:extLst>
          </p:cNvPr>
          <p:cNvSpPr/>
          <p:nvPr/>
        </p:nvSpPr>
        <p:spPr>
          <a:xfrm flipH="1">
            <a:off x="6807724" y="2038265"/>
            <a:ext cx="2088781" cy="1112680"/>
          </a:xfrm>
          <a:custGeom>
            <a:avLst/>
            <a:gdLst>
              <a:gd name="connsiteX0" fmla="*/ 0 w 2088781"/>
              <a:gd name="connsiteY0" fmla="*/ 19327 h 1112680"/>
              <a:gd name="connsiteX1" fmla="*/ 2088781 w 2088781"/>
              <a:gd name="connsiteY1" fmla="*/ 19327 h 1112680"/>
              <a:gd name="connsiteX2" fmla="*/ 2088781 w 2088781"/>
              <a:gd name="connsiteY2" fmla="*/ 1093353 h 1112680"/>
              <a:gd name="connsiteX3" fmla="*/ 0 w 2088781"/>
              <a:gd name="connsiteY3" fmla="*/ 1093353 h 1112680"/>
              <a:gd name="connsiteX4" fmla="*/ 0 w 2088781"/>
              <a:gd name="connsiteY4" fmla="*/ 19327 h 1112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8781" h="1112680" fill="none" extrusionOk="0">
                <a:moveTo>
                  <a:pt x="0" y="19327"/>
                </a:moveTo>
                <a:cubicBezTo>
                  <a:pt x="619489" y="19412"/>
                  <a:pt x="1454336" y="63439"/>
                  <a:pt x="2088781" y="19327"/>
                </a:cubicBezTo>
                <a:cubicBezTo>
                  <a:pt x="2004673" y="399899"/>
                  <a:pt x="2098182" y="765002"/>
                  <a:pt x="2088781" y="1093353"/>
                </a:cubicBezTo>
                <a:cubicBezTo>
                  <a:pt x="1435530" y="1219827"/>
                  <a:pt x="642709" y="945058"/>
                  <a:pt x="0" y="1093353"/>
                </a:cubicBezTo>
                <a:cubicBezTo>
                  <a:pt x="-74711" y="765253"/>
                  <a:pt x="-25340" y="292792"/>
                  <a:pt x="0" y="19327"/>
                </a:cubicBezTo>
                <a:close/>
              </a:path>
              <a:path w="2088781" h="1112680" stroke="0" extrusionOk="0">
                <a:moveTo>
                  <a:pt x="0" y="19327"/>
                </a:moveTo>
                <a:cubicBezTo>
                  <a:pt x="680622" y="-59105"/>
                  <a:pt x="1406130" y="140490"/>
                  <a:pt x="2088781" y="19327"/>
                </a:cubicBezTo>
                <a:cubicBezTo>
                  <a:pt x="2115096" y="319646"/>
                  <a:pt x="2013250" y="932888"/>
                  <a:pt x="2088781" y="1093353"/>
                </a:cubicBezTo>
                <a:cubicBezTo>
                  <a:pt x="1429697" y="1177301"/>
                  <a:pt x="727362" y="935928"/>
                  <a:pt x="0" y="1093353"/>
                </a:cubicBezTo>
                <a:cubicBezTo>
                  <a:pt x="-88947" y="583393"/>
                  <a:pt x="-5300" y="457047"/>
                  <a:pt x="0" y="19327"/>
                </a:cubicBezTo>
                <a:close/>
              </a:path>
            </a:pathLst>
          </a:custGeom>
          <a:solidFill>
            <a:srgbClr val="F2F2F2">
              <a:alpha val="89804"/>
            </a:srgbClr>
          </a:solidFill>
          <a:ln w="28575">
            <a:solidFill>
              <a:schemeClr val="accent5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911498443">
                  <a:prstGeom prst="wave">
                    <a:avLst>
                      <a:gd name="adj1" fmla="val 1737"/>
                      <a:gd name="adj2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800" tIns="54000" rIns="72000" bIns="54000" rtlCol="0" anchor="t" anchorCtr="0"/>
          <a:lstStyle/>
          <a:p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categorias de co-benefícios listadas são aquelas usadas nos relatórios do CDP-ICLEI Track.</a:t>
            </a:r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C00A33C2-41A6-0522-1970-59F0296C8E43}"/>
              </a:ext>
            </a:extLst>
          </p:cNvPr>
          <p:cNvSpPr/>
          <p:nvPr/>
        </p:nvSpPr>
        <p:spPr>
          <a:xfrm flipH="1">
            <a:off x="6312883" y="4510235"/>
            <a:ext cx="1927872" cy="1353194"/>
          </a:xfrm>
          <a:custGeom>
            <a:avLst/>
            <a:gdLst>
              <a:gd name="connsiteX0" fmla="*/ 0 w 1927872"/>
              <a:gd name="connsiteY0" fmla="*/ 676597 h 1353194"/>
              <a:gd name="connsiteX1" fmla="*/ 963936 w 1927872"/>
              <a:gd name="connsiteY1" fmla="*/ 0 h 1353194"/>
              <a:gd name="connsiteX2" fmla="*/ 1951700 w 1927872"/>
              <a:gd name="connsiteY2" fmla="*/ -16725 h 1353194"/>
              <a:gd name="connsiteX3" fmla="*/ 1927872 w 1927872"/>
              <a:gd name="connsiteY3" fmla="*/ 676597 h 1353194"/>
              <a:gd name="connsiteX4" fmla="*/ 963936 w 1927872"/>
              <a:gd name="connsiteY4" fmla="*/ 1353194 h 1353194"/>
              <a:gd name="connsiteX5" fmla="*/ 0 w 1927872"/>
              <a:gd name="connsiteY5" fmla="*/ 676597 h 135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7872" h="1353194" fill="none" extrusionOk="0">
                <a:moveTo>
                  <a:pt x="0" y="676597"/>
                </a:moveTo>
                <a:cubicBezTo>
                  <a:pt x="7094" y="288400"/>
                  <a:pt x="446139" y="-79797"/>
                  <a:pt x="963936" y="0"/>
                </a:cubicBezTo>
                <a:cubicBezTo>
                  <a:pt x="1303001" y="14153"/>
                  <a:pt x="1601942" y="-37687"/>
                  <a:pt x="1951700" y="-16725"/>
                </a:cubicBezTo>
                <a:cubicBezTo>
                  <a:pt x="1964239" y="231294"/>
                  <a:pt x="1927902" y="462347"/>
                  <a:pt x="1927872" y="676597"/>
                </a:cubicBezTo>
                <a:cubicBezTo>
                  <a:pt x="1871312" y="1043147"/>
                  <a:pt x="1442578" y="1387563"/>
                  <a:pt x="963936" y="1353194"/>
                </a:cubicBezTo>
                <a:cubicBezTo>
                  <a:pt x="436617" y="1382668"/>
                  <a:pt x="2804" y="1061927"/>
                  <a:pt x="0" y="676597"/>
                </a:cubicBezTo>
                <a:close/>
              </a:path>
              <a:path w="1927872" h="1353194" stroke="0" extrusionOk="0">
                <a:moveTo>
                  <a:pt x="0" y="676597"/>
                </a:moveTo>
                <a:cubicBezTo>
                  <a:pt x="-73783" y="236834"/>
                  <a:pt x="435897" y="18044"/>
                  <a:pt x="963936" y="0"/>
                </a:cubicBezTo>
                <a:cubicBezTo>
                  <a:pt x="1301960" y="18458"/>
                  <a:pt x="1607237" y="2184"/>
                  <a:pt x="1951700" y="-16725"/>
                </a:cubicBezTo>
                <a:cubicBezTo>
                  <a:pt x="1955320" y="224625"/>
                  <a:pt x="1941384" y="405087"/>
                  <a:pt x="1927872" y="676597"/>
                </a:cubicBezTo>
                <a:cubicBezTo>
                  <a:pt x="1996643" y="1052960"/>
                  <a:pt x="1484090" y="1375570"/>
                  <a:pt x="963936" y="1353194"/>
                </a:cubicBezTo>
                <a:cubicBezTo>
                  <a:pt x="415158" y="1366984"/>
                  <a:pt x="54950" y="1032214"/>
                  <a:pt x="0" y="676597"/>
                </a:cubicBezTo>
                <a:close/>
              </a:path>
            </a:pathLst>
          </a:custGeom>
          <a:solidFill>
            <a:srgbClr val="F2F2F2">
              <a:alpha val="89804"/>
            </a:srgbClr>
          </a:solidFill>
          <a:ln w="28575">
            <a:solidFill>
              <a:schemeClr val="accent6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911498443">
                  <a:prstGeom prst="teardrop">
                    <a:avLst>
                      <a:gd name="adj" fmla="val 1024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Essas colunas verdes no final da planilha </a:t>
            </a:r>
            <a:r>
              <a:rPr lang="en-GB" sz="1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são</a:t>
            </a:r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editáveis</a:t>
            </a:r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sua análise local!</a:t>
            </a:r>
          </a:p>
        </p:txBody>
      </p:sp>
      <p:sp>
        <p:nvSpPr>
          <p:cNvPr id="17" name="Wave 16">
            <a:extLst>
              <a:ext uri="{FF2B5EF4-FFF2-40B4-BE49-F238E27FC236}">
                <a16:creationId xmlns:a16="http://schemas.microsoft.com/office/drawing/2014/main" id="{47FF4B10-39D0-2C14-15C4-398E108FEEA9}"/>
              </a:ext>
            </a:extLst>
          </p:cNvPr>
          <p:cNvSpPr/>
          <p:nvPr/>
        </p:nvSpPr>
        <p:spPr>
          <a:xfrm flipH="1">
            <a:off x="1374672" y="4063350"/>
            <a:ext cx="2040166" cy="887957"/>
          </a:xfrm>
          <a:custGeom>
            <a:avLst/>
            <a:gdLst>
              <a:gd name="connsiteX0" fmla="*/ 0 w 2040166"/>
              <a:gd name="connsiteY0" fmla="*/ 15424 h 887957"/>
              <a:gd name="connsiteX1" fmla="*/ 2040166 w 2040166"/>
              <a:gd name="connsiteY1" fmla="*/ 15424 h 887957"/>
              <a:gd name="connsiteX2" fmla="*/ 2040166 w 2040166"/>
              <a:gd name="connsiteY2" fmla="*/ 872533 h 887957"/>
              <a:gd name="connsiteX3" fmla="*/ 0 w 2040166"/>
              <a:gd name="connsiteY3" fmla="*/ 872533 h 887957"/>
              <a:gd name="connsiteX4" fmla="*/ 0 w 2040166"/>
              <a:gd name="connsiteY4" fmla="*/ 15424 h 887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0166" h="887957" fill="none" extrusionOk="0">
                <a:moveTo>
                  <a:pt x="0" y="15424"/>
                </a:moveTo>
                <a:cubicBezTo>
                  <a:pt x="584762" y="44084"/>
                  <a:pt x="1466129" y="32000"/>
                  <a:pt x="2040166" y="15424"/>
                </a:cubicBezTo>
                <a:cubicBezTo>
                  <a:pt x="2015516" y="241521"/>
                  <a:pt x="2100385" y="555953"/>
                  <a:pt x="2040166" y="872533"/>
                </a:cubicBezTo>
                <a:cubicBezTo>
                  <a:pt x="1432452" y="1028314"/>
                  <a:pt x="636694" y="753208"/>
                  <a:pt x="0" y="872533"/>
                </a:cubicBezTo>
                <a:cubicBezTo>
                  <a:pt x="22701" y="700764"/>
                  <a:pt x="-50974" y="430582"/>
                  <a:pt x="0" y="15424"/>
                </a:cubicBezTo>
                <a:close/>
              </a:path>
              <a:path w="2040166" h="887957" stroke="0" extrusionOk="0">
                <a:moveTo>
                  <a:pt x="0" y="15424"/>
                </a:moveTo>
                <a:cubicBezTo>
                  <a:pt x="596818" y="-110547"/>
                  <a:pt x="1389488" y="189315"/>
                  <a:pt x="2040166" y="15424"/>
                </a:cubicBezTo>
                <a:cubicBezTo>
                  <a:pt x="2103329" y="386033"/>
                  <a:pt x="2058350" y="644322"/>
                  <a:pt x="2040166" y="872533"/>
                </a:cubicBezTo>
                <a:cubicBezTo>
                  <a:pt x="1384667" y="936842"/>
                  <a:pt x="715682" y="714589"/>
                  <a:pt x="0" y="872533"/>
                </a:cubicBezTo>
                <a:cubicBezTo>
                  <a:pt x="-25880" y="469937"/>
                  <a:pt x="17658" y="369817"/>
                  <a:pt x="0" y="15424"/>
                </a:cubicBezTo>
                <a:close/>
              </a:path>
            </a:pathLst>
          </a:custGeom>
          <a:solidFill>
            <a:srgbClr val="F2F2F2">
              <a:alpha val="89804"/>
            </a:srgbClr>
          </a:solidFill>
          <a:ln w="28575">
            <a:solidFill>
              <a:schemeClr val="accent5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911498443">
                  <a:prstGeom prst="wave">
                    <a:avLst>
                      <a:gd name="adj1" fmla="val 1737"/>
                      <a:gd name="adj2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800" tIns="54000" rIns="72000" bIns="54000" rtlCol="0" anchor="t" anchorCtr="0"/>
          <a:lstStyle/>
          <a:p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lista de intervenções é a mesma listada no Módulo 7, de pesquisas anteriores em 2023</a:t>
            </a:r>
          </a:p>
        </p:txBody>
      </p:sp>
      <p:sp>
        <p:nvSpPr>
          <p:cNvPr id="32" name="Oval 31">
            <a:hlinkClick r:id="rId5" action="ppaction://hlinksldjump"/>
            <a:extLst>
              <a:ext uri="{FF2B5EF4-FFF2-40B4-BE49-F238E27FC236}">
                <a16:creationId xmlns:a16="http://schemas.microsoft.com/office/drawing/2014/main" id="{615A45CD-974D-4B27-8680-FB15C1FEE937}"/>
              </a:ext>
            </a:extLst>
          </p:cNvPr>
          <p:cNvSpPr/>
          <p:nvPr/>
        </p:nvSpPr>
        <p:spPr>
          <a:xfrm>
            <a:off x="9384310" y="820816"/>
            <a:ext cx="128979" cy="12897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33" name="Oval 32">
            <a:hlinkClick r:id="rId6" action="ppaction://hlinksldjump"/>
            <a:extLst>
              <a:ext uri="{FF2B5EF4-FFF2-40B4-BE49-F238E27FC236}">
                <a16:creationId xmlns:a16="http://schemas.microsoft.com/office/drawing/2014/main" id="{FEF049C7-4DCE-4A5D-865A-B377440A31C9}"/>
              </a:ext>
            </a:extLst>
          </p:cNvPr>
          <p:cNvSpPr/>
          <p:nvPr/>
        </p:nvSpPr>
        <p:spPr>
          <a:xfrm>
            <a:off x="9384310" y="1983052"/>
            <a:ext cx="128979" cy="128979"/>
          </a:xfrm>
          <a:prstGeom prst="ellipse">
            <a:avLst/>
          </a:prstGeom>
          <a:solidFill>
            <a:srgbClr val="008C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4" name="Oval 33">
            <a:hlinkClick r:id="rId5" action="ppaction://hlinksldjump"/>
            <a:extLst>
              <a:ext uri="{FF2B5EF4-FFF2-40B4-BE49-F238E27FC236}">
                <a16:creationId xmlns:a16="http://schemas.microsoft.com/office/drawing/2014/main" id="{8F9D43A8-3064-4CE9-AC9C-D6F4BFCBA817}"/>
              </a:ext>
            </a:extLst>
          </p:cNvPr>
          <p:cNvSpPr/>
          <p:nvPr/>
        </p:nvSpPr>
        <p:spPr>
          <a:xfrm>
            <a:off x="9384310" y="823197"/>
            <a:ext cx="128979" cy="12897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5" name="Oval 34">
            <a:hlinkClick r:id="rId7" action="ppaction://hlinksldjump"/>
            <a:extLst>
              <a:ext uri="{FF2B5EF4-FFF2-40B4-BE49-F238E27FC236}">
                <a16:creationId xmlns:a16="http://schemas.microsoft.com/office/drawing/2014/main" id="{626FB3B5-D860-4A0A-856B-97B94B205120}"/>
              </a:ext>
            </a:extLst>
          </p:cNvPr>
          <p:cNvSpPr/>
          <p:nvPr/>
        </p:nvSpPr>
        <p:spPr>
          <a:xfrm>
            <a:off x="9384310" y="1402303"/>
            <a:ext cx="128979" cy="128979"/>
          </a:xfrm>
          <a:prstGeom prst="ellipse">
            <a:avLst/>
          </a:prstGeom>
          <a:solidFill>
            <a:srgbClr val="1C35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6" name="Oval 35">
            <a:hlinkClick r:id="rId8" action="ppaction://hlinksldjump"/>
            <a:extLst>
              <a:ext uri="{FF2B5EF4-FFF2-40B4-BE49-F238E27FC236}">
                <a16:creationId xmlns:a16="http://schemas.microsoft.com/office/drawing/2014/main" id="{95650F5D-70D3-40C5-878B-AE595296305C}"/>
              </a:ext>
            </a:extLst>
          </p:cNvPr>
          <p:cNvSpPr/>
          <p:nvPr/>
        </p:nvSpPr>
        <p:spPr>
          <a:xfrm>
            <a:off x="9384310" y="2563074"/>
            <a:ext cx="128979" cy="12897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7" name="Oval 36">
            <a:hlinkClick r:id="rId9" action="ppaction://hlinksldjump"/>
            <a:extLst>
              <a:ext uri="{FF2B5EF4-FFF2-40B4-BE49-F238E27FC236}">
                <a16:creationId xmlns:a16="http://schemas.microsoft.com/office/drawing/2014/main" id="{A10B6C6A-D9F2-419E-A985-BD45A78FC984}"/>
              </a:ext>
            </a:extLst>
          </p:cNvPr>
          <p:cNvSpPr/>
          <p:nvPr/>
        </p:nvSpPr>
        <p:spPr>
          <a:xfrm>
            <a:off x="9384310" y="4302666"/>
            <a:ext cx="128979" cy="12897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hlinkClick r:id="rId10" action="ppaction://hlinksldjump"/>
            <a:extLst>
              <a:ext uri="{FF2B5EF4-FFF2-40B4-BE49-F238E27FC236}">
                <a16:creationId xmlns:a16="http://schemas.microsoft.com/office/drawing/2014/main" id="{D2939B4E-40A3-4E49-9A29-85B86E5919CF}"/>
              </a:ext>
            </a:extLst>
          </p:cNvPr>
          <p:cNvSpPr/>
          <p:nvPr/>
        </p:nvSpPr>
        <p:spPr>
          <a:xfrm>
            <a:off x="9384310" y="3720774"/>
            <a:ext cx="128979" cy="128979"/>
          </a:xfrm>
          <a:prstGeom prst="ellipse">
            <a:avLst/>
          </a:prstGeom>
          <a:solidFill>
            <a:srgbClr val="6AB2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hlinkClick r:id="rId11" action="ppaction://hlinksldjump"/>
            <a:extLst>
              <a:ext uri="{FF2B5EF4-FFF2-40B4-BE49-F238E27FC236}">
                <a16:creationId xmlns:a16="http://schemas.microsoft.com/office/drawing/2014/main" id="{13A43CED-AE4E-4F6C-AD57-2799268214EC}"/>
              </a:ext>
            </a:extLst>
          </p:cNvPr>
          <p:cNvSpPr/>
          <p:nvPr/>
        </p:nvSpPr>
        <p:spPr>
          <a:xfrm>
            <a:off x="9384310" y="3144004"/>
            <a:ext cx="128979" cy="128979"/>
          </a:xfrm>
          <a:prstGeom prst="ellipse">
            <a:avLst/>
          </a:prstGeom>
          <a:solidFill>
            <a:srgbClr val="0388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hlinkClick r:id="rId12" action="ppaction://hlinksldjump"/>
            <a:extLst>
              <a:ext uri="{FF2B5EF4-FFF2-40B4-BE49-F238E27FC236}">
                <a16:creationId xmlns:a16="http://schemas.microsoft.com/office/drawing/2014/main" id="{E9F79F76-BAFD-4531-A183-462D36151CAD}"/>
              </a:ext>
            </a:extLst>
          </p:cNvPr>
          <p:cNvSpPr/>
          <p:nvPr/>
        </p:nvSpPr>
        <p:spPr>
          <a:xfrm>
            <a:off x="9384310" y="4881778"/>
            <a:ext cx="128979" cy="128979"/>
          </a:xfrm>
          <a:prstGeom prst="ellipse">
            <a:avLst/>
          </a:prstGeom>
          <a:solidFill>
            <a:srgbClr val="F19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hlinkClick r:id="rId13" action="ppaction://hlinksldjump"/>
            <a:extLst>
              <a:ext uri="{FF2B5EF4-FFF2-40B4-BE49-F238E27FC236}">
                <a16:creationId xmlns:a16="http://schemas.microsoft.com/office/drawing/2014/main" id="{5B60B738-164E-476E-8308-BB3251DC7F51}"/>
              </a:ext>
            </a:extLst>
          </p:cNvPr>
          <p:cNvSpPr/>
          <p:nvPr/>
        </p:nvSpPr>
        <p:spPr>
          <a:xfrm>
            <a:off x="9384310" y="5463066"/>
            <a:ext cx="128979" cy="128979"/>
          </a:xfrm>
          <a:prstGeom prst="ellipse">
            <a:avLst/>
          </a:prstGeom>
          <a:solidFill>
            <a:srgbClr val="F8A9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5C7DBEC-EBDA-4750-B8DE-8B1B20C5DFA5}"/>
              </a:ext>
            </a:extLst>
          </p:cNvPr>
          <p:cNvGrpSpPr/>
          <p:nvPr/>
        </p:nvGrpSpPr>
        <p:grpSpPr>
          <a:xfrm>
            <a:off x="9573110" y="5385781"/>
            <a:ext cx="146522" cy="280390"/>
            <a:chOff x="5545138" y="625475"/>
            <a:chExt cx="1489075" cy="2849563"/>
          </a:xfrm>
        </p:grpSpPr>
        <p:sp>
          <p:nvSpPr>
            <p:cNvPr id="43" name="Freeform 117">
              <a:extLst>
                <a:ext uri="{FF2B5EF4-FFF2-40B4-BE49-F238E27FC236}">
                  <a16:creationId xmlns:a16="http://schemas.microsoft.com/office/drawing/2014/main" id="{5C4B56F0-392A-432C-85E3-B82130C95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625475"/>
              <a:ext cx="1243013" cy="1697038"/>
            </a:xfrm>
            <a:custGeom>
              <a:avLst/>
              <a:gdLst>
                <a:gd name="T0" fmla="*/ 2278 w 4249"/>
                <a:gd name="T1" fmla="*/ 5744 h 5744"/>
                <a:gd name="T2" fmla="*/ 0 w 4249"/>
                <a:gd name="T3" fmla="*/ 5744 h 5744"/>
                <a:gd name="T4" fmla="*/ 4249 w 4249"/>
                <a:gd name="T5" fmla="*/ 0 h 5744"/>
                <a:gd name="T6" fmla="*/ 2603 w 4249"/>
                <a:gd name="T7" fmla="*/ 4796 h 5744"/>
                <a:gd name="T8" fmla="*/ 2278 w 4249"/>
                <a:gd name="T9" fmla="*/ 5744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2278" y="5744"/>
                  </a:moveTo>
                  <a:lnTo>
                    <a:pt x="0" y="5744"/>
                  </a:lnTo>
                  <a:lnTo>
                    <a:pt x="4249" y="0"/>
                  </a:lnTo>
                  <a:lnTo>
                    <a:pt x="2603" y="4796"/>
                  </a:lnTo>
                  <a:lnTo>
                    <a:pt x="2278" y="5744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20">
              <a:extLst>
                <a:ext uri="{FF2B5EF4-FFF2-40B4-BE49-F238E27FC236}">
                  <a16:creationId xmlns:a16="http://schemas.microsoft.com/office/drawing/2014/main" id="{5BF613AE-704F-4418-89AE-C978DF3C7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1779588"/>
              <a:ext cx="1243013" cy="1695450"/>
            </a:xfrm>
            <a:custGeom>
              <a:avLst/>
              <a:gdLst>
                <a:gd name="T0" fmla="*/ 1972 w 4249"/>
                <a:gd name="T1" fmla="*/ 0 h 5744"/>
                <a:gd name="T2" fmla="*/ 4249 w 4249"/>
                <a:gd name="T3" fmla="*/ 0 h 5744"/>
                <a:gd name="T4" fmla="*/ 0 w 4249"/>
                <a:gd name="T5" fmla="*/ 5744 h 5744"/>
                <a:gd name="T6" fmla="*/ 1646 w 4249"/>
                <a:gd name="T7" fmla="*/ 948 h 5744"/>
                <a:gd name="T8" fmla="*/ 1972 w 4249"/>
                <a:gd name="T9" fmla="*/ 0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1972" y="0"/>
                  </a:moveTo>
                  <a:lnTo>
                    <a:pt x="4249" y="0"/>
                  </a:lnTo>
                  <a:lnTo>
                    <a:pt x="0" y="5744"/>
                  </a:lnTo>
                  <a:lnTo>
                    <a:pt x="1646" y="948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9364860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90D72B-3145-9C5F-8457-C3541862B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0C037EA4-8354-CE3A-F392-9283EFD38A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6"/>
          <a:stretch/>
        </p:blipFill>
        <p:spPr>
          <a:xfrm>
            <a:off x="1067144" y="1676401"/>
            <a:ext cx="7771712" cy="4495800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8C96A1E-6F23-38A7-B081-22CEF7807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685800"/>
            <a:ext cx="8539162" cy="9906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8A92A"/>
                </a:solidFill>
              </a:rPr>
              <a:t>Guia de ferramentas e facilitação</a:t>
            </a:r>
            <a:br>
              <a:rPr lang="en-GB" dirty="0">
                <a:solidFill>
                  <a:srgbClr val="F8A92A"/>
                </a:solidFill>
              </a:rPr>
            </a:br>
            <a:r>
              <a:rPr lang="en-GB" sz="2000" b="0" dirty="0">
                <a:solidFill>
                  <a:srgbClr val="F8A92A"/>
                </a:solidFill>
              </a:rPr>
              <a:t>Folha de </a:t>
            </a:r>
            <a:r>
              <a:rPr lang="en-GB" sz="2000" b="0" dirty="0" err="1">
                <a:solidFill>
                  <a:srgbClr val="F8A92A"/>
                </a:solidFill>
              </a:rPr>
              <a:t>trabalho</a:t>
            </a:r>
            <a:r>
              <a:rPr lang="en-GB" sz="2000" b="0" dirty="0">
                <a:solidFill>
                  <a:srgbClr val="F8A92A"/>
                </a:solidFill>
              </a:rPr>
              <a:t> de narração de histórias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9F39B4-2D5B-4388-8705-BE1B84208BF2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GB" b="0">
                <a:solidFill>
                  <a:srgbClr val="F8A92A"/>
                </a:solidFill>
              </a:rPr>
              <a:t>Módulo 8 - </a:t>
            </a:r>
            <a:r>
              <a:rPr lang="en-GB">
                <a:solidFill>
                  <a:srgbClr val="F8A92A"/>
                </a:solidFill>
              </a:rPr>
              <a:t>Defendendo o acesso à energia</a:t>
            </a: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9832881B-F02A-DFBC-F32F-11C3B13FE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6186836"/>
            <a:ext cx="47328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97AC88-B9C7-4AEF-9990-0777AFA013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ardrop 1">
            <a:extLst>
              <a:ext uri="{FF2B5EF4-FFF2-40B4-BE49-F238E27FC236}">
                <a16:creationId xmlns:a16="http://schemas.microsoft.com/office/drawing/2014/main" id="{8712542D-3DB7-6ACA-79B4-C0ACDD1F8DE6}"/>
              </a:ext>
            </a:extLst>
          </p:cNvPr>
          <p:cNvSpPr/>
          <p:nvPr/>
        </p:nvSpPr>
        <p:spPr>
          <a:xfrm>
            <a:off x="3439116" y="2945418"/>
            <a:ext cx="2587731" cy="842103"/>
          </a:xfrm>
          <a:custGeom>
            <a:avLst/>
            <a:gdLst>
              <a:gd name="connsiteX0" fmla="*/ 0 w 2587731"/>
              <a:gd name="connsiteY0" fmla="*/ 421052 h 842103"/>
              <a:gd name="connsiteX1" fmla="*/ 1293866 w 2587731"/>
              <a:gd name="connsiteY1" fmla="*/ 0 h 842103"/>
              <a:gd name="connsiteX2" fmla="*/ 2598703 w 2587731"/>
              <a:gd name="connsiteY2" fmla="*/ -3571 h 842103"/>
              <a:gd name="connsiteX3" fmla="*/ 2587731 w 2587731"/>
              <a:gd name="connsiteY3" fmla="*/ 421052 h 842103"/>
              <a:gd name="connsiteX4" fmla="*/ 1293865 w 2587731"/>
              <a:gd name="connsiteY4" fmla="*/ 842104 h 842103"/>
              <a:gd name="connsiteX5" fmla="*/ -1 w 2587731"/>
              <a:gd name="connsiteY5" fmla="*/ 421052 h 842103"/>
              <a:gd name="connsiteX6" fmla="*/ 0 w 2587731"/>
              <a:gd name="connsiteY6" fmla="*/ 421052 h 84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7731" h="842103" fill="none" extrusionOk="0">
                <a:moveTo>
                  <a:pt x="0" y="421052"/>
                </a:moveTo>
                <a:cubicBezTo>
                  <a:pt x="31198" y="124640"/>
                  <a:pt x="594776" y="-84844"/>
                  <a:pt x="1293866" y="0"/>
                </a:cubicBezTo>
                <a:cubicBezTo>
                  <a:pt x="1443372" y="48363"/>
                  <a:pt x="2406396" y="-7576"/>
                  <a:pt x="2598703" y="-3571"/>
                </a:cubicBezTo>
                <a:cubicBezTo>
                  <a:pt x="2601086" y="143741"/>
                  <a:pt x="2587735" y="281684"/>
                  <a:pt x="2587731" y="421052"/>
                </a:cubicBezTo>
                <a:cubicBezTo>
                  <a:pt x="2559426" y="650028"/>
                  <a:pt x="2001487" y="846556"/>
                  <a:pt x="1293865" y="842104"/>
                </a:cubicBezTo>
                <a:cubicBezTo>
                  <a:pt x="582999" y="863797"/>
                  <a:pt x="4412" y="671940"/>
                  <a:pt x="-1" y="421052"/>
                </a:cubicBezTo>
                <a:lnTo>
                  <a:pt x="0" y="421052"/>
                </a:lnTo>
                <a:close/>
              </a:path>
              <a:path w="2587731" h="842103" stroke="0" extrusionOk="0">
                <a:moveTo>
                  <a:pt x="0" y="421052"/>
                </a:moveTo>
                <a:cubicBezTo>
                  <a:pt x="-47760" y="145731"/>
                  <a:pt x="596375" y="71256"/>
                  <a:pt x="1293866" y="0"/>
                </a:cubicBezTo>
                <a:cubicBezTo>
                  <a:pt x="1576179" y="115824"/>
                  <a:pt x="2454098" y="73790"/>
                  <a:pt x="2598703" y="-3571"/>
                </a:cubicBezTo>
                <a:cubicBezTo>
                  <a:pt x="2596942" y="140887"/>
                  <a:pt x="2594925" y="258000"/>
                  <a:pt x="2587731" y="421052"/>
                </a:cubicBezTo>
                <a:cubicBezTo>
                  <a:pt x="2650482" y="656046"/>
                  <a:pt x="2002771" y="852503"/>
                  <a:pt x="1293865" y="842104"/>
                </a:cubicBezTo>
                <a:cubicBezTo>
                  <a:pt x="556492" y="861255"/>
                  <a:pt x="24914" y="645406"/>
                  <a:pt x="-1" y="421052"/>
                </a:cubicBezTo>
                <a:lnTo>
                  <a:pt x="0" y="421052"/>
                </a:lnTo>
                <a:close/>
              </a:path>
            </a:pathLst>
          </a:custGeom>
          <a:solidFill>
            <a:srgbClr val="F2F2F2">
              <a:alpha val="89804"/>
            </a:srgbClr>
          </a:solidFill>
          <a:ln w="28575">
            <a:solidFill>
              <a:schemeClr val="accent6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911498443">
                  <a:prstGeom prst="teardrop">
                    <a:avLst>
                      <a:gd name="adj" fmla="val 100848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SG" sz="1200" dirty="0" err="1">
                <a:solidFill>
                  <a:sysClr val="windowText" lastClr="000000"/>
                </a:solidFill>
                <a:latin typeface="Arial"/>
                <a:cs typeface="Arial"/>
              </a:rPr>
              <a:t>Responda</a:t>
            </a:r>
            <a:r>
              <a:rPr lang="en-SG" sz="1200" dirty="0">
                <a:solidFill>
                  <a:sysClr val="windowText" lastClr="000000"/>
                </a:solidFill>
                <a:latin typeface="Arial"/>
                <a:cs typeface="Arial"/>
              </a:rPr>
              <a:t> a </a:t>
            </a:r>
            <a:r>
              <a:rPr lang="en-SG" sz="1200" dirty="0" err="1">
                <a:solidFill>
                  <a:sysClr val="windowText" lastClr="000000"/>
                </a:solidFill>
                <a:latin typeface="Arial"/>
                <a:cs typeface="Arial"/>
              </a:rPr>
              <a:t>cada</a:t>
            </a:r>
            <a:r>
              <a:rPr lang="en-SG" sz="120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en-SG" sz="1200" dirty="0" err="1">
                <a:solidFill>
                  <a:sysClr val="windowText" lastClr="000000"/>
                </a:solidFill>
                <a:latin typeface="Arial"/>
                <a:cs typeface="Arial"/>
              </a:rPr>
              <a:t>categoria</a:t>
            </a:r>
            <a:r>
              <a:rPr lang="en-SG" sz="1200" dirty="0">
                <a:solidFill>
                  <a:sysClr val="windowText" lastClr="000000"/>
                </a:solidFill>
                <a:latin typeface="Arial"/>
                <a:cs typeface="Arial"/>
              </a:rPr>
              <a:t> de </a:t>
            </a:r>
            <a:r>
              <a:rPr lang="en-SG" sz="1200" dirty="0" err="1">
                <a:solidFill>
                  <a:sysClr val="windowText" lastClr="000000"/>
                </a:solidFill>
                <a:latin typeface="Arial"/>
                <a:cs typeface="Arial"/>
              </a:rPr>
              <a:t>informação</a:t>
            </a:r>
            <a:r>
              <a:rPr lang="en-SG" sz="1200" dirty="0">
                <a:solidFill>
                  <a:sysClr val="windowText" lastClr="000000"/>
                </a:solidFill>
                <a:latin typeface="Arial"/>
                <a:cs typeface="Arial"/>
              </a:rPr>
              <a:t> e </a:t>
            </a:r>
            <a:r>
              <a:rPr lang="en-SG" sz="1200" dirty="0" err="1">
                <a:solidFill>
                  <a:sysClr val="windowText" lastClr="000000"/>
                </a:solidFill>
                <a:latin typeface="Arial"/>
                <a:cs typeface="Arial"/>
              </a:rPr>
              <a:t>peça</a:t>
            </a:r>
            <a:r>
              <a:rPr lang="en-SG" sz="1200" dirty="0">
                <a:solidFill>
                  <a:sysClr val="windowText" lastClr="000000"/>
                </a:solidFill>
                <a:latin typeface="Arial"/>
                <a:cs typeface="Arial"/>
              </a:rPr>
              <a:t> para </a:t>
            </a:r>
            <a:r>
              <a:rPr lang="en-SG" sz="1200" dirty="0" err="1">
                <a:solidFill>
                  <a:sysClr val="windowText" lastClr="000000"/>
                </a:solidFill>
                <a:latin typeface="Arial"/>
                <a:cs typeface="Arial"/>
              </a:rPr>
              <a:t>definir</a:t>
            </a:r>
            <a:r>
              <a:rPr lang="en-SG" sz="1200" dirty="0">
                <a:solidFill>
                  <a:sysClr val="windowText" lastClr="000000"/>
                </a:solidFill>
                <a:latin typeface="Arial"/>
                <a:cs typeface="Arial"/>
              </a:rPr>
              <a:t> a </a:t>
            </a:r>
            <a:r>
              <a:rPr lang="en-SG" sz="1200" dirty="0" err="1">
                <a:solidFill>
                  <a:sysClr val="windowText" lastClr="000000"/>
                </a:solidFill>
                <a:latin typeface="Arial"/>
                <a:cs typeface="Arial"/>
              </a:rPr>
              <a:t>ação</a:t>
            </a:r>
            <a:r>
              <a:rPr lang="en-SG" sz="120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endParaRPr lang="en-GB" sz="1200" i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ardrop 3">
            <a:extLst>
              <a:ext uri="{FF2B5EF4-FFF2-40B4-BE49-F238E27FC236}">
                <a16:creationId xmlns:a16="http://schemas.microsoft.com/office/drawing/2014/main" id="{5E2DB2DB-C397-2EAE-1E48-F20B5D070673}"/>
              </a:ext>
            </a:extLst>
          </p:cNvPr>
          <p:cNvSpPr/>
          <p:nvPr/>
        </p:nvSpPr>
        <p:spPr>
          <a:xfrm flipH="1">
            <a:off x="7203688" y="3242414"/>
            <a:ext cx="2005455" cy="1958070"/>
          </a:xfrm>
          <a:custGeom>
            <a:avLst/>
            <a:gdLst>
              <a:gd name="connsiteX0" fmla="*/ 0 w 2005455"/>
              <a:gd name="connsiteY0" fmla="*/ 979035 h 1958070"/>
              <a:gd name="connsiteX1" fmla="*/ 1002728 w 2005455"/>
              <a:gd name="connsiteY1" fmla="*/ 0 h 1958070"/>
              <a:gd name="connsiteX2" fmla="*/ 2024437 w 2005455"/>
              <a:gd name="connsiteY2" fmla="*/ -18533 h 1958070"/>
              <a:gd name="connsiteX3" fmla="*/ 2005455 w 2005455"/>
              <a:gd name="connsiteY3" fmla="*/ 979035 h 1958070"/>
              <a:gd name="connsiteX4" fmla="*/ 1002727 w 2005455"/>
              <a:gd name="connsiteY4" fmla="*/ 1958070 h 1958070"/>
              <a:gd name="connsiteX5" fmla="*/ -1 w 2005455"/>
              <a:gd name="connsiteY5" fmla="*/ 979035 h 1958070"/>
              <a:gd name="connsiteX6" fmla="*/ 0 w 2005455"/>
              <a:gd name="connsiteY6" fmla="*/ 979035 h 195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5455" h="1958070" fill="none" extrusionOk="0">
                <a:moveTo>
                  <a:pt x="0" y="979035"/>
                </a:moveTo>
                <a:cubicBezTo>
                  <a:pt x="27487" y="382055"/>
                  <a:pt x="468435" y="-106781"/>
                  <a:pt x="1002728" y="0"/>
                </a:cubicBezTo>
                <a:cubicBezTo>
                  <a:pt x="1355005" y="16892"/>
                  <a:pt x="1665542" y="-34879"/>
                  <a:pt x="2024437" y="-18533"/>
                </a:cubicBezTo>
                <a:cubicBezTo>
                  <a:pt x="2062378" y="344095"/>
                  <a:pt x="2005542" y="694928"/>
                  <a:pt x="2005455" y="979035"/>
                </a:cubicBezTo>
                <a:cubicBezTo>
                  <a:pt x="1958781" y="1513863"/>
                  <a:pt x="1485793" y="2003314"/>
                  <a:pt x="1002727" y="1958070"/>
                </a:cubicBezTo>
                <a:cubicBezTo>
                  <a:pt x="458337" y="2012953"/>
                  <a:pt x="19100" y="1599156"/>
                  <a:pt x="-1" y="979035"/>
                </a:cubicBezTo>
                <a:lnTo>
                  <a:pt x="0" y="979035"/>
                </a:lnTo>
                <a:close/>
              </a:path>
              <a:path w="2005455" h="1958070" stroke="0" extrusionOk="0">
                <a:moveTo>
                  <a:pt x="0" y="979035"/>
                </a:moveTo>
                <a:cubicBezTo>
                  <a:pt x="-49361" y="394115"/>
                  <a:pt x="473753" y="103462"/>
                  <a:pt x="1002728" y="0"/>
                </a:cubicBezTo>
                <a:cubicBezTo>
                  <a:pt x="1355780" y="26276"/>
                  <a:pt x="1652970" y="9587"/>
                  <a:pt x="2024437" y="-18533"/>
                </a:cubicBezTo>
                <a:cubicBezTo>
                  <a:pt x="2027005" y="321985"/>
                  <a:pt x="2008818" y="636456"/>
                  <a:pt x="2005455" y="979035"/>
                </a:cubicBezTo>
                <a:cubicBezTo>
                  <a:pt x="2030053" y="1520703"/>
                  <a:pt x="1538862" y="1990418"/>
                  <a:pt x="1002727" y="1958070"/>
                </a:cubicBezTo>
                <a:cubicBezTo>
                  <a:pt x="374204" y="2020866"/>
                  <a:pt x="13573" y="1515281"/>
                  <a:pt x="-1" y="979035"/>
                </a:cubicBezTo>
                <a:lnTo>
                  <a:pt x="0" y="979035"/>
                </a:lnTo>
                <a:close/>
              </a:path>
            </a:pathLst>
          </a:custGeom>
          <a:solidFill>
            <a:srgbClr val="F2F2F2">
              <a:alpha val="89804"/>
            </a:srgbClr>
          </a:solidFill>
          <a:ln w="28575">
            <a:solidFill>
              <a:schemeClr val="accent6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911498443">
                  <a:prstGeom prst="teardrop">
                    <a:avLst>
                      <a:gd name="adj" fmla="val 10189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SG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Escreva um título curto que </a:t>
            </a:r>
            <a:br>
              <a:rPr lang="en-SG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SG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possa ser facilmente comunicado e compreendido pelas partes interessadas externas</a:t>
            </a:r>
            <a:endParaRPr lang="en-GB" sz="1200" i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Wave 6">
            <a:extLst>
              <a:ext uri="{FF2B5EF4-FFF2-40B4-BE49-F238E27FC236}">
                <a16:creationId xmlns:a16="http://schemas.microsoft.com/office/drawing/2014/main" id="{79055556-DD36-AE14-6418-2E15E290611E}"/>
              </a:ext>
            </a:extLst>
          </p:cNvPr>
          <p:cNvSpPr/>
          <p:nvPr/>
        </p:nvSpPr>
        <p:spPr>
          <a:xfrm flipH="1">
            <a:off x="681038" y="4431646"/>
            <a:ext cx="2242528" cy="1471868"/>
          </a:xfrm>
          <a:custGeom>
            <a:avLst/>
            <a:gdLst>
              <a:gd name="connsiteX0" fmla="*/ 0 w 2242528"/>
              <a:gd name="connsiteY0" fmla="*/ 25566 h 1471868"/>
              <a:gd name="connsiteX1" fmla="*/ 2242528 w 2242528"/>
              <a:gd name="connsiteY1" fmla="*/ 25566 h 1471868"/>
              <a:gd name="connsiteX2" fmla="*/ 2242528 w 2242528"/>
              <a:gd name="connsiteY2" fmla="*/ 1446302 h 1471868"/>
              <a:gd name="connsiteX3" fmla="*/ 0 w 2242528"/>
              <a:gd name="connsiteY3" fmla="*/ 1446302 h 1471868"/>
              <a:gd name="connsiteX4" fmla="*/ 0 w 2242528"/>
              <a:gd name="connsiteY4" fmla="*/ 25566 h 1471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2528" h="1471868" fill="none" extrusionOk="0">
                <a:moveTo>
                  <a:pt x="0" y="25566"/>
                </a:moveTo>
                <a:cubicBezTo>
                  <a:pt x="647292" y="24556"/>
                  <a:pt x="1512281" y="105116"/>
                  <a:pt x="2242528" y="25566"/>
                </a:cubicBezTo>
                <a:cubicBezTo>
                  <a:pt x="2330820" y="599374"/>
                  <a:pt x="2133802" y="801765"/>
                  <a:pt x="2242528" y="1446302"/>
                </a:cubicBezTo>
                <a:cubicBezTo>
                  <a:pt x="1537585" y="1592934"/>
                  <a:pt x="700295" y="1287133"/>
                  <a:pt x="0" y="1446302"/>
                </a:cubicBezTo>
                <a:cubicBezTo>
                  <a:pt x="127196" y="1048606"/>
                  <a:pt x="-66258" y="355414"/>
                  <a:pt x="0" y="25566"/>
                </a:cubicBezTo>
                <a:close/>
              </a:path>
              <a:path w="2242528" h="1471868" stroke="0" extrusionOk="0">
                <a:moveTo>
                  <a:pt x="0" y="25566"/>
                </a:moveTo>
                <a:cubicBezTo>
                  <a:pt x="703159" y="-99380"/>
                  <a:pt x="1516718" y="201253"/>
                  <a:pt x="2242528" y="25566"/>
                </a:cubicBezTo>
                <a:cubicBezTo>
                  <a:pt x="2326744" y="529916"/>
                  <a:pt x="2213004" y="1227930"/>
                  <a:pt x="2242528" y="1446302"/>
                </a:cubicBezTo>
                <a:cubicBezTo>
                  <a:pt x="1596547" y="1584842"/>
                  <a:pt x="765816" y="1306339"/>
                  <a:pt x="0" y="1446302"/>
                </a:cubicBezTo>
                <a:cubicBezTo>
                  <a:pt x="-55409" y="946130"/>
                  <a:pt x="-58604" y="596044"/>
                  <a:pt x="0" y="25566"/>
                </a:cubicBezTo>
                <a:close/>
              </a:path>
            </a:pathLst>
          </a:custGeom>
          <a:solidFill>
            <a:srgbClr val="F2F2F2">
              <a:alpha val="89804"/>
            </a:srgbClr>
          </a:solidFill>
          <a:ln w="28575">
            <a:solidFill>
              <a:schemeClr val="accent5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911498443">
                  <a:prstGeom prst="wave">
                    <a:avLst>
                      <a:gd name="adj1" fmla="val 1737"/>
                      <a:gd name="adj2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800" tIns="54000" rIns="72000" bIns="54000" rtlCol="0" anchor="t" anchorCtr="0"/>
          <a:lstStyle/>
          <a:p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Isso pode ser usado como uma planilha de planejamento de ação e também como um banco de dados para extrair informações relevantes para comunicação com as partes interessadas</a:t>
            </a:r>
          </a:p>
        </p:txBody>
      </p:sp>
      <p:sp>
        <p:nvSpPr>
          <p:cNvPr id="17" name="Wave 16">
            <a:extLst>
              <a:ext uri="{FF2B5EF4-FFF2-40B4-BE49-F238E27FC236}">
                <a16:creationId xmlns:a16="http://schemas.microsoft.com/office/drawing/2014/main" id="{5EFADC2A-BF26-2DDD-572D-96172E2CA927}"/>
              </a:ext>
            </a:extLst>
          </p:cNvPr>
          <p:cNvSpPr/>
          <p:nvPr/>
        </p:nvSpPr>
        <p:spPr>
          <a:xfrm flipH="1">
            <a:off x="2228862" y="1956658"/>
            <a:ext cx="2128206" cy="708503"/>
          </a:xfrm>
          <a:custGeom>
            <a:avLst/>
            <a:gdLst>
              <a:gd name="connsiteX0" fmla="*/ 0 w 2128206"/>
              <a:gd name="connsiteY0" fmla="*/ 12307 h 708503"/>
              <a:gd name="connsiteX1" fmla="*/ 2128206 w 2128206"/>
              <a:gd name="connsiteY1" fmla="*/ 12307 h 708503"/>
              <a:gd name="connsiteX2" fmla="*/ 2128206 w 2128206"/>
              <a:gd name="connsiteY2" fmla="*/ 696196 h 708503"/>
              <a:gd name="connsiteX3" fmla="*/ 0 w 2128206"/>
              <a:gd name="connsiteY3" fmla="*/ 696196 h 708503"/>
              <a:gd name="connsiteX4" fmla="*/ 0 w 2128206"/>
              <a:gd name="connsiteY4" fmla="*/ 12307 h 708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8206" h="708503" fill="none" extrusionOk="0">
                <a:moveTo>
                  <a:pt x="0" y="12307"/>
                </a:moveTo>
                <a:cubicBezTo>
                  <a:pt x="663267" y="10050"/>
                  <a:pt x="1510111" y="23326"/>
                  <a:pt x="2128206" y="12307"/>
                </a:cubicBezTo>
                <a:cubicBezTo>
                  <a:pt x="2095514" y="292854"/>
                  <a:pt x="2176378" y="553355"/>
                  <a:pt x="2128206" y="696196"/>
                </a:cubicBezTo>
                <a:cubicBezTo>
                  <a:pt x="1472537" y="814741"/>
                  <a:pt x="653273" y="567265"/>
                  <a:pt x="0" y="696196"/>
                </a:cubicBezTo>
                <a:cubicBezTo>
                  <a:pt x="-13127" y="364644"/>
                  <a:pt x="-33844" y="150706"/>
                  <a:pt x="0" y="12307"/>
                </a:cubicBezTo>
                <a:close/>
              </a:path>
              <a:path w="2128206" h="708503" stroke="0" extrusionOk="0">
                <a:moveTo>
                  <a:pt x="0" y="12307"/>
                </a:moveTo>
                <a:cubicBezTo>
                  <a:pt x="629565" y="-100228"/>
                  <a:pt x="1441711" y="148829"/>
                  <a:pt x="2128206" y="12307"/>
                </a:cubicBezTo>
                <a:cubicBezTo>
                  <a:pt x="2144534" y="88113"/>
                  <a:pt x="2165877" y="475950"/>
                  <a:pt x="2128206" y="696196"/>
                </a:cubicBezTo>
                <a:cubicBezTo>
                  <a:pt x="1457291" y="757431"/>
                  <a:pt x="713016" y="644366"/>
                  <a:pt x="0" y="696196"/>
                </a:cubicBezTo>
                <a:cubicBezTo>
                  <a:pt x="51628" y="605688"/>
                  <a:pt x="36425" y="125589"/>
                  <a:pt x="0" y="12307"/>
                </a:cubicBezTo>
                <a:close/>
              </a:path>
            </a:pathLst>
          </a:custGeom>
          <a:solidFill>
            <a:srgbClr val="F2F2F2">
              <a:alpha val="89804"/>
            </a:srgbClr>
          </a:solidFill>
          <a:ln w="28575">
            <a:solidFill>
              <a:schemeClr val="accent5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911498443">
                  <a:prstGeom prst="wave">
                    <a:avLst>
                      <a:gd name="adj1" fmla="val 1737"/>
                      <a:gd name="adj2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800" tIns="54000" rIns="72000" bIns="54000" rtlCol="0" anchor="t" anchorCtr="0"/>
          <a:lstStyle/>
          <a:p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 </a:t>
            </a:r>
            <a:r>
              <a:rPr lang="en-GB" sz="1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folha</a:t>
            </a:r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trabalho</a:t>
            </a:r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foi criada para uma única ação de cada vez!</a:t>
            </a:r>
          </a:p>
        </p:txBody>
      </p:sp>
      <p:sp>
        <p:nvSpPr>
          <p:cNvPr id="31" name="Oval 30">
            <a:hlinkClick r:id="rId4" action="ppaction://hlinksldjump"/>
            <a:extLst>
              <a:ext uri="{FF2B5EF4-FFF2-40B4-BE49-F238E27FC236}">
                <a16:creationId xmlns:a16="http://schemas.microsoft.com/office/drawing/2014/main" id="{6707A051-211B-4BE7-9E72-C1906410636C}"/>
              </a:ext>
            </a:extLst>
          </p:cNvPr>
          <p:cNvSpPr/>
          <p:nvPr/>
        </p:nvSpPr>
        <p:spPr>
          <a:xfrm>
            <a:off x="9384310" y="820816"/>
            <a:ext cx="128979" cy="12897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32" name="Oval 31">
            <a:hlinkClick r:id="rId5" action="ppaction://hlinksldjump"/>
            <a:extLst>
              <a:ext uri="{FF2B5EF4-FFF2-40B4-BE49-F238E27FC236}">
                <a16:creationId xmlns:a16="http://schemas.microsoft.com/office/drawing/2014/main" id="{142FD755-7417-415A-A873-0534796377F0}"/>
              </a:ext>
            </a:extLst>
          </p:cNvPr>
          <p:cNvSpPr/>
          <p:nvPr/>
        </p:nvSpPr>
        <p:spPr>
          <a:xfrm>
            <a:off x="9384310" y="1983052"/>
            <a:ext cx="128979" cy="128979"/>
          </a:xfrm>
          <a:prstGeom prst="ellipse">
            <a:avLst/>
          </a:prstGeom>
          <a:solidFill>
            <a:srgbClr val="008C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3" name="Oval 32">
            <a:hlinkClick r:id="rId4" action="ppaction://hlinksldjump"/>
            <a:extLst>
              <a:ext uri="{FF2B5EF4-FFF2-40B4-BE49-F238E27FC236}">
                <a16:creationId xmlns:a16="http://schemas.microsoft.com/office/drawing/2014/main" id="{C50199B2-F36F-4926-9535-9419D19EEB96}"/>
              </a:ext>
            </a:extLst>
          </p:cNvPr>
          <p:cNvSpPr/>
          <p:nvPr/>
        </p:nvSpPr>
        <p:spPr>
          <a:xfrm>
            <a:off x="9384310" y="823197"/>
            <a:ext cx="128979" cy="12897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4" name="Oval 33">
            <a:hlinkClick r:id="rId6" action="ppaction://hlinksldjump"/>
            <a:extLst>
              <a:ext uri="{FF2B5EF4-FFF2-40B4-BE49-F238E27FC236}">
                <a16:creationId xmlns:a16="http://schemas.microsoft.com/office/drawing/2014/main" id="{23B2B3F4-F925-4C6B-A10A-CD23CE5C5FE7}"/>
              </a:ext>
            </a:extLst>
          </p:cNvPr>
          <p:cNvSpPr/>
          <p:nvPr/>
        </p:nvSpPr>
        <p:spPr>
          <a:xfrm>
            <a:off x="9384310" y="1402303"/>
            <a:ext cx="128979" cy="128979"/>
          </a:xfrm>
          <a:prstGeom prst="ellipse">
            <a:avLst/>
          </a:prstGeom>
          <a:solidFill>
            <a:srgbClr val="1C35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5" name="Oval 34">
            <a:hlinkClick r:id="rId7" action="ppaction://hlinksldjump"/>
            <a:extLst>
              <a:ext uri="{FF2B5EF4-FFF2-40B4-BE49-F238E27FC236}">
                <a16:creationId xmlns:a16="http://schemas.microsoft.com/office/drawing/2014/main" id="{7F96FA4F-EF60-49D6-9D3C-806CDCEE6CEE}"/>
              </a:ext>
            </a:extLst>
          </p:cNvPr>
          <p:cNvSpPr/>
          <p:nvPr/>
        </p:nvSpPr>
        <p:spPr>
          <a:xfrm>
            <a:off x="9384310" y="2563074"/>
            <a:ext cx="128979" cy="12897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6" name="Oval 35">
            <a:hlinkClick r:id="rId8" action="ppaction://hlinksldjump"/>
            <a:extLst>
              <a:ext uri="{FF2B5EF4-FFF2-40B4-BE49-F238E27FC236}">
                <a16:creationId xmlns:a16="http://schemas.microsoft.com/office/drawing/2014/main" id="{60464F2E-2CA1-4DA3-B997-92B1121C4E01}"/>
              </a:ext>
            </a:extLst>
          </p:cNvPr>
          <p:cNvSpPr/>
          <p:nvPr/>
        </p:nvSpPr>
        <p:spPr>
          <a:xfrm>
            <a:off x="9384310" y="4302666"/>
            <a:ext cx="128979" cy="12897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hlinkClick r:id="rId9" action="ppaction://hlinksldjump"/>
            <a:extLst>
              <a:ext uri="{FF2B5EF4-FFF2-40B4-BE49-F238E27FC236}">
                <a16:creationId xmlns:a16="http://schemas.microsoft.com/office/drawing/2014/main" id="{D1CCA656-9C0B-41F9-953B-797C1C8D797F}"/>
              </a:ext>
            </a:extLst>
          </p:cNvPr>
          <p:cNvSpPr/>
          <p:nvPr/>
        </p:nvSpPr>
        <p:spPr>
          <a:xfrm>
            <a:off x="9384310" y="3720774"/>
            <a:ext cx="128979" cy="128979"/>
          </a:xfrm>
          <a:prstGeom prst="ellipse">
            <a:avLst/>
          </a:prstGeom>
          <a:solidFill>
            <a:srgbClr val="6AB2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hlinkClick r:id="rId10" action="ppaction://hlinksldjump"/>
            <a:extLst>
              <a:ext uri="{FF2B5EF4-FFF2-40B4-BE49-F238E27FC236}">
                <a16:creationId xmlns:a16="http://schemas.microsoft.com/office/drawing/2014/main" id="{F23F6ED7-1CB8-4C12-851C-75A8BDB5BBE8}"/>
              </a:ext>
            </a:extLst>
          </p:cNvPr>
          <p:cNvSpPr/>
          <p:nvPr/>
        </p:nvSpPr>
        <p:spPr>
          <a:xfrm>
            <a:off x="9384310" y="3144004"/>
            <a:ext cx="128979" cy="128979"/>
          </a:xfrm>
          <a:prstGeom prst="ellipse">
            <a:avLst/>
          </a:prstGeom>
          <a:solidFill>
            <a:srgbClr val="0388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hlinkClick r:id="rId11" action="ppaction://hlinksldjump"/>
            <a:extLst>
              <a:ext uri="{FF2B5EF4-FFF2-40B4-BE49-F238E27FC236}">
                <a16:creationId xmlns:a16="http://schemas.microsoft.com/office/drawing/2014/main" id="{D3B3AFCB-A75B-458B-859F-A723CE1B3741}"/>
              </a:ext>
            </a:extLst>
          </p:cNvPr>
          <p:cNvSpPr/>
          <p:nvPr/>
        </p:nvSpPr>
        <p:spPr>
          <a:xfrm>
            <a:off x="9384310" y="4881778"/>
            <a:ext cx="128979" cy="128979"/>
          </a:xfrm>
          <a:prstGeom prst="ellipse">
            <a:avLst/>
          </a:prstGeom>
          <a:solidFill>
            <a:srgbClr val="F19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hlinkClick r:id="rId12" action="ppaction://hlinksldjump"/>
            <a:extLst>
              <a:ext uri="{FF2B5EF4-FFF2-40B4-BE49-F238E27FC236}">
                <a16:creationId xmlns:a16="http://schemas.microsoft.com/office/drawing/2014/main" id="{3A73C488-E01A-4F8B-B7F4-5E36049605EB}"/>
              </a:ext>
            </a:extLst>
          </p:cNvPr>
          <p:cNvSpPr/>
          <p:nvPr/>
        </p:nvSpPr>
        <p:spPr>
          <a:xfrm>
            <a:off x="9384310" y="5463066"/>
            <a:ext cx="128979" cy="128979"/>
          </a:xfrm>
          <a:prstGeom prst="ellipse">
            <a:avLst/>
          </a:prstGeom>
          <a:solidFill>
            <a:srgbClr val="F8A9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D8AE393-9067-4528-8DE7-249B44B820FB}"/>
              </a:ext>
            </a:extLst>
          </p:cNvPr>
          <p:cNvGrpSpPr/>
          <p:nvPr/>
        </p:nvGrpSpPr>
        <p:grpSpPr>
          <a:xfrm>
            <a:off x="9573110" y="5385781"/>
            <a:ext cx="146522" cy="280390"/>
            <a:chOff x="5545138" y="625475"/>
            <a:chExt cx="1489075" cy="2849563"/>
          </a:xfrm>
        </p:grpSpPr>
        <p:sp>
          <p:nvSpPr>
            <p:cNvPr id="42" name="Freeform 117">
              <a:extLst>
                <a:ext uri="{FF2B5EF4-FFF2-40B4-BE49-F238E27FC236}">
                  <a16:creationId xmlns:a16="http://schemas.microsoft.com/office/drawing/2014/main" id="{C9678A35-35F5-46DA-B588-816906901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625475"/>
              <a:ext cx="1243013" cy="1697038"/>
            </a:xfrm>
            <a:custGeom>
              <a:avLst/>
              <a:gdLst>
                <a:gd name="T0" fmla="*/ 2278 w 4249"/>
                <a:gd name="T1" fmla="*/ 5744 h 5744"/>
                <a:gd name="T2" fmla="*/ 0 w 4249"/>
                <a:gd name="T3" fmla="*/ 5744 h 5744"/>
                <a:gd name="T4" fmla="*/ 4249 w 4249"/>
                <a:gd name="T5" fmla="*/ 0 h 5744"/>
                <a:gd name="T6" fmla="*/ 2603 w 4249"/>
                <a:gd name="T7" fmla="*/ 4796 h 5744"/>
                <a:gd name="T8" fmla="*/ 2278 w 4249"/>
                <a:gd name="T9" fmla="*/ 5744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2278" y="5744"/>
                  </a:moveTo>
                  <a:lnTo>
                    <a:pt x="0" y="5744"/>
                  </a:lnTo>
                  <a:lnTo>
                    <a:pt x="4249" y="0"/>
                  </a:lnTo>
                  <a:lnTo>
                    <a:pt x="2603" y="4796"/>
                  </a:lnTo>
                  <a:lnTo>
                    <a:pt x="2278" y="5744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20">
              <a:extLst>
                <a:ext uri="{FF2B5EF4-FFF2-40B4-BE49-F238E27FC236}">
                  <a16:creationId xmlns:a16="http://schemas.microsoft.com/office/drawing/2014/main" id="{E1E5CB3D-4275-4705-9F37-6E780BF02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1779588"/>
              <a:ext cx="1243013" cy="1695450"/>
            </a:xfrm>
            <a:custGeom>
              <a:avLst/>
              <a:gdLst>
                <a:gd name="T0" fmla="*/ 1972 w 4249"/>
                <a:gd name="T1" fmla="*/ 0 h 5744"/>
                <a:gd name="T2" fmla="*/ 4249 w 4249"/>
                <a:gd name="T3" fmla="*/ 0 h 5744"/>
                <a:gd name="T4" fmla="*/ 0 w 4249"/>
                <a:gd name="T5" fmla="*/ 5744 h 5744"/>
                <a:gd name="T6" fmla="*/ 1646 w 4249"/>
                <a:gd name="T7" fmla="*/ 948 h 5744"/>
                <a:gd name="T8" fmla="*/ 1972 w 4249"/>
                <a:gd name="T9" fmla="*/ 0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1972" y="0"/>
                  </a:moveTo>
                  <a:lnTo>
                    <a:pt x="4249" y="0"/>
                  </a:lnTo>
                  <a:lnTo>
                    <a:pt x="0" y="5744"/>
                  </a:lnTo>
                  <a:lnTo>
                    <a:pt x="1646" y="948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453825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5F540-848F-C2E3-0D0E-42B421DF7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685800"/>
            <a:ext cx="8534390" cy="990600"/>
          </a:xfrm>
        </p:spPr>
        <p:txBody>
          <a:bodyPr>
            <a:noAutofit/>
          </a:bodyPr>
          <a:lstStyle/>
          <a:p>
            <a:r>
              <a:rPr lang="en-GB" sz="1400" b="0" dirty="0">
                <a:solidFill>
                  <a:srgbClr val="F8A92A"/>
                </a:solidFill>
              </a:rPr>
              <a:t>Planilha de </a:t>
            </a:r>
            <a:r>
              <a:rPr lang="en-GB" sz="1400" b="0" dirty="0" err="1">
                <a:solidFill>
                  <a:srgbClr val="F8A92A"/>
                </a:solidFill>
              </a:rPr>
              <a:t>verificação</a:t>
            </a:r>
            <a:br>
              <a:rPr lang="en-GB" dirty="0">
                <a:solidFill>
                  <a:srgbClr val="F8A92A"/>
                </a:solidFill>
              </a:rPr>
            </a:br>
            <a:r>
              <a:rPr lang="en-GB" dirty="0" err="1">
                <a:solidFill>
                  <a:srgbClr val="F8A92A"/>
                </a:solidFill>
              </a:rPr>
              <a:t>Defendendo</a:t>
            </a:r>
            <a:r>
              <a:rPr lang="en-GB" dirty="0">
                <a:solidFill>
                  <a:srgbClr val="F8A92A"/>
                </a:solidFill>
              </a:rPr>
              <a:t> o </a:t>
            </a:r>
            <a:r>
              <a:rPr lang="en-GB" dirty="0" err="1">
                <a:solidFill>
                  <a:srgbClr val="F8A92A"/>
                </a:solidFill>
              </a:rPr>
              <a:t>acesso</a:t>
            </a:r>
            <a:r>
              <a:rPr lang="en-GB" dirty="0">
                <a:solidFill>
                  <a:srgbClr val="F8A92A"/>
                </a:solidFill>
              </a:rPr>
              <a:t> à </a:t>
            </a:r>
            <a:r>
              <a:rPr lang="en-GB" dirty="0" err="1">
                <a:solidFill>
                  <a:srgbClr val="F8A92A"/>
                </a:solidFill>
              </a:rPr>
              <a:t>energia</a:t>
            </a:r>
            <a:br>
              <a:rPr lang="en-GB" b="0" dirty="0">
                <a:solidFill>
                  <a:srgbClr val="F8A92A"/>
                </a:solidFill>
              </a:rPr>
            </a:br>
            <a:endParaRPr lang="en-GB" dirty="0">
              <a:solidFill>
                <a:srgbClr val="F8A92A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F65A4-F6B1-3C24-1E5A-0F0322DA82D8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GB" b="0">
                <a:solidFill>
                  <a:srgbClr val="F8A92A"/>
                </a:solidFill>
              </a:rPr>
              <a:t>Módulo 8 - </a:t>
            </a:r>
            <a:r>
              <a:rPr lang="en-GB">
                <a:solidFill>
                  <a:srgbClr val="F8A92A"/>
                </a:solidFill>
              </a:rPr>
              <a:t>Defendendo o acesso à energia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8F4627E-1BCB-0E97-13EE-0DADF8B32769}"/>
              </a:ext>
            </a:extLst>
          </p:cNvPr>
          <p:cNvSpPr/>
          <p:nvPr/>
        </p:nvSpPr>
        <p:spPr>
          <a:xfrm>
            <a:off x="692704" y="2249004"/>
            <a:ext cx="2783689" cy="2175915"/>
          </a:xfrm>
          <a:prstGeom prst="roundRect">
            <a:avLst>
              <a:gd name="adj" fmla="val 7765"/>
            </a:avLst>
          </a:prstGeom>
          <a:solidFill>
            <a:srgbClr val="FBDFB2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050" dirty="0" err="1">
                <a:solidFill>
                  <a:srgbClr val="F8A9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Quais</a:t>
            </a:r>
            <a:r>
              <a:rPr lang="en-GB" sz="1050" dirty="0">
                <a:solidFill>
                  <a:srgbClr val="F8A9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rgbClr val="F8A9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são</a:t>
            </a:r>
            <a:r>
              <a:rPr lang="en-GB" sz="1050" dirty="0">
                <a:solidFill>
                  <a:srgbClr val="F8A9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os </a:t>
            </a:r>
            <a:r>
              <a:rPr lang="en-GB" sz="1050" dirty="0" err="1">
                <a:solidFill>
                  <a:srgbClr val="F8A9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lang="en-GB" sz="1050" dirty="0">
                <a:solidFill>
                  <a:srgbClr val="F8A9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rgbClr val="F8A9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diretos</a:t>
            </a:r>
            <a:r>
              <a:rPr lang="en-GB" sz="1050" dirty="0">
                <a:solidFill>
                  <a:srgbClr val="F8A9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503A3D6-BA8E-D6D9-F9FA-971319072B6B}"/>
              </a:ext>
            </a:extLst>
          </p:cNvPr>
          <p:cNvSpPr/>
          <p:nvPr/>
        </p:nvSpPr>
        <p:spPr>
          <a:xfrm>
            <a:off x="3569014" y="2243491"/>
            <a:ext cx="2779277" cy="2186975"/>
          </a:xfrm>
          <a:prstGeom prst="roundRect">
            <a:avLst>
              <a:gd name="adj" fmla="val 5893"/>
            </a:avLst>
          </a:prstGeom>
          <a:solidFill>
            <a:srgbClr val="FBDFB2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050">
                <a:solidFill>
                  <a:srgbClr val="F8A9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Quais grupos comunitários recebem </a:t>
            </a:r>
            <a:br>
              <a:rPr lang="en-GB" sz="1050">
                <a:solidFill>
                  <a:srgbClr val="F8A92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50">
                <a:solidFill>
                  <a:srgbClr val="F8A9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esses resultados e benefícios?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030FEBF-9103-5FB0-55A4-6C40FA9FA185}"/>
              </a:ext>
            </a:extLst>
          </p:cNvPr>
          <p:cNvSpPr/>
          <p:nvPr/>
        </p:nvSpPr>
        <p:spPr>
          <a:xfrm>
            <a:off x="6440913" y="2249004"/>
            <a:ext cx="2779277" cy="2175915"/>
          </a:xfrm>
          <a:prstGeom prst="roundRect">
            <a:avLst>
              <a:gd name="adj" fmla="val 9172"/>
            </a:avLst>
          </a:prstGeom>
          <a:solidFill>
            <a:srgbClr val="FBDFB2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050">
                <a:solidFill>
                  <a:srgbClr val="F8A9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Existem outros benefícios relacionados à redução de emissões, adaptação climática ou outras formas de privação?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BE0E4FB-7BF9-708B-D2D8-782239184426}"/>
              </a:ext>
            </a:extLst>
          </p:cNvPr>
          <p:cNvSpPr/>
          <p:nvPr/>
        </p:nvSpPr>
        <p:spPr>
          <a:xfrm>
            <a:off x="701890" y="1878366"/>
            <a:ext cx="8534390" cy="390988"/>
          </a:xfrm>
          <a:prstGeom prst="roundRect">
            <a:avLst/>
          </a:prstGeom>
          <a:solidFill>
            <a:srgbClr val="F8A9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Quais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são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os </a:t>
            </a:r>
            <a:r>
              <a:rPr lang="en-GB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das </a:t>
            </a:r>
            <a:r>
              <a:rPr lang="en-GB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ações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acesso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en-GB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energia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meu </a:t>
            </a:r>
            <a:r>
              <a:rPr lang="en-GB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governo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local?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B183B19-E7C8-C484-3B08-653494651344}"/>
              </a:ext>
            </a:extLst>
          </p:cNvPr>
          <p:cNvSpPr/>
          <p:nvPr/>
        </p:nvSpPr>
        <p:spPr>
          <a:xfrm>
            <a:off x="699609" y="4923767"/>
            <a:ext cx="4168482" cy="1263069"/>
          </a:xfrm>
          <a:prstGeom prst="roundRect">
            <a:avLst>
              <a:gd name="adj" fmla="val 7617"/>
            </a:avLst>
          </a:prstGeom>
          <a:solidFill>
            <a:srgbClr val="FBDFB2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F8A92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BA02A03-2E4B-13E3-5408-FBB9B01F0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t>106</a:t>
            </a:fld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67757EE-D914-C5B0-8545-7A90078F2284}"/>
              </a:ext>
            </a:extLst>
          </p:cNvPr>
          <p:cNvSpPr/>
          <p:nvPr/>
        </p:nvSpPr>
        <p:spPr>
          <a:xfrm>
            <a:off x="5046947" y="4923767"/>
            <a:ext cx="4168481" cy="1263069"/>
          </a:xfrm>
          <a:prstGeom prst="roundRect">
            <a:avLst>
              <a:gd name="adj" fmla="val 7617"/>
            </a:avLst>
          </a:prstGeom>
          <a:solidFill>
            <a:srgbClr val="FBDFB2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F8A92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C9B0813-1AD1-5532-6964-10EEB3C37E93}"/>
              </a:ext>
            </a:extLst>
          </p:cNvPr>
          <p:cNvSpPr/>
          <p:nvPr/>
        </p:nvSpPr>
        <p:spPr>
          <a:xfrm>
            <a:off x="685800" y="4532779"/>
            <a:ext cx="4182291" cy="390988"/>
          </a:xfrm>
          <a:prstGeom prst="roundRect">
            <a:avLst/>
          </a:prstGeom>
          <a:solidFill>
            <a:srgbClr val="F8A9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Governança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regulamentação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necessárias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para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incentivar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esses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resultados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benefícios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50312C0-13F0-4CA2-364D-A48FA8523701}"/>
              </a:ext>
            </a:extLst>
          </p:cNvPr>
          <p:cNvSpPr/>
          <p:nvPr/>
        </p:nvSpPr>
        <p:spPr>
          <a:xfrm>
            <a:off x="5035055" y="4532779"/>
            <a:ext cx="4182291" cy="390988"/>
          </a:xfrm>
          <a:prstGeom prst="roundRect">
            <a:avLst/>
          </a:prstGeom>
          <a:solidFill>
            <a:srgbClr val="F8A9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Dados e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monitoramento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necessários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para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incentivar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esses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resultados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benefícios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Oval 33">
            <a:hlinkClick r:id="rId3" action="ppaction://hlinksldjump"/>
            <a:extLst>
              <a:ext uri="{FF2B5EF4-FFF2-40B4-BE49-F238E27FC236}">
                <a16:creationId xmlns:a16="http://schemas.microsoft.com/office/drawing/2014/main" id="{DB5DA054-5720-462E-92CA-A2A1BAA1AB24}"/>
              </a:ext>
            </a:extLst>
          </p:cNvPr>
          <p:cNvSpPr/>
          <p:nvPr/>
        </p:nvSpPr>
        <p:spPr>
          <a:xfrm>
            <a:off x="9384310" y="820816"/>
            <a:ext cx="128979" cy="12897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35" name="Oval 34">
            <a:hlinkClick r:id="rId4" action="ppaction://hlinksldjump"/>
            <a:extLst>
              <a:ext uri="{FF2B5EF4-FFF2-40B4-BE49-F238E27FC236}">
                <a16:creationId xmlns:a16="http://schemas.microsoft.com/office/drawing/2014/main" id="{EF7BF61D-DB8E-4D48-BB59-29E202122EA1}"/>
              </a:ext>
            </a:extLst>
          </p:cNvPr>
          <p:cNvSpPr/>
          <p:nvPr/>
        </p:nvSpPr>
        <p:spPr>
          <a:xfrm>
            <a:off x="9384310" y="1983052"/>
            <a:ext cx="128979" cy="128979"/>
          </a:xfrm>
          <a:prstGeom prst="ellipse">
            <a:avLst/>
          </a:prstGeom>
          <a:solidFill>
            <a:srgbClr val="008C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6" name="Oval 35">
            <a:hlinkClick r:id="rId3" action="ppaction://hlinksldjump"/>
            <a:extLst>
              <a:ext uri="{FF2B5EF4-FFF2-40B4-BE49-F238E27FC236}">
                <a16:creationId xmlns:a16="http://schemas.microsoft.com/office/drawing/2014/main" id="{2ED659DA-DD56-4188-863C-DDADFD7F5A2F}"/>
              </a:ext>
            </a:extLst>
          </p:cNvPr>
          <p:cNvSpPr/>
          <p:nvPr/>
        </p:nvSpPr>
        <p:spPr>
          <a:xfrm>
            <a:off x="9384310" y="823197"/>
            <a:ext cx="128979" cy="12897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7" name="Oval 36">
            <a:hlinkClick r:id="rId5" action="ppaction://hlinksldjump"/>
            <a:extLst>
              <a:ext uri="{FF2B5EF4-FFF2-40B4-BE49-F238E27FC236}">
                <a16:creationId xmlns:a16="http://schemas.microsoft.com/office/drawing/2014/main" id="{E4A8AD72-2026-441B-BF1F-E6DF63484657}"/>
              </a:ext>
            </a:extLst>
          </p:cNvPr>
          <p:cNvSpPr/>
          <p:nvPr/>
        </p:nvSpPr>
        <p:spPr>
          <a:xfrm>
            <a:off x="9384310" y="1402303"/>
            <a:ext cx="128979" cy="128979"/>
          </a:xfrm>
          <a:prstGeom prst="ellipse">
            <a:avLst/>
          </a:prstGeom>
          <a:solidFill>
            <a:srgbClr val="1C35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8" name="Oval 37">
            <a:hlinkClick r:id="rId6" action="ppaction://hlinksldjump"/>
            <a:extLst>
              <a:ext uri="{FF2B5EF4-FFF2-40B4-BE49-F238E27FC236}">
                <a16:creationId xmlns:a16="http://schemas.microsoft.com/office/drawing/2014/main" id="{308746B5-CC86-44AE-A382-DAFCF71D1FAB}"/>
              </a:ext>
            </a:extLst>
          </p:cNvPr>
          <p:cNvSpPr/>
          <p:nvPr/>
        </p:nvSpPr>
        <p:spPr>
          <a:xfrm>
            <a:off x="9384310" y="2563074"/>
            <a:ext cx="128979" cy="12897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9" name="Oval 38">
            <a:hlinkClick r:id="rId7" action="ppaction://hlinksldjump"/>
            <a:extLst>
              <a:ext uri="{FF2B5EF4-FFF2-40B4-BE49-F238E27FC236}">
                <a16:creationId xmlns:a16="http://schemas.microsoft.com/office/drawing/2014/main" id="{833ED015-44FF-4937-ABA1-B53E3DED30F9}"/>
              </a:ext>
            </a:extLst>
          </p:cNvPr>
          <p:cNvSpPr/>
          <p:nvPr/>
        </p:nvSpPr>
        <p:spPr>
          <a:xfrm>
            <a:off x="9384310" y="4302666"/>
            <a:ext cx="128979" cy="12897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hlinkClick r:id="rId8" action="ppaction://hlinksldjump"/>
            <a:extLst>
              <a:ext uri="{FF2B5EF4-FFF2-40B4-BE49-F238E27FC236}">
                <a16:creationId xmlns:a16="http://schemas.microsoft.com/office/drawing/2014/main" id="{2BC550C4-3B8A-45D5-A770-E5B5E8E1508C}"/>
              </a:ext>
            </a:extLst>
          </p:cNvPr>
          <p:cNvSpPr/>
          <p:nvPr/>
        </p:nvSpPr>
        <p:spPr>
          <a:xfrm>
            <a:off x="9384310" y="3720774"/>
            <a:ext cx="128979" cy="128979"/>
          </a:xfrm>
          <a:prstGeom prst="ellipse">
            <a:avLst/>
          </a:prstGeom>
          <a:solidFill>
            <a:srgbClr val="6AB2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hlinkClick r:id="rId9" action="ppaction://hlinksldjump"/>
            <a:extLst>
              <a:ext uri="{FF2B5EF4-FFF2-40B4-BE49-F238E27FC236}">
                <a16:creationId xmlns:a16="http://schemas.microsoft.com/office/drawing/2014/main" id="{3FDCE48F-7C1E-411C-B20C-0EC5F51990D9}"/>
              </a:ext>
            </a:extLst>
          </p:cNvPr>
          <p:cNvSpPr/>
          <p:nvPr/>
        </p:nvSpPr>
        <p:spPr>
          <a:xfrm>
            <a:off x="9384310" y="3144004"/>
            <a:ext cx="128979" cy="128979"/>
          </a:xfrm>
          <a:prstGeom prst="ellipse">
            <a:avLst/>
          </a:prstGeom>
          <a:solidFill>
            <a:srgbClr val="0388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hlinkClick r:id="rId10" action="ppaction://hlinksldjump"/>
            <a:extLst>
              <a:ext uri="{FF2B5EF4-FFF2-40B4-BE49-F238E27FC236}">
                <a16:creationId xmlns:a16="http://schemas.microsoft.com/office/drawing/2014/main" id="{216A86BF-6EE6-467D-B7BE-307668879A0A}"/>
              </a:ext>
            </a:extLst>
          </p:cNvPr>
          <p:cNvSpPr/>
          <p:nvPr/>
        </p:nvSpPr>
        <p:spPr>
          <a:xfrm>
            <a:off x="9384310" y="4881778"/>
            <a:ext cx="128979" cy="128979"/>
          </a:xfrm>
          <a:prstGeom prst="ellipse">
            <a:avLst/>
          </a:prstGeom>
          <a:solidFill>
            <a:srgbClr val="F19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hlinkClick r:id="rId11" action="ppaction://hlinksldjump"/>
            <a:extLst>
              <a:ext uri="{FF2B5EF4-FFF2-40B4-BE49-F238E27FC236}">
                <a16:creationId xmlns:a16="http://schemas.microsoft.com/office/drawing/2014/main" id="{599532BA-235C-47D9-935E-6C393C007CAD}"/>
              </a:ext>
            </a:extLst>
          </p:cNvPr>
          <p:cNvSpPr/>
          <p:nvPr/>
        </p:nvSpPr>
        <p:spPr>
          <a:xfrm>
            <a:off x="9384310" y="5463066"/>
            <a:ext cx="128979" cy="128979"/>
          </a:xfrm>
          <a:prstGeom prst="ellipse">
            <a:avLst/>
          </a:prstGeom>
          <a:solidFill>
            <a:srgbClr val="F8A9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5C21613-06D6-416A-8AC8-87C7FAC078C8}"/>
              </a:ext>
            </a:extLst>
          </p:cNvPr>
          <p:cNvGrpSpPr/>
          <p:nvPr/>
        </p:nvGrpSpPr>
        <p:grpSpPr>
          <a:xfrm>
            <a:off x="9573110" y="5385781"/>
            <a:ext cx="146522" cy="280390"/>
            <a:chOff x="5545138" y="625475"/>
            <a:chExt cx="1489075" cy="2849563"/>
          </a:xfrm>
        </p:grpSpPr>
        <p:sp>
          <p:nvSpPr>
            <p:cNvPr id="45" name="Freeform 117">
              <a:extLst>
                <a:ext uri="{FF2B5EF4-FFF2-40B4-BE49-F238E27FC236}">
                  <a16:creationId xmlns:a16="http://schemas.microsoft.com/office/drawing/2014/main" id="{230370D1-E2F1-4A0F-B41B-487E17E83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625475"/>
              <a:ext cx="1243013" cy="1697038"/>
            </a:xfrm>
            <a:custGeom>
              <a:avLst/>
              <a:gdLst>
                <a:gd name="T0" fmla="*/ 2278 w 4249"/>
                <a:gd name="T1" fmla="*/ 5744 h 5744"/>
                <a:gd name="T2" fmla="*/ 0 w 4249"/>
                <a:gd name="T3" fmla="*/ 5744 h 5744"/>
                <a:gd name="T4" fmla="*/ 4249 w 4249"/>
                <a:gd name="T5" fmla="*/ 0 h 5744"/>
                <a:gd name="T6" fmla="*/ 2603 w 4249"/>
                <a:gd name="T7" fmla="*/ 4796 h 5744"/>
                <a:gd name="T8" fmla="*/ 2278 w 4249"/>
                <a:gd name="T9" fmla="*/ 5744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2278" y="5744"/>
                  </a:moveTo>
                  <a:lnTo>
                    <a:pt x="0" y="5744"/>
                  </a:lnTo>
                  <a:lnTo>
                    <a:pt x="4249" y="0"/>
                  </a:lnTo>
                  <a:lnTo>
                    <a:pt x="2603" y="4796"/>
                  </a:lnTo>
                  <a:lnTo>
                    <a:pt x="2278" y="5744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20">
              <a:extLst>
                <a:ext uri="{FF2B5EF4-FFF2-40B4-BE49-F238E27FC236}">
                  <a16:creationId xmlns:a16="http://schemas.microsoft.com/office/drawing/2014/main" id="{9DD8204D-7ED9-4A33-9F3A-0E3352A7A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1779588"/>
              <a:ext cx="1243013" cy="1695450"/>
            </a:xfrm>
            <a:custGeom>
              <a:avLst/>
              <a:gdLst>
                <a:gd name="T0" fmla="*/ 1972 w 4249"/>
                <a:gd name="T1" fmla="*/ 0 h 5744"/>
                <a:gd name="T2" fmla="*/ 4249 w 4249"/>
                <a:gd name="T3" fmla="*/ 0 h 5744"/>
                <a:gd name="T4" fmla="*/ 0 w 4249"/>
                <a:gd name="T5" fmla="*/ 5744 h 5744"/>
                <a:gd name="T6" fmla="*/ 1646 w 4249"/>
                <a:gd name="T7" fmla="*/ 948 h 5744"/>
                <a:gd name="T8" fmla="*/ 1972 w 4249"/>
                <a:gd name="T9" fmla="*/ 0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1972" y="0"/>
                  </a:moveTo>
                  <a:lnTo>
                    <a:pt x="4249" y="0"/>
                  </a:lnTo>
                  <a:lnTo>
                    <a:pt x="0" y="5744"/>
                  </a:lnTo>
                  <a:lnTo>
                    <a:pt x="1646" y="948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1280679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2B744D42-DC44-45AD-B31F-1BD73E2092F6}"/>
              </a:ext>
            </a:extLst>
          </p:cNvPr>
          <p:cNvSpPr/>
          <p:nvPr/>
        </p:nvSpPr>
        <p:spPr>
          <a:xfrm>
            <a:off x="5939384" y="0"/>
            <a:ext cx="3966619" cy="6858000"/>
          </a:xfrm>
          <a:prstGeom prst="rect">
            <a:avLst/>
          </a:prstGeom>
          <a:solidFill>
            <a:srgbClr val="1C35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06C47AF3-27C2-4BA0-AA16-657D1E07C4B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939381" y="749075"/>
            <a:ext cx="3956100" cy="5348718"/>
            <a:chOff x="3135" y="1192"/>
            <a:chExt cx="1410" cy="1936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0ADE567-F38D-4F33-8CFA-35EBF46C6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1192"/>
              <a:ext cx="1410" cy="1317"/>
            </a:xfrm>
            <a:custGeom>
              <a:avLst/>
              <a:gdLst>
                <a:gd name="T0" fmla="*/ 6231 w 6231"/>
                <a:gd name="T1" fmla="*/ 0 h 5774"/>
                <a:gd name="T2" fmla="*/ 3335 w 6231"/>
                <a:gd name="T3" fmla="*/ 0 h 5774"/>
                <a:gd name="T4" fmla="*/ 0 w 6231"/>
                <a:gd name="T5" fmla="*/ 5774 h 5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31" h="5774">
                  <a:moveTo>
                    <a:pt x="6231" y="0"/>
                  </a:moveTo>
                  <a:lnTo>
                    <a:pt x="3335" y="0"/>
                  </a:lnTo>
                  <a:lnTo>
                    <a:pt x="0" y="5774"/>
                  </a:lnTo>
                </a:path>
              </a:pathLst>
            </a:custGeom>
            <a:noFill/>
            <a:ln w="12700" cap="flat">
              <a:solidFill>
                <a:srgbClr val="008C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8EA2AFD-92B7-4C7F-9A84-58F95CD00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240"/>
              <a:ext cx="1383" cy="1269"/>
            </a:xfrm>
            <a:custGeom>
              <a:avLst/>
              <a:gdLst>
                <a:gd name="T0" fmla="*/ 6111 w 6111"/>
                <a:gd name="T1" fmla="*/ 0 h 5565"/>
                <a:gd name="T2" fmla="*/ 3215 w 6111"/>
                <a:gd name="T3" fmla="*/ 0 h 5565"/>
                <a:gd name="T4" fmla="*/ 0 w 6111"/>
                <a:gd name="T5" fmla="*/ 5565 h 5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11" h="5565">
                  <a:moveTo>
                    <a:pt x="6111" y="0"/>
                  </a:moveTo>
                  <a:lnTo>
                    <a:pt x="3215" y="0"/>
                  </a:lnTo>
                  <a:lnTo>
                    <a:pt x="0" y="5565"/>
                  </a:lnTo>
                </a:path>
              </a:pathLst>
            </a:custGeom>
            <a:noFill/>
            <a:ln w="12700" cap="flat">
              <a:solidFill>
                <a:srgbClr val="008C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4741C45C-B568-4A2A-93BB-0BD27915F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1287"/>
              <a:ext cx="1356" cy="1222"/>
            </a:xfrm>
            <a:custGeom>
              <a:avLst/>
              <a:gdLst>
                <a:gd name="T0" fmla="*/ 5990 w 5990"/>
                <a:gd name="T1" fmla="*/ 0 h 5356"/>
                <a:gd name="T2" fmla="*/ 3094 w 5990"/>
                <a:gd name="T3" fmla="*/ 0 h 5356"/>
                <a:gd name="T4" fmla="*/ 0 w 5990"/>
                <a:gd name="T5" fmla="*/ 5356 h 5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90" h="5356">
                  <a:moveTo>
                    <a:pt x="5990" y="0"/>
                  </a:moveTo>
                  <a:lnTo>
                    <a:pt x="3094" y="0"/>
                  </a:lnTo>
                  <a:lnTo>
                    <a:pt x="0" y="5356"/>
                  </a:lnTo>
                </a:path>
              </a:pathLst>
            </a:custGeom>
            <a:noFill/>
            <a:ln w="12700" cap="flat">
              <a:solidFill>
                <a:srgbClr val="008C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D884A57-6542-4CA8-8641-89C80481C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7" y="1335"/>
              <a:ext cx="1328" cy="1174"/>
            </a:xfrm>
            <a:custGeom>
              <a:avLst/>
              <a:gdLst>
                <a:gd name="T0" fmla="*/ 5869 w 5869"/>
                <a:gd name="T1" fmla="*/ 0 h 5148"/>
                <a:gd name="T2" fmla="*/ 2973 w 5869"/>
                <a:gd name="T3" fmla="*/ 0 h 5148"/>
                <a:gd name="T4" fmla="*/ 0 w 5869"/>
                <a:gd name="T5" fmla="*/ 5148 h 5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69" h="5148">
                  <a:moveTo>
                    <a:pt x="5869" y="0"/>
                  </a:moveTo>
                  <a:lnTo>
                    <a:pt x="2973" y="0"/>
                  </a:lnTo>
                  <a:lnTo>
                    <a:pt x="0" y="5148"/>
                  </a:lnTo>
                </a:path>
              </a:pathLst>
            </a:custGeom>
            <a:noFill/>
            <a:ln w="12700" cap="flat">
              <a:solidFill>
                <a:srgbClr val="008C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24D06F98-C012-4640-B033-50E9DDDCD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" y="1383"/>
              <a:ext cx="1301" cy="1126"/>
            </a:xfrm>
            <a:custGeom>
              <a:avLst/>
              <a:gdLst>
                <a:gd name="T0" fmla="*/ 5749 w 5749"/>
                <a:gd name="T1" fmla="*/ 0 h 4939"/>
                <a:gd name="T2" fmla="*/ 2853 w 5749"/>
                <a:gd name="T3" fmla="*/ 0 h 4939"/>
                <a:gd name="T4" fmla="*/ 0 w 5749"/>
                <a:gd name="T5" fmla="*/ 4939 h 4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49" h="4939">
                  <a:moveTo>
                    <a:pt x="5749" y="0"/>
                  </a:moveTo>
                  <a:lnTo>
                    <a:pt x="2853" y="0"/>
                  </a:lnTo>
                  <a:lnTo>
                    <a:pt x="0" y="4939"/>
                  </a:lnTo>
                </a:path>
              </a:pathLst>
            </a:custGeom>
            <a:noFill/>
            <a:ln w="12700" cap="flat">
              <a:solidFill>
                <a:srgbClr val="008C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F9E8958-DF79-4FDB-8E32-197097772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1" y="1430"/>
              <a:ext cx="1274" cy="1079"/>
            </a:xfrm>
            <a:custGeom>
              <a:avLst/>
              <a:gdLst>
                <a:gd name="T0" fmla="*/ 5628 w 5628"/>
                <a:gd name="T1" fmla="*/ 0 h 4730"/>
                <a:gd name="T2" fmla="*/ 2732 w 5628"/>
                <a:gd name="T3" fmla="*/ 0 h 4730"/>
                <a:gd name="T4" fmla="*/ 0 w 5628"/>
                <a:gd name="T5" fmla="*/ 4730 h 4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28" h="4730">
                  <a:moveTo>
                    <a:pt x="5628" y="0"/>
                  </a:moveTo>
                  <a:lnTo>
                    <a:pt x="2732" y="0"/>
                  </a:lnTo>
                  <a:lnTo>
                    <a:pt x="0" y="4730"/>
                  </a:lnTo>
                </a:path>
              </a:pathLst>
            </a:custGeom>
            <a:noFill/>
            <a:ln w="12700" cap="flat">
              <a:solidFill>
                <a:srgbClr val="008C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C2C0197D-3C37-4D38-9817-1B3026ED5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9" y="1478"/>
              <a:ext cx="1246" cy="1031"/>
            </a:xfrm>
            <a:custGeom>
              <a:avLst/>
              <a:gdLst>
                <a:gd name="T0" fmla="*/ 5507 w 5507"/>
                <a:gd name="T1" fmla="*/ 0 h 4521"/>
                <a:gd name="T2" fmla="*/ 2611 w 5507"/>
                <a:gd name="T3" fmla="*/ 0 h 4521"/>
                <a:gd name="T4" fmla="*/ 0 w 5507"/>
                <a:gd name="T5" fmla="*/ 4521 h 4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07" h="4521">
                  <a:moveTo>
                    <a:pt x="5507" y="0"/>
                  </a:moveTo>
                  <a:lnTo>
                    <a:pt x="2611" y="0"/>
                  </a:lnTo>
                  <a:lnTo>
                    <a:pt x="0" y="4521"/>
                  </a:lnTo>
                </a:path>
              </a:pathLst>
            </a:custGeom>
            <a:noFill/>
            <a:ln w="12700" cap="flat">
              <a:solidFill>
                <a:srgbClr val="008C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8174C7AD-7003-418B-B372-8188D806F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6" y="1525"/>
              <a:ext cx="1219" cy="984"/>
            </a:xfrm>
            <a:custGeom>
              <a:avLst/>
              <a:gdLst>
                <a:gd name="T0" fmla="*/ 5387 w 5387"/>
                <a:gd name="T1" fmla="*/ 0 h 4312"/>
                <a:gd name="T2" fmla="*/ 2491 w 5387"/>
                <a:gd name="T3" fmla="*/ 0 h 4312"/>
                <a:gd name="T4" fmla="*/ 0 w 5387"/>
                <a:gd name="T5" fmla="*/ 4312 h 4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87" h="4312">
                  <a:moveTo>
                    <a:pt x="5387" y="0"/>
                  </a:moveTo>
                  <a:lnTo>
                    <a:pt x="2491" y="0"/>
                  </a:lnTo>
                  <a:lnTo>
                    <a:pt x="0" y="4312"/>
                  </a:lnTo>
                </a:path>
              </a:pathLst>
            </a:custGeom>
            <a:noFill/>
            <a:ln w="12700" cap="flat">
              <a:solidFill>
                <a:srgbClr val="008C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2043C178-DA55-4132-9793-A576CD967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3" y="1573"/>
              <a:ext cx="1192" cy="936"/>
            </a:xfrm>
            <a:custGeom>
              <a:avLst/>
              <a:gdLst>
                <a:gd name="T0" fmla="*/ 5266 w 5266"/>
                <a:gd name="T1" fmla="*/ 0 h 4103"/>
                <a:gd name="T2" fmla="*/ 2370 w 5266"/>
                <a:gd name="T3" fmla="*/ 0 h 4103"/>
                <a:gd name="T4" fmla="*/ 0 w 5266"/>
                <a:gd name="T5" fmla="*/ 4103 h 4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66" h="4103">
                  <a:moveTo>
                    <a:pt x="5266" y="0"/>
                  </a:moveTo>
                  <a:lnTo>
                    <a:pt x="2370" y="0"/>
                  </a:lnTo>
                  <a:lnTo>
                    <a:pt x="0" y="4103"/>
                  </a:lnTo>
                </a:path>
              </a:pathLst>
            </a:custGeom>
            <a:noFill/>
            <a:ln w="12700" cap="flat">
              <a:solidFill>
                <a:srgbClr val="008C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706E16E9-EB2B-4D0B-843C-A374ADB88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1" y="1621"/>
              <a:ext cx="1164" cy="888"/>
            </a:xfrm>
            <a:custGeom>
              <a:avLst/>
              <a:gdLst>
                <a:gd name="T0" fmla="*/ 5145 w 5145"/>
                <a:gd name="T1" fmla="*/ 0 h 3894"/>
                <a:gd name="T2" fmla="*/ 2249 w 5145"/>
                <a:gd name="T3" fmla="*/ 0 h 3894"/>
                <a:gd name="T4" fmla="*/ 0 w 5145"/>
                <a:gd name="T5" fmla="*/ 3894 h 3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45" h="3894">
                  <a:moveTo>
                    <a:pt x="5145" y="0"/>
                  </a:moveTo>
                  <a:lnTo>
                    <a:pt x="2249" y="0"/>
                  </a:lnTo>
                  <a:lnTo>
                    <a:pt x="0" y="3894"/>
                  </a:lnTo>
                </a:path>
              </a:pathLst>
            </a:custGeom>
            <a:noFill/>
            <a:ln w="12700" cap="flat">
              <a:solidFill>
                <a:srgbClr val="008C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36D1146A-079C-4C6E-9EB3-2889FBC6A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8" y="1668"/>
              <a:ext cx="1137" cy="841"/>
            </a:xfrm>
            <a:custGeom>
              <a:avLst/>
              <a:gdLst>
                <a:gd name="T0" fmla="*/ 5025 w 5025"/>
                <a:gd name="T1" fmla="*/ 0 h 3685"/>
                <a:gd name="T2" fmla="*/ 2129 w 5025"/>
                <a:gd name="T3" fmla="*/ 0 h 3685"/>
                <a:gd name="T4" fmla="*/ 0 w 5025"/>
                <a:gd name="T5" fmla="*/ 3685 h 3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25" h="3685">
                  <a:moveTo>
                    <a:pt x="5025" y="0"/>
                  </a:moveTo>
                  <a:lnTo>
                    <a:pt x="2129" y="0"/>
                  </a:lnTo>
                  <a:lnTo>
                    <a:pt x="0" y="3685"/>
                  </a:lnTo>
                </a:path>
              </a:pathLst>
            </a:custGeom>
            <a:noFill/>
            <a:ln w="12700" cap="flat">
              <a:solidFill>
                <a:srgbClr val="008C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27D1DBEE-8660-4B38-9E69-F6CDF24F1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5" y="1716"/>
              <a:ext cx="1110" cy="793"/>
            </a:xfrm>
            <a:custGeom>
              <a:avLst/>
              <a:gdLst>
                <a:gd name="T0" fmla="*/ 4904 w 4904"/>
                <a:gd name="T1" fmla="*/ 0 h 3476"/>
                <a:gd name="T2" fmla="*/ 2008 w 4904"/>
                <a:gd name="T3" fmla="*/ 0 h 3476"/>
                <a:gd name="T4" fmla="*/ 0 w 4904"/>
                <a:gd name="T5" fmla="*/ 3476 h 3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04" h="3476">
                  <a:moveTo>
                    <a:pt x="4904" y="0"/>
                  </a:moveTo>
                  <a:lnTo>
                    <a:pt x="2008" y="0"/>
                  </a:lnTo>
                  <a:lnTo>
                    <a:pt x="0" y="3476"/>
                  </a:lnTo>
                </a:path>
              </a:pathLst>
            </a:custGeom>
            <a:noFill/>
            <a:ln w="12700" cap="flat">
              <a:solidFill>
                <a:srgbClr val="008C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39D66AAA-57C4-45A9-8F84-F58443E74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3" y="1764"/>
              <a:ext cx="1082" cy="745"/>
            </a:xfrm>
            <a:custGeom>
              <a:avLst/>
              <a:gdLst>
                <a:gd name="T0" fmla="*/ 4783 w 4783"/>
                <a:gd name="T1" fmla="*/ 0 h 3267"/>
                <a:gd name="T2" fmla="*/ 1887 w 4783"/>
                <a:gd name="T3" fmla="*/ 0 h 3267"/>
                <a:gd name="T4" fmla="*/ 0 w 4783"/>
                <a:gd name="T5" fmla="*/ 3267 h 3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83" h="3267">
                  <a:moveTo>
                    <a:pt x="4783" y="0"/>
                  </a:moveTo>
                  <a:lnTo>
                    <a:pt x="1887" y="0"/>
                  </a:lnTo>
                  <a:lnTo>
                    <a:pt x="0" y="3267"/>
                  </a:lnTo>
                </a:path>
              </a:pathLst>
            </a:custGeom>
            <a:noFill/>
            <a:ln w="12700" cap="flat">
              <a:solidFill>
                <a:srgbClr val="008C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B2656E5F-CEBF-45A1-8411-7E7D25844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0" y="1811"/>
              <a:ext cx="1055" cy="698"/>
            </a:xfrm>
            <a:custGeom>
              <a:avLst/>
              <a:gdLst>
                <a:gd name="T0" fmla="*/ 4663 w 4663"/>
                <a:gd name="T1" fmla="*/ 0 h 3059"/>
                <a:gd name="T2" fmla="*/ 1767 w 4663"/>
                <a:gd name="T3" fmla="*/ 0 h 3059"/>
                <a:gd name="T4" fmla="*/ 0 w 4663"/>
                <a:gd name="T5" fmla="*/ 3059 h 3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63" h="3059">
                  <a:moveTo>
                    <a:pt x="4663" y="0"/>
                  </a:moveTo>
                  <a:lnTo>
                    <a:pt x="1767" y="0"/>
                  </a:lnTo>
                  <a:lnTo>
                    <a:pt x="0" y="3059"/>
                  </a:lnTo>
                </a:path>
              </a:pathLst>
            </a:custGeom>
            <a:noFill/>
            <a:ln w="12700" cap="flat">
              <a:solidFill>
                <a:srgbClr val="008C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8217F517-2EB3-469F-9B7F-0924763AF3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1811"/>
              <a:ext cx="1410" cy="1317"/>
            </a:xfrm>
            <a:custGeom>
              <a:avLst/>
              <a:gdLst>
                <a:gd name="T0" fmla="*/ 0 w 6231"/>
                <a:gd name="T1" fmla="*/ 5774 h 5774"/>
                <a:gd name="T2" fmla="*/ 2895 w 6231"/>
                <a:gd name="T3" fmla="*/ 5774 h 5774"/>
                <a:gd name="T4" fmla="*/ 6231 w 6231"/>
                <a:gd name="T5" fmla="*/ 0 h 5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31" h="5774">
                  <a:moveTo>
                    <a:pt x="0" y="5774"/>
                  </a:moveTo>
                  <a:lnTo>
                    <a:pt x="2895" y="5774"/>
                  </a:lnTo>
                  <a:lnTo>
                    <a:pt x="6231" y="0"/>
                  </a:lnTo>
                </a:path>
              </a:pathLst>
            </a:custGeom>
            <a:noFill/>
            <a:ln w="12700" cap="flat">
              <a:solidFill>
                <a:srgbClr val="008C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ADEB09A3-DADC-48FF-AFE1-CF096DA3A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1811"/>
              <a:ext cx="1383" cy="1269"/>
            </a:xfrm>
            <a:custGeom>
              <a:avLst/>
              <a:gdLst>
                <a:gd name="T0" fmla="*/ 0 w 6110"/>
                <a:gd name="T1" fmla="*/ 5565 h 5565"/>
                <a:gd name="T2" fmla="*/ 2895 w 6110"/>
                <a:gd name="T3" fmla="*/ 5565 h 5565"/>
                <a:gd name="T4" fmla="*/ 6110 w 6110"/>
                <a:gd name="T5" fmla="*/ 0 h 5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10" h="5565">
                  <a:moveTo>
                    <a:pt x="0" y="5565"/>
                  </a:moveTo>
                  <a:lnTo>
                    <a:pt x="2895" y="5565"/>
                  </a:lnTo>
                  <a:lnTo>
                    <a:pt x="6110" y="0"/>
                  </a:lnTo>
                </a:path>
              </a:pathLst>
            </a:custGeom>
            <a:noFill/>
            <a:ln w="12700" cap="flat">
              <a:solidFill>
                <a:srgbClr val="008C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EAFA02E7-A58F-41A5-AF55-F66E51C09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1811"/>
              <a:ext cx="1356" cy="1222"/>
            </a:xfrm>
            <a:custGeom>
              <a:avLst/>
              <a:gdLst>
                <a:gd name="T0" fmla="*/ 0 w 5989"/>
                <a:gd name="T1" fmla="*/ 5357 h 5357"/>
                <a:gd name="T2" fmla="*/ 2895 w 5989"/>
                <a:gd name="T3" fmla="*/ 5357 h 5357"/>
                <a:gd name="T4" fmla="*/ 5989 w 5989"/>
                <a:gd name="T5" fmla="*/ 0 h 5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89" h="5357">
                  <a:moveTo>
                    <a:pt x="0" y="5357"/>
                  </a:moveTo>
                  <a:lnTo>
                    <a:pt x="2895" y="5357"/>
                  </a:lnTo>
                  <a:lnTo>
                    <a:pt x="5989" y="0"/>
                  </a:lnTo>
                </a:path>
              </a:pathLst>
            </a:custGeom>
            <a:noFill/>
            <a:ln w="12700" cap="flat">
              <a:solidFill>
                <a:srgbClr val="008C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2529EEDC-2AB2-4E91-8129-E9C0EF70D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1811"/>
              <a:ext cx="1329" cy="1174"/>
            </a:xfrm>
            <a:custGeom>
              <a:avLst/>
              <a:gdLst>
                <a:gd name="T0" fmla="*/ 0 w 5869"/>
                <a:gd name="T1" fmla="*/ 5148 h 5148"/>
                <a:gd name="T2" fmla="*/ 2895 w 5869"/>
                <a:gd name="T3" fmla="*/ 5148 h 5148"/>
                <a:gd name="T4" fmla="*/ 5869 w 5869"/>
                <a:gd name="T5" fmla="*/ 0 h 5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69" h="5148">
                  <a:moveTo>
                    <a:pt x="0" y="5148"/>
                  </a:moveTo>
                  <a:lnTo>
                    <a:pt x="2895" y="5148"/>
                  </a:lnTo>
                  <a:lnTo>
                    <a:pt x="5869" y="0"/>
                  </a:lnTo>
                </a:path>
              </a:pathLst>
            </a:custGeom>
            <a:noFill/>
            <a:ln w="12700" cap="flat">
              <a:solidFill>
                <a:srgbClr val="008C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807A0374-93F6-4DEC-B200-36C40070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1811"/>
              <a:ext cx="1301" cy="1127"/>
            </a:xfrm>
            <a:custGeom>
              <a:avLst/>
              <a:gdLst>
                <a:gd name="T0" fmla="*/ 0 w 5748"/>
                <a:gd name="T1" fmla="*/ 4939 h 4939"/>
                <a:gd name="T2" fmla="*/ 2895 w 5748"/>
                <a:gd name="T3" fmla="*/ 4939 h 4939"/>
                <a:gd name="T4" fmla="*/ 5748 w 5748"/>
                <a:gd name="T5" fmla="*/ 0 h 4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48" h="4939">
                  <a:moveTo>
                    <a:pt x="0" y="4939"/>
                  </a:moveTo>
                  <a:lnTo>
                    <a:pt x="2895" y="4939"/>
                  </a:lnTo>
                  <a:lnTo>
                    <a:pt x="5748" y="0"/>
                  </a:lnTo>
                </a:path>
              </a:pathLst>
            </a:custGeom>
            <a:noFill/>
            <a:ln w="12700" cap="flat">
              <a:solidFill>
                <a:srgbClr val="008C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2DD3AD9F-AD17-4B71-B017-D393737C5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1811"/>
              <a:ext cx="1274" cy="1079"/>
            </a:xfrm>
            <a:custGeom>
              <a:avLst/>
              <a:gdLst>
                <a:gd name="T0" fmla="*/ 0 w 5627"/>
                <a:gd name="T1" fmla="*/ 4730 h 4730"/>
                <a:gd name="T2" fmla="*/ 2895 w 5627"/>
                <a:gd name="T3" fmla="*/ 4730 h 4730"/>
                <a:gd name="T4" fmla="*/ 5627 w 5627"/>
                <a:gd name="T5" fmla="*/ 0 h 4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27" h="4730">
                  <a:moveTo>
                    <a:pt x="0" y="4730"/>
                  </a:moveTo>
                  <a:lnTo>
                    <a:pt x="2895" y="4730"/>
                  </a:lnTo>
                  <a:lnTo>
                    <a:pt x="5627" y="0"/>
                  </a:lnTo>
                </a:path>
              </a:pathLst>
            </a:custGeom>
            <a:noFill/>
            <a:ln w="12700" cap="flat">
              <a:solidFill>
                <a:srgbClr val="008C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9617459F-DB26-4994-A2EA-153DC92DB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1811"/>
              <a:ext cx="1247" cy="1031"/>
            </a:xfrm>
            <a:custGeom>
              <a:avLst/>
              <a:gdLst>
                <a:gd name="T0" fmla="*/ 0 w 5507"/>
                <a:gd name="T1" fmla="*/ 4521 h 4521"/>
                <a:gd name="T2" fmla="*/ 2895 w 5507"/>
                <a:gd name="T3" fmla="*/ 4521 h 4521"/>
                <a:gd name="T4" fmla="*/ 5507 w 5507"/>
                <a:gd name="T5" fmla="*/ 0 h 4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07" h="4521">
                  <a:moveTo>
                    <a:pt x="0" y="4521"/>
                  </a:moveTo>
                  <a:lnTo>
                    <a:pt x="2895" y="4521"/>
                  </a:lnTo>
                  <a:lnTo>
                    <a:pt x="5507" y="0"/>
                  </a:lnTo>
                </a:path>
              </a:pathLst>
            </a:custGeom>
            <a:noFill/>
            <a:ln w="12700" cap="flat">
              <a:solidFill>
                <a:srgbClr val="008C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1CAA7833-C82C-4DEF-A6E8-21CC7E2924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1811"/>
              <a:ext cx="1219" cy="984"/>
            </a:xfrm>
            <a:custGeom>
              <a:avLst/>
              <a:gdLst>
                <a:gd name="T0" fmla="*/ 0 w 5386"/>
                <a:gd name="T1" fmla="*/ 4312 h 4312"/>
                <a:gd name="T2" fmla="*/ 2895 w 5386"/>
                <a:gd name="T3" fmla="*/ 4312 h 4312"/>
                <a:gd name="T4" fmla="*/ 5386 w 5386"/>
                <a:gd name="T5" fmla="*/ 0 h 4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86" h="4312">
                  <a:moveTo>
                    <a:pt x="0" y="4312"/>
                  </a:moveTo>
                  <a:lnTo>
                    <a:pt x="2895" y="4312"/>
                  </a:lnTo>
                  <a:lnTo>
                    <a:pt x="5386" y="0"/>
                  </a:lnTo>
                </a:path>
              </a:pathLst>
            </a:custGeom>
            <a:noFill/>
            <a:ln w="12700" cap="flat">
              <a:solidFill>
                <a:srgbClr val="008C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F066A28B-16EF-4622-8865-0B7E6B348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1811"/>
              <a:ext cx="1192" cy="936"/>
            </a:xfrm>
            <a:custGeom>
              <a:avLst/>
              <a:gdLst>
                <a:gd name="T0" fmla="*/ 0 w 5265"/>
                <a:gd name="T1" fmla="*/ 4103 h 4103"/>
                <a:gd name="T2" fmla="*/ 2895 w 5265"/>
                <a:gd name="T3" fmla="*/ 4103 h 4103"/>
                <a:gd name="T4" fmla="*/ 5265 w 5265"/>
                <a:gd name="T5" fmla="*/ 0 h 4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65" h="4103">
                  <a:moveTo>
                    <a:pt x="0" y="4103"/>
                  </a:moveTo>
                  <a:lnTo>
                    <a:pt x="2895" y="4103"/>
                  </a:lnTo>
                  <a:lnTo>
                    <a:pt x="5265" y="0"/>
                  </a:lnTo>
                </a:path>
              </a:pathLst>
            </a:custGeom>
            <a:noFill/>
            <a:ln w="12700" cap="flat">
              <a:solidFill>
                <a:srgbClr val="008C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5CD99110-3D5A-40CC-8320-B255F0565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1811"/>
              <a:ext cx="1165" cy="888"/>
            </a:xfrm>
            <a:custGeom>
              <a:avLst/>
              <a:gdLst>
                <a:gd name="T0" fmla="*/ 0 w 5145"/>
                <a:gd name="T1" fmla="*/ 3894 h 3894"/>
                <a:gd name="T2" fmla="*/ 2895 w 5145"/>
                <a:gd name="T3" fmla="*/ 3894 h 3894"/>
                <a:gd name="T4" fmla="*/ 5145 w 5145"/>
                <a:gd name="T5" fmla="*/ 0 h 3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45" h="3894">
                  <a:moveTo>
                    <a:pt x="0" y="3894"/>
                  </a:moveTo>
                  <a:lnTo>
                    <a:pt x="2895" y="3894"/>
                  </a:lnTo>
                  <a:lnTo>
                    <a:pt x="5145" y="0"/>
                  </a:lnTo>
                </a:path>
              </a:pathLst>
            </a:custGeom>
            <a:noFill/>
            <a:ln w="12700" cap="flat">
              <a:solidFill>
                <a:srgbClr val="008C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D2A13A71-9B97-4DB5-9D1C-303F3EF0E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1811"/>
              <a:ext cx="1137" cy="841"/>
            </a:xfrm>
            <a:custGeom>
              <a:avLst/>
              <a:gdLst>
                <a:gd name="T0" fmla="*/ 0 w 5024"/>
                <a:gd name="T1" fmla="*/ 3685 h 3685"/>
                <a:gd name="T2" fmla="*/ 2895 w 5024"/>
                <a:gd name="T3" fmla="*/ 3685 h 3685"/>
                <a:gd name="T4" fmla="*/ 5024 w 5024"/>
                <a:gd name="T5" fmla="*/ 0 h 3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24" h="3685">
                  <a:moveTo>
                    <a:pt x="0" y="3685"/>
                  </a:moveTo>
                  <a:lnTo>
                    <a:pt x="2895" y="3685"/>
                  </a:lnTo>
                  <a:lnTo>
                    <a:pt x="5024" y="0"/>
                  </a:lnTo>
                </a:path>
              </a:pathLst>
            </a:custGeom>
            <a:noFill/>
            <a:ln w="12700" cap="flat">
              <a:solidFill>
                <a:srgbClr val="008C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33" name="Freeform 30">
              <a:extLst>
                <a:ext uri="{FF2B5EF4-FFF2-40B4-BE49-F238E27FC236}">
                  <a16:creationId xmlns:a16="http://schemas.microsoft.com/office/drawing/2014/main" id="{2C2F23A0-9019-4812-BEB8-613D9CE88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1811"/>
              <a:ext cx="1110" cy="793"/>
            </a:xfrm>
            <a:custGeom>
              <a:avLst/>
              <a:gdLst>
                <a:gd name="T0" fmla="*/ 0 w 4903"/>
                <a:gd name="T1" fmla="*/ 3476 h 3476"/>
                <a:gd name="T2" fmla="*/ 2895 w 4903"/>
                <a:gd name="T3" fmla="*/ 3476 h 3476"/>
                <a:gd name="T4" fmla="*/ 4903 w 4903"/>
                <a:gd name="T5" fmla="*/ 0 h 3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03" h="3476">
                  <a:moveTo>
                    <a:pt x="0" y="3476"/>
                  </a:moveTo>
                  <a:lnTo>
                    <a:pt x="2895" y="3476"/>
                  </a:lnTo>
                  <a:lnTo>
                    <a:pt x="4903" y="0"/>
                  </a:lnTo>
                </a:path>
              </a:pathLst>
            </a:custGeom>
            <a:noFill/>
            <a:ln w="12700" cap="flat">
              <a:solidFill>
                <a:srgbClr val="008C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F5C65656-A1AB-47B6-BAC5-CCFB9B549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1811"/>
              <a:ext cx="1083" cy="746"/>
            </a:xfrm>
            <a:custGeom>
              <a:avLst/>
              <a:gdLst>
                <a:gd name="T0" fmla="*/ 0 w 4783"/>
                <a:gd name="T1" fmla="*/ 3268 h 3268"/>
                <a:gd name="T2" fmla="*/ 2895 w 4783"/>
                <a:gd name="T3" fmla="*/ 3268 h 3268"/>
                <a:gd name="T4" fmla="*/ 4783 w 4783"/>
                <a:gd name="T5" fmla="*/ 0 h 3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83" h="3268">
                  <a:moveTo>
                    <a:pt x="0" y="3268"/>
                  </a:moveTo>
                  <a:lnTo>
                    <a:pt x="2895" y="3268"/>
                  </a:lnTo>
                  <a:lnTo>
                    <a:pt x="4783" y="0"/>
                  </a:lnTo>
                </a:path>
              </a:pathLst>
            </a:custGeom>
            <a:noFill/>
            <a:ln w="12700" cap="flat">
              <a:solidFill>
                <a:srgbClr val="008C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B1BC0DEB-DCCA-4C07-B1CB-8D2585680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1811"/>
              <a:ext cx="1055" cy="698"/>
            </a:xfrm>
            <a:custGeom>
              <a:avLst/>
              <a:gdLst>
                <a:gd name="T0" fmla="*/ 0 w 4662"/>
                <a:gd name="T1" fmla="*/ 3059 h 3059"/>
                <a:gd name="T2" fmla="*/ 2895 w 4662"/>
                <a:gd name="T3" fmla="*/ 3059 h 3059"/>
                <a:gd name="T4" fmla="*/ 4662 w 4662"/>
                <a:gd name="T5" fmla="*/ 0 h 3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62" h="3059">
                  <a:moveTo>
                    <a:pt x="0" y="3059"/>
                  </a:moveTo>
                  <a:lnTo>
                    <a:pt x="2895" y="3059"/>
                  </a:lnTo>
                  <a:lnTo>
                    <a:pt x="4662" y="0"/>
                  </a:lnTo>
                </a:path>
              </a:pathLst>
            </a:custGeom>
            <a:noFill/>
            <a:ln w="12700" cap="flat">
              <a:solidFill>
                <a:srgbClr val="008C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36" name="Line 33">
              <a:extLst>
                <a:ext uri="{FF2B5EF4-FFF2-40B4-BE49-F238E27FC236}">
                  <a16:creationId xmlns:a16="http://schemas.microsoft.com/office/drawing/2014/main" id="{165DF12F-188B-4A49-A6C0-954826414C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63" y="1811"/>
              <a:ext cx="400" cy="698"/>
            </a:xfrm>
            <a:prstGeom prst="line">
              <a:avLst/>
            </a:prstGeom>
            <a:noFill/>
            <a:ln w="12700" cap="flat">
              <a:solidFill>
                <a:srgbClr val="008C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37" name="Line 34">
              <a:extLst>
                <a:ext uri="{FF2B5EF4-FFF2-40B4-BE49-F238E27FC236}">
                  <a16:creationId xmlns:a16="http://schemas.microsoft.com/office/drawing/2014/main" id="{C701834A-174E-4ED6-844A-D5AC3B3C99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36" y="1811"/>
              <a:ext cx="400" cy="698"/>
            </a:xfrm>
            <a:prstGeom prst="line">
              <a:avLst/>
            </a:prstGeom>
            <a:noFill/>
            <a:ln w="12700" cap="flat">
              <a:solidFill>
                <a:srgbClr val="008C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38" name="Line 35">
              <a:extLst>
                <a:ext uri="{FF2B5EF4-FFF2-40B4-BE49-F238E27FC236}">
                  <a16:creationId xmlns:a16="http://schemas.microsoft.com/office/drawing/2014/main" id="{65C95048-CA11-4D27-95D5-C0F30908C7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08" y="1811"/>
              <a:ext cx="400" cy="698"/>
            </a:xfrm>
            <a:prstGeom prst="line">
              <a:avLst/>
            </a:prstGeom>
            <a:noFill/>
            <a:ln w="12700" cap="flat">
              <a:solidFill>
                <a:srgbClr val="008C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39" name="Line 36">
              <a:extLst>
                <a:ext uri="{FF2B5EF4-FFF2-40B4-BE49-F238E27FC236}">
                  <a16:creationId xmlns:a16="http://schemas.microsoft.com/office/drawing/2014/main" id="{05A18B9D-CD65-4257-87F8-2303CAE4FE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81" y="1811"/>
              <a:ext cx="400" cy="698"/>
            </a:xfrm>
            <a:prstGeom prst="line">
              <a:avLst/>
            </a:prstGeom>
            <a:noFill/>
            <a:ln w="12700" cap="flat">
              <a:solidFill>
                <a:srgbClr val="008C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40" name="Line 37">
              <a:extLst>
                <a:ext uri="{FF2B5EF4-FFF2-40B4-BE49-F238E27FC236}">
                  <a16:creationId xmlns:a16="http://schemas.microsoft.com/office/drawing/2014/main" id="{A4DCF8A8-629A-4020-A06D-91D26C003C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54" y="1811"/>
              <a:ext cx="400" cy="698"/>
            </a:xfrm>
            <a:prstGeom prst="line">
              <a:avLst/>
            </a:prstGeom>
            <a:noFill/>
            <a:ln w="12700" cap="flat">
              <a:solidFill>
                <a:srgbClr val="008C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41" name="Line 38">
              <a:extLst>
                <a:ext uri="{FF2B5EF4-FFF2-40B4-BE49-F238E27FC236}">
                  <a16:creationId xmlns:a16="http://schemas.microsoft.com/office/drawing/2014/main" id="{DAB991BB-26AE-40CA-AFEC-5472B763FA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26" y="1811"/>
              <a:ext cx="400" cy="698"/>
            </a:xfrm>
            <a:prstGeom prst="line">
              <a:avLst/>
            </a:prstGeom>
            <a:noFill/>
            <a:ln w="12700" cap="flat">
              <a:solidFill>
                <a:srgbClr val="008C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42" name="Line 39">
              <a:extLst>
                <a:ext uri="{FF2B5EF4-FFF2-40B4-BE49-F238E27FC236}">
                  <a16:creationId xmlns:a16="http://schemas.microsoft.com/office/drawing/2014/main" id="{057831DF-2F71-44B4-B3F7-9A3E086B54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99" y="1811"/>
              <a:ext cx="400" cy="698"/>
            </a:xfrm>
            <a:prstGeom prst="line">
              <a:avLst/>
            </a:prstGeom>
            <a:noFill/>
            <a:ln w="12700" cap="flat">
              <a:solidFill>
                <a:srgbClr val="008C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43" name="Line 40">
              <a:extLst>
                <a:ext uri="{FF2B5EF4-FFF2-40B4-BE49-F238E27FC236}">
                  <a16:creationId xmlns:a16="http://schemas.microsoft.com/office/drawing/2014/main" id="{11E71137-5F2C-40F8-9035-215011FE34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72" y="1811"/>
              <a:ext cx="400" cy="698"/>
            </a:xfrm>
            <a:prstGeom prst="line">
              <a:avLst/>
            </a:prstGeom>
            <a:noFill/>
            <a:ln w="12700" cap="flat">
              <a:solidFill>
                <a:srgbClr val="008C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44" name="Line 41">
              <a:extLst>
                <a:ext uri="{FF2B5EF4-FFF2-40B4-BE49-F238E27FC236}">
                  <a16:creationId xmlns:a16="http://schemas.microsoft.com/office/drawing/2014/main" id="{E4C0949A-5CAA-4888-B7BE-3576DA6AE5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44" y="1811"/>
              <a:ext cx="400" cy="698"/>
            </a:xfrm>
            <a:prstGeom prst="line">
              <a:avLst/>
            </a:prstGeom>
            <a:noFill/>
            <a:ln w="12700" cap="flat">
              <a:solidFill>
                <a:srgbClr val="008C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45" name="Line 42">
              <a:extLst>
                <a:ext uri="{FF2B5EF4-FFF2-40B4-BE49-F238E27FC236}">
                  <a16:creationId xmlns:a16="http://schemas.microsoft.com/office/drawing/2014/main" id="{4684E2C5-6BA4-42A7-9B2B-FCD42C22EA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17" y="1811"/>
              <a:ext cx="400" cy="698"/>
            </a:xfrm>
            <a:prstGeom prst="line">
              <a:avLst/>
            </a:prstGeom>
            <a:noFill/>
            <a:ln w="12700" cap="flat">
              <a:solidFill>
                <a:srgbClr val="008C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AB9E1D99-7567-4884-B0AB-E6EDE596FC12}"/>
              </a:ext>
            </a:extLst>
          </p:cNvPr>
          <p:cNvSpPr txBox="1"/>
          <p:nvPr/>
        </p:nvSpPr>
        <p:spPr>
          <a:xfrm>
            <a:off x="682674" y="1493343"/>
            <a:ext cx="2126309" cy="51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SG" sz="975" dirty="0">
                <a:solidFill>
                  <a:srgbClr val="1C35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www.globalcovenantofmayors.org</a:t>
            </a:r>
          </a:p>
          <a:p>
            <a:pPr>
              <a:lnSpc>
                <a:spcPct val="150000"/>
              </a:lnSpc>
            </a:pPr>
            <a:r>
              <a:rPr lang="en-SG" sz="975" dirty="0">
                <a:solidFill>
                  <a:srgbClr val="1C35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info@globalcovenantofmayors.org</a:t>
            </a:r>
            <a:endParaRPr lang="en-US" sz="975" dirty="0">
              <a:solidFill>
                <a:srgbClr val="1C3567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77F139-7AFF-820C-97D3-E40A3BC22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pPr/>
              <a:t>107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66C13D-51DC-467E-BD04-08D3CE0E9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08" y="3767545"/>
            <a:ext cx="4572423" cy="373817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F65CE8D2-34D0-4755-8033-9806943F2B28}"/>
              </a:ext>
            </a:extLst>
          </p:cNvPr>
          <p:cNvSpPr/>
          <p:nvPr/>
        </p:nvSpPr>
        <p:spPr>
          <a:xfrm>
            <a:off x="685800" y="6172200"/>
            <a:ext cx="1414066" cy="373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C9948C-E6C3-4C9D-870D-A0E22FA37F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97" y="4929144"/>
            <a:ext cx="4572423" cy="1065685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7B774EFF-A488-4C89-BEB5-9866BCF67F85}"/>
              </a:ext>
            </a:extLst>
          </p:cNvPr>
          <p:cNvSpPr txBox="1"/>
          <p:nvPr/>
        </p:nvSpPr>
        <p:spPr>
          <a:xfrm>
            <a:off x="654966" y="3378850"/>
            <a:ext cx="4575126" cy="2932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75" dirty="0" err="1">
                <a:solidFill>
                  <a:srgbClr val="8485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Membros</a:t>
            </a:r>
            <a:r>
              <a:rPr lang="en-US" sz="975" dirty="0">
                <a:solidFill>
                  <a:srgbClr val="8485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975" dirty="0" err="1">
                <a:solidFill>
                  <a:srgbClr val="8485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subcomitê</a:t>
            </a:r>
            <a:r>
              <a:rPr lang="en-US" sz="975" dirty="0">
                <a:solidFill>
                  <a:srgbClr val="8485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EAPP </a:t>
            </a:r>
            <a:endParaRPr lang="en-US" sz="975" dirty="0">
              <a:solidFill>
                <a:srgbClr val="848588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5D79817-2985-46A9-89A9-F01AE76FD999}"/>
              </a:ext>
            </a:extLst>
          </p:cNvPr>
          <p:cNvSpPr txBox="1"/>
          <p:nvPr/>
        </p:nvSpPr>
        <p:spPr>
          <a:xfrm>
            <a:off x="688679" y="4520253"/>
            <a:ext cx="4575126" cy="2932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975" dirty="0">
                <a:solidFill>
                  <a:srgbClr val="8485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Pactos regionais e nacionais do GCoM</a:t>
            </a:r>
            <a:endParaRPr lang="en-US" sz="975" dirty="0">
              <a:solidFill>
                <a:srgbClr val="848588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FEB8BA-6766-0C63-6470-5B8B7B171A4D}"/>
              </a:ext>
            </a:extLst>
          </p:cNvPr>
          <p:cNvSpPr txBox="1"/>
          <p:nvPr/>
        </p:nvSpPr>
        <p:spPr>
          <a:xfrm>
            <a:off x="682674" y="2373844"/>
            <a:ext cx="4575126" cy="2932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75" dirty="0" err="1">
                <a:solidFill>
                  <a:srgbClr val="8485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Desenvolvido</a:t>
            </a:r>
            <a:r>
              <a:rPr lang="en-US" sz="975" dirty="0">
                <a:solidFill>
                  <a:srgbClr val="8485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75" dirty="0" err="1">
                <a:solidFill>
                  <a:srgbClr val="8485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975" dirty="0">
                <a:solidFill>
                  <a:srgbClr val="8485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75" dirty="0" err="1">
                <a:solidFill>
                  <a:srgbClr val="8485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parceria</a:t>
            </a:r>
            <a:r>
              <a:rPr lang="en-US" sz="975" dirty="0">
                <a:solidFill>
                  <a:srgbClr val="8485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</a:t>
            </a:r>
            <a:endParaRPr lang="en-US" sz="975" dirty="0">
              <a:solidFill>
                <a:srgbClr val="848588"/>
              </a:solidFill>
            </a:endParaRPr>
          </a:p>
        </p:txBody>
      </p:sp>
      <p:pic>
        <p:nvPicPr>
          <p:cNvPr id="1028" name="Picture 4" descr="A red letter on a white background&#10;&#10;Description automatically generated">
            <a:extLst>
              <a:ext uri="{FF2B5EF4-FFF2-40B4-BE49-F238E27FC236}">
                <a16:creationId xmlns:a16="http://schemas.microsoft.com/office/drawing/2014/main" id="{4FC98FD5-C132-D546-4B62-1EA3C458A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08" y="2729851"/>
            <a:ext cx="785447" cy="20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18F267E-732F-15DB-8440-02BEAD068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66" y="807720"/>
            <a:ext cx="4790956" cy="57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428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B2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AA22FF-1562-C85D-AF88-9831FF723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1200" b="0" dirty="0">
                <a:solidFill>
                  <a:schemeClr val="bg1"/>
                </a:solidFill>
              </a:rPr>
              <a:t>O </a:t>
            </a:r>
            <a:r>
              <a:rPr lang="en-GB" sz="1200" b="0" dirty="0" err="1">
                <a:solidFill>
                  <a:schemeClr val="bg1"/>
                </a:solidFill>
              </a:rPr>
              <a:t>Módulo</a:t>
            </a:r>
            <a:r>
              <a:rPr lang="en-GB" sz="1200" b="0" dirty="0">
                <a:solidFill>
                  <a:schemeClr val="bg1"/>
                </a:solidFill>
              </a:rPr>
              <a:t> 5 </a:t>
            </a:r>
            <a:r>
              <a:rPr lang="en-GB" sz="1200" b="0" dirty="0" err="1">
                <a:solidFill>
                  <a:schemeClr val="bg1"/>
                </a:solidFill>
              </a:rPr>
              <a:t>explora</a:t>
            </a:r>
            <a:r>
              <a:rPr lang="en-GB" sz="1200" b="0" dirty="0">
                <a:solidFill>
                  <a:schemeClr val="bg1"/>
                </a:solidFill>
              </a:rPr>
              <a:t> os </a:t>
            </a:r>
            <a:r>
              <a:rPr lang="en-GB" sz="1200" b="0" dirty="0" err="1">
                <a:solidFill>
                  <a:schemeClr val="bg1"/>
                </a:solidFill>
              </a:rPr>
              <a:t>obstáculos</a:t>
            </a:r>
            <a:r>
              <a:rPr lang="en-GB" sz="1200" b="0" dirty="0">
                <a:solidFill>
                  <a:schemeClr val="bg1"/>
                </a:solidFill>
              </a:rPr>
              <a:t> dos </a:t>
            </a:r>
            <a:r>
              <a:rPr lang="en-GB" sz="1200" b="0" dirty="0" err="1">
                <a:solidFill>
                  <a:schemeClr val="bg1"/>
                </a:solidFill>
              </a:rPr>
              <a:t>governos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locais</a:t>
            </a:r>
            <a:r>
              <a:rPr lang="en-GB" sz="1200" b="0" dirty="0">
                <a:solidFill>
                  <a:schemeClr val="bg1"/>
                </a:solidFill>
              </a:rPr>
              <a:t> para </a:t>
            </a:r>
            <a:r>
              <a:rPr lang="en-GB" sz="1200" b="0" dirty="0" err="1">
                <a:solidFill>
                  <a:schemeClr val="bg1"/>
                </a:solidFill>
              </a:rPr>
              <a:t>descobrir</a:t>
            </a:r>
            <a:r>
              <a:rPr lang="en-GB" sz="1200" b="0" dirty="0">
                <a:solidFill>
                  <a:schemeClr val="bg1"/>
                </a:solidFill>
              </a:rPr>
              <a:t> as </a:t>
            </a:r>
            <a:r>
              <a:rPr lang="en-GB" sz="1200" b="0" dirty="0" err="1">
                <a:solidFill>
                  <a:schemeClr val="bg1"/>
                </a:solidFill>
              </a:rPr>
              <a:t>complexidades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em</a:t>
            </a:r>
            <a:r>
              <a:rPr lang="en-GB" sz="1200" b="0" dirty="0">
                <a:solidFill>
                  <a:schemeClr val="bg1"/>
                </a:solidFill>
              </a:rPr>
              <a:t> que </a:t>
            </a:r>
            <a:r>
              <a:rPr lang="en-GB" sz="1200" b="0" dirty="0" err="1">
                <a:solidFill>
                  <a:schemeClr val="bg1"/>
                </a:solidFill>
              </a:rPr>
              <a:t>eles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trabalham</a:t>
            </a:r>
            <a:r>
              <a:rPr lang="en-GB" sz="1200" b="0" dirty="0">
                <a:solidFill>
                  <a:schemeClr val="bg1"/>
                </a:solidFill>
              </a:rPr>
              <a:t>, </a:t>
            </a:r>
            <a:r>
              <a:rPr lang="en-GB" sz="1200" b="0" dirty="0" err="1">
                <a:solidFill>
                  <a:schemeClr val="bg1"/>
                </a:solidFill>
              </a:rPr>
              <a:t>como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ponto</a:t>
            </a:r>
            <a:r>
              <a:rPr lang="en-GB" sz="1200" b="0" dirty="0">
                <a:solidFill>
                  <a:schemeClr val="bg1"/>
                </a:solidFill>
              </a:rPr>
              <a:t> de </a:t>
            </a:r>
            <a:r>
              <a:rPr lang="en-GB" sz="1200" b="0" dirty="0" err="1">
                <a:solidFill>
                  <a:schemeClr val="bg1"/>
                </a:solidFill>
              </a:rPr>
              <a:t>partida</a:t>
            </a:r>
            <a:r>
              <a:rPr lang="en-GB" sz="1200" b="0" dirty="0">
                <a:solidFill>
                  <a:schemeClr val="bg1"/>
                </a:solidFill>
              </a:rPr>
              <a:t> para </a:t>
            </a:r>
            <a:r>
              <a:rPr lang="en-GB" sz="1200" b="0" dirty="0" err="1">
                <a:solidFill>
                  <a:schemeClr val="bg1"/>
                </a:solidFill>
              </a:rPr>
              <a:t>mapear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possíveis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caminhos</a:t>
            </a:r>
            <a:r>
              <a:rPr lang="en-GB" sz="1200" b="0" dirty="0">
                <a:solidFill>
                  <a:schemeClr val="bg1"/>
                </a:solidFill>
              </a:rPr>
              <a:t> a </a:t>
            </a:r>
            <a:r>
              <a:rPr lang="en-GB" sz="1200" b="0" dirty="0" err="1">
                <a:solidFill>
                  <a:schemeClr val="bg1"/>
                </a:solidFill>
              </a:rPr>
              <a:t>seguir</a:t>
            </a:r>
            <a:r>
              <a:rPr lang="en-GB" sz="1200" b="0" dirty="0">
                <a:solidFill>
                  <a:schemeClr val="bg1"/>
                </a:solidFill>
              </a:rPr>
              <a:t>. Este </a:t>
            </a:r>
            <a:r>
              <a:rPr lang="en-GB" sz="1200" b="0" dirty="0" err="1">
                <a:solidFill>
                  <a:schemeClr val="bg1"/>
                </a:solidFill>
              </a:rPr>
              <a:t>módulo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destaca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várias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categorias</a:t>
            </a:r>
            <a:r>
              <a:rPr lang="en-GB" sz="1200" b="0" dirty="0">
                <a:solidFill>
                  <a:schemeClr val="bg1"/>
                </a:solidFill>
              </a:rPr>
              <a:t> de </a:t>
            </a:r>
            <a:r>
              <a:rPr lang="en-GB" sz="1200" b="0" dirty="0" err="1">
                <a:solidFill>
                  <a:schemeClr val="bg1"/>
                </a:solidFill>
              </a:rPr>
              <a:t>obstáculos</a:t>
            </a:r>
            <a:r>
              <a:rPr lang="en-GB" sz="1200" b="0" dirty="0">
                <a:solidFill>
                  <a:schemeClr val="bg1"/>
                </a:solidFill>
              </a:rPr>
              <a:t> para </a:t>
            </a:r>
            <a:r>
              <a:rPr lang="en-GB" sz="1200" b="0" dirty="0" err="1">
                <a:solidFill>
                  <a:schemeClr val="bg1"/>
                </a:solidFill>
              </a:rPr>
              <a:t>identificar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oportunidades</a:t>
            </a:r>
            <a:r>
              <a:rPr lang="en-GB" sz="1200" b="0" dirty="0">
                <a:solidFill>
                  <a:schemeClr val="bg1"/>
                </a:solidFill>
              </a:rPr>
              <a:t> e </a:t>
            </a:r>
            <a:r>
              <a:rPr lang="en-GB" sz="1200" b="0" dirty="0" err="1">
                <a:solidFill>
                  <a:schemeClr val="bg1"/>
                </a:solidFill>
              </a:rPr>
              <a:t>soluções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inovadoras</a:t>
            </a:r>
            <a:r>
              <a:rPr lang="en-GB" sz="1200" b="0" dirty="0">
                <a:solidFill>
                  <a:schemeClr val="bg1"/>
                </a:solidFill>
              </a:rPr>
              <a:t>. </a:t>
            </a:r>
            <a:r>
              <a:rPr lang="en-GB" sz="1200" b="0" dirty="0" err="1">
                <a:solidFill>
                  <a:schemeClr val="bg1"/>
                </a:solidFill>
              </a:rPr>
              <a:t>Essas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soluções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podem</a:t>
            </a:r>
            <a:r>
              <a:rPr lang="en-GB" sz="1200" b="0" dirty="0">
                <a:solidFill>
                  <a:schemeClr val="bg1"/>
                </a:solidFill>
              </a:rPr>
              <a:t> ser </a:t>
            </a:r>
            <a:r>
              <a:rPr lang="en-GB" sz="1200" b="0" dirty="0" err="1">
                <a:solidFill>
                  <a:schemeClr val="bg1"/>
                </a:solidFill>
              </a:rPr>
              <a:t>encontradas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dentro</a:t>
            </a:r>
            <a:r>
              <a:rPr lang="en-GB" sz="1200" b="0" dirty="0">
                <a:solidFill>
                  <a:schemeClr val="bg1"/>
                </a:solidFill>
              </a:rPr>
              <a:t> da </a:t>
            </a:r>
            <a:r>
              <a:rPr lang="en-GB" sz="1200" b="0" dirty="0" err="1">
                <a:solidFill>
                  <a:schemeClr val="bg1"/>
                </a:solidFill>
              </a:rPr>
              <a:t>suas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administrações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ou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por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meio</a:t>
            </a:r>
            <a:r>
              <a:rPr lang="en-GB" sz="1200" b="0" dirty="0">
                <a:solidFill>
                  <a:schemeClr val="bg1"/>
                </a:solidFill>
              </a:rPr>
              <a:t> da </a:t>
            </a:r>
            <a:r>
              <a:rPr lang="en-GB" sz="1200" b="0" dirty="0" err="1">
                <a:solidFill>
                  <a:schemeClr val="bg1"/>
                </a:solidFill>
              </a:rPr>
              <a:t>colaboração</a:t>
            </a:r>
            <a:r>
              <a:rPr lang="en-GB" sz="1200" b="0" dirty="0">
                <a:solidFill>
                  <a:schemeClr val="bg1"/>
                </a:solidFill>
              </a:rPr>
              <a:t> com partes </a:t>
            </a:r>
            <a:r>
              <a:rPr lang="en-GB" sz="1200" b="0" dirty="0" err="1">
                <a:solidFill>
                  <a:schemeClr val="bg1"/>
                </a:solidFill>
              </a:rPr>
              <a:t>interessadas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relevantes</a:t>
            </a:r>
            <a:r>
              <a:rPr lang="en-GB" sz="1200" b="0" dirty="0">
                <a:solidFill>
                  <a:schemeClr val="bg1"/>
                </a:solidFill>
              </a:rPr>
              <a:t> da </a:t>
            </a:r>
            <a:r>
              <a:rPr lang="en-GB" sz="1200" b="0" dirty="0" err="1">
                <a:solidFill>
                  <a:schemeClr val="bg1"/>
                </a:solidFill>
              </a:rPr>
              <a:t>comunidade</a:t>
            </a:r>
            <a:r>
              <a:rPr lang="en-GB" sz="1200" b="0" dirty="0">
                <a:solidFill>
                  <a:schemeClr val="bg1"/>
                </a:solidFill>
              </a:rPr>
              <a:t>, do </a:t>
            </a:r>
            <a:r>
              <a:rPr lang="en-GB" sz="1200" b="0" dirty="0" err="1">
                <a:solidFill>
                  <a:schemeClr val="bg1"/>
                </a:solidFill>
              </a:rPr>
              <a:t>setor</a:t>
            </a:r>
            <a:r>
              <a:rPr lang="en-GB" sz="1200" b="0" dirty="0">
                <a:solidFill>
                  <a:schemeClr val="bg1"/>
                </a:solidFill>
              </a:rPr>
              <a:t> privado, </a:t>
            </a:r>
            <a:r>
              <a:rPr lang="en-GB" sz="1200" b="0" dirty="0" err="1">
                <a:solidFill>
                  <a:schemeClr val="bg1"/>
                </a:solidFill>
              </a:rPr>
              <a:t>regionais</a:t>
            </a:r>
            <a:r>
              <a:rPr lang="en-GB" sz="1200" b="0" dirty="0">
                <a:solidFill>
                  <a:schemeClr val="bg1"/>
                </a:solidFill>
              </a:rPr>
              <a:t> e </a:t>
            </a:r>
            <a:r>
              <a:rPr lang="en-GB" sz="1200" b="0" dirty="0" err="1">
                <a:solidFill>
                  <a:schemeClr val="bg1"/>
                </a:solidFill>
              </a:rPr>
              <a:t>nacionais</a:t>
            </a:r>
            <a:r>
              <a:rPr lang="en-GB" sz="1200" b="0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GB" sz="1200" b="0" dirty="0">
                <a:solidFill>
                  <a:schemeClr val="bg1"/>
                </a:solidFill>
              </a:rPr>
              <a:t>A ferramenta </a:t>
            </a:r>
            <a:r>
              <a:rPr lang="en-GB" sz="1200" b="0" dirty="0" err="1">
                <a:solidFill>
                  <a:schemeClr val="bg1"/>
                </a:solidFill>
              </a:rPr>
              <a:t>deste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módulo</a:t>
            </a:r>
            <a:r>
              <a:rPr lang="en-GB" sz="1200" b="0" dirty="0">
                <a:solidFill>
                  <a:schemeClr val="bg1"/>
                </a:solidFill>
              </a:rPr>
              <a:t> o </a:t>
            </a:r>
            <a:r>
              <a:rPr lang="en-GB" sz="1200" b="0" dirty="0" err="1">
                <a:solidFill>
                  <a:schemeClr val="bg1"/>
                </a:solidFill>
              </a:rPr>
              <a:t>guiará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na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identificação</a:t>
            </a:r>
            <a:r>
              <a:rPr lang="en-GB" sz="1200" b="0" dirty="0">
                <a:solidFill>
                  <a:schemeClr val="bg1"/>
                </a:solidFill>
              </a:rPr>
              <a:t> de </a:t>
            </a:r>
            <a:r>
              <a:rPr lang="en-GB" sz="1200" b="0" dirty="0" err="1">
                <a:solidFill>
                  <a:schemeClr val="bg1"/>
                </a:solidFill>
              </a:rPr>
              <a:t>obstáculos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ao</a:t>
            </a:r>
            <a:r>
              <a:rPr lang="en-GB" sz="1200" b="0" dirty="0">
                <a:solidFill>
                  <a:schemeClr val="bg1"/>
                </a:solidFill>
              </a:rPr>
              <a:t> EAP </a:t>
            </a:r>
            <a:r>
              <a:rPr lang="en-GB" sz="1200" b="0" dirty="0" err="1">
                <a:solidFill>
                  <a:schemeClr val="bg1"/>
                </a:solidFill>
              </a:rPr>
              <a:t>em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sua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área</a:t>
            </a:r>
            <a:r>
              <a:rPr lang="en-GB" sz="1200" b="0" dirty="0">
                <a:solidFill>
                  <a:schemeClr val="bg1"/>
                </a:solidFill>
              </a:rPr>
              <a:t> e </a:t>
            </a:r>
            <a:r>
              <a:rPr lang="en-GB" sz="1200" b="0" dirty="0" err="1">
                <a:solidFill>
                  <a:schemeClr val="bg1"/>
                </a:solidFill>
              </a:rPr>
              <a:t>reconhecerá</a:t>
            </a:r>
            <a:r>
              <a:rPr lang="en-GB" sz="1200" b="0" dirty="0">
                <a:solidFill>
                  <a:schemeClr val="bg1"/>
                </a:solidFill>
              </a:rPr>
              <a:t> as </a:t>
            </a:r>
            <a:r>
              <a:rPr lang="en-GB" sz="1200" b="0" dirty="0" err="1">
                <a:solidFill>
                  <a:schemeClr val="bg1"/>
                </a:solidFill>
              </a:rPr>
              <a:t>relações</a:t>
            </a:r>
            <a:r>
              <a:rPr lang="en-GB" sz="1200" b="0" dirty="0">
                <a:solidFill>
                  <a:schemeClr val="bg1"/>
                </a:solidFill>
              </a:rPr>
              <a:t> e a </a:t>
            </a:r>
            <a:r>
              <a:rPr lang="en-GB" sz="1200" b="0" dirty="0" err="1">
                <a:solidFill>
                  <a:schemeClr val="bg1"/>
                </a:solidFill>
              </a:rPr>
              <a:t>interconexão</a:t>
            </a:r>
            <a:r>
              <a:rPr lang="en-GB" sz="1200" b="0" dirty="0">
                <a:solidFill>
                  <a:schemeClr val="bg1"/>
                </a:solidFill>
              </a:rPr>
              <a:t> entre </a:t>
            </a:r>
            <a:r>
              <a:rPr lang="en-GB" sz="1200" b="0" dirty="0" err="1">
                <a:solidFill>
                  <a:schemeClr val="bg1"/>
                </a:solidFill>
              </a:rPr>
              <a:t>estes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obstáculos</a:t>
            </a:r>
            <a:r>
              <a:rPr lang="en-GB" sz="1200" b="0" dirty="0">
                <a:solidFill>
                  <a:schemeClr val="bg1"/>
                </a:solidFill>
              </a:rPr>
              <a:t>, </a:t>
            </a:r>
            <a:r>
              <a:rPr lang="en-GB" sz="1200" b="0" dirty="0" err="1">
                <a:solidFill>
                  <a:schemeClr val="bg1"/>
                </a:solidFill>
              </a:rPr>
              <a:t>incluindo</a:t>
            </a:r>
            <a:r>
              <a:rPr lang="en-GB" sz="1200" b="0" dirty="0">
                <a:solidFill>
                  <a:schemeClr val="bg1"/>
                </a:solidFill>
              </a:rPr>
              <a:t> outros </a:t>
            </a:r>
            <a:r>
              <a:rPr lang="en-GB" sz="1200" b="0" dirty="0" err="1">
                <a:solidFill>
                  <a:schemeClr val="bg1"/>
                </a:solidFill>
              </a:rPr>
              <a:t>problemas</a:t>
            </a:r>
            <a:r>
              <a:rPr lang="en-GB" sz="1200" b="0" dirty="0">
                <a:solidFill>
                  <a:schemeClr val="bg1"/>
                </a:solidFill>
              </a:rPr>
              <a:t> e </a:t>
            </a:r>
            <a:r>
              <a:rPr lang="en-GB" sz="1200" b="0" dirty="0" err="1">
                <a:solidFill>
                  <a:schemeClr val="bg1"/>
                </a:solidFill>
              </a:rPr>
              <a:t>formas</a:t>
            </a:r>
            <a:r>
              <a:rPr lang="en-GB" sz="1200" b="0" dirty="0">
                <a:solidFill>
                  <a:schemeClr val="bg1"/>
                </a:solidFill>
              </a:rPr>
              <a:t> de </a:t>
            </a:r>
            <a:r>
              <a:rPr lang="en-GB" sz="1200" b="0" dirty="0" err="1">
                <a:solidFill>
                  <a:schemeClr val="bg1"/>
                </a:solidFill>
              </a:rPr>
              <a:t>privação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em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seus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contextos</a:t>
            </a:r>
            <a:r>
              <a:rPr lang="en-GB" sz="1200" b="0" dirty="0">
                <a:solidFill>
                  <a:schemeClr val="bg1"/>
                </a:solidFill>
              </a:rPr>
              <a:t>. </a:t>
            </a:r>
          </a:p>
          <a:p>
            <a:pPr>
              <a:lnSpc>
                <a:spcPct val="120000"/>
              </a:lnSpc>
            </a:pPr>
            <a:endParaRPr lang="en-GB" b="0" dirty="0">
              <a:solidFill>
                <a:schemeClr val="bg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B1B265A-05D2-3FBD-CB97-2BDB3E5A4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685800"/>
            <a:ext cx="8539162" cy="990600"/>
          </a:xfrm>
        </p:spPr>
        <p:txBody>
          <a:bodyPr>
            <a:normAutofit/>
          </a:bodyPr>
          <a:lstStyle/>
          <a:p>
            <a:r>
              <a:rPr lang="en-GB" sz="2400" b="0" dirty="0" err="1">
                <a:solidFill>
                  <a:schemeClr val="bg1"/>
                </a:solidFill>
              </a:rPr>
              <a:t>Visão</a:t>
            </a:r>
            <a:r>
              <a:rPr lang="en-GB" sz="2400" b="0" dirty="0">
                <a:solidFill>
                  <a:schemeClr val="bg1"/>
                </a:solidFill>
              </a:rPr>
              <a:t> </a:t>
            </a:r>
            <a:r>
              <a:rPr lang="en-GB" sz="2400" b="0" dirty="0" err="1">
                <a:solidFill>
                  <a:schemeClr val="bg1"/>
                </a:solidFill>
              </a:rPr>
              <a:t>geral</a:t>
            </a:r>
            <a:r>
              <a:rPr lang="en-GB" sz="2400" b="0" dirty="0">
                <a:solidFill>
                  <a:schemeClr val="bg1"/>
                </a:solidFill>
              </a:rPr>
              <a:t> do </a:t>
            </a:r>
            <a:r>
              <a:rPr lang="en-GB" sz="2400" b="0" dirty="0" err="1">
                <a:solidFill>
                  <a:schemeClr val="bg1"/>
                </a:solidFill>
              </a:rPr>
              <a:t>módulo</a:t>
            </a:r>
            <a:r>
              <a:rPr lang="en-GB" sz="2400" b="0" dirty="0">
                <a:solidFill>
                  <a:schemeClr val="bg1"/>
                </a:solidFill>
              </a:rPr>
              <a:t> 5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 err="1">
                <a:solidFill>
                  <a:schemeClr val="bg1"/>
                </a:solidFill>
              </a:rPr>
              <a:t>Compreensão</a:t>
            </a:r>
            <a:r>
              <a:rPr lang="en-GB" dirty="0">
                <a:solidFill>
                  <a:schemeClr val="bg1"/>
                </a:solidFill>
              </a:rPr>
              <a:t> de </a:t>
            </a:r>
            <a:r>
              <a:rPr lang="en-GB" dirty="0" err="1">
                <a:solidFill>
                  <a:schemeClr val="bg1"/>
                </a:solidFill>
              </a:rPr>
              <a:t>obstáculos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locais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4237E46-2723-31CC-027C-FB065CFB2D0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57791" y="1828800"/>
            <a:ext cx="3962399" cy="4348163"/>
          </a:xfrm>
          <a:prstGeom prst="roundRect">
            <a:avLst>
              <a:gd name="adj" fmla="val 2381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GB" sz="1200" dirty="0" err="1">
                <a:solidFill>
                  <a:srgbClr val="6AB24D"/>
                </a:solidFill>
              </a:rPr>
              <a:t>Objetivos</a:t>
            </a:r>
            <a:r>
              <a:rPr lang="en-GB" sz="1200" dirty="0">
                <a:solidFill>
                  <a:srgbClr val="6AB24D"/>
                </a:solidFill>
              </a:rPr>
              <a:t> do </a:t>
            </a:r>
            <a:r>
              <a:rPr lang="en-GB" sz="1200" dirty="0" err="1">
                <a:solidFill>
                  <a:srgbClr val="6AB24D"/>
                </a:solidFill>
              </a:rPr>
              <a:t>módulo</a:t>
            </a:r>
            <a:endParaRPr lang="en-GB" sz="1200" dirty="0">
              <a:solidFill>
                <a:srgbClr val="6AB24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0" dirty="0" err="1">
                <a:solidFill>
                  <a:srgbClr val="6AB24D"/>
                </a:solidFill>
              </a:rPr>
              <a:t>Identifique</a:t>
            </a:r>
            <a:r>
              <a:rPr lang="en-GB" sz="1200" b="0" dirty="0">
                <a:solidFill>
                  <a:srgbClr val="6AB24D"/>
                </a:solidFill>
              </a:rPr>
              <a:t> </a:t>
            </a:r>
            <a:r>
              <a:rPr lang="en-GB" sz="1200" b="0" dirty="0" err="1">
                <a:solidFill>
                  <a:srgbClr val="6AB24D"/>
                </a:solidFill>
              </a:rPr>
              <a:t>quais</a:t>
            </a:r>
            <a:r>
              <a:rPr lang="en-GB" sz="1200" b="0" dirty="0">
                <a:solidFill>
                  <a:srgbClr val="6AB24D"/>
                </a:solidFill>
              </a:rPr>
              <a:t> </a:t>
            </a:r>
            <a:r>
              <a:rPr lang="en-GB" sz="1200" b="0" dirty="0" err="1">
                <a:solidFill>
                  <a:srgbClr val="6AB24D"/>
                </a:solidFill>
              </a:rPr>
              <a:t>são</a:t>
            </a:r>
            <a:r>
              <a:rPr lang="en-GB" sz="1200" b="0" dirty="0">
                <a:solidFill>
                  <a:srgbClr val="6AB24D"/>
                </a:solidFill>
              </a:rPr>
              <a:t> os </a:t>
            </a:r>
            <a:r>
              <a:rPr lang="en-GB" sz="1200" b="0" dirty="0" err="1">
                <a:solidFill>
                  <a:srgbClr val="6AB24D"/>
                </a:solidFill>
              </a:rPr>
              <a:t>principais</a:t>
            </a:r>
            <a:r>
              <a:rPr lang="en-GB" sz="1200" b="0" dirty="0">
                <a:solidFill>
                  <a:srgbClr val="6AB24D"/>
                </a:solidFill>
              </a:rPr>
              <a:t> </a:t>
            </a:r>
            <a:r>
              <a:rPr lang="en-GB" sz="1200" b="0" dirty="0" err="1">
                <a:solidFill>
                  <a:srgbClr val="6AB24D"/>
                </a:solidFill>
              </a:rPr>
              <a:t>obstáculos</a:t>
            </a:r>
            <a:r>
              <a:rPr lang="en-GB" sz="1200" b="0" dirty="0">
                <a:solidFill>
                  <a:srgbClr val="6AB24D"/>
                </a:solidFill>
              </a:rPr>
              <a:t> </a:t>
            </a:r>
            <a:r>
              <a:rPr lang="en-GB" sz="1200" b="0" dirty="0" err="1">
                <a:solidFill>
                  <a:srgbClr val="6AB24D"/>
                </a:solidFill>
              </a:rPr>
              <a:t>enfrentados</a:t>
            </a:r>
            <a:r>
              <a:rPr lang="en-GB" sz="1200" b="0" dirty="0">
                <a:solidFill>
                  <a:srgbClr val="6AB24D"/>
                </a:solidFill>
              </a:rPr>
              <a:t> pela equipe do </a:t>
            </a:r>
            <a:r>
              <a:rPr lang="en-GB" sz="1200" b="0" dirty="0" err="1">
                <a:solidFill>
                  <a:srgbClr val="6AB24D"/>
                </a:solidFill>
              </a:rPr>
              <a:t>governo</a:t>
            </a:r>
            <a:r>
              <a:rPr lang="en-GB" sz="1200" b="0" dirty="0">
                <a:solidFill>
                  <a:srgbClr val="6AB24D"/>
                </a:solidFill>
              </a:rPr>
              <a:t> local para lidar com a </a:t>
            </a:r>
            <a:r>
              <a:rPr lang="en-GB" sz="1200" b="0" dirty="0" err="1">
                <a:solidFill>
                  <a:srgbClr val="6AB24D"/>
                </a:solidFill>
              </a:rPr>
              <a:t>pobreza</a:t>
            </a:r>
            <a:r>
              <a:rPr lang="en-GB" sz="1200" b="0" dirty="0">
                <a:solidFill>
                  <a:srgbClr val="6AB24D"/>
                </a:solidFill>
              </a:rPr>
              <a:t> </a:t>
            </a:r>
            <a:r>
              <a:rPr lang="en-GB" sz="1200" b="0" dirty="0" err="1">
                <a:solidFill>
                  <a:srgbClr val="6AB24D"/>
                </a:solidFill>
              </a:rPr>
              <a:t>energética</a:t>
            </a:r>
            <a:r>
              <a:rPr lang="en-GB" sz="1200" b="0" dirty="0">
                <a:solidFill>
                  <a:srgbClr val="6AB24D"/>
                </a:solidFill>
              </a:rPr>
              <a:t> </a:t>
            </a:r>
            <a:r>
              <a:rPr lang="en-GB" sz="1200" b="0" dirty="0" err="1">
                <a:solidFill>
                  <a:srgbClr val="6AB24D"/>
                </a:solidFill>
              </a:rPr>
              <a:t>ou</a:t>
            </a:r>
            <a:r>
              <a:rPr lang="en-GB" sz="1200" b="0" dirty="0">
                <a:solidFill>
                  <a:srgbClr val="6AB24D"/>
                </a:solidFill>
              </a:rPr>
              <a:t> </a:t>
            </a:r>
            <a:r>
              <a:rPr lang="en-GB" sz="1200" b="0" dirty="0" err="1">
                <a:solidFill>
                  <a:srgbClr val="6AB24D"/>
                </a:solidFill>
              </a:rPr>
              <a:t>melhorar</a:t>
            </a:r>
            <a:r>
              <a:rPr lang="en-GB" sz="1200" b="0" dirty="0">
                <a:solidFill>
                  <a:srgbClr val="6AB24D"/>
                </a:solidFill>
              </a:rPr>
              <a:t> o </a:t>
            </a:r>
            <a:r>
              <a:rPr lang="en-GB" sz="1200" b="0" dirty="0" err="1">
                <a:solidFill>
                  <a:srgbClr val="6AB24D"/>
                </a:solidFill>
              </a:rPr>
              <a:t>acesso</a:t>
            </a:r>
            <a:r>
              <a:rPr lang="en-GB" sz="1200" b="0" dirty="0">
                <a:solidFill>
                  <a:srgbClr val="6AB24D"/>
                </a:solidFill>
              </a:rPr>
              <a:t> à </a:t>
            </a:r>
            <a:r>
              <a:rPr lang="en-GB" sz="1200" b="0" dirty="0" err="1">
                <a:solidFill>
                  <a:srgbClr val="6AB24D"/>
                </a:solidFill>
              </a:rPr>
              <a:t>energia</a:t>
            </a:r>
            <a:endParaRPr lang="en-GB" sz="1200" b="0" dirty="0">
              <a:solidFill>
                <a:srgbClr val="6AB24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0" dirty="0" err="1">
                <a:solidFill>
                  <a:srgbClr val="6AB24D"/>
                </a:solidFill>
              </a:rPr>
              <a:t>Discuta</a:t>
            </a:r>
            <a:r>
              <a:rPr lang="en-GB" sz="1200" b="0" dirty="0">
                <a:solidFill>
                  <a:srgbClr val="6AB24D"/>
                </a:solidFill>
              </a:rPr>
              <a:t> </a:t>
            </a:r>
            <a:r>
              <a:rPr lang="en-GB" sz="1200" b="0" dirty="0" err="1">
                <a:solidFill>
                  <a:srgbClr val="6AB24D"/>
                </a:solidFill>
              </a:rPr>
              <a:t>quais</a:t>
            </a:r>
            <a:r>
              <a:rPr lang="en-GB" sz="1200" b="0" dirty="0">
                <a:solidFill>
                  <a:srgbClr val="6AB24D"/>
                </a:solidFill>
              </a:rPr>
              <a:t> </a:t>
            </a:r>
            <a:r>
              <a:rPr lang="en-GB" sz="1200" b="0" dirty="0" err="1">
                <a:solidFill>
                  <a:srgbClr val="6AB24D"/>
                </a:solidFill>
              </a:rPr>
              <a:t>desses</a:t>
            </a:r>
            <a:r>
              <a:rPr lang="en-GB" sz="1200" b="0" dirty="0">
                <a:solidFill>
                  <a:srgbClr val="6AB24D"/>
                </a:solidFill>
              </a:rPr>
              <a:t> </a:t>
            </a:r>
            <a:r>
              <a:rPr lang="en-GB" sz="1200" b="0" dirty="0" err="1">
                <a:solidFill>
                  <a:srgbClr val="6AB24D"/>
                </a:solidFill>
              </a:rPr>
              <a:t>obstáculos</a:t>
            </a:r>
            <a:r>
              <a:rPr lang="en-GB" sz="1200" b="0" dirty="0">
                <a:solidFill>
                  <a:srgbClr val="6AB24D"/>
                </a:solidFill>
              </a:rPr>
              <a:t> </a:t>
            </a:r>
            <a:r>
              <a:rPr lang="en-GB" sz="1200" b="0" dirty="0" err="1">
                <a:solidFill>
                  <a:srgbClr val="6AB24D"/>
                </a:solidFill>
              </a:rPr>
              <a:t>são</a:t>
            </a:r>
            <a:r>
              <a:rPr lang="en-GB" sz="1200" b="0" dirty="0">
                <a:solidFill>
                  <a:srgbClr val="6AB24D"/>
                </a:solidFill>
              </a:rPr>
              <a:t> </a:t>
            </a:r>
            <a:r>
              <a:rPr lang="en-GB" sz="1200" b="0" dirty="0" err="1">
                <a:solidFill>
                  <a:srgbClr val="6AB24D"/>
                </a:solidFill>
              </a:rPr>
              <a:t>óbvias</a:t>
            </a:r>
            <a:r>
              <a:rPr lang="en-GB" sz="1200" b="0" dirty="0">
                <a:solidFill>
                  <a:srgbClr val="6AB24D"/>
                </a:solidFill>
              </a:rPr>
              <a:t> e </a:t>
            </a:r>
            <a:r>
              <a:rPr lang="en-GB" sz="1200" b="0" dirty="0" err="1">
                <a:solidFill>
                  <a:srgbClr val="6AB24D"/>
                </a:solidFill>
              </a:rPr>
              <a:t>tangíveis</a:t>
            </a:r>
            <a:r>
              <a:rPr lang="en-GB" sz="1200" b="0" dirty="0">
                <a:solidFill>
                  <a:srgbClr val="6AB24D"/>
                </a:solidFill>
              </a:rPr>
              <a:t>, </a:t>
            </a:r>
            <a:r>
              <a:rPr lang="en-GB" sz="1200" b="0" dirty="0" err="1">
                <a:solidFill>
                  <a:srgbClr val="6AB24D"/>
                </a:solidFill>
              </a:rPr>
              <a:t>devido</a:t>
            </a:r>
            <a:r>
              <a:rPr lang="en-GB" sz="1200" b="0" dirty="0">
                <a:solidFill>
                  <a:srgbClr val="6AB24D"/>
                </a:solidFill>
              </a:rPr>
              <a:t> </a:t>
            </a:r>
            <a:r>
              <a:rPr lang="en-GB" sz="1200" b="0" dirty="0" err="1">
                <a:solidFill>
                  <a:srgbClr val="6AB24D"/>
                </a:solidFill>
              </a:rPr>
              <a:t>ao</a:t>
            </a:r>
            <a:r>
              <a:rPr lang="en-GB" sz="1200" b="0" dirty="0">
                <a:solidFill>
                  <a:srgbClr val="6AB24D"/>
                </a:solidFill>
              </a:rPr>
              <a:t> </a:t>
            </a:r>
            <a:r>
              <a:rPr lang="en-GB" sz="1200" b="0" dirty="0" err="1">
                <a:solidFill>
                  <a:srgbClr val="6AB24D"/>
                </a:solidFill>
              </a:rPr>
              <a:t>bloqueio</a:t>
            </a:r>
            <a:r>
              <a:rPr lang="en-GB" sz="1200" b="0" dirty="0">
                <a:solidFill>
                  <a:srgbClr val="6AB24D"/>
                </a:solidFill>
              </a:rPr>
              <a:t> </a:t>
            </a:r>
            <a:r>
              <a:rPr lang="en-GB" sz="1200" b="0" dirty="0" err="1">
                <a:solidFill>
                  <a:srgbClr val="6AB24D"/>
                </a:solidFill>
              </a:rPr>
              <a:t>por</a:t>
            </a:r>
            <a:r>
              <a:rPr lang="en-GB" sz="1200" b="0" dirty="0">
                <a:solidFill>
                  <a:srgbClr val="6AB24D"/>
                </a:solidFill>
              </a:rPr>
              <a:t> </a:t>
            </a:r>
            <a:r>
              <a:rPr lang="en-GB" sz="1200" b="0" dirty="0" err="1">
                <a:solidFill>
                  <a:srgbClr val="6AB24D"/>
                </a:solidFill>
              </a:rPr>
              <a:t>parte</a:t>
            </a:r>
            <a:r>
              <a:rPr lang="en-GB" sz="1200" b="0" dirty="0">
                <a:solidFill>
                  <a:srgbClr val="6AB24D"/>
                </a:solidFill>
              </a:rPr>
              <a:t> de outros </a:t>
            </a:r>
            <a:r>
              <a:rPr lang="en-GB" sz="1200" b="0" dirty="0" err="1">
                <a:solidFill>
                  <a:srgbClr val="6AB24D"/>
                </a:solidFill>
              </a:rPr>
              <a:t>atores</a:t>
            </a:r>
            <a:r>
              <a:rPr lang="en-GB" sz="1200" b="0" dirty="0">
                <a:solidFill>
                  <a:srgbClr val="6AB24D"/>
                </a:solidFill>
              </a:rPr>
              <a:t> e/</a:t>
            </a:r>
            <a:r>
              <a:rPr lang="en-GB" sz="1200" b="0" dirty="0" err="1">
                <a:solidFill>
                  <a:srgbClr val="6AB24D"/>
                </a:solidFill>
              </a:rPr>
              <a:t>ou</a:t>
            </a:r>
            <a:r>
              <a:rPr lang="en-GB" sz="1200" b="0" dirty="0">
                <a:solidFill>
                  <a:srgbClr val="6AB24D"/>
                </a:solidFill>
              </a:rPr>
              <a:t> </a:t>
            </a:r>
            <a:r>
              <a:rPr lang="en-GB" sz="1200" b="0" dirty="0" err="1">
                <a:solidFill>
                  <a:srgbClr val="6AB24D"/>
                </a:solidFill>
              </a:rPr>
              <a:t>bloqueios</a:t>
            </a:r>
            <a:r>
              <a:rPr lang="en-GB" sz="1200" b="0" dirty="0">
                <a:solidFill>
                  <a:srgbClr val="6AB24D"/>
                </a:solidFill>
              </a:rPr>
              <a:t> </a:t>
            </a:r>
            <a:r>
              <a:rPr lang="en-GB" sz="1200" b="0" dirty="0" err="1">
                <a:solidFill>
                  <a:srgbClr val="6AB24D"/>
                </a:solidFill>
              </a:rPr>
              <a:t>narrativos</a:t>
            </a:r>
            <a:r>
              <a:rPr lang="en-GB" sz="1200" b="0" dirty="0">
                <a:solidFill>
                  <a:srgbClr val="6AB24D"/>
                </a:solidFill>
              </a:rPr>
              <a:t> </a:t>
            </a:r>
            <a:r>
              <a:rPr lang="en-GB" sz="1200" b="0" dirty="0" err="1">
                <a:solidFill>
                  <a:srgbClr val="6AB24D"/>
                </a:solidFill>
              </a:rPr>
              <a:t>sobre</a:t>
            </a:r>
            <a:r>
              <a:rPr lang="en-GB" sz="1200" b="0" dirty="0">
                <a:solidFill>
                  <a:srgbClr val="6AB24D"/>
                </a:solidFill>
              </a:rPr>
              <a:t> o que é </a:t>
            </a:r>
            <a:r>
              <a:rPr lang="en-GB" sz="1200" b="0" dirty="0" err="1">
                <a:solidFill>
                  <a:srgbClr val="6AB24D"/>
                </a:solidFill>
              </a:rPr>
              <a:t>possível</a:t>
            </a:r>
            <a:r>
              <a:rPr lang="en-GB" sz="1200" b="0" dirty="0">
                <a:solidFill>
                  <a:srgbClr val="6AB24D"/>
                </a:solidFill>
              </a:rPr>
              <a:t> para os </a:t>
            </a:r>
            <a:r>
              <a:rPr lang="en-GB" sz="1200" b="0" dirty="0" err="1">
                <a:solidFill>
                  <a:srgbClr val="6AB24D"/>
                </a:solidFill>
              </a:rPr>
              <a:t>residentes</a:t>
            </a:r>
            <a:r>
              <a:rPr lang="en-GB" sz="1200" b="0" dirty="0">
                <a:solidFill>
                  <a:srgbClr val="6AB24D"/>
                </a:solidFill>
              </a:rPr>
              <a:t> e as </a:t>
            </a:r>
            <a:r>
              <a:rPr lang="en-GB" sz="1200" b="0" dirty="0" err="1">
                <a:solidFill>
                  <a:srgbClr val="6AB24D"/>
                </a:solidFill>
              </a:rPr>
              <a:t>comunidades</a:t>
            </a:r>
            <a:endParaRPr lang="en-GB" sz="1200" b="0" dirty="0">
              <a:solidFill>
                <a:srgbClr val="6AB24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0" dirty="0" err="1">
                <a:solidFill>
                  <a:srgbClr val="6AB24D"/>
                </a:solidFill>
              </a:rPr>
              <a:t>Discutir</a:t>
            </a:r>
            <a:r>
              <a:rPr lang="en-GB" sz="1200" b="0" dirty="0">
                <a:solidFill>
                  <a:srgbClr val="6AB24D"/>
                </a:solidFill>
              </a:rPr>
              <a:t> </a:t>
            </a:r>
            <a:r>
              <a:rPr lang="en-GB" sz="1200" b="0" dirty="0" err="1">
                <a:solidFill>
                  <a:srgbClr val="6AB24D"/>
                </a:solidFill>
              </a:rPr>
              <a:t>quais</a:t>
            </a:r>
            <a:r>
              <a:rPr lang="en-GB" sz="1200" b="0" dirty="0">
                <a:solidFill>
                  <a:srgbClr val="6AB24D"/>
                </a:solidFill>
              </a:rPr>
              <a:t> </a:t>
            </a:r>
            <a:r>
              <a:rPr lang="en-GB" sz="1200" b="0" dirty="0" err="1">
                <a:solidFill>
                  <a:srgbClr val="6AB24D"/>
                </a:solidFill>
              </a:rPr>
              <a:t>obstáculos</a:t>
            </a:r>
            <a:r>
              <a:rPr lang="en-GB" sz="1200" b="0" dirty="0">
                <a:solidFill>
                  <a:srgbClr val="6AB24D"/>
                </a:solidFill>
              </a:rPr>
              <a:t> </a:t>
            </a:r>
            <a:r>
              <a:rPr lang="en-GB" sz="1200" b="0" dirty="0" err="1">
                <a:solidFill>
                  <a:srgbClr val="6AB24D"/>
                </a:solidFill>
              </a:rPr>
              <a:t>estão</a:t>
            </a:r>
            <a:r>
              <a:rPr lang="en-GB" sz="1200" b="0" dirty="0">
                <a:solidFill>
                  <a:srgbClr val="6AB24D"/>
                </a:solidFill>
              </a:rPr>
              <a:t> inter-</a:t>
            </a:r>
            <a:r>
              <a:rPr lang="en-GB" sz="1200" b="0" dirty="0" err="1">
                <a:solidFill>
                  <a:srgbClr val="6AB24D"/>
                </a:solidFill>
              </a:rPr>
              <a:t>relacionadas</a:t>
            </a:r>
            <a:r>
              <a:rPr lang="en-GB" sz="1200" b="0" dirty="0">
                <a:solidFill>
                  <a:srgbClr val="6AB24D"/>
                </a:solidFill>
              </a:rPr>
              <a:t> com o EAP </a:t>
            </a:r>
            <a:r>
              <a:rPr lang="en-GB" sz="1200" b="0" dirty="0" err="1">
                <a:solidFill>
                  <a:srgbClr val="6AB24D"/>
                </a:solidFill>
              </a:rPr>
              <a:t>ou</a:t>
            </a:r>
            <a:r>
              <a:rPr lang="en-GB" sz="1200" b="0" dirty="0">
                <a:solidFill>
                  <a:srgbClr val="6AB24D"/>
                </a:solidFill>
              </a:rPr>
              <a:t> com </a:t>
            </a:r>
            <a:r>
              <a:rPr lang="en-GB" sz="1200" b="0" dirty="0" err="1">
                <a:solidFill>
                  <a:srgbClr val="6AB24D"/>
                </a:solidFill>
              </a:rPr>
              <a:t>outras</a:t>
            </a:r>
            <a:r>
              <a:rPr lang="en-GB" sz="1200" b="0" dirty="0">
                <a:solidFill>
                  <a:srgbClr val="6AB24D"/>
                </a:solidFill>
              </a:rPr>
              <a:t> </a:t>
            </a:r>
            <a:r>
              <a:rPr lang="en-GB" sz="1200" b="0" dirty="0" err="1">
                <a:solidFill>
                  <a:srgbClr val="6AB24D"/>
                </a:solidFill>
              </a:rPr>
              <a:t>questões</a:t>
            </a:r>
            <a:r>
              <a:rPr lang="en-GB" sz="1200" b="0" dirty="0">
                <a:solidFill>
                  <a:srgbClr val="6AB24D"/>
                </a:solidFill>
              </a:rPr>
              <a:t> </a:t>
            </a:r>
            <a:r>
              <a:rPr lang="en-GB" sz="1200" b="0" dirty="0" err="1">
                <a:solidFill>
                  <a:srgbClr val="6AB24D"/>
                </a:solidFill>
              </a:rPr>
              <a:t>locais</a:t>
            </a:r>
            <a:r>
              <a:rPr lang="en-GB" sz="1200" b="0" dirty="0">
                <a:solidFill>
                  <a:srgbClr val="6AB24D"/>
                </a:solidFill>
              </a:rPr>
              <a:t> e </a:t>
            </a:r>
            <a:r>
              <a:rPr lang="en-GB" sz="1200" b="0" dirty="0" err="1">
                <a:solidFill>
                  <a:srgbClr val="6AB24D"/>
                </a:solidFill>
              </a:rPr>
              <a:t>formas</a:t>
            </a:r>
            <a:r>
              <a:rPr lang="en-GB" sz="1200" b="0" dirty="0">
                <a:solidFill>
                  <a:srgbClr val="6AB24D"/>
                </a:solidFill>
              </a:rPr>
              <a:t> de </a:t>
            </a:r>
            <a:r>
              <a:rPr lang="en-GB" sz="1200" b="0" dirty="0" err="1">
                <a:solidFill>
                  <a:srgbClr val="6AB24D"/>
                </a:solidFill>
              </a:rPr>
              <a:t>privação</a:t>
            </a:r>
            <a:endParaRPr lang="en-GB" sz="1200" b="0" dirty="0">
              <a:solidFill>
                <a:srgbClr val="6AB24D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A61828-DBA1-F074-D237-A382FECDB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t>11</a:t>
            </a:fld>
            <a:endParaRPr lang="en-US"/>
          </a:p>
        </p:txBody>
      </p:sp>
      <p:sp>
        <p:nvSpPr>
          <p:cNvPr id="10" name="Oval 9">
            <a:hlinkClick r:id="rId3" action="ppaction://hlinksldjump"/>
            <a:extLst>
              <a:ext uri="{FF2B5EF4-FFF2-40B4-BE49-F238E27FC236}">
                <a16:creationId xmlns:a16="http://schemas.microsoft.com/office/drawing/2014/main" id="{7FDDAF0B-CB59-4F7A-BA9E-1032A7B68E56}"/>
              </a:ext>
            </a:extLst>
          </p:cNvPr>
          <p:cNvSpPr/>
          <p:nvPr/>
        </p:nvSpPr>
        <p:spPr>
          <a:xfrm>
            <a:off x="9384310" y="3723032"/>
            <a:ext cx="128979" cy="12897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562B236-77BD-47FD-A289-787FA59949FB}"/>
              </a:ext>
            </a:extLst>
          </p:cNvPr>
          <p:cNvGrpSpPr/>
          <p:nvPr/>
        </p:nvGrpSpPr>
        <p:grpSpPr>
          <a:xfrm>
            <a:off x="9597323" y="3647326"/>
            <a:ext cx="146522" cy="280390"/>
            <a:chOff x="5545138" y="625475"/>
            <a:chExt cx="1489075" cy="2849563"/>
          </a:xfrm>
        </p:grpSpPr>
        <p:sp>
          <p:nvSpPr>
            <p:cNvPr id="12" name="Freeform 117">
              <a:extLst>
                <a:ext uri="{FF2B5EF4-FFF2-40B4-BE49-F238E27FC236}">
                  <a16:creationId xmlns:a16="http://schemas.microsoft.com/office/drawing/2014/main" id="{1816800E-0B99-4E4B-BE31-4BFE12AA0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625475"/>
              <a:ext cx="1243013" cy="1697038"/>
            </a:xfrm>
            <a:custGeom>
              <a:avLst/>
              <a:gdLst>
                <a:gd name="T0" fmla="*/ 2278 w 4249"/>
                <a:gd name="T1" fmla="*/ 5744 h 5744"/>
                <a:gd name="T2" fmla="*/ 0 w 4249"/>
                <a:gd name="T3" fmla="*/ 5744 h 5744"/>
                <a:gd name="T4" fmla="*/ 4249 w 4249"/>
                <a:gd name="T5" fmla="*/ 0 h 5744"/>
                <a:gd name="T6" fmla="*/ 2603 w 4249"/>
                <a:gd name="T7" fmla="*/ 4796 h 5744"/>
                <a:gd name="T8" fmla="*/ 2278 w 4249"/>
                <a:gd name="T9" fmla="*/ 5744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2278" y="5744"/>
                  </a:moveTo>
                  <a:lnTo>
                    <a:pt x="0" y="5744"/>
                  </a:lnTo>
                  <a:lnTo>
                    <a:pt x="4249" y="0"/>
                  </a:lnTo>
                  <a:lnTo>
                    <a:pt x="2603" y="4796"/>
                  </a:lnTo>
                  <a:lnTo>
                    <a:pt x="2278" y="5744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0">
              <a:extLst>
                <a:ext uri="{FF2B5EF4-FFF2-40B4-BE49-F238E27FC236}">
                  <a16:creationId xmlns:a16="http://schemas.microsoft.com/office/drawing/2014/main" id="{816E7D1B-34E7-4804-B677-47DAACEB6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1779588"/>
              <a:ext cx="1243013" cy="1695450"/>
            </a:xfrm>
            <a:custGeom>
              <a:avLst/>
              <a:gdLst>
                <a:gd name="T0" fmla="*/ 1972 w 4249"/>
                <a:gd name="T1" fmla="*/ 0 h 5744"/>
                <a:gd name="T2" fmla="*/ 4249 w 4249"/>
                <a:gd name="T3" fmla="*/ 0 h 5744"/>
                <a:gd name="T4" fmla="*/ 0 w 4249"/>
                <a:gd name="T5" fmla="*/ 5744 h 5744"/>
                <a:gd name="T6" fmla="*/ 1646 w 4249"/>
                <a:gd name="T7" fmla="*/ 948 h 5744"/>
                <a:gd name="T8" fmla="*/ 1972 w 4249"/>
                <a:gd name="T9" fmla="*/ 0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1972" y="0"/>
                  </a:moveTo>
                  <a:lnTo>
                    <a:pt x="4249" y="0"/>
                  </a:lnTo>
                  <a:lnTo>
                    <a:pt x="0" y="5744"/>
                  </a:lnTo>
                  <a:lnTo>
                    <a:pt x="1646" y="948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73922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B6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39ACC0-A8AB-2AFE-4DDA-4CE24BD29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1200" b="0" dirty="0">
                <a:solidFill>
                  <a:schemeClr val="bg1"/>
                </a:solidFill>
              </a:rPr>
              <a:t>O </a:t>
            </a:r>
            <a:r>
              <a:rPr lang="en-GB" sz="1200" b="0" dirty="0" err="1">
                <a:solidFill>
                  <a:schemeClr val="bg1"/>
                </a:solidFill>
              </a:rPr>
              <a:t>Módulo</a:t>
            </a:r>
            <a:r>
              <a:rPr lang="en-GB" sz="1200" b="0" dirty="0">
                <a:solidFill>
                  <a:schemeClr val="bg1"/>
                </a:solidFill>
              </a:rPr>
              <a:t> 6 </a:t>
            </a:r>
            <a:r>
              <a:rPr lang="en-GB" sz="1200" b="0" dirty="0" err="1">
                <a:solidFill>
                  <a:schemeClr val="bg1"/>
                </a:solidFill>
              </a:rPr>
              <a:t>destaca</a:t>
            </a:r>
            <a:r>
              <a:rPr lang="en-GB" sz="1200" b="0" dirty="0">
                <a:solidFill>
                  <a:schemeClr val="bg1"/>
                </a:solidFill>
              </a:rPr>
              <a:t> os </a:t>
            </a:r>
            <a:r>
              <a:rPr lang="en-GB" sz="1200" b="0" dirty="0" err="1">
                <a:solidFill>
                  <a:schemeClr val="bg1"/>
                </a:solidFill>
              </a:rPr>
              <a:t>diferentes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tipos</a:t>
            </a:r>
            <a:r>
              <a:rPr lang="en-GB" sz="1200" b="0" dirty="0">
                <a:solidFill>
                  <a:schemeClr val="bg1"/>
                </a:solidFill>
              </a:rPr>
              <a:t> de </a:t>
            </a:r>
            <a:r>
              <a:rPr lang="en-GB" sz="1200" b="0" dirty="0" err="1">
                <a:solidFill>
                  <a:schemeClr val="bg1"/>
                </a:solidFill>
              </a:rPr>
              <a:t>ativos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relacionados</a:t>
            </a:r>
            <a:r>
              <a:rPr lang="en-GB" sz="1200" b="0" dirty="0">
                <a:solidFill>
                  <a:schemeClr val="bg1"/>
                </a:solidFill>
              </a:rPr>
              <a:t> à EAP, </a:t>
            </a:r>
            <a:r>
              <a:rPr lang="en-GB" sz="1200" b="0" dirty="0" err="1">
                <a:solidFill>
                  <a:schemeClr val="bg1"/>
                </a:solidFill>
              </a:rPr>
              <a:t>onde</a:t>
            </a:r>
            <a:r>
              <a:rPr lang="en-GB" sz="1200" b="0" dirty="0">
                <a:solidFill>
                  <a:schemeClr val="bg1"/>
                </a:solidFill>
              </a:rPr>
              <a:t> os </a:t>
            </a:r>
            <a:r>
              <a:rPr lang="en-GB" sz="1200" b="0" dirty="0" err="1">
                <a:solidFill>
                  <a:schemeClr val="bg1"/>
                </a:solidFill>
              </a:rPr>
              <a:t>poderes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são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mantidos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pelo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governo</a:t>
            </a:r>
            <a:r>
              <a:rPr lang="en-GB" sz="1200" b="0" dirty="0">
                <a:solidFill>
                  <a:schemeClr val="bg1"/>
                </a:solidFill>
              </a:rPr>
              <a:t> local. Ao </a:t>
            </a:r>
            <a:r>
              <a:rPr lang="en-GB" sz="1200" b="0" dirty="0" err="1">
                <a:solidFill>
                  <a:schemeClr val="bg1"/>
                </a:solidFill>
              </a:rPr>
              <a:t>compreender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onde</a:t>
            </a:r>
            <a:r>
              <a:rPr lang="en-GB" sz="1200" b="0" dirty="0">
                <a:solidFill>
                  <a:schemeClr val="bg1"/>
                </a:solidFill>
              </a:rPr>
              <a:t> os </a:t>
            </a:r>
            <a:r>
              <a:rPr lang="en-GB" sz="1200" b="0" dirty="0" err="1">
                <a:solidFill>
                  <a:schemeClr val="bg1"/>
                </a:solidFill>
              </a:rPr>
              <a:t>diferentes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níveis</a:t>
            </a:r>
            <a:r>
              <a:rPr lang="en-GB" sz="1200" b="0" dirty="0">
                <a:solidFill>
                  <a:schemeClr val="bg1"/>
                </a:solidFill>
              </a:rPr>
              <a:t> de </a:t>
            </a:r>
            <a:r>
              <a:rPr lang="en-GB" sz="1200" b="0" dirty="0" err="1">
                <a:solidFill>
                  <a:schemeClr val="bg1"/>
                </a:solidFill>
              </a:rPr>
              <a:t>governo</a:t>
            </a:r>
            <a:r>
              <a:rPr lang="en-GB" sz="1200" b="0" dirty="0">
                <a:solidFill>
                  <a:schemeClr val="bg1"/>
                </a:solidFill>
              </a:rPr>
              <a:t>, </a:t>
            </a:r>
            <a:r>
              <a:rPr lang="en-GB" sz="1200" b="0" dirty="0" err="1">
                <a:solidFill>
                  <a:schemeClr val="bg1"/>
                </a:solidFill>
              </a:rPr>
              <a:t>serviços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públicos</a:t>
            </a:r>
            <a:r>
              <a:rPr lang="en-GB" sz="1200" b="0" dirty="0">
                <a:solidFill>
                  <a:schemeClr val="bg1"/>
                </a:solidFill>
              </a:rPr>
              <a:t> e partes </a:t>
            </a:r>
            <a:r>
              <a:rPr lang="en-GB" sz="1200" b="0" dirty="0" err="1">
                <a:solidFill>
                  <a:schemeClr val="bg1"/>
                </a:solidFill>
              </a:rPr>
              <a:t>interessadas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mais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amplas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detêm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poderes</a:t>
            </a:r>
            <a:r>
              <a:rPr lang="en-GB" sz="1200" b="0" dirty="0">
                <a:solidFill>
                  <a:schemeClr val="bg1"/>
                </a:solidFill>
              </a:rPr>
              <a:t>, </a:t>
            </a:r>
            <a:r>
              <a:rPr lang="en-GB" sz="1200" b="0" dirty="0" err="1">
                <a:solidFill>
                  <a:schemeClr val="bg1"/>
                </a:solidFill>
              </a:rPr>
              <a:t>este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módulo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ajuda</a:t>
            </a:r>
            <a:r>
              <a:rPr lang="en-GB" sz="1200" b="0" dirty="0">
                <a:solidFill>
                  <a:schemeClr val="bg1"/>
                </a:solidFill>
              </a:rPr>
              <a:t> os </a:t>
            </a:r>
            <a:r>
              <a:rPr lang="en-GB" sz="1200" b="0" dirty="0" err="1">
                <a:solidFill>
                  <a:schemeClr val="bg1"/>
                </a:solidFill>
              </a:rPr>
              <a:t>governos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locais</a:t>
            </a:r>
            <a:r>
              <a:rPr lang="en-GB" sz="1200" b="0" dirty="0">
                <a:solidFill>
                  <a:schemeClr val="bg1"/>
                </a:solidFill>
              </a:rPr>
              <a:t> a </a:t>
            </a:r>
            <a:r>
              <a:rPr lang="en-GB" sz="1200" b="0" dirty="0" err="1">
                <a:solidFill>
                  <a:schemeClr val="bg1"/>
                </a:solidFill>
              </a:rPr>
              <a:t>maximizar</a:t>
            </a:r>
            <a:r>
              <a:rPr lang="en-GB" sz="1200" b="0" dirty="0">
                <a:solidFill>
                  <a:schemeClr val="bg1"/>
                </a:solidFill>
              </a:rPr>
              <a:t> os </a:t>
            </a:r>
            <a:r>
              <a:rPr lang="en-GB" sz="1200" b="0" dirty="0" err="1">
                <a:solidFill>
                  <a:schemeClr val="bg1"/>
                </a:solidFill>
              </a:rPr>
              <a:t>poderes</a:t>
            </a:r>
            <a:r>
              <a:rPr lang="en-GB" sz="1200" b="0" dirty="0">
                <a:solidFill>
                  <a:schemeClr val="bg1"/>
                </a:solidFill>
              </a:rPr>
              <a:t> e a </a:t>
            </a:r>
            <a:r>
              <a:rPr lang="en-GB" sz="1200" b="0" dirty="0" err="1">
                <a:solidFill>
                  <a:schemeClr val="bg1"/>
                </a:solidFill>
              </a:rPr>
              <a:t>influência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disponíveis</a:t>
            </a:r>
            <a:r>
              <a:rPr lang="en-GB" sz="1200" b="0" dirty="0">
                <a:solidFill>
                  <a:schemeClr val="bg1"/>
                </a:solidFill>
              </a:rPr>
              <a:t> para </a:t>
            </a:r>
            <a:r>
              <a:rPr lang="en-GB" sz="1200" b="0" dirty="0" err="1">
                <a:solidFill>
                  <a:schemeClr val="bg1"/>
                </a:solidFill>
              </a:rPr>
              <a:t>tomar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medidas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eficazes</a:t>
            </a:r>
            <a:r>
              <a:rPr lang="en-GB" sz="1200" b="0" dirty="0">
                <a:solidFill>
                  <a:schemeClr val="bg1"/>
                </a:solidFill>
              </a:rPr>
              <a:t> e </a:t>
            </a:r>
            <a:r>
              <a:rPr lang="en-GB" sz="1200" b="0" dirty="0" err="1">
                <a:solidFill>
                  <a:schemeClr val="bg1"/>
                </a:solidFill>
              </a:rPr>
              <a:t>eficientes</a:t>
            </a:r>
            <a:r>
              <a:rPr lang="en-GB" sz="1200" b="0" dirty="0">
                <a:solidFill>
                  <a:schemeClr val="bg1"/>
                </a:solidFill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en-GB" sz="1200" b="0" dirty="0">
                <a:solidFill>
                  <a:schemeClr val="bg1"/>
                </a:solidFill>
              </a:rPr>
              <a:t>A ferramenta </a:t>
            </a:r>
            <a:r>
              <a:rPr lang="en-GB" sz="1200" b="0" dirty="0" err="1">
                <a:solidFill>
                  <a:schemeClr val="bg1"/>
                </a:solidFill>
              </a:rPr>
              <a:t>deste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módulo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permitirá</a:t>
            </a:r>
            <a:r>
              <a:rPr lang="en-GB" sz="1200" b="0" dirty="0">
                <a:solidFill>
                  <a:schemeClr val="bg1"/>
                </a:solidFill>
              </a:rPr>
              <a:t> que </a:t>
            </a:r>
            <a:r>
              <a:rPr lang="en-GB" sz="1200" b="0" dirty="0" err="1">
                <a:solidFill>
                  <a:schemeClr val="bg1"/>
                </a:solidFill>
              </a:rPr>
              <a:t>você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defina</a:t>
            </a:r>
            <a:r>
              <a:rPr lang="en-GB" sz="1200" b="0" dirty="0">
                <a:solidFill>
                  <a:schemeClr val="bg1"/>
                </a:solidFill>
              </a:rPr>
              <a:t> os </a:t>
            </a:r>
            <a:r>
              <a:rPr lang="en-GB" sz="1200" b="0" dirty="0" err="1">
                <a:solidFill>
                  <a:schemeClr val="bg1"/>
                </a:solidFill>
              </a:rPr>
              <a:t>poderes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exclusivos</a:t>
            </a:r>
            <a:r>
              <a:rPr lang="en-GB" sz="1200" b="0" dirty="0">
                <a:solidFill>
                  <a:schemeClr val="bg1"/>
                </a:solidFill>
              </a:rPr>
              <a:t> do </a:t>
            </a:r>
            <a:r>
              <a:rPr lang="en-GB" sz="1200" b="0" dirty="0" err="1">
                <a:solidFill>
                  <a:schemeClr val="bg1"/>
                </a:solidFill>
              </a:rPr>
              <a:t>seu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contexto</a:t>
            </a:r>
            <a:r>
              <a:rPr lang="en-GB" sz="1200" b="0" dirty="0">
                <a:solidFill>
                  <a:schemeClr val="bg1"/>
                </a:solidFill>
              </a:rPr>
              <a:t>. Em </a:t>
            </a:r>
            <a:r>
              <a:rPr lang="en-GB" sz="1200" b="0" dirty="0" err="1">
                <a:solidFill>
                  <a:schemeClr val="bg1"/>
                </a:solidFill>
              </a:rPr>
              <a:t>vez</a:t>
            </a:r>
            <a:r>
              <a:rPr lang="en-GB" sz="1200" b="0" dirty="0">
                <a:solidFill>
                  <a:schemeClr val="bg1"/>
                </a:solidFill>
              </a:rPr>
              <a:t> de </a:t>
            </a:r>
            <a:r>
              <a:rPr lang="en-GB" sz="1200" b="0" dirty="0" err="1">
                <a:solidFill>
                  <a:schemeClr val="bg1"/>
                </a:solidFill>
              </a:rPr>
              <a:t>enquadrar</a:t>
            </a:r>
            <a:r>
              <a:rPr lang="en-GB" sz="1200" b="0" dirty="0">
                <a:solidFill>
                  <a:schemeClr val="bg1"/>
                </a:solidFill>
              </a:rPr>
              <a:t> os </a:t>
            </a:r>
            <a:r>
              <a:rPr lang="en-GB" sz="1200" b="0" dirty="0" err="1">
                <a:solidFill>
                  <a:schemeClr val="bg1"/>
                </a:solidFill>
              </a:rPr>
              <a:t>poderes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como</a:t>
            </a:r>
            <a:r>
              <a:rPr lang="en-GB" sz="1200" b="0" dirty="0">
                <a:solidFill>
                  <a:schemeClr val="bg1"/>
                </a:solidFill>
              </a:rPr>
              <a:t> "</a:t>
            </a:r>
            <a:r>
              <a:rPr lang="en-GB" sz="1200" b="0" dirty="0" err="1">
                <a:solidFill>
                  <a:schemeClr val="bg1"/>
                </a:solidFill>
              </a:rPr>
              <a:t>tudo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ou</a:t>
            </a:r>
            <a:r>
              <a:rPr lang="en-GB" sz="1200" b="0" dirty="0">
                <a:solidFill>
                  <a:schemeClr val="bg1"/>
                </a:solidFill>
              </a:rPr>
              <a:t> nada", </a:t>
            </a:r>
            <a:r>
              <a:rPr lang="en-GB" sz="1200" b="0" dirty="0" err="1">
                <a:solidFill>
                  <a:schemeClr val="bg1"/>
                </a:solidFill>
              </a:rPr>
              <a:t>essa</a:t>
            </a:r>
            <a:r>
              <a:rPr lang="en-GB" sz="1200" b="0" dirty="0">
                <a:solidFill>
                  <a:schemeClr val="bg1"/>
                </a:solidFill>
              </a:rPr>
              <a:t> ferramenta </a:t>
            </a:r>
            <a:r>
              <a:rPr lang="en-GB" sz="1200" b="0" dirty="0" err="1">
                <a:solidFill>
                  <a:schemeClr val="bg1"/>
                </a:solidFill>
              </a:rPr>
              <a:t>ajuda</a:t>
            </a:r>
            <a:r>
              <a:rPr lang="en-GB" sz="1200" b="0" dirty="0">
                <a:solidFill>
                  <a:schemeClr val="bg1"/>
                </a:solidFill>
              </a:rPr>
              <a:t> a </a:t>
            </a:r>
            <a:r>
              <a:rPr lang="en-GB" sz="1200" b="0" dirty="0" err="1">
                <a:solidFill>
                  <a:schemeClr val="bg1"/>
                </a:solidFill>
              </a:rPr>
              <a:t>desvendar</a:t>
            </a:r>
            <a:r>
              <a:rPr lang="en-GB" sz="1200" b="0" dirty="0">
                <a:solidFill>
                  <a:schemeClr val="bg1"/>
                </a:solidFill>
              </a:rPr>
              <a:t> as nuances e a </a:t>
            </a:r>
            <a:r>
              <a:rPr lang="en-GB" sz="1200" b="0" dirty="0" err="1">
                <a:solidFill>
                  <a:schemeClr val="bg1"/>
                </a:solidFill>
              </a:rPr>
              <a:t>complexidade</a:t>
            </a:r>
            <a:r>
              <a:rPr lang="en-GB" sz="1200" b="0" dirty="0">
                <a:solidFill>
                  <a:schemeClr val="bg1"/>
                </a:solidFill>
              </a:rPr>
              <a:t> dos </a:t>
            </a:r>
            <a:r>
              <a:rPr lang="en-GB" sz="1200" b="0" dirty="0" err="1">
                <a:solidFill>
                  <a:schemeClr val="bg1"/>
                </a:solidFill>
              </a:rPr>
              <a:t>poderes</a:t>
            </a:r>
            <a:r>
              <a:rPr lang="en-GB" sz="1200" b="0" dirty="0">
                <a:solidFill>
                  <a:schemeClr val="bg1"/>
                </a:solidFill>
              </a:rPr>
              <a:t> dos </a:t>
            </a:r>
            <a:r>
              <a:rPr lang="en-GB" sz="1200" b="0" dirty="0" err="1">
                <a:solidFill>
                  <a:schemeClr val="bg1"/>
                </a:solidFill>
              </a:rPr>
              <a:t>governos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locais</a:t>
            </a:r>
            <a:r>
              <a:rPr lang="en-GB" sz="1200" b="0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endParaRPr lang="en-GB" b="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9824B-F8C5-1798-0184-5D0836598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t>12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B1EBB0-0C8F-86D6-7504-082749691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685800"/>
            <a:ext cx="8703272" cy="990600"/>
          </a:xfrm>
        </p:spPr>
        <p:txBody>
          <a:bodyPr>
            <a:normAutofit fontScale="90000"/>
          </a:bodyPr>
          <a:lstStyle/>
          <a:p>
            <a:r>
              <a:rPr lang="en-GB" sz="2400" b="0" dirty="0" err="1"/>
              <a:t>Visão</a:t>
            </a:r>
            <a:r>
              <a:rPr lang="en-GB" sz="2400" b="0" dirty="0"/>
              <a:t> </a:t>
            </a:r>
            <a:r>
              <a:rPr lang="en-GB" sz="2400" b="0" dirty="0" err="1"/>
              <a:t>geral</a:t>
            </a:r>
            <a:r>
              <a:rPr lang="en-GB" sz="2400" b="0" dirty="0"/>
              <a:t> do </a:t>
            </a:r>
            <a:r>
              <a:rPr lang="en-GB" sz="2400" b="0" dirty="0" err="1"/>
              <a:t>módulo</a:t>
            </a:r>
            <a:r>
              <a:rPr lang="en-GB" sz="2400" b="0" dirty="0"/>
              <a:t> 6</a:t>
            </a:r>
            <a:br>
              <a:rPr lang="en-GB" dirty="0"/>
            </a:br>
            <a:r>
              <a:rPr lang="en-GB" dirty="0" err="1"/>
              <a:t>Maximização</a:t>
            </a:r>
            <a:r>
              <a:rPr lang="en-GB" dirty="0"/>
              <a:t> dos </a:t>
            </a:r>
            <a:r>
              <a:rPr lang="en-GB" dirty="0" err="1"/>
              <a:t>poderes</a:t>
            </a:r>
            <a:r>
              <a:rPr lang="en-GB" dirty="0"/>
              <a:t> </a:t>
            </a:r>
            <a:r>
              <a:rPr lang="en-GB" dirty="0" err="1"/>
              <a:t>municipais</a:t>
            </a:r>
            <a:r>
              <a:rPr lang="en-GB" dirty="0"/>
              <a:t> </a:t>
            </a:r>
            <a:r>
              <a:rPr lang="en-GB" dirty="0" err="1"/>
              <a:t>disponíveis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A19DA3-8527-36E5-87B2-DB0356CA95C8}"/>
              </a:ext>
            </a:extLst>
          </p:cNvPr>
          <p:cNvSpPr>
            <a:spLocks noGrp="1"/>
          </p:cNvSpPr>
          <p:nvPr>
            <p:ph idx="15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GB" sz="1200" dirty="0" err="1">
                <a:solidFill>
                  <a:srgbClr val="73882D"/>
                </a:solidFill>
              </a:rPr>
              <a:t>Objetivos</a:t>
            </a:r>
            <a:r>
              <a:rPr lang="en-GB" sz="1200" dirty="0">
                <a:solidFill>
                  <a:srgbClr val="73882D"/>
                </a:solidFill>
              </a:rPr>
              <a:t> do </a:t>
            </a:r>
            <a:r>
              <a:rPr lang="en-GB" sz="1200" dirty="0" err="1">
                <a:solidFill>
                  <a:srgbClr val="73882D"/>
                </a:solidFill>
              </a:rPr>
              <a:t>módulo</a:t>
            </a:r>
            <a:endParaRPr lang="en-GB" sz="1200" dirty="0">
              <a:solidFill>
                <a:srgbClr val="73882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0" dirty="0" err="1">
                <a:solidFill>
                  <a:srgbClr val="73882D"/>
                </a:solidFill>
              </a:rPr>
              <a:t>Identifique</a:t>
            </a:r>
            <a:r>
              <a:rPr lang="en-GB" sz="1200" b="0" dirty="0">
                <a:solidFill>
                  <a:srgbClr val="73882D"/>
                </a:solidFill>
              </a:rPr>
              <a:t> os </a:t>
            </a:r>
            <a:r>
              <a:rPr lang="en-GB" sz="1200" b="0" dirty="0" err="1">
                <a:solidFill>
                  <a:srgbClr val="73882D"/>
                </a:solidFill>
              </a:rPr>
              <a:t>ativos</a:t>
            </a:r>
            <a:r>
              <a:rPr lang="en-GB" sz="1200" b="0" dirty="0">
                <a:solidFill>
                  <a:srgbClr val="73882D"/>
                </a:solidFill>
              </a:rPr>
              <a:t> do EAP </a:t>
            </a:r>
            <a:r>
              <a:rPr lang="en-GB" sz="1200" b="0" dirty="0" err="1">
                <a:solidFill>
                  <a:srgbClr val="73882D"/>
                </a:solidFill>
              </a:rPr>
              <a:t>nos</a:t>
            </a:r>
            <a:r>
              <a:rPr lang="en-GB" sz="1200" b="0" dirty="0">
                <a:solidFill>
                  <a:srgbClr val="73882D"/>
                </a:solidFill>
              </a:rPr>
              <a:t> </a:t>
            </a:r>
            <a:r>
              <a:rPr lang="en-GB" sz="1200" b="0" dirty="0" err="1">
                <a:solidFill>
                  <a:srgbClr val="73882D"/>
                </a:solidFill>
              </a:rPr>
              <a:t>quais</a:t>
            </a:r>
            <a:r>
              <a:rPr lang="en-GB" sz="1200" b="0" dirty="0">
                <a:solidFill>
                  <a:srgbClr val="73882D"/>
                </a:solidFill>
              </a:rPr>
              <a:t> os </a:t>
            </a:r>
            <a:r>
              <a:rPr lang="en-GB" sz="1200" b="0" dirty="0" err="1">
                <a:solidFill>
                  <a:srgbClr val="73882D"/>
                </a:solidFill>
              </a:rPr>
              <a:t>governos</a:t>
            </a:r>
            <a:r>
              <a:rPr lang="en-GB" sz="1200" b="0" dirty="0">
                <a:solidFill>
                  <a:srgbClr val="73882D"/>
                </a:solidFill>
              </a:rPr>
              <a:t> </a:t>
            </a:r>
            <a:r>
              <a:rPr lang="en-GB" sz="1200" b="0" dirty="0" err="1">
                <a:solidFill>
                  <a:srgbClr val="73882D"/>
                </a:solidFill>
              </a:rPr>
              <a:t>locais</a:t>
            </a:r>
            <a:r>
              <a:rPr lang="en-GB" sz="1200" b="0" dirty="0">
                <a:solidFill>
                  <a:srgbClr val="73882D"/>
                </a:solidFill>
              </a:rPr>
              <a:t> </a:t>
            </a:r>
            <a:r>
              <a:rPr lang="en-GB" sz="1200" b="0" dirty="0" err="1">
                <a:solidFill>
                  <a:srgbClr val="73882D"/>
                </a:solidFill>
              </a:rPr>
              <a:t>têm</a:t>
            </a:r>
            <a:r>
              <a:rPr lang="en-GB" sz="1200" b="0" dirty="0">
                <a:solidFill>
                  <a:srgbClr val="73882D"/>
                </a:solidFill>
              </a:rPr>
              <a:t> </a:t>
            </a:r>
            <a:r>
              <a:rPr lang="en-GB" sz="1200" b="0" dirty="0" err="1">
                <a:solidFill>
                  <a:srgbClr val="73882D"/>
                </a:solidFill>
              </a:rPr>
              <a:t>poderes</a:t>
            </a:r>
            <a:r>
              <a:rPr lang="en-GB" sz="1200" b="0" dirty="0">
                <a:solidFill>
                  <a:srgbClr val="73882D"/>
                </a:solidFill>
              </a:rPr>
              <a:t> </a:t>
            </a:r>
            <a:r>
              <a:rPr lang="en-GB" sz="1200" b="0" dirty="0" err="1">
                <a:solidFill>
                  <a:srgbClr val="73882D"/>
                </a:solidFill>
              </a:rPr>
              <a:t>totais</a:t>
            </a:r>
            <a:r>
              <a:rPr lang="en-GB" sz="1200" b="0" dirty="0">
                <a:solidFill>
                  <a:srgbClr val="73882D"/>
                </a:solidFill>
              </a:rPr>
              <a:t>, </a:t>
            </a:r>
            <a:r>
              <a:rPr lang="en-GB" sz="1200" b="0" dirty="0" err="1">
                <a:solidFill>
                  <a:srgbClr val="73882D"/>
                </a:solidFill>
              </a:rPr>
              <a:t>compartilhados</a:t>
            </a:r>
            <a:r>
              <a:rPr lang="en-GB" sz="1200" b="0" dirty="0">
                <a:solidFill>
                  <a:srgbClr val="73882D"/>
                </a:solidFill>
              </a:rPr>
              <a:t> </a:t>
            </a:r>
            <a:r>
              <a:rPr lang="en-GB" sz="1200" b="0" dirty="0" err="1">
                <a:solidFill>
                  <a:srgbClr val="73882D"/>
                </a:solidFill>
              </a:rPr>
              <a:t>ou</a:t>
            </a:r>
            <a:r>
              <a:rPr lang="en-GB" sz="1200" b="0" dirty="0">
                <a:solidFill>
                  <a:srgbClr val="73882D"/>
                </a:solidFill>
              </a:rPr>
              <a:t> </a:t>
            </a:r>
            <a:r>
              <a:rPr lang="en-GB" sz="1200" b="0" dirty="0" err="1">
                <a:solidFill>
                  <a:srgbClr val="73882D"/>
                </a:solidFill>
              </a:rPr>
              <a:t>nenhum</a:t>
            </a:r>
            <a:r>
              <a:rPr lang="en-GB" sz="1200" b="0" dirty="0">
                <a:solidFill>
                  <a:srgbClr val="73882D"/>
                </a:solidFill>
              </a:rPr>
              <a:t> </a:t>
            </a:r>
            <a:r>
              <a:rPr lang="en-GB" sz="1200" b="0" dirty="0" err="1">
                <a:solidFill>
                  <a:srgbClr val="73882D"/>
                </a:solidFill>
              </a:rPr>
              <a:t>poder</a:t>
            </a:r>
            <a:r>
              <a:rPr lang="en-GB" sz="1200" b="0" dirty="0">
                <a:solidFill>
                  <a:srgbClr val="73882D"/>
                </a:solidFill>
              </a:rPr>
              <a:t> para </a:t>
            </a:r>
            <a:r>
              <a:rPr lang="en-GB" sz="1200" b="0" dirty="0" err="1">
                <a:solidFill>
                  <a:srgbClr val="73882D"/>
                </a:solidFill>
              </a:rPr>
              <a:t>influenciar</a:t>
            </a:r>
            <a:r>
              <a:rPr lang="en-GB" sz="1200" b="0" dirty="0">
                <a:solidFill>
                  <a:srgbClr val="73882D"/>
                </a:solidFill>
              </a:rPr>
              <a:t> </a:t>
            </a:r>
            <a:r>
              <a:rPr lang="en-GB" sz="1200" b="0" dirty="0" err="1">
                <a:solidFill>
                  <a:srgbClr val="73882D"/>
                </a:solidFill>
              </a:rPr>
              <a:t>políticas</a:t>
            </a:r>
            <a:r>
              <a:rPr lang="en-GB" sz="1200" b="0" dirty="0">
                <a:solidFill>
                  <a:srgbClr val="73882D"/>
                </a:solidFill>
              </a:rPr>
              <a:t> e </a:t>
            </a:r>
            <a:r>
              <a:rPr lang="en-GB" sz="1200" b="0" dirty="0" err="1">
                <a:solidFill>
                  <a:srgbClr val="73882D"/>
                </a:solidFill>
              </a:rPr>
              <a:t>implementar</a:t>
            </a:r>
            <a:r>
              <a:rPr lang="en-GB" sz="1200" b="0" dirty="0">
                <a:solidFill>
                  <a:srgbClr val="73882D"/>
                </a:solidFill>
              </a:rPr>
              <a:t> </a:t>
            </a:r>
            <a:r>
              <a:rPr lang="en-GB" sz="1200" b="0" dirty="0" err="1">
                <a:solidFill>
                  <a:srgbClr val="73882D"/>
                </a:solidFill>
              </a:rPr>
              <a:t>soluções</a:t>
            </a:r>
            <a:endParaRPr lang="en-GB" sz="1200" b="0" dirty="0">
              <a:solidFill>
                <a:srgbClr val="73882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0" dirty="0" err="1">
                <a:solidFill>
                  <a:srgbClr val="73882D"/>
                </a:solidFill>
              </a:rPr>
              <a:t>Refletir</a:t>
            </a:r>
            <a:r>
              <a:rPr lang="en-GB" sz="1200" b="0" dirty="0">
                <a:solidFill>
                  <a:srgbClr val="73882D"/>
                </a:solidFill>
              </a:rPr>
              <a:t> e </a:t>
            </a:r>
            <a:r>
              <a:rPr lang="en-GB" sz="1200" b="0" dirty="0" err="1">
                <a:solidFill>
                  <a:srgbClr val="73882D"/>
                </a:solidFill>
              </a:rPr>
              <a:t>fazer</a:t>
            </a:r>
            <a:r>
              <a:rPr lang="en-GB" sz="1200" b="0" dirty="0">
                <a:solidFill>
                  <a:srgbClr val="73882D"/>
                </a:solidFill>
              </a:rPr>
              <a:t> um brainstorming </a:t>
            </a:r>
            <a:r>
              <a:rPr lang="en-GB" sz="1200" b="0" dirty="0" err="1">
                <a:solidFill>
                  <a:srgbClr val="73882D"/>
                </a:solidFill>
              </a:rPr>
              <a:t>sobre</a:t>
            </a:r>
            <a:r>
              <a:rPr lang="en-GB" sz="1200" b="0" dirty="0">
                <a:solidFill>
                  <a:srgbClr val="73882D"/>
                </a:solidFill>
              </a:rPr>
              <a:t> </a:t>
            </a:r>
            <a:r>
              <a:rPr lang="en-GB" sz="1200" b="0" dirty="0" err="1">
                <a:solidFill>
                  <a:srgbClr val="73882D"/>
                </a:solidFill>
              </a:rPr>
              <a:t>como</a:t>
            </a:r>
            <a:r>
              <a:rPr lang="en-GB" sz="1200" b="0" dirty="0">
                <a:solidFill>
                  <a:srgbClr val="73882D"/>
                </a:solidFill>
              </a:rPr>
              <a:t> e </a:t>
            </a:r>
            <a:r>
              <a:rPr lang="en-GB" sz="1200" b="0" dirty="0" err="1">
                <a:solidFill>
                  <a:srgbClr val="73882D"/>
                </a:solidFill>
              </a:rPr>
              <a:t>onde</a:t>
            </a:r>
            <a:r>
              <a:rPr lang="en-GB" sz="1200" b="0" dirty="0">
                <a:solidFill>
                  <a:srgbClr val="73882D"/>
                </a:solidFill>
              </a:rPr>
              <a:t> os </a:t>
            </a:r>
            <a:r>
              <a:rPr lang="en-GB" sz="1200" b="0" dirty="0" err="1">
                <a:solidFill>
                  <a:srgbClr val="73882D"/>
                </a:solidFill>
              </a:rPr>
              <a:t>governos</a:t>
            </a:r>
            <a:r>
              <a:rPr lang="en-GB" sz="1200" b="0" dirty="0">
                <a:solidFill>
                  <a:srgbClr val="73882D"/>
                </a:solidFill>
              </a:rPr>
              <a:t> </a:t>
            </a:r>
            <a:r>
              <a:rPr lang="en-GB" sz="1200" b="0" dirty="0" err="1">
                <a:solidFill>
                  <a:srgbClr val="73882D"/>
                </a:solidFill>
              </a:rPr>
              <a:t>locais</a:t>
            </a:r>
            <a:r>
              <a:rPr lang="en-GB" sz="1200" b="0" dirty="0">
                <a:solidFill>
                  <a:srgbClr val="73882D"/>
                </a:solidFill>
              </a:rPr>
              <a:t> </a:t>
            </a:r>
            <a:r>
              <a:rPr lang="en-GB" sz="1200" b="0" dirty="0" err="1">
                <a:solidFill>
                  <a:srgbClr val="73882D"/>
                </a:solidFill>
              </a:rPr>
              <a:t>têm</a:t>
            </a:r>
            <a:r>
              <a:rPr lang="en-GB" sz="1200" b="0" dirty="0">
                <a:solidFill>
                  <a:srgbClr val="73882D"/>
                </a:solidFill>
              </a:rPr>
              <a:t> </a:t>
            </a:r>
            <a:r>
              <a:rPr lang="en-GB" sz="1200" b="0" dirty="0" err="1">
                <a:solidFill>
                  <a:srgbClr val="73882D"/>
                </a:solidFill>
              </a:rPr>
              <a:t>poderes</a:t>
            </a:r>
            <a:r>
              <a:rPr lang="en-GB" sz="1200" b="0" dirty="0">
                <a:solidFill>
                  <a:srgbClr val="73882D"/>
                </a:solidFill>
              </a:rPr>
              <a:t> de </a:t>
            </a:r>
            <a:r>
              <a:rPr lang="en-GB" sz="1200" b="0" dirty="0" err="1">
                <a:solidFill>
                  <a:srgbClr val="73882D"/>
                </a:solidFill>
              </a:rPr>
              <a:t>convocação</a:t>
            </a:r>
            <a:r>
              <a:rPr lang="en-GB" sz="1200" b="0" dirty="0">
                <a:solidFill>
                  <a:srgbClr val="73882D"/>
                </a:solidFill>
              </a:rPr>
              <a:t> e </a:t>
            </a:r>
            <a:r>
              <a:rPr lang="en-GB" sz="1200" b="0" dirty="0" err="1">
                <a:solidFill>
                  <a:srgbClr val="73882D"/>
                </a:solidFill>
              </a:rPr>
              <a:t>defesa</a:t>
            </a:r>
            <a:endParaRPr lang="en-GB" sz="1200" b="0" dirty="0">
              <a:solidFill>
                <a:srgbClr val="73882D"/>
              </a:solidFill>
            </a:endParaRPr>
          </a:p>
        </p:txBody>
      </p:sp>
      <p:sp>
        <p:nvSpPr>
          <p:cNvPr id="11" name="Oval 10">
            <a:hlinkClick r:id="rId3" action="ppaction://hlinksldjump"/>
            <a:extLst>
              <a:ext uri="{FF2B5EF4-FFF2-40B4-BE49-F238E27FC236}">
                <a16:creationId xmlns:a16="http://schemas.microsoft.com/office/drawing/2014/main" id="{CA401BB9-E0E8-4DFA-A75B-446354A6FAA4}"/>
              </a:ext>
            </a:extLst>
          </p:cNvPr>
          <p:cNvSpPr/>
          <p:nvPr/>
        </p:nvSpPr>
        <p:spPr>
          <a:xfrm>
            <a:off x="9384310" y="4296903"/>
            <a:ext cx="128979" cy="12897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BBC4C96-3024-4DFA-8397-9AB86FDF901D}"/>
              </a:ext>
            </a:extLst>
          </p:cNvPr>
          <p:cNvGrpSpPr/>
          <p:nvPr/>
        </p:nvGrpSpPr>
        <p:grpSpPr>
          <a:xfrm>
            <a:off x="9597323" y="4221197"/>
            <a:ext cx="146522" cy="280390"/>
            <a:chOff x="5545138" y="625475"/>
            <a:chExt cx="1489075" cy="2849563"/>
          </a:xfrm>
        </p:grpSpPr>
        <p:sp>
          <p:nvSpPr>
            <p:cNvPr id="13" name="Freeform 117">
              <a:extLst>
                <a:ext uri="{FF2B5EF4-FFF2-40B4-BE49-F238E27FC236}">
                  <a16:creationId xmlns:a16="http://schemas.microsoft.com/office/drawing/2014/main" id="{F54CD752-D955-40A6-B6EE-678089F98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625475"/>
              <a:ext cx="1243013" cy="1697038"/>
            </a:xfrm>
            <a:custGeom>
              <a:avLst/>
              <a:gdLst>
                <a:gd name="T0" fmla="*/ 2278 w 4249"/>
                <a:gd name="T1" fmla="*/ 5744 h 5744"/>
                <a:gd name="T2" fmla="*/ 0 w 4249"/>
                <a:gd name="T3" fmla="*/ 5744 h 5744"/>
                <a:gd name="T4" fmla="*/ 4249 w 4249"/>
                <a:gd name="T5" fmla="*/ 0 h 5744"/>
                <a:gd name="T6" fmla="*/ 2603 w 4249"/>
                <a:gd name="T7" fmla="*/ 4796 h 5744"/>
                <a:gd name="T8" fmla="*/ 2278 w 4249"/>
                <a:gd name="T9" fmla="*/ 5744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2278" y="5744"/>
                  </a:moveTo>
                  <a:lnTo>
                    <a:pt x="0" y="5744"/>
                  </a:lnTo>
                  <a:lnTo>
                    <a:pt x="4249" y="0"/>
                  </a:lnTo>
                  <a:lnTo>
                    <a:pt x="2603" y="4796"/>
                  </a:lnTo>
                  <a:lnTo>
                    <a:pt x="2278" y="5744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20">
              <a:extLst>
                <a:ext uri="{FF2B5EF4-FFF2-40B4-BE49-F238E27FC236}">
                  <a16:creationId xmlns:a16="http://schemas.microsoft.com/office/drawing/2014/main" id="{14230B3A-277B-404D-9ECC-8ABE00680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1779588"/>
              <a:ext cx="1243013" cy="1695450"/>
            </a:xfrm>
            <a:custGeom>
              <a:avLst/>
              <a:gdLst>
                <a:gd name="T0" fmla="*/ 1972 w 4249"/>
                <a:gd name="T1" fmla="*/ 0 h 5744"/>
                <a:gd name="T2" fmla="*/ 4249 w 4249"/>
                <a:gd name="T3" fmla="*/ 0 h 5744"/>
                <a:gd name="T4" fmla="*/ 0 w 4249"/>
                <a:gd name="T5" fmla="*/ 5744 h 5744"/>
                <a:gd name="T6" fmla="*/ 1646 w 4249"/>
                <a:gd name="T7" fmla="*/ 948 h 5744"/>
                <a:gd name="T8" fmla="*/ 1972 w 4249"/>
                <a:gd name="T9" fmla="*/ 0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1972" y="0"/>
                  </a:moveTo>
                  <a:lnTo>
                    <a:pt x="4249" y="0"/>
                  </a:lnTo>
                  <a:lnTo>
                    <a:pt x="0" y="5744"/>
                  </a:lnTo>
                  <a:lnTo>
                    <a:pt x="1646" y="948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79239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39ACC0-A8AB-2AFE-4DDA-4CE24BD29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1200" b="0" dirty="0">
                <a:solidFill>
                  <a:schemeClr val="bg1"/>
                </a:solidFill>
              </a:rPr>
              <a:t>O </a:t>
            </a:r>
            <a:r>
              <a:rPr lang="en-GB" sz="1200" b="0" dirty="0" err="1">
                <a:solidFill>
                  <a:schemeClr val="bg1"/>
                </a:solidFill>
              </a:rPr>
              <a:t>Módulo</a:t>
            </a:r>
            <a:r>
              <a:rPr lang="en-GB" sz="1200" b="0" dirty="0">
                <a:solidFill>
                  <a:schemeClr val="bg1"/>
                </a:solidFill>
              </a:rPr>
              <a:t> 7 </a:t>
            </a:r>
            <a:r>
              <a:rPr lang="en-GB" sz="1200" b="0" dirty="0" err="1">
                <a:solidFill>
                  <a:schemeClr val="bg1"/>
                </a:solidFill>
              </a:rPr>
              <a:t>descreve</a:t>
            </a:r>
            <a:r>
              <a:rPr lang="en-GB" sz="1200" b="0" dirty="0">
                <a:solidFill>
                  <a:schemeClr val="bg1"/>
                </a:solidFill>
              </a:rPr>
              <a:t> as </a:t>
            </a:r>
            <a:r>
              <a:rPr lang="en-GB" sz="1200" b="0" dirty="0" err="1">
                <a:solidFill>
                  <a:schemeClr val="bg1"/>
                </a:solidFill>
              </a:rPr>
              <a:t>cinco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categorias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diferentes</a:t>
            </a:r>
            <a:r>
              <a:rPr lang="en-GB" sz="1200" b="0" dirty="0">
                <a:solidFill>
                  <a:schemeClr val="bg1"/>
                </a:solidFill>
              </a:rPr>
              <a:t> de </a:t>
            </a:r>
            <a:r>
              <a:rPr lang="en-GB" sz="1200" b="0" dirty="0" err="1">
                <a:solidFill>
                  <a:schemeClr val="bg1"/>
                </a:solidFill>
              </a:rPr>
              <a:t>intervenções</a:t>
            </a:r>
            <a:r>
              <a:rPr lang="en-GB" sz="1200" b="0" dirty="0">
                <a:solidFill>
                  <a:schemeClr val="bg1"/>
                </a:solidFill>
              </a:rPr>
              <a:t> que os </a:t>
            </a:r>
            <a:r>
              <a:rPr lang="en-GB" sz="1200" b="0" dirty="0" err="1">
                <a:solidFill>
                  <a:schemeClr val="bg1"/>
                </a:solidFill>
              </a:rPr>
              <a:t>governos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locais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podem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utilizar</a:t>
            </a:r>
            <a:r>
              <a:rPr lang="en-GB" sz="1200" b="0" dirty="0">
                <a:solidFill>
                  <a:schemeClr val="bg1"/>
                </a:solidFill>
              </a:rPr>
              <a:t>  para </a:t>
            </a:r>
            <a:r>
              <a:rPr lang="en-GB" sz="1200" b="0" dirty="0" err="1">
                <a:solidFill>
                  <a:schemeClr val="bg1"/>
                </a:solidFill>
              </a:rPr>
              <a:t>melhorar</a:t>
            </a:r>
            <a:r>
              <a:rPr lang="en-GB" sz="1200" b="0" dirty="0">
                <a:solidFill>
                  <a:schemeClr val="bg1"/>
                </a:solidFill>
              </a:rPr>
              <a:t> o </a:t>
            </a:r>
            <a:r>
              <a:rPr lang="en-GB" sz="1200" b="0" dirty="0" err="1">
                <a:solidFill>
                  <a:schemeClr val="bg1"/>
                </a:solidFill>
              </a:rPr>
              <a:t>acesso</a:t>
            </a:r>
            <a:r>
              <a:rPr lang="en-GB" sz="1200" b="0" dirty="0">
                <a:solidFill>
                  <a:schemeClr val="bg1"/>
                </a:solidFill>
              </a:rPr>
              <a:t> à </a:t>
            </a:r>
            <a:r>
              <a:rPr lang="en-GB" sz="1200" b="0" dirty="0" err="1">
                <a:solidFill>
                  <a:schemeClr val="bg1"/>
                </a:solidFill>
              </a:rPr>
              <a:t>energia</a:t>
            </a:r>
            <a:r>
              <a:rPr lang="en-GB" sz="1200" b="0" dirty="0">
                <a:solidFill>
                  <a:schemeClr val="bg1"/>
                </a:solidFill>
              </a:rPr>
              <a:t> e </a:t>
            </a:r>
            <a:r>
              <a:rPr lang="en-GB" sz="1200" b="0" dirty="0" err="1">
                <a:solidFill>
                  <a:schemeClr val="bg1"/>
                </a:solidFill>
              </a:rPr>
              <a:t>reduzir</a:t>
            </a:r>
            <a:r>
              <a:rPr lang="en-GB" sz="1200" b="0" dirty="0">
                <a:solidFill>
                  <a:schemeClr val="bg1"/>
                </a:solidFill>
              </a:rPr>
              <a:t> a </a:t>
            </a:r>
            <a:r>
              <a:rPr lang="en-GB" sz="1200" b="0" dirty="0" err="1">
                <a:solidFill>
                  <a:schemeClr val="bg1"/>
                </a:solidFill>
              </a:rPr>
              <a:t>pobreza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energética</a:t>
            </a:r>
            <a:r>
              <a:rPr lang="en-GB" sz="1200" b="0" dirty="0">
                <a:solidFill>
                  <a:schemeClr val="bg1"/>
                </a:solidFill>
              </a:rPr>
              <a:t>. </a:t>
            </a:r>
            <a:r>
              <a:rPr lang="en-GB" sz="1200" b="0" dirty="0" err="1">
                <a:solidFill>
                  <a:schemeClr val="bg1"/>
                </a:solidFill>
              </a:rPr>
              <a:t>Esse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módulo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também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destaca</a:t>
            </a:r>
            <a:r>
              <a:rPr lang="en-GB" sz="1200" b="0" dirty="0">
                <a:solidFill>
                  <a:schemeClr val="bg1"/>
                </a:solidFill>
              </a:rPr>
              <a:t> a </a:t>
            </a:r>
            <a:r>
              <a:rPr lang="en-GB" sz="1200" b="0" dirty="0" err="1">
                <a:solidFill>
                  <a:schemeClr val="bg1"/>
                </a:solidFill>
              </a:rPr>
              <a:t>importância</a:t>
            </a:r>
            <a:r>
              <a:rPr lang="en-GB" sz="1200" b="0" dirty="0">
                <a:solidFill>
                  <a:schemeClr val="bg1"/>
                </a:solidFill>
              </a:rPr>
              <a:t> de </a:t>
            </a:r>
            <a:r>
              <a:rPr lang="en-GB" sz="1200" b="0" dirty="0" err="1">
                <a:solidFill>
                  <a:schemeClr val="bg1"/>
                </a:solidFill>
              </a:rPr>
              <a:t>entender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como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essas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diferentes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intervenções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devem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considerar</a:t>
            </a:r>
            <a:r>
              <a:rPr lang="en-GB" sz="1200" b="0" dirty="0">
                <a:solidFill>
                  <a:schemeClr val="bg1"/>
                </a:solidFill>
              </a:rPr>
              <a:t> os </a:t>
            </a:r>
            <a:r>
              <a:rPr lang="en-GB" sz="1200" b="0" dirty="0" err="1">
                <a:solidFill>
                  <a:schemeClr val="bg1"/>
                </a:solidFill>
              </a:rPr>
              <a:t>obstáculos</a:t>
            </a:r>
            <a:r>
              <a:rPr lang="en-GB" sz="1200" b="0" dirty="0">
                <a:solidFill>
                  <a:schemeClr val="bg1"/>
                </a:solidFill>
              </a:rPr>
              <a:t> e as </a:t>
            </a:r>
            <a:r>
              <a:rPr lang="en-GB" sz="1200" b="0" dirty="0" err="1">
                <a:solidFill>
                  <a:schemeClr val="bg1"/>
                </a:solidFill>
              </a:rPr>
              <a:t>estruturas</a:t>
            </a:r>
            <a:r>
              <a:rPr lang="en-GB" sz="1200" b="0" dirty="0">
                <a:solidFill>
                  <a:schemeClr val="bg1"/>
                </a:solidFill>
              </a:rPr>
              <a:t> de </a:t>
            </a:r>
            <a:r>
              <a:rPr lang="en-GB" sz="1200" b="0" dirty="0" err="1">
                <a:solidFill>
                  <a:schemeClr val="bg1"/>
                </a:solidFill>
              </a:rPr>
              <a:t>poder</a:t>
            </a:r>
            <a:r>
              <a:rPr lang="en-GB" sz="1200" b="0" dirty="0">
                <a:solidFill>
                  <a:schemeClr val="bg1"/>
                </a:solidFill>
              </a:rPr>
              <a:t> de um </a:t>
            </a:r>
            <a:r>
              <a:rPr lang="en-GB" sz="1200" b="0" dirty="0" err="1">
                <a:solidFill>
                  <a:schemeClr val="bg1"/>
                </a:solidFill>
              </a:rPr>
              <a:t>governo</a:t>
            </a:r>
            <a:r>
              <a:rPr lang="en-GB" sz="1200" b="0" dirty="0">
                <a:solidFill>
                  <a:schemeClr val="bg1"/>
                </a:solidFill>
              </a:rPr>
              <a:t> local. </a:t>
            </a:r>
          </a:p>
          <a:p>
            <a:pPr>
              <a:lnSpc>
                <a:spcPct val="120000"/>
              </a:lnSpc>
            </a:pPr>
            <a:r>
              <a:rPr lang="pt-BR" sz="1200" b="0" dirty="0">
                <a:solidFill>
                  <a:schemeClr val="bg1"/>
                </a:solidFill>
              </a:rPr>
              <a:t>A ferramenta do Módulo 7 o ajudará a identificar as intervenções que podem ser usadas. Isso inclui a percepção dos objetivos dos resultados, a carga de trabalho da colaboração das partes interessadas e o grau de poder do governo local necessário na maioria dos casos. Ela também o orientará sobre como dividir as intervenções escolhidas em etapas menores e mais acionáveis. </a:t>
            </a:r>
            <a:endParaRPr lang="en-GB" sz="1200" b="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E52ADD-FAC1-99AB-4F1E-371DF382C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t>13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B1EBB0-0C8F-86D6-7504-082749691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685800"/>
            <a:ext cx="8555242" cy="990600"/>
          </a:xfrm>
        </p:spPr>
        <p:txBody>
          <a:bodyPr>
            <a:normAutofit/>
          </a:bodyPr>
          <a:lstStyle/>
          <a:p>
            <a:r>
              <a:rPr lang="en-GB" sz="2400" b="0" dirty="0" err="1"/>
              <a:t>Visão</a:t>
            </a:r>
            <a:r>
              <a:rPr lang="en-GB" sz="2400" b="0" dirty="0"/>
              <a:t> </a:t>
            </a:r>
            <a:r>
              <a:rPr lang="en-GB" sz="2400" b="0" dirty="0" err="1"/>
              <a:t>geral</a:t>
            </a:r>
            <a:r>
              <a:rPr lang="en-GB" sz="2400" b="0" dirty="0"/>
              <a:t> do </a:t>
            </a:r>
            <a:r>
              <a:rPr lang="en-GB" sz="2400" b="0" dirty="0" err="1"/>
              <a:t>módulo</a:t>
            </a:r>
            <a:r>
              <a:rPr lang="en-GB" sz="2400" b="0" dirty="0"/>
              <a:t> 7</a:t>
            </a:r>
            <a:br>
              <a:rPr lang="en-GB" dirty="0"/>
            </a:br>
            <a:r>
              <a:rPr lang="pt-BR" dirty="0"/>
              <a:t>Projetanto intervenções de EAP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A19DA3-8527-36E5-87B2-DB0356CA95C8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>
            <a:normAutofit/>
          </a:bodyPr>
          <a:lstStyle/>
          <a:p>
            <a:r>
              <a:rPr lang="en-GB" sz="1200" dirty="0" err="1">
                <a:solidFill>
                  <a:srgbClr val="F19500"/>
                </a:solidFill>
              </a:rPr>
              <a:t>Objetivos</a:t>
            </a:r>
            <a:r>
              <a:rPr lang="en-GB" sz="1200" dirty="0">
                <a:solidFill>
                  <a:srgbClr val="F19500"/>
                </a:solidFill>
              </a:rPr>
              <a:t> do </a:t>
            </a:r>
            <a:r>
              <a:rPr lang="en-GB" sz="1200" dirty="0" err="1">
                <a:solidFill>
                  <a:srgbClr val="F19500"/>
                </a:solidFill>
              </a:rPr>
              <a:t>módulo</a:t>
            </a:r>
            <a:endParaRPr lang="en-GB" sz="1200" dirty="0">
              <a:solidFill>
                <a:srgbClr val="F195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0" dirty="0" err="1">
                <a:solidFill>
                  <a:srgbClr val="F19500"/>
                </a:solidFill>
              </a:rPr>
              <a:t>Reflita</a:t>
            </a:r>
            <a:r>
              <a:rPr lang="en-GB" sz="1200" b="0" dirty="0">
                <a:solidFill>
                  <a:srgbClr val="F19500"/>
                </a:solidFill>
              </a:rPr>
              <a:t> </a:t>
            </a:r>
            <a:r>
              <a:rPr lang="en-GB" sz="1200" b="0" dirty="0" err="1">
                <a:solidFill>
                  <a:srgbClr val="F19500"/>
                </a:solidFill>
              </a:rPr>
              <a:t>sobre</a:t>
            </a:r>
            <a:r>
              <a:rPr lang="en-GB" sz="1200" b="0" dirty="0">
                <a:solidFill>
                  <a:srgbClr val="F19500"/>
                </a:solidFill>
              </a:rPr>
              <a:t> o </a:t>
            </a:r>
            <a:r>
              <a:rPr lang="en-GB" sz="1200" b="0" dirty="0" err="1">
                <a:solidFill>
                  <a:srgbClr val="F19500"/>
                </a:solidFill>
              </a:rPr>
              <a:t>apetite</a:t>
            </a:r>
            <a:r>
              <a:rPr lang="en-GB" sz="1200" b="0" dirty="0">
                <a:solidFill>
                  <a:srgbClr val="F19500"/>
                </a:solidFill>
              </a:rPr>
              <a:t> de </a:t>
            </a:r>
            <a:r>
              <a:rPr lang="en-GB" sz="1200" b="0" dirty="0" err="1">
                <a:solidFill>
                  <a:srgbClr val="F19500"/>
                </a:solidFill>
              </a:rPr>
              <a:t>seu</a:t>
            </a:r>
            <a:r>
              <a:rPr lang="en-GB" sz="1200" b="0" dirty="0">
                <a:solidFill>
                  <a:srgbClr val="F19500"/>
                </a:solidFill>
              </a:rPr>
              <a:t> </a:t>
            </a:r>
            <a:r>
              <a:rPr lang="en-GB" sz="1200" b="0" dirty="0" err="1">
                <a:solidFill>
                  <a:srgbClr val="F19500"/>
                </a:solidFill>
              </a:rPr>
              <a:t>governo</a:t>
            </a:r>
            <a:r>
              <a:rPr lang="en-GB" sz="1200" b="0" dirty="0">
                <a:solidFill>
                  <a:srgbClr val="F19500"/>
                </a:solidFill>
              </a:rPr>
              <a:t> local </a:t>
            </a:r>
            <a:r>
              <a:rPr lang="en-GB" sz="1200" b="0" dirty="0" err="1">
                <a:solidFill>
                  <a:srgbClr val="F19500"/>
                </a:solidFill>
              </a:rPr>
              <a:t>por</a:t>
            </a:r>
            <a:r>
              <a:rPr lang="en-GB" sz="1200" b="0" dirty="0">
                <a:solidFill>
                  <a:srgbClr val="F19500"/>
                </a:solidFill>
              </a:rPr>
              <a:t> </a:t>
            </a:r>
            <a:r>
              <a:rPr lang="en-GB" sz="1200" b="0" dirty="0" err="1">
                <a:solidFill>
                  <a:srgbClr val="F19500"/>
                </a:solidFill>
              </a:rPr>
              <a:t>intervenções</a:t>
            </a:r>
            <a:r>
              <a:rPr lang="en-GB" sz="1200" b="0" dirty="0">
                <a:solidFill>
                  <a:srgbClr val="F19500"/>
                </a:solidFill>
              </a:rPr>
              <a:t> </a:t>
            </a:r>
            <a:r>
              <a:rPr lang="en-GB" sz="1200" b="0" dirty="0" err="1">
                <a:solidFill>
                  <a:srgbClr val="F19500"/>
                </a:solidFill>
              </a:rPr>
              <a:t>específicas</a:t>
            </a:r>
            <a:r>
              <a:rPr lang="en-GB" sz="1200" b="0" dirty="0">
                <a:solidFill>
                  <a:srgbClr val="F19500"/>
                </a:solidFill>
              </a:rPr>
              <a:t> com base no </a:t>
            </a:r>
            <a:r>
              <a:rPr lang="en-GB" sz="1200" b="0" dirty="0" err="1">
                <a:solidFill>
                  <a:srgbClr val="F19500"/>
                </a:solidFill>
              </a:rPr>
              <a:t>horizonte</a:t>
            </a:r>
            <a:r>
              <a:rPr lang="en-GB" sz="1200" b="0" dirty="0">
                <a:solidFill>
                  <a:srgbClr val="F19500"/>
                </a:solidFill>
              </a:rPr>
              <a:t> de tempo, </a:t>
            </a:r>
            <a:r>
              <a:rPr lang="en-GB" sz="1200" b="0" dirty="0" err="1">
                <a:solidFill>
                  <a:srgbClr val="F19500"/>
                </a:solidFill>
              </a:rPr>
              <a:t>na</a:t>
            </a:r>
            <a:r>
              <a:rPr lang="en-GB" sz="1200" b="0" dirty="0">
                <a:solidFill>
                  <a:srgbClr val="F19500"/>
                </a:solidFill>
              </a:rPr>
              <a:t> </a:t>
            </a:r>
            <a:r>
              <a:rPr lang="en-GB" sz="1200" b="0" dirty="0" err="1">
                <a:solidFill>
                  <a:srgbClr val="F19500"/>
                </a:solidFill>
              </a:rPr>
              <a:t>capacidade</a:t>
            </a:r>
            <a:r>
              <a:rPr lang="en-GB" sz="1200" b="0" dirty="0">
                <a:solidFill>
                  <a:srgbClr val="F19500"/>
                </a:solidFill>
              </a:rPr>
              <a:t> </a:t>
            </a:r>
            <a:r>
              <a:rPr lang="en-GB" sz="1200" b="0" dirty="0" err="1">
                <a:solidFill>
                  <a:srgbClr val="F19500"/>
                </a:solidFill>
              </a:rPr>
              <a:t>atual</a:t>
            </a:r>
            <a:r>
              <a:rPr lang="en-GB" sz="1200" b="0" dirty="0">
                <a:solidFill>
                  <a:srgbClr val="F19500"/>
                </a:solidFill>
              </a:rPr>
              <a:t> e </a:t>
            </a:r>
            <a:r>
              <a:rPr lang="en-GB" sz="1200" b="0" dirty="0" err="1">
                <a:solidFill>
                  <a:srgbClr val="F19500"/>
                </a:solidFill>
              </a:rPr>
              <a:t>nos</a:t>
            </a:r>
            <a:r>
              <a:rPr lang="en-GB" sz="1200" b="0" dirty="0">
                <a:solidFill>
                  <a:srgbClr val="F19500"/>
                </a:solidFill>
              </a:rPr>
              <a:t> </a:t>
            </a:r>
            <a:r>
              <a:rPr lang="en-GB" sz="1200" b="0" dirty="0" err="1">
                <a:solidFill>
                  <a:srgbClr val="F19500"/>
                </a:solidFill>
              </a:rPr>
              <a:t>poderes</a:t>
            </a:r>
            <a:r>
              <a:rPr lang="en-GB" sz="1200" b="0" dirty="0">
                <a:solidFill>
                  <a:srgbClr val="F19500"/>
                </a:solidFill>
              </a:rPr>
              <a:t> </a:t>
            </a:r>
            <a:r>
              <a:rPr lang="en-GB" sz="1200" b="0" dirty="0" err="1">
                <a:solidFill>
                  <a:srgbClr val="F19500"/>
                </a:solidFill>
              </a:rPr>
              <a:t>disponíveis</a:t>
            </a:r>
            <a:r>
              <a:rPr lang="en-GB" sz="1200" b="0" dirty="0">
                <a:solidFill>
                  <a:srgbClr val="F1950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0" dirty="0" err="1">
                <a:solidFill>
                  <a:srgbClr val="F19500"/>
                </a:solidFill>
              </a:rPr>
              <a:t>Identifique</a:t>
            </a:r>
            <a:r>
              <a:rPr lang="en-GB" sz="1200" b="0" dirty="0">
                <a:solidFill>
                  <a:srgbClr val="F19500"/>
                </a:solidFill>
              </a:rPr>
              <a:t> </a:t>
            </a:r>
            <a:r>
              <a:rPr lang="en-GB" sz="1200" b="0" dirty="0" err="1">
                <a:solidFill>
                  <a:srgbClr val="F19500"/>
                </a:solidFill>
              </a:rPr>
              <a:t>quais</a:t>
            </a:r>
            <a:r>
              <a:rPr lang="en-GB" sz="1200" b="0" dirty="0">
                <a:solidFill>
                  <a:srgbClr val="F19500"/>
                </a:solidFill>
              </a:rPr>
              <a:t> </a:t>
            </a:r>
            <a:r>
              <a:rPr lang="en-GB" sz="1200" b="0" dirty="0" err="1">
                <a:solidFill>
                  <a:srgbClr val="F19500"/>
                </a:solidFill>
              </a:rPr>
              <a:t>intervenções</a:t>
            </a:r>
            <a:r>
              <a:rPr lang="en-GB" sz="1200" b="0" dirty="0">
                <a:solidFill>
                  <a:srgbClr val="F19500"/>
                </a:solidFill>
              </a:rPr>
              <a:t> </a:t>
            </a:r>
            <a:r>
              <a:rPr lang="en-GB" sz="1200" b="0" dirty="0" err="1">
                <a:solidFill>
                  <a:srgbClr val="F19500"/>
                </a:solidFill>
              </a:rPr>
              <a:t>são</a:t>
            </a:r>
            <a:r>
              <a:rPr lang="en-GB" sz="1200" b="0" dirty="0">
                <a:solidFill>
                  <a:srgbClr val="F19500"/>
                </a:solidFill>
              </a:rPr>
              <a:t> </a:t>
            </a:r>
            <a:r>
              <a:rPr lang="en-GB" sz="1200" b="0" dirty="0" err="1">
                <a:solidFill>
                  <a:srgbClr val="F19500"/>
                </a:solidFill>
              </a:rPr>
              <a:t>prioritárias</a:t>
            </a:r>
            <a:r>
              <a:rPr lang="en-GB" sz="1200" b="0" dirty="0">
                <a:solidFill>
                  <a:srgbClr val="F19500"/>
                </a:solidFill>
              </a:rPr>
              <a:t> e </a:t>
            </a:r>
            <a:r>
              <a:rPr lang="en-GB" sz="1200" b="0" dirty="0" err="1">
                <a:solidFill>
                  <a:srgbClr val="F19500"/>
                </a:solidFill>
              </a:rPr>
              <a:t>adequadas</a:t>
            </a:r>
            <a:r>
              <a:rPr lang="en-GB" sz="1200" b="0" dirty="0">
                <a:solidFill>
                  <a:srgbClr val="F19500"/>
                </a:solidFill>
              </a:rPr>
              <a:t> para </a:t>
            </a:r>
            <a:r>
              <a:rPr lang="en-GB" sz="1200" b="0" dirty="0" err="1">
                <a:solidFill>
                  <a:srgbClr val="F19500"/>
                </a:solidFill>
              </a:rPr>
              <a:t>seu</a:t>
            </a:r>
            <a:r>
              <a:rPr lang="en-GB" sz="1200" b="0" dirty="0">
                <a:solidFill>
                  <a:srgbClr val="F19500"/>
                </a:solidFill>
              </a:rPr>
              <a:t> </a:t>
            </a:r>
            <a:r>
              <a:rPr lang="en-GB" sz="1200" b="0" dirty="0" err="1">
                <a:solidFill>
                  <a:srgbClr val="F19500"/>
                </a:solidFill>
              </a:rPr>
              <a:t>governo</a:t>
            </a:r>
            <a:r>
              <a:rPr lang="en-GB" sz="1200" b="0" dirty="0">
                <a:solidFill>
                  <a:srgbClr val="F19500"/>
                </a:solidFill>
              </a:rPr>
              <a:t> local e </a:t>
            </a:r>
            <a:r>
              <a:rPr lang="en-GB" sz="1200" b="0" dirty="0" err="1">
                <a:solidFill>
                  <a:srgbClr val="F19500"/>
                </a:solidFill>
              </a:rPr>
              <a:t>seus</a:t>
            </a:r>
            <a:r>
              <a:rPr lang="en-GB" sz="1200" b="0" dirty="0">
                <a:solidFill>
                  <a:srgbClr val="F19500"/>
                </a:solidFill>
              </a:rPr>
              <a:t> </a:t>
            </a:r>
            <a:r>
              <a:rPr lang="en-GB" sz="1200" b="0" dirty="0" err="1">
                <a:solidFill>
                  <a:srgbClr val="F19500"/>
                </a:solidFill>
              </a:rPr>
              <a:t>residentes</a:t>
            </a:r>
            <a:endParaRPr lang="en-GB" sz="1200" b="0" dirty="0">
              <a:solidFill>
                <a:srgbClr val="F195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0" dirty="0" err="1">
                <a:solidFill>
                  <a:srgbClr val="F19500"/>
                </a:solidFill>
              </a:rPr>
              <a:t>Detalhar</a:t>
            </a:r>
            <a:r>
              <a:rPr lang="en-GB" sz="1200" b="0" dirty="0">
                <a:solidFill>
                  <a:srgbClr val="F19500"/>
                </a:solidFill>
              </a:rPr>
              <a:t> as </a:t>
            </a:r>
            <a:r>
              <a:rPr lang="en-GB" sz="1200" b="0" dirty="0" err="1">
                <a:solidFill>
                  <a:srgbClr val="F19500"/>
                </a:solidFill>
              </a:rPr>
              <a:t>intervenções</a:t>
            </a:r>
            <a:r>
              <a:rPr lang="en-GB" sz="1200" b="0" dirty="0">
                <a:solidFill>
                  <a:srgbClr val="F19500"/>
                </a:solidFill>
              </a:rPr>
              <a:t> e </a:t>
            </a:r>
            <a:r>
              <a:rPr lang="en-GB" sz="1200" b="0" dirty="0" err="1">
                <a:solidFill>
                  <a:srgbClr val="F19500"/>
                </a:solidFill>
              </a:rPr>
              <a:t>dividi</a:t>
            </a:r>
            <a:r>
              <a:rPr lang="en-GB" sz="1200" b="0" dirty="0">
                <a:solidFill>
                  <a:srgbClr val="F19500"/>
                </a:solidFill>
              </a:rPr>
              <a:t>-las </a:t>
            </a:r>
            <a:r>
              <a:rPr lang="en-GB" sz="1200" b="0" dirty="0" err="1">
                <a:solidFill>
                  <a:srgbClr val="F19500"/>
                </a:solidFill>
              </a:rPr>
              <a:t>em</a:t>
            </a:r>
            <a:r>
              <a:rPr lang="en-GB" sz="1200" b="0" dirty="0">
                <a:solidFill>
                  <a:srgbClr val="F19500"/>
                </a:solidFill>
              </a:rPr>
              <a:t> </a:t>
            </a:r>
            <a:r>
              <a:rPr lang="en-GB" sz="1200" b="0" dirty="0" err="1">
                <a:solidFill>
                  <a:srgbClr val="F19500"/>
                </a:solidFill>
              </a:rPr>
              <a:t>etapas</a:t>
            </a:r>
            <a:r>
              <a:rPr lang="en-GB" sz="1200" b="0" dirty="0">
                <a:solidFill>
                  <a:srgbClr val="F19500"/>
                </a:solidFill>
              </a:rPr>
              <a:t> </a:t>
            </a:r>
            <a:r>
              <a:rPr lang="en-GB" sz="1200" b="0" dirty="0" err="1">
                <a:solidFill>
                  <a:srgbClr val="F19500"/>
                </a:solidFill>
              </a:rPr>
              <a:t>menores</a:t>
            </a:r>
            <a:endParaRPr lang="en-GB" sz="1200" b="0" dirty="0">
              <a:solidFill>
                <a:srgbClr val="F195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dirty="0">
              <a:solidFill>
                <a:srgbClr val="F19500"/>
              </a:solidFill>
            </a:endParaRPr>
          </a:p>
        </p:txBody>
      </p:sp>
      <p:sp>
        <p:nvSpPr>
          <p:cNvPr id="10" name="Oval 9">
            <a:hlinkClick r:id="rId3" action="ppaction://hlinksldjump"/>
            <a:extLst>
              <a:ext uri="{FF2B5EF4-FFF2-40B4-BE49-F238E27FC236}">
                <a16:creationId xmlns:a16="http://schemas.microsoft.com/office/drawing/2014/main" id="{818FD9D3-6501-431E-82E6-0575B387F8B1}"/>
              </a:ext>
            </a:extLst>
          </p:cNvPr>
          <p:cNvSpPr/>
          <p:nvPr/>
        </p:nvSpPr>
        <p:spPr>
          <a:xfrm>
            <a:off x="9384310" y="4886818"/>
            <a:ext cx="128979" cy="12897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7666937-388D-438C-8CF3-E270697C3366}"/>
              </a:ext>
            </a:extLst>
          </p:cNvPr>
          <p:cNvGrpSpPr/>
          <p:nvPr/>
        </p:nvGrpSpPr>
        <p:grpSpPr>
          <a:xfrm>
            <a:off x="9597323" y="4811112"/>
            <a:ext cx="146522" cy="280390"/>
            <a:chOff x="5545138" y="625475"/>
            <a:chExt cx="1489075" cy="2849563"/>
          </a:xfrm>
        </p:grpSpPr>
        <p:sp>
          <p:nvSpPr>
            <p:cNvPr id="12" name="Freeform 117">
              <a:extLst>
                <a:ext uri="{FF2B5EF4-FFF2-40B4-BE49-F238E27FC236}">
                  <a16:creationId xmlns:a16="http://schemas.microsoft.com/office/drawing/2014/main" id="{2920D916-CE9F-4214-B8BD-7DEAD4484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625475"/>
              <a:ext cx="1243013" cy="1697038"/>
            </a:xfrm>
            <a:custGeom>
              <a:avLst/>
              <a:gdLst>
                <a:gd name="T0" fmla="*/ 2278 w 4249"/>
                <a:gd name="T1" fmla="*/ 5744 h 5744"/>
                <a:gd name="T2" fmla="*/ 0 w 4249"/>
                <a:gd name="T3" fmla="*/ 5744 h 5744"/>
                <a:gd name="T4" fmla="*/ 4249 w 4249"/>
                <a:gd name="T5" fmla="*/ 0 h 5744"/>
                <a:gd name="T6" fmla="*/ 2603 w 4249"/>
                <a:gd name="T7" fmla="*/ 4796 h 5744"/>
                <a:gd name="T8" fmla="*/ 2278 w 4249"/>
                <a:gd name="T9" fmla="*/ 5744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2278" y="5744"/>
                  </a:moveTo>
                  <a:lnTo>
                    <a:pt x="0" y="5744"/>
                  </a:lnTo>
                  <a:lnTo>
                    <a:pt x="4249" y="0"/>
                  </a:lnTo>
                  <a:lnTo>
                    <a:pt x="2603" y="4796"/>
                  </a:lnTo>
                  <a:lnTo>
                    <a:pt x="2278" y="5744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0">
              <a:extLst>
                <a:ext uri="{FF2B5EF4-FFF2-40B4-BE49-F238E27FC236}">
                  <a16:creationId xmlns:a16="http://schemas.microsoft.com/office/drawing/2014/main" id="{DBD7EDEE-D8D3-46DB-A42F-A8F40DA16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1779588"/>
              <a:ext cx="1243013" cy="1695450"/>
            </a:xfrm>
            <a:custGeom>
              <a:avLst/>
              <a:gdLst>
                <a:gd name="T0" fmla="*/ 1972 w 4249"/>
                <a:gd name="T1" fmla="*/ 0 h 5744"/>
                <a:gd name="T2" fmla="*/ 4249 w 4249"/>
                <a:gd name="T3" fmla="*/ 0 h 5744"/>
                <a:gd name="T4" fmla="*/ 0 w 4249"/>
                <a:gd name="T5" fmla="*/ 5744 h 5744"/>
                <a:gd name="T6" fmla="*/ 1646 w 4249"/>
                <a:gd name="T7" fmla="*/ 948 h 5744"/>
                <a:gd name="T8" fmla="*/ 1972 w 4249"/>
                <a:gd name="T9" fmla="*/ 0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1972" y="0"/>
                  </a:moveTo>
                  <a:lnTo>
                    <a:pt x="4249" y="0"/>
                  </a:lnTo>
                  <a:lnTo>
                    <a:pt x="0" y="5744"/>
                  </a:lnTo>
                  <a:lnTo>
                    <a:pt x="1646" y="948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82892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A9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AA22FF-1562-C85D-AF88-9831FF723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31179"/>
            <a:ext cx="3962399" cy="43481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1200" b="0" dirty="0">
                <a:solidFill>
                  <a:schemeClr val="bg1"/>
                </a:solidFill>
              </a:rPr>
              <a:t>O </a:t>
            </a:r>
            <a:r>
              <a:rPr lang="en-GB" sz="1200" b="0" dirty="0" err="1">
                <a:solidFill>
                  <a:schemeClr val="bg1"/>
                </a:solidFill>
              </a:rPr>
              <a:t>Módulo</a:t>
            </a:r>
            <a:r>
              <a:rPr lang="en-GB" sz="1200" b="0" dirty="0">
                <a:solidFill>
                  <a:schemeClr val="bg1"/>
                </a:solidFill>
              </a:rPr>
              <a:t> 8 </a:t>
            </a:r>
            <a:r>
              <a:rPr lang="en-GB" sz="1200" b="0" dirty="0" err="1">
                <a:solidFill>
                  <a:schemeClr val="bg1"/>
                </a:solidFill>
              </a:rPr>
              <a:t>reúne</a:t>
            </a:r>
            <a:r>
              <a:rPr lang="en-GB" sz="1200" b="0" dirty="0">
                <a:solidFill>
                  <a:schemeClr val="bg1"/>
                </a:solidFill>
              </a:rPr>
              <a:t> os </a:t>
            </a:r>
            <a:r>
              <a:rPr lang="en-GB" sz="1200" b="0" dirty="0" err="1">
                <a:solidFill>
                  <a:schemeClr val="bg1"/>
                </a:solidFill>
              </a:rPr>
              <a:t>sete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módulos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anteriores</a:t>
            </a:r>
            <a:r>
              <a:rPr lang="en-GB" sz="1200" b="0" dirty="0">
                <a:solidFill>
                  <a:schemeClr val="bg1"/>
                </a:solidFill>
              </a:rPr>
              <a:t> para </a:t>
            </a:r>
            <a:r>
              <a:rPr lang="en-GB" sz="1200" b="0" dirty="0" err="1">
                <a:solidFill>
                  <a:schemeClr val="bg1"/>
                </a:solidFill>
              </a:rPr>
              <a:t>consolidar</a:t>
            </a:r>
            <a:r>
              <a:rPr lang="en-GB" sz="1200" b="0" dirty="0">
                <a:solidFill>
                  <a:schemeClr val="bg1"/>
                </a:solidFill>
              </a:rPr>
              <a:t> as </a:t>
            </a:r>
            <a:r>
              <a:rPr lang="en-GB" sz="1200" b="0" dirty="0" err="1">
                <a:solidFill>
                  <a:schemeClr val="bg1"/>
                </a:solidFill>
              </a:rPr>
              <a:t>informações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disponíveis</a:t>
            </a:r>
            <a:r>
              <a:rPr lang="en-GB" sz="1200" b="0" dirty="0">
                <a:solidFill>
                  <a:schemeClr val="bg1"/>
                </a:solidFill>
              </a:rPr>
              <a:t> e </a:t>
            </a:r>
            <a:r>
              <a:rPr lang="en-GB" sz="1200" b="0" dirty="0" err="1">
                <a:solidFill>
                  <a:schemeClr val="bg1"/>
                </a:solidFill>
              </a:rPr>
              <a:t>criar</a:t>
            </a:r>
            <a:r>
              <a:rPr lang="en-GB" sz="1200" b="0" dirty="0">
                <a:solidFill>
                  <a:schemeClr val="bg1"/>
                </a:solidFill>
              </a:rPr>
              <a:t> um </a:t>
            </a:r>
            <a:r>
              <a:rPr lang="en-GB" sz="1200" b="0" dirty="0" err="1">
                <a:solidFill>
                  <a:schemeClr val="bg1"/>
                </a:solidFill>
              </a:rPr>
              <a:t>impulso</a:t>
            </a:r>
            <a:r>
              <a:rPr lang="en-GB" sz="1200" b="0" dirty="0">
                <a:solidFill>
                  <a:schemeClr val="bg1"/>
                </a:solidFill>
              </a:rPr>
              <a:t> para a </a:t>
            </a:r>
            <a:r>
              <a:rPr lang="en-GB" sz="1200" b="0" dirty="0" err="1">
                <a:solidFill>
                  <a:schemeClr val="bg1"/>
                </a:solidFill>
              </a:rPr>
              <a:t>ação</a:t>
            </a:r>
            <a:r>
              <a:rPr lang="en-GB" sz="1200" b="0" dirty="0">
                <a:solidFill>
                  <a:schemeClr val="bg1"/>
                </a:solidFill>
              </a:rPr>
              <a:t>. A </a:t>
            </a:r>
            <a:r>
              <a:rPr lang="en-GB" sz="1200" b="0" dirty="0" err="1">
                <a:solidFill>
                  <a:schemeClr val="bg1"/>
                </a:solidFill>
              </a:rPr>
              <a:t>capacidade</a:t>
            </a:r>
            <a:r>
              <a:rPr lang="en-GB" sz="1200" b="0" dirty="0">
                <a:solidFill>
                  <a:schemeClr val="bg1"/>
                </a:solidFill>
              </a:rPr>
              <a:t> de </a:t>
            </a:r>
            <a:r>
              <a:rPr lang="en-GB" sz="1200" b="0" dirty="0" err="1">
                <a:solidFill>
                  <a:schemeClr val="bg1"/>
                </a:solidFill>
              </a:rPr>
              <a:t>consolidar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essas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informações</a:t>
            </a:r>
            <a:r>
              <a:rPr lang="en-GB" sz="1200" b="0" dirty="0">
                <a:solidFill>
                  <a:schemeClr val="bg1"/>
                </a:solidFill>
              </a:rPr>
              <a:t> é fundamental para </a:t>
            </a:r>
            <a:r>
              <a:rPr lang="en-GB" sz="1200" b="0" dirty="0" err="1">
                <a:solidFill>
                  <a:schemeClr val="bg1"/>
                </a:solidFill>
              </a:rPr>
              <a:t>apoiar</a:t>
            </a:r>
            <a:r>
              <a:rPr lang="en-GB" sz="1200" b="0" dirty="0">
                <a:solidFill>
                  <a:schemeClr val="bg1"/>
                </a:solidFill>
              </a:rPr>
              <a:t> a </a:t>
            </a:r>
            <a:r>
              <a:rPr lang="en-GB" sz="1200" b="0" dirty="0" err="1">
                <a:solidFill>
                  <a:schemeClr val="bg1"/>
                </a:solidFill>
              </a:rPr>
              <a:t>defesa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eficaz</a:t>
            </a:r>
            <a:r>
              <a:rPr lang="en-GB" sz="1200" b="0" dirty="0">
                <a:solidFill>
                  <a:schemeClr val="bg1"/>
                </a:solidFill>
              </a:rPr>
              <a:t> e </a:t>
            </a:r>
            <a:r>
              <a:rPr lang="en-GB" sz="1200" b="0" dirty="0" err="1">
                <a:solidFill>
                  <a:schemeClr val="bg1"/>
                </a:solidFill>
              </a:rPr>
              <a:t>eficiente</a:t>
            </a:r>
            <a:r>
              <a:rPr lang="en-GB" sz="1200" b="0" dirty="0">
                <a:solidFill>
                  <a:schemeClr val="bg1"/>
                </a:solidFill>
              </a:rPr>
              <a:t>, </a:t>
            </a:r>
            <a:r>
              <a:rPr lang="en-GB" sz="1200" b="0" dirty="0" err="1">
                <a:solidFill>
                  <a:schemeClr val="bg1"/>
                </a:solidFill>
              </a:rPr>
              <a:t>bem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como</a:t>
            </a:r>
            <a:r>
              <a:rPr lang="en-GB" sz="1200" b="0" dirty="0">
                <a:solidFill>
                  <a:schemeClr val="bg1"/>
                </a:solidFill>
              </a:rPr>
              <a:t> o </a:t>
            </a:r>
            <a:r>
              <a:rPr lang="en-GB" sz="1200" b="0" dirty="0" err="1">
                <a:solidFill>
                  <a:schemeClr val="bg1"/>
                </a:solidFill>
              </a:rPr>
              <a:t>planejamento</a:t>
            </a:r>
            <a:r>
              <a:rPr lang="en-GB" sz="1200" b="0" dirty="0">
                <a:solidFill>
                  <a:schemeClr val="bg1"/>
                </a:solidFill>
              </a:rPr>
              <a:t> e os </a:t>
            </a:r>
            <a:r>
              <a:rPr lang="en-GB" sz="1200" b="0" dirty="0" err="1">
                <a:solidFill>
                  <a:schemeClr val="bg1"/>
                </a:solidFill>
              </a:rPr>
              <a:t>pedidos</a:t>
            </a:r>
            <a:r>
              <a:rPr lang="en-GB" sz="1200" b="0" dirty="0">
                <a:solidFill>
                  <a:schemeClr val="bg1"/>
                </a:solidFill>
              </a:rPr>
              <a:t> de </a:t>
            </a:r>
            <a:r>
              <a:rPr lang="en-GB" sz="1200" b="0" dirty="0" err="1">
                <a:solidFill>
                  <a:schemeClr val="bg1"/>
                </a:solidFill>
              </a:rPr>
              <a:t>financiamento</a:t>
            </a:r>
            <a:r>
              <a:rPr lang="en-GB" sz="1200" b="0" dirty="0">
                <a:solidFill>
                  <a:schemeClr val="bg1"/>
                </a:solidFill>
              </a:rPr>
              <a:t>. </a:t>
            </a:r>
            <a:r>
              <a:rPr lang="en-GB" sz="1200" b="0" dirty="0" err="1">
                <a:solidFill>
                  <a:schemeClr val="bg1"/>
                </a:solidFill>
              </a:rPr>
              <a:t>Além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disso</a:t>
            </a:r>
            <a:r>
              <a:rPr lang="en-GB" sz="1200" b="0" dirty="0">
                <a:solidFill>
                  <a:schemeClr val="bg1"/>
                </a:solidFill>
              </a:rPr>
              <a:t>, </a:t>
            </a:r>
            <a:r>
              <a:rPr lang="en-GB" sz="1200" b="0" dirty="0" err="1">
                <a:solidFill>
                  <a:schemeClr val="bg1"/>
                </a:solidFill>
              </a:rPr>
              <a:t>esse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módulo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recomenda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sinergias</a:t>
            </a:r>
            <a:r>
              <a:rPr lang="en-GB" sz="1200" b="0" dirty="0">
                <a:solidFill>
                  <a:schemeClr val="bg1"/>
                </a:solidFill>
              </a:rPr>
              <a:t> com </a:t>
            </a:r>
            <a:r>
              <a:rPr lang="en-GB" sz="1200" b="0" dirty="0" err="1">
                <a:solidFill>
                  <a:schemeClr val="bg1"/>
                </a:solidFill>
              </a:rPr>
              <a:t>outras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ações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climáticas</a:t>
            </a:r>
            <a:r>
              <a:rPr lang="en-GB" sz="1200" b="0" dirty="0">
                <a:solidFill>
                  <a:schemeClr val="bg1"/>
                </a:solidFill>
              </a:rPr>
              <a:t> e co-</a:t>
            </a:r>
            <a:r>
              <a:rPr lang="en-GB" sz="1200" b="0" dirty="0" err="1">
                <a:solidFill>
                  <a:schemeClr val="bg1"/>
                </a:solidFill>
              </a:rPr>
              <a:t>benefícios</a:t>
            </a:r>
            <a:r>
              <a:rPr lang="en-GB" sz="1200" b="0" dirty="0">
                <a:solidFill>
                  <a:schemeClr val="bg1"/>
                </a:solidFill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en-GB" sz="1200" b="0" dirty="0">
                <a:solidFill>
                  <a:schemeClr val="bg1"/>
                </a:solidFill>
              </a:rPr>
              <a:t>Esta ferramenta </a:t>
            </a:r>
            <a:r>
              <a:rPr lang="en-GB" sz="1200" b="0" dirty="0" err="1">
                <a:solidFill>
                  <a:schemeClr val="bg1"/>
                </a:solidFill>
              </a:rPr>
              <a:t>fornece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uma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matriz</a:t>
            </a:r>
            <a:r>
              <a:rPr lang="en-GB" sz="1200" b="0" dirty="0">
                <a:solidFill>
                  <a:schemeClr val="bg1"/>
                </a:solidFill>
              </a:rPr>
              <a:t> de co-</a:t>
            </a:r>
            <a:r>
              <a:rPr lang="en-GB" sz="1200" b="0" dirty="0" err="1">
                <a:solidFill>
                  <a:schemeClr val="bg1"/>
                </a:solidFill>
              </a:rPr>
              <a:t>benefícios</a:t>
            </a:r>
            <a:r>
              <a:rPr lang="en-GB" sz="1200" b="0" dirty="0">
                <a:solidFill>
                  <a:schemeClr val="bg1"/>
                </a:solidFill>
              </a:rPr>
              <a:t> das </a:t>
            </a:r>
            <a:r>
              <a:rPr lang="en-GB" sz="1200" b="0" dirty="0" err="1">
                <a:solidFill>
                  <a:schemeClr val="bg1"/>
                </a:solidFill>
              </a:rPr>
              <a:t>intervenções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descritas</a:t>
            </a:r>
            <a:r>
              <a:rPr lang="en-GB" sz="1200" b="0" dirty="0">
                <a:solidFill>
                  <a:schemeClr val="bg1"/>
                </a:solidFill>
              </a:rPr>
              <a:t> no </a:t>
            </a:r>
            <a:r>
              <a:rPr lang="en-GB" sz="1200" b="0" dirty="0" err="1">
                <a:solidFill>
                  <a:schemeClr val="bg1"/>
                </a:solidFill>
              </a:rPr>
              <a:t>módulo</a:t>
            </a:r>
            <a:r>
              <a:rPr lang="en-GB" sz="1200" b="0" dirty="0">
                <a:solidFill>
                  <a:schemeClr val="bg1"/>
                </a:solidFill>
              </a:rPr>
              <a:t> 6. Ela </a:t>
            </a:r>
            <a:r>
              <a:rPr lang="en-GB" sz="1200" b="0" dirty="0" err="1">
                <a:solidFill>
                  <a:schemeClr val="bg1"/>
                </a:solidFill>
              </a:rPr>
              <a:t>também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fornece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uma</a:t>
            </a:r>
            <a:r>
              <a:rPr lang="en-GB" sz="1200" b="0" dirty="0">
                <a:solidFill>
                  <a:schemeClr val="bg1"/>
                </a:solidFill>
              </a:rPr>
              <a:t> planilha para </a:t>
            </a:r>
            <a:r>
              <a:rPr lang="en-GB" sz="1200" b="0" dirty="0" err="1">
                <a:solidFill>
                  <a:schemeClr val="bg1"/>
                </a:solidFill>
              </a:rPr>
              <a:t>reunir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sua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compreensão</a:t>
            </a:r>
            <a:r>
              <a:rPr lang="en-GB" sz="1200" b="0" dirty="0">
                <a:solidFill>
                  <a:schemeClr val="bg1"/>
                </a:solidFill>
              </a:rPr>
              <a:t> e </a:t>
            </a:r>
            <a:r>
              <a:rPr lang="en-GB" sz="1200" b="0" dirty="0" err="1">
                <a:solidFill>
                  <a:schemeClr val="bg1"/>
                </a:solidFill>
              </a:rPr>
              <a:t>conhecimento</a:t>
            </a:r>
            <a:r>
              <a:rPr lang="en-GB" sz="1200" b="0" dirty="0">
                <a:solidFill>
                  <a:schemeClr val="bg1"/>
                </a:solidFill>
              </a:rPr>
              <a:t> de </a:t>
            </a:r>
            <a:r>
              <a:rPr lang="en-GB" sz="1200" b="0" dirty="0" err="1">
                <a:solidFill>
                  <a:schemeClr val="bg1"/>
                </a:solidFill>
              </a:rPr>
              <a:t>todos</a:t>
            </a:r>
            <a:r>
              <a:rPr lang="en-GB" sz="1200" b="0" dirty="0">
                <a:solidFill>
                  <a:schemeClr val="bg1"/>
                </a:solidFill>
              </a:rPr>
              <a:t> os </a:t>
            </a:r>
            <a:r>
              <a:rPr lang="en-GB" sz="1200" b="0" dirty="0" err="1">
                <a:solidFill>
                  <a:schemeClr val="bg1"/>
                </a:solidFill>
              </a:rPr>
              <a:t>módulos</a:t>
            </a:r>
            <a:r>
              <a:rPr lang="en-GB" sz="1200" b="0" dirty="0">
                <a:solidFill>
                  <a:schemeClr val="bg1"/>
                </a:solidFill>
              </a:rPr>
              <a:t> e defender as </a:t>
            </a:r>
            <a:r>
              <a:rPr lang="en-GB" sz="1200" b="0" dirty="0" err="1">
                <a:solidFill>
                  <a:schemeClr val="bg1"/>
                </a:solidFill>
              </a:rPr>
              <a:t>intervenções</a:t>
            </a:r>
            <a:r>
              <a:rPr lang="en-GB" sz="1200" b="0" dirty="0">
                <a:solidFill>
                  <a:schemeClr val="bg1"/>
                </a:solidFill>
              </a:rPr>
              <a:t> do EAP </a:t>
            </a:r>
            <a:r>
              <a:rPr lang="en-GB" sz="1200" b="0" dirty="0" err="1">
                <a:solidFill>
                  <a:schemeClr val="bg1"/>
                </a:solidFill>
              </a:rPr>
              <a:t>em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seu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contexto</a:t>
            </a:r>
            <a:r>
              <a:rPr lang="en-GB" sz="1200" b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B1B265A-05D2-3FBD-CB97-2BDB3E5A4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685800"/>
            <a:ext cx="8258010" cy="990600"/>
          </a:xfrm>
        </p:spPr>
        <p:txBody>
          <a:bodyPr>
            <a:normAutofit fontScale="9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200" b="0" dirty="0" err="1">
                <a:solidFill>
                  <a:schemeClr val="bg1"/>
                </a:solidFill>
              </a:rPr>
              <a:t>Visão</a:t>
            </a:r>
            <a:r>
              <a:rPr lang="en-GB" sz="2200" b="0" dirty="0">
                <a:solidFill>
                  <a:schemeClr val="bg1"/>
                </a:solidFill>
              </a:rPr>
              <a:t> </a:t>
            </a:r>
            <a:r>
              <a:rPr lang="en-GB" sz="2200" b="0" dirty="0" err="1">
                <a:solidFill>
                  <a:schemeClr val="bg1"/>
                </a:solidFill>
              </a:rPr>
              <a:t>geral</a:t>
            </a:r>
            <a:r>
              <a:rPr lang="en-GB" sz="2200" b="0" dirty="0">
                <a:solidFill>
                  <a:schemeClr val="bg1"/>
                </a:solidFill>
              </a:rPr>
              <a:t> do </a:t>
            </a:r>
            <a:r>
              <a:rPr lang="en-GB" sz="2200" b="0" dirty="0" err="1">
                <a:solidFill>
                  <a:schemeClr val="bg1"/>
                </a:solidFill>
              </a:rPr>
              <a:t>módulo</a:t>
            </a:r>
            <a:r>
              <a:rPr lang="en-GB" sz="2200" b="0" dirty="0">
                <a:solidFill>
                  <a:schemeClr val="bg1"/>
                </a:solidFill>
              </a:rPr>
              <a:t> 8</a:t>
            </a:r>
            <a:br>
              <a:rPr lang="en-GB" dirty="0">
                <a:solidFill>
                  <a:schemeClr val="bg1"/>
                </a:solidFill>
              </a:rPr>
            </a:b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Argumentando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favor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acesso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à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energia</a:t>
            </a:r>
            <a:b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4237E46-2723-31CC-027C-FB065CFB2D0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57791" y="1831179"/>
            <a:ext cx="3962399" cy="4348163"/>
          </a:xfrm>
          <a:prstGeom prst="roundRect">
            <a:avLst>
              <a:gd name="adj" fmla="val 2381"/>
            </a:avLst>
          </a:prstGeom>
          <a:solidFill>
            <a:schemeClr val="bg1"/>
          </a:solidFill>
        </p:spPr>
        <p:txBody>
          <a:bodyPr/>
          <a:lstStyle/>
          <a:p>
            <a:r>
              <a:rPr lang="en-GB" sz="1200" dirty="0" err="1">
                <a:solidFill>
                  <a:srgbClr val="F19500"/>
                </a:solidFill>
              </a:rPr>
              <a:t>Objetivos</a:t>
            </a:r>
            <a:r>
              <a:rPr lang="en-GB" sz="1200" dirty="0">
                <a:solidFill>
                  <a:srgbClr val="F19500"/>
                </a:solidFill>
              </a:rPr>
              <a:t> do </a:t>
            </a:r>
            <a:r>
              <a:rPr lang="en-GB" sz="1200" dirty="0" err="1">
                <a:solidFill>
                  <a:srgbClr val="F19500"/>
                </a:solidFill>
              </a:rPr>
              <a:t>módulo</a:t>
            </a:r>
            <a:endParaRPr lang="en-GB" sz="1200" dirty="0">
              <a:solidFill>
                <a:srgbClr val="F195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0" dirty="0" err="1">
                <a:solidFill>
                  <a:srgbClr val="F19500"/>
                </a:solidFill>
              </a:rPr>
              <a:t>Permitir</a:t>
            </a:r>
            <a:r>
              <a:rPr lang="en-GB" sz="1200" b="0" dirty="0">
                <a:solidFill>
                  <a:srgbClr val="F19500"/>
                </a:solidFill>
              </a:rPr>
              <a:t> que as </a:t>
            </a:r>
            <a:r>
              <a:rPr lang="en-GB" sz="1200" b="0" dirty="0" err="1">
                <a:solidFill>
                  <a:srgbClr val="F19500"/>
                </a:solidFill>
              </a:rPr>
              <a:t>cidades</a:t>
            </a:r>
            <a:r>
              <a:rPr lang="en-GB" sz="1200" b="0" dirty="0">
                <a:solidFill>
                  <a:srgbClr val="F19500"/>
                </a:solidFill>
              </a:rPr>
              <a:t> </a:t>
            </a:r>
            <a:r>
              <a:rPr lang="en-GB" sz="1200" b="0" dirty="0" err="1">
                <a:solidFill>
                  <a:srgbClr val="F19500"/>
                </a:solidFill>
              </a:rPr>
              <a:t>defendam</a:t>
            </a:r>
            <a:r>
              <a:rPr lang="en-GB" sz="1200" b="0" dirty="0">
                <a:solidFill>
                  <a:srgbClr val="F19500"/>
                </a:solidFill>
              </a:rPr>
              <a:t> um conjunto de </a:t>
            </a:r>
            <a:r>
              <a:rPr lang="en-GB" sz="1200" b="0" dirty="0" err="1">
                <a:solidFill>
                  <a:srgbClr val="F19500"/>
                </a:solidFill>
              </a:rPr>
              <a:t>intervenções</a:t>
            </a:r>
            <a:r>
              <a:rPr lang="en-GB" sz="1200" b="0" dirty="0">
                <a:solidFill>
                  <a:srgbClr val="F19500"/>
                </a:solidFill>
              </a:rPr>
              <a:t> com base </a:t>
            </a:r>
            <a:r>
              <a:rPr lang="en-GB" sz="1200" b="0" dirty="0" err="1">
                <a:solidFill>
                  <a:srgbClr val="F19500"/>
                </a:solidFill>
              </a:rPr>
              <a:t>na</a:t>
            </a:r>
            <a:r>
              <a:rPr lang="en-GB" sz="1200" b="0" dirty="0">
                <a:solidFill>
                  <a:srgbClr val="F19500"/>
                </a:solidFill>
              </a:rPr>
              <a:t> </a:t>
            </a:r>
            <a:r>
              <a:rPr lang="en-GB" sz="1200" b="0" dirty="0" err="1">
                <a:solidFill>
                  <a:srgbClr val="F19500"/>
                </a:solidFill>
              </a:rPr>
              <a:t>experiência</a:t>
            </a:r>
            <a:r>
              <a:rPr lang="en-GB" sz="1200" b="0" dirty="0">
                <a:solidFill>
                  <a:srgbClr val="F19500"/>
                </a:solidFill>
              </a:rPr>
              <a:t> </a:t>
            </a:r>
            <a:r>
              <a:rPr lang="en-GB" sz="1200" b="0" dirty="0" err="1">
                <a:solidFill>
                  <a:srgbClr val="F19500"/>
                </a:solidFill>
              </a:rPr>
              <a:t>vivida</a:t>
            </a:r>
            <a:r>
              <a:rPr lang="en-GB" sz="1200" b="0" dirty="0">
                <a:solidFill>
                  <a:srgbClr val="F19500"/>
                </a:solidFill>
              </a:rPr>
              <a:t> </a:t>
            </a:r>
            <a:r>
              <a:rPr lang="en-GB" sz="1200" b="0" dirty="0" err="1">
                <a:solidFill>
                  <a:srgbClr val="F19500"/>
                </a:solidFill>
              </a:rPr>
              <a:t>pelas</a:t>
            </a:r>
            <a:r>
              <a:rPr lang="en-GB" sz="1200" b="0" dirty="0">
                <a:solidFill>
                  <a:srgbClr val="F19500"/>
                </a:solidFill>
              </a:rPr>
              <a:t> </a:t>
            </a:r>
            <a:r>
              <a:rPr lang="en-GB" sz="1200" b="0" dirty="0" err="1">
                <a:solidFill>
                  <a:srgbClr val="F19500"/>
                </a:solidFill>
              </a:rPr>
              <a:t>comunidades</a:t>
            </a:r>
            <a:endParaRPr lang="en-GB" sz="1200" b="0" dirty="0">
              <a:solidFill>
                <a:srgbClr val="F19500"/>
              </a:solidFill>
            </a:endParaRPr>
          </a:p>
          <a:p>
            <a:endParaRPr lang="en-GB" dirty="0">
              <a:solidFill>
                <a:srgbClr val="F195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D65777-8B75-276F-6C3A-D5575C56C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t>14</a:t>
            </a:fld>
            <a:endParaRPr lang="en-US"/>
          </a:p>
        </p:txBody>
      </p:sp>
      <p:sp>
        <p:nvSpPr>
          <p:cNvPr id="12" name="Oval 11">
            <a:hlinkClick r:id="rId3" action="ppaction://hlinksldjump"/>
            <a:extLst>
              <a:ext uri="{FF2B5EF4-FFF2-40B4-BE49-F238E27FC236}">
                <a16:creationId xmlns:a16="http://schemas.microsoft.com/office/drawing/2014/main" id="{C55EED08-858A-4632-AE22-A5E894C17CA1}"/>
              </a:ext>
            </a:extLst>
          </p:cNvPr>
          <p:cNvSpPr/>
          <p:nvPr/>
        </p:nvSpPr>
        <p:spPr>
          <a:xfrm>
            <a:off x="9384310" y="5460685"/>
            <a:ext cx="128979" cy="128979"/>
          </a:xfrm>
          <a:prstGeom prst="ellipse">
            <a:avLst/>
          </a:prstGeom>
          <a:solidFill>
            <a:srgbClr val="FAD30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6FD5A3A-1038-49C3-9112-716C9E9D1596}"/>
              </a:ext>
            </a:extLst>
          </p:cNvPr>
          <p:cNvGrpSpPr/>
          <p:nvPr/>
        </p:nvGrpSpPr>
        <p:grpSpPr>
          <a:xfrm>
            <a:off x="9597323" y="5384979"/>
            <a:ext cx="146522" cy="280390"/>
            <a:chOff x="5545138" y="625475"/>
            <a:chExt cx="1489075" cy="2849563"/>
          </a:xfrm>
        </p:grpSpPr>
        <p:sp>
          <p:nvSpPr>
            <p:cNvPr id="14" name="Freeform 117">
              <a:extLst>
                <a:ext uri="{FF2B5EF4-FFF2-40B4-BE49-F238E27FC236}">
                  <a16:creationId xmlns:a16="http://schemas.microsoft.com/office/drawing/2014/main" id="{F4F81528-8552-4D1A-B241-07E4A7536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625475"/>
              <a:ext cx="1243013" cy="1697038"/>
            </a:xfrm>
            <a:custGeom>
              <a:avLst/>
              <a:gdLst>
                <a:gd name="T0" fmla="*/ 2278 w 4249"/>
                <a:gd name="T1" fmla="*/ 5744 h 5744"/>
                <a:gd name="T2" fmla="*/ 0 w 4249"/>
                <a:gd name="T3" fmla="*/ 5744 h 5744"/>
                <a:gd name="T4" fmla="*/ 4249 w 4249"/>
                <a:gd name="T5" fmla="*/ 0 h 5744"/>
                <a:gd name="T6" fmla="*/ 2603 w 4249"/>
                <a:gd name="T7" fmla="*/ 4796 h 5744"/>
                <a:gd name="T8" fmla="*/ 2278 w 4249"/>
                <a:gd name="T9" fmla="*/ 5744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2278" y="5744"/>
                  </a:moveTo>
                  <a:lnTo>
                    <a:pt x="0" y="5744"/>
                  </a:lnTo>
                  <a:lnTo>
                    <a:pt x="4249" y="0"/>
                  </a:lnTo>
                  <a:lnTo>
                    <a:pt x="2603" y="4796"/>
                  </a:lnTo>
                  <a:lnTo>
                    <a:pt x="2278" y="5744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20">
              <a:extLst>
                <a:ext uri="{FF2B5EF4-FFF2-40B4-BE49-F238E27FC236}">
                  <a16:creationId xmlns:a16="http://schemas.microsoft.com/office/drawing/2014/main" id="{A37B508C-D836-4949-A23C-FED0A8E89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1779588"/>
              <a:ext cx="1243013" cy="1695450"/>
            </a:xfrm>
            <a:custGeom>
              <a:avLst/>
              <a:gdLst>
                <a:gd name="T0" fmla="*/ 1972 w 4249"/>
                <a:gd name="T1" fmla="*/ 0 h 5744"/>
                <a:gd name="T2" fmla="*/ 4249 w 4249"/>
                <a:gd name="T3" fmla="*/ 0 h 5744"/>
                <a:gd name="T4" fmla="*/ 0 w 4249"/>
                <a:gd name="T5" fmla="*/ 5744 h 5744"/>
                <a:gd name="T6" fmla="*/ 1646 w 4249"/>
                <a:gd name="T7" fmla="*/ 948 h 5744"/>
                <a:gd name="T8" fmla="*/ 1972 w 4249"/>
                <a:gd name="T9" fmla="*/ 0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1972" y="0"/>
                  </a:moveTo>
                  <a:lnTo>
                    <a:pt x="4249" y="0"/>
                  </a:lnTo>
                  <a:lnTo>
                    <a:pt x="0" y="5744"/>
                  </a:lnTo>
                  <a:lnTo>
                    <a:pt x="1646" y="948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57388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AD661-4598-1E0F-908D-C3BE7B4958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Introdução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788C55-56AF-6380-BC3A-9AFB0CF23F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6F658D-1710-16F4-DDAA-7692E5C3E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t>15</a:t>
            </a:fld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8BDB639-5470-4395-957D-1F4D31CEBD33}"/>
              </a:ext>
            </a:extLst>
          </p:cNvPr>
          <p:cNvGrpSpPr/>
          <p:nvPr/>
        </p:nvGrpSpPr>
        <p:grpSpPr>
          <a:xfrm>
            <a:off x="9597323" y="745110"/>
            <a:ext cx="146522" cy="280390"/>
            <a:chOff x="5545138" y="625475"/>
            <a:chExt cx="1489075" cy="2849563"/>
          </a:xfrm>
        </p:grpSpPr>
        <p:sp>
          <p:nvSpPr>
            <p:cNvPr id="28" name="Freeform 117">
              <a:extLst>
                <a:ext uri="{FF2B5EF4-FFF2-40B4-BE49-F238E27FC236}">
                  <a16:creationId xmlns:a16="http://schemas.microsoft.com/office/drawing/2014/main" id="{E72C3724-1320-4AA4-9CE8-42B359D6A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625475"/>
              <a:ext cx="1243013" cy="1697038"/>
            </a:xfrm>
            <a:custGeom>
              <a:avLst/>
              <a:gdLst>
                <a:gd name="T0" fmla="*/ 2278 w 4249"/>
                <a:gd name="T1" fmla="*/ 5744 h 5744"/>
                <a:gd name="T2" fmla="*/ 0 w 4249"/>
                <a:gd name="T3" fmla="*/ 5744 h 5744"/>
                <a:gd name="T4" fmla="*/ 4249 w 4249"/>
                <a:gd name="T5" fmla="*/ 0 h 5744"/>
                <a:gd name="T6" fmla="*/ 2603 w 4249"/>
                <a:gd name="T7" fmla="*/ 4796 h 5744"/>
                <a:gd name="T8" fmla="*/ 2278 w 4249"/>
                <a:gd name="T9" fmla="*/ 5744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2278" y="5744"/>
                  </a:moveTo>
                  <a:lnTo>
                    <a:pt x="0" y="5744"/>
                  </a:lnTo>
                  <a:lnTo>
                    <a:pt x="4249" y="0"/>
                  </a:lnTo>
                  <a:lnTo>
                    <a:pt x="2603" y="4796"/>
                  </a:lnTo>
                  <a:lnTo>
                    <a:pt x="2278" y="5744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20">
              <a:extLst>
                <a:ext uri="{FF2B5EF4-FFF2-40B4-BE49-F238E27FC236}">
                  <a16:creationId xmlns:a16="http://schemas.microsoft.com/office/drawing/2014/main" id="{8C1B5746-17F5-4C51-9BDB-3C74A14E0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1779588"/>
              <a:ext cx="1243013" cy="1695450"/>
            </a:xfrm>
            <a:custGeom>
              <a:avLst/>
              <a:gdLst>
                <a:gd name="T0" fmla="*/ 1972 w 4249"/>
                <a:gd name="T1" fmla="*/ 0 h 5744"/>
                <a:gd name="T2" fmla="*/ 4249 w 4249"/>
                <a:gd name="T3" fmla="*/ 0 h 5744"/>
                <a:gd name="T4" fmla="*/ 0 w 4249"/>
                <a:gd name="T5" fmla="*/ 5744 h 5744"/>
                <a:gd name="T6" fmla="*/ 1646 w 4249"/>
                <a:gd name="T7" fmla="*/ 948 h 5744"/>
                <a:gd name="T8" fmla="*/ 1972 w 4249"/>
                <a:gd name="T9" fmla="*/ 0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1972" y="0"/>
                  </a:moveTo>
                  <a:lnTo>
                    <a:pt x="4249" y="0"/>
                  </a:lnTo>
                  <a:lnTo>
                    <a:pt x="0" y="5744"/>
                  </a:lnTo>
                  <a:lnTo>
                    <a:pt x="1646" y="948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" name="Oval 29">
            <a:hlinkClick r:id="rId2" action="ppaction://hlinksldjump"/>
            <a:extLst>
              <a:ext uri="{FF2B5EF4-FFF2-40B4-BE49-F238E27FC236}">
                <a16:creationId xmlns:a16="http://schemas.microsoft.com/office/drawing/2014/main" id="{B2481430-1074-491E-B903-FFB967E60684}"/>
              </a:ext>
            </a:extLst>
          </p:cNvPr>
          <p:cNvSpPr/>
          <p:nvPr/>
        </p:nvSpPr>
        <p:spPr>
          <a:xfrm>
            <a:off x="9384310" y="820816"/>
            <a:ext cx="128979" cy="12897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31" name="Oval 30">
            <a:hlinkClick r:id="rId3" action="ppaction://hlinksldjump"/>
            <a:extLst>
              <a:ext uri="{FF2B5EF4-FFF2-40B4-BE49-F238E27FC236}">
                <a16:creationId xmlns:a16="http://schemas.microsoft.com/office/drawing/2014/main" id="{D386D09D-B969-43FA-A66B-80FB7E1FE1A7}"/>
              </a:ext>
            </a:extLst>
          </p:cNvPr>
          <p:cNvSpPr/>
          <p:nvPr/>
        </p:nvSpPr>
        <p:spPr>
          <a:xfrm>
            <a:off x="9384310" y="1983052"/>
            <a:ext cx="128979" cy="128979"/>
          </a:xfrm>
          <a:prstGeom prst="ellipse">
            <a:avLst/>
          </a:prstGeom>
          <a:solidFill>
            <a:srgbClr val="008CB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2" name="Oval 31">
            <a:hlinkClick r:id="rId2" action="ppaction://hlinksldjump"/>
            <a:extLst>
              <a:ext uri="{FF2B5EF4-FFF2-40B4-BE49-F238E27FC236}">
                <a16:creationId xmlns:a16="http://schemas.microsoft.com/office/drawing/2014/main" id="{5B3BFA01-5DBC-45BA-A46B-2735DF7855B9}"/>
              </a:ext>
            </a:extLst>
          </p:cNvPr>
          <p:cNvSpPr/>
          <p:nvPr/>
        </p:nvSpPr>
        <p:spPr>
          <a:xfrm>
            <a:off x="9384310" y="823197"/>
            <a:ext cx="128979" cy="128979"/>
          </a:xfrm>
          <a:prstGeom prst="ellipse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5" name="Oval 34">
            <a:hlinkClick r:id="rId4" action="ppaction://hlinksldjump"/>
            <a:extLst>
              <a:ext uri="{FF2B5EF4-FFF2-40B4-BE49-F238E27FC236}">
                <a16:creationId xmlns:a16="http://schemas.microsoft.com/office/drawing/2014/main" id="{4162CAE7-1EAA-437C-945E-0968DF7E2B93}"/>
              </a:ext>
            </a:extLst>
          </p:cNvPr>
          <p:cNvSpPr/>
          <p:nvPr/>
        </p:nvSpPr>
        <p:spPr>
          <a:xfrm>
            <a:off x="9384310" y="1402303"/>
            <a:ext cx="128979" cy="128979"/>
          </a:xfrm>
          <a:prstGeom prst="ellipse">
            <a:avLst/>
          </a:prstGeom>
          <a:solidFill>
            <a:srgbClr val="1C356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43" name="Oval 42">
            <a:hlinkClick r:id="rId5" action="ppaction://hlinksldjump"/>
            <a:extLst>
              <a:ext uri="{FF2B5EF4-FFF2-40B4-BE49-F238E27FC236}">
                <a16:creationId xmlns:a16="http://schemas.microsoft.com/office/drawing/2014/main" id="{1D25F03C-0684-4231-905B-3F85E239C89F}"/>
              </a:ext>
            </a:extLst>
          </p:cNvPr>
          <p:cNvSpPr/>
          <p:nvPr/>
        </p:nvSpPr>
        <p:spPr>
          <a:xfrm>
            <a:off x="9384310" y="2563074"/>
            <a:ext cx="128979" cy="128979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44" name="Oval 43">
            <a:hlinkClick r:id="rId6" action="ppaction://hlinksldjump"/>
            <a:extLst>
              <a:ext uri="{FF2B5EF4-FFF2-40B4-BE49-F238E27FC236}">
                <a16:creationId xmlns:a16="http://schemas.microsoft.com/office/drawing/2014/main" id="{5BD51E1D-29F3-4E10-BEA9-FB66250358E3}"/>
              </a:ext>
            </a:extLst>
          </p:cNvPr>
          <p:cNvSpPr/>
          <p:nvPr/>
        </p:nvSpPr>
        <p:spPr>
          <a:xfrm>
            <a:off x="9384310" y="4302666"/>
            <a:ext cx="128979" cy="128979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hlinkClick r:id="rId7" action="ppaction://hlinksldjump"/>
            <a:extLst>
              <a:ext uri="{FF2B5EF4-FFF2-40B4-BE49-F238E27FC236}">
                <a16:creationId xmlns:a16="http://schemas.microsoft.com/office/drawing/2014/main" id="{E0D62A7A-BA67-4909-B1EC-597AE70AD462}"/>
              </a:ext>
            </a:extLst>
          </p:cNvPr>
          <p:cNvSpPr/>
          <p:nvPr/>
        </p:nvSpPr>
        <p:spPr>
          <a:xfrm>
            <a:off x="9384310" y="3720774"/>
            <a:ext cx="128979" cy="128979"/>
          </a:xfrm>
          <a:prstGeom prst="ellipse">
            <a:avLst/>
          </a:prstGeom>
          <a:solidFill>
            <a:srgbClr val="6AB24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hlinkClick r:id="rId8" action="ppaction://hlinksldjump"/>
            <a:extLst>
              <a:ext uri="{FF2B5EF4-FFF2-40B4-BE49-F238E27FC236}">
                <a16:creationId xmlns:a16="http://schemas.microsoft.com/office/drawing/2014/main" id="{F5DC4B54-6E80-480F-B7C9-8C552AC29B63}"/>
              </a:ext>
            </a:extLst>
          </p:cNvPr>
          <p:cNvSpPr/>
          <p:nvPr/>
        </p:nvSpPr>
        <p:spPr>
          <a:xfrm>
            <a:off x="9384310" y="3144004"/>
            <a:ext cx="128979" cy="128979"/>
          </a:xfrm>
          <a:prstGeom prst="ellipse">
            <a:avLst/>
          </a:prstGeom>
          <a:solidFill>
            <a:srgbClr val="03884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hlinkClick r:id="rId9" action="ppaction://hlinksldjump"/>
            <a:extLst>
              <a:ext uri="{FF2B5EF4-FFF2-40B4-BE49-F238E27FC236}">
                <a16:creationId xmlns:a16="http://schemas.microsoft.com/office/drawing/2014/main" id="{F360B48B-F282-4D1B-80F7-A4BC35EE2E26}"/>
              </a:ext>
            </a:extLst>
          </p:cNvPr>
          <p:cNvSpPr/>
          <p:nvPr/>
        </p:nvSpPr>
        <p:spPr>
          <a:xfrm>
            <a:off x="9384310" y="4881778"/>
            <a:ext cx="128979" cy="128979"/>
          </a:xfrm>
          <a:prstGeom prst="ellipse">
            <a:avLst/>
          </a:prstGeom>
          <a:solidFill>
            <a:srgbClr val="F195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hlinkClick r:id="rId10" action="ppaction://hlinksldjump"/>
            <a:extLst>
              <a:ext uri="{FF2B5EF4-FFF2-40B4-BE49-F238E27FC236}">
                <a16:creationId xmlns:a16="http://schemas.microsoft.com/office/drawing/2014/main" id="{9CAB2B67-479A-490A-9A72-FAC4BB89923E}"/>
              </a:ext>
            </a:extLst>
          </p:cNvPr>
          <p:cNvSpPr/>
          <p:nvPr/>
        </p:nvSpPr>
        <p:spPr>
          <a:xfrm>
            <a:off x="9384310" y="5463066"/>
            <a:ext cx="128979" cy="128979"/>
          </a:xfrm>
          <a:prstGeom prst="ellipse">
            <a:avLst/>
          </a:prstGeom>
          <a:solidFill>
            <a:srgbClr val="F8A92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805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81E8F7-AF85-9E97-0231-21A41EFF4689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>
            <a:normAutofit/>
          </a:bodyPr>
          <a:lstStyle/>
          <a:p>
            <a:r>
              <a:rPr lang="en-GB">
                <a:solidFill>
                  <a:schemeClr val="bg1"/>
                </a:solidFill>
              </a:rPr>
              <a:t>Introdução ao kit de ferramentas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A19DA3-8527-36E5-87B2-DB0356CA95C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55614" y="1676400"/>
            <a:ext cx="3962399" cy="4505325"/>
          </a:xfrm>
          <a:prstGeom prst="roundRect">
            <a:avLst>
              <a:gd name="adj" fmla="val 3837"/>
            </a:avLst>
          </a:prstGeom>
          <a:solidFill>
            <a:schemeClr val="bg1"/>
          </a:solidFill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Objetivos da introdução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Entender o que é o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Common Reporting Framework (CRF)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 como o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Pilar EAP </a:t>
            </a:r>
            <a:br>
              <a:rPr lang="en-GB" sz="1200" b="0" dirty="0">
                <a:solidFill>
                  <a:schemeClr val="accent6"/>
                </a:solidFill>
              </a:rPr>
            </a:b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 encaixa no CRF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Entenda o que é o EAP e seus três principais atributos 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Aprenda a navegar pelo kit de ferramentas e a usar as planilhas de verificação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b="0" dirty="0">
              <a:solidFill>
                <a:schemeClr val="accent6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Outros recursos úteis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Curso de treinamento do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Energy Poverty Advisory Hub (EPAH) da Comissão Europeia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Relatório temático sobre acesso à energia </a:t>
            </a:r>
            <a:r>
              <a:rPr kumimoji="0" lang="en-GB" sz="1200" b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 Grupo de Trabalho Técnico das Nações Unidas sobre Acesso à Energia  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39ACC0-A8AB-2AFE-4DDA-4CE24BD29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1200" b="0" dirty="0">
                <a:solidFill>
                  <a:schemeClr val="bg1"/>
                </a:solidFill>
              </a:rPr>
              <a:t>Este módulo define o cenário sobre a importância dos governos locais na abordagem do acesso à energia e da pobreza. Este módulo também apresenta o que é a EAP e define seus três pilares de energia segura, sustentável e acessível. Ele também estabelecerá o que significa para os signatários do GCoM se comprometerem com a EAP, fornecendo uma visão geral e uma </a:t>
            </a:r>
            <a:r>
              <a:rPr lang="en-GB" sz="1200" b="0" dirty="0" err="1">
                <a:solidFill>
                  <a:schemeClr val="bg1"/>
                </a:solidFill>
              </a:rPr>
              <a:t>explicação</a:t>
            </a:r>
            <a:r>
              <a:rPr lang="en-GB" sz="1200" b="0" dirty="0">
                <a:solidFill>
                  <a:schemeClr val="bg1"/>
                </a:solidFill>
              </a:rPr>
              <a:t> d</a:t>
            </a:r>
            <a:r>
              <a:rPr lang="pt-BR" sz="1200" b="0" dirty="0">
                <a:solidFill>
                  <a:schemeClr val="bg1"/>
                </a:solidFill>
              </a:rPr>
              <a:t>o Marco Comum de Reporte</a:t>
            </a:r>
            <a:r>
              <a:rPr lang="en-GB" sz="1200" b="0" dirty="0">
                <a:solidFill>
                  <a:schemeClr val="bg1"/>
                </a:solidFill>
              </a:rPr>
              <a:t> (CRF).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B1EBB0-0C8F-86D6-7504-082749691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Introdução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A43F2-27CB-0208-AAC0-303767CD6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97AC88-B9C7-4AEF-9990-0777AFA013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85458ED-E563-4A17-84C0-A734923AE262}"/>
              </a:ext>
            </a:extLst>
          </p:cNvPr>
          <p:cNvGrpSpPr/>
          <p:nvPr/>
        </p:nvGrpSpPr>
        <p:grpSpPr>
          <a:xfrm>
            <a:off x="9597323" y="745110"/>
            <a:ext cx="146522" cy="280390"/>
            <a:chOff x="5545138" y="625475"/>
            <a:chExt cx="1489075" cy="2849563"/>
          </a:xfrm>
        </p:grpSpPr>
        <p:sp>
          <p:nvSpPr>
            <p:cNvPr id="39" name="Freeform 117">
              <a:extLst>
                <a:ext uri="{FF2B5EF4-FFF2-40B4-BE49-F238E27FC236}">
                  <a16:creationId xmlns:a16="http://schemas.microsoft.com/office/drawing/2014/main" id="{614C3020-4203-417E-AF9C-B88D63248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625475"/>
              <a:ext cx="1243013" cy="1697038"/>
            </a:xfrm>
            <a:custGeom>
              <a:avLst/>
              <a:gdLst>
                <a:gd name="T0" fmla="*/ 2278 w 4249"/>
                <a:gd name="T1" fmla="*/ 5744 h 5744"/>
                <a:gd name="T2" fmla="*/ 0 w 4249"/>
                <a:gd name="T3" fmla="*/ 5744 h 5744"/>
                <a:gd name="T4" fmla="*/ 4249 w 4249"/>
                <a:gd name="T5" fmla="*/ 0 h 5744"/>
                <a:gd name="T6" fmla="*/ 2603 w 4249"/>
                <a:gd name="T7" fmla="*/ 4796 h 5744"/>
                <a:gd name="T8" fmla="*/ 2278 w 4249"/>
                <a:gd name="T9" fmla="*/ 5744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2278" y="5744"/>
                  </a:moveTo>
                  <a:lnTo>
                    <a:pt x="0" y="5744"/>
                  </a:lnTo>
                  <a:lnTo>
                    <a:pt x="4249" y="0"/>
                  </a:lnTo>
                  <a:lnTo>
                    <a:pt x="2603" y="4796"/>
                  </a:lnTo>
                  <a:lnTo>
                    <a:pt x="2278" y="5744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20">
              <a:extLst>
                <a:ext uri="{FF2B5EF4-FFF2-40B4-BE49-F238E27FC236}">
                  <a16:creationId xmlns:a16="http://schemas.microsoft.com/office/drawing/2014/main" id="{E61A9C76-EC00-49E9-98C2-B7E4761EA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1779588"/>
              <a:ext cx="1243013" cy="1695450"/>
            </a:xfrm>
            <a:custGeom>
              <a:avLst/>
              <a:gdLst>
                <a:gd name="T0" fmla="*/ 1972 w 4249"/>
                <a:gd name="T1" fmla="*/ 0 h 5744"/>
                <a:gd name="T2" fmla="*/ 4249 w 4249"/>
                <a:gd name="T3" fmla="*/ 0 h 5744"/>
                <a:gd name="T4" fmla="*/ 0 w 4249"/>
                <a:gd name="T5" fmla="*/ 5744 h 5744"/>
                <a:gd name="T6" fmla="*/ 1646 w 4249"/>
                <a:gd name="T7" fmla="*/ 948 h 5744"/>
                <a:gd name="T8" fmla="*/ 1972 w 4249"/>
                <a:gd name="T9" fmla="*/ 0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1972" y="0"/>
                  </a:moveTo>
                  <a:lnTo>
                    <a:pt x="4249" y="0"/>
                  </a:lnTo>
                  <a:lnTo>
                    <a:pt x="0" y="5744"/>
                  </a:lnTo>
                  <a:lnTo>
                    <a:pt x="1646" y="948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1" name="Oval 40">
            <a:hlinkClick r:id="rId7" action="ppaction://hlinksldjump"/>
            <a:extLst>
              <a:ext uri="{FF2B5EF4-FFF2-40B4-BE49-F238E27FC236}">
                <a16:creationId xmlns:a16="http://schemas.microsoft.com/office/drawing/2014/main" id="{8CDAB4F0-2732-4EB8-AB62-D22526B6CA9F}"/>
              </a:ext>
            </a:extLst>
          </p:cNvPr>
          <p:cNvSpPr/>
          <p:nvPr/>
        </p:nvSpPr>
        <p:spPr>
          <a:xfrm>
            <a:off x="9384310" y="820816"/>
            <a:ext cx="128979" cy="12897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42" name="Oval 41">
            <a:hlinkClick r:id="rId8" action="ppaction://hlinksldjump"/>
            <a:extLst>
              <a:ext uri="{FF2B5EF4-FFF2-40B4-BE49-F238E27FC236}">
                <a16:creationId xmlns:a16="http://schemas.microsoft.com/office/drawing/2014/main" id="{5E57BBD8-0CB7-4202-B989-CAA328ABD45F}"/>
              </a:ext>
            </a:extLst>
          </p:cNvPr>
          <p:cNvSpPr/>
          <p:nvPr/>
        </p:nvSpPr>
        <p:spPr>
          <a:xfrm>
            <a:off x="9384310" y="1983052"/>
            <a:ext cx="128979" cy="128979"/>
          </a:xfrm>
          <a:prstGeom prst="ellipse">
            <a:avLst/>
          </a:prstGeom>
          <a:solidFill>
            <a:srgbClr val="008CB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43" name="Oval 42">
            <a:hlinkClick r:id="rId7" action="ppaction://hlinksldjump"/>
            <a:extLst>
              <a:ext uri="{FF2B5EF4-FFF2-40B4-BE49-F238E27FC236}">
                <a16:creationId xmlns:a16="http://schemas.microsoft.com/office/drawing/2014/main" id="{1A53F5E5-EF8F-4B4C-B18C-3585A4BC3400}"/>
              </a:ext>
            </a:extLst>
          </p:cNvPr>
          <p:cNvSpPr/>
          <p:nvPr/>
        </p:nvSpPr>
        <p:spPr>
          <a:xfrm>
            <a:off x="9384310" y="823197"/>
            <a:ext cx="128979" cy="128979"/>
          </a:xfrm>
          <a:prstGeom prst="ellipse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44" name="Oval 43">
            <a:hlinkClick r:id="rId9" action="ppaction://hlinksldjump"/>
            <a:extLst>
              <a:ext uri="{FF2B5EF4-FFF2-40B4-BE49-F238E27FC236}">
                <a16:creationId xmlns:a16="http://schemas.microsoft.com/office/drawing/2014/main" id="{0CD4E9CA-769B-44B4-B746-891BC1806DCA}"/>
              </a:ext>
            </a:extLst>
          </p:cNvPr>
          <p:cNvSpPr/>
          <p:nvPr/>
        </p:nvSpPr>
        <p:spPr>
          <a:xfrm>
            <a:off x="9384310" y="1402303"/>
            <a:ext cx="128979" cy="128979"/>
          </a:xfrm>
          <a:prstGeom prst="ellipse">
            <a:avLst/>
          </a:prstGeom>
          <a:solidFill>
            <a:srgbClr val="1C356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45" name="Oval 44">
            <a:hlinkClick r:id="rId10" action="ppaction://hlinksldjump"/>
            <a:extLst>
              <a:ext uri="{FF2B5EF4-FFF2-40B4-BE49-F238E27FC236}">
                <a16:creationId xmlns:a16="http://schemas.microsoft.com/office/drawing/2014/main" id="{75814D51-1163-4A20-819F-CBF19FDFC562}"/>
              </a:ext>
            </a:extLst>
          </p:cNvPr>
          <p:cNvSpPr/>
          <p:nvPr/>
        </p:nvSpPr>
        <p:spPr>
          <a:xfrm>
            <a:off x="9384310" y="2563074"/>
            <a:ext cx="128979" cy="128979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46" name="Oval 45">
            <a:hlinkClick r:id="rId11" action="ppaction://hlinksldjump"/>
            <a:extLst>
              <a:ext uri="{FF2B5EF4-FFF2-40B4-BE49-F238E27FC236}">
                <a16:creationId xmlns:a16="http://schemas.microsoft.com/office/drawing/2014/main" id="{BC7E80D9-CD5C-4692-AC4D-F4A1EB8182FB}"/>
              </a:ext>
            </a:extLst>
          </p:cNvPr>
          <p:cNvSpPr/>
          <p:nvPr/>
        </p:nvSpPr>
        <p:spPr>
          <a:xfrm>
            <a:off x="9384310" y="4302666"/>
            <a:ext cx="128979" cy="128979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hlinkClick r:id="rId12" action="ppaction://hlinksldjump"/>
            <a:extLst>
              <a:ext uri="{FF2B5EF4-FFF2-40B4-BE49-F238E27FC236}">
                <a16:creationId xmlns:a16="http://schemas.microsoft.com/office/drawing/2014/main" id="{53143C8D-A7C2-4E88-97F9-382613F94F18}"/>
              </a:ext>
            </a:extLst>
          </p:cNvPr>
          <p:cNvSpPr/>
          <p:nvPr/>
        </p:nvSpPr>
        <p:spPr>
          <a:xfrm>
            <a:off x="9384310" y="3720774"/>
            <a:ext cx="128979" cy="128979"/>
          </a:xfrm>
          <a:prstGeom prst="ellipse">
            <a:avLst/>
          </a:prstGeom>
          <a:solidFill>
            <a:srgbClr val="6AB24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hlinkClick r:id="rId13" action="ppaction://hlinksldjump"/>
            <a:extLst>
              <a:ext uri="{FF2B5EF4-FFF2-40B4-BE49-F238E27FC236}">
                <a16:creationId xmlns:a16="http://schemas.microsoft.com/office/drawing/2014/main" id="{B926B52C-00BD-48C8-B6A0-78D99A7900FD}"/>
              </a:ext>
            </a:extLst>
          </p:cNvPr>
          <p:cNvSpPr/>
          <p:nvPr/>
        </p:nvSpPr>
        <p:spPr>
          <a:xfrm>
            <a:off x="9384310" y="3144004"/>
            <a:ext cx="128979" cy="128979"/>
          </a:xfrm>
          <a:prstGeom prst="ellipse">
            <a:avLst/>
          </a:prstGeom>
          <a:solidFill>
            <a:srgbClr val="03884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hlinkClick r:id="rId14" action="ppaction://hlinksldjump"/>
            <a:extLst>
              <a:ext uri="{FF2B5EF4-FFF2-40B4-BE49-F238E27FC236}">
                <a16:creationId xmlns:a16="http://schemas.microsoft.com/office/drawing/2014/main" id="{B1793D4A-FA97-47E4-9059-2BE4104D8A4F}"/>
              </a:ext>
            </a:extLst>
          </p:cNvPr>
          <p:cNvSpPr/>
          <p:nvPr/>
        </p:nvSpPr>
        <p:spPr>
          <a:xfrm>
            <a:off x="9384310" y="4881778"/>
            <a:ext cx="128979" cy="128979"/>
          </a:xfrm>
          <a:prstGeom prst="ellipse">
            <a:avLst/>
          </a:prstGeom>
          <a:solidFill>
            <a:srgbClr val="F195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hlinkClick r:id="rId15" action="ppaction://hlinksldjump"/>
            <a:extLst>
              <a:ext uri="{FF2B5EF4-FFF2-40B4-BE49-F238E27FC236}">
                <a16:creationId xmlns:a16="http://schemas.microsoft.com/office/drawing/2014/main" id="{659A3192-D7C2-43B2-AC0D-26D18B0365CC}"/>
              </a:ext>
            </a:extLst>
          </p:cNvPr>
          <p:cNvSpPr/>
          <p:nvPr/>
        </p:nvSpPr>
        <p:spPr>
          <a:xfrm>
            <a:off x="9384310" y="5463066"/>
            <a:ext cx="128979" cy="128979"/>
          </a:xfrm>
          <a:prstGeom prst="ellipse">
            <a:avLst/>
          </a:prstGeom>
          <a:solidFill>
            <a:srgbClr val="F8A92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43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0AB3EB5-177D-57C6-A15B-07A902998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O potencial dos governos locais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6A99339-AC67-4F47-4AF9-8D327AF72BF8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Módulo 1 - Experiência vivida como dados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2DC04C-6EE6-29B7-2192-7D0D790F4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t>17</a:t>
            </a:fld>
            <a:endParaRPr lang="en-US"/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0D286933-CC69-7CDB-CB46-B6F2A6A1DD9C}"/>
              </a:ext>
            </a:extLst>
          </p:cNvPr>
          <p:cNvSpPr txBox="1">
            <a:spLocks/>
          </p:cNvSpPr>
          <p:nvPr/>
        </p:nvSpPr>
        <p:spPr>
          <a:xfrm>
            <a:off x="669720" y="1828800"/>
            <a:ext cx="3962399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 sz="1200" dirty="0">
                <a:solidFill>
                  <a:schemeClr val="bg1"/>
                </a:solidFill>
              </a:rPr>
              <a:t>Os </a:t>
            </a:r>
            <a:r>
              <a:rPr lang="en-GB" sz="1200" dirty="0" err="1">
                <a:solidFill>
                  <a:schemeClr val="bg1"/>
                </a:solidFill>
              </a:rPr>
              <a:t>governos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locais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são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fundamentais</a:t>
            </a:r>
            <a:r>
              <a:rPr lang="en-GB" sz="1200" dirty="0">
                <a:solidFill>
                  <a:schemeClr val="bg1"/>
                </a:solidFill>
              </a:rPr>
              <a:t> para </a:t>
            </a:r>
            <a:r>
              <a:rPr lang="en-GB" sz="1200" dirty="0" err="1">
                <a:solidFill>
                  <a:schemeClr val="bg1"/>
                </a:solidFill>
              </a:rPr>
              <a:t>melhorar</a:t>
            </a:r>
            <a:r>
              <a:rPr lang="en-GB" sz="1200" dirty="0">
                <a:solidFill>
                  <a:schemeClr val="bg1"/>
                </a:solidFill>
              </a:rPr>
              <a:t> o </a:t>
            </a:r>
            <a:r>
              <a:rPr lang="en-GB" sz="1200" dirty="0" err="1">
                <a:solidFill>
                  <a:schemeClr val="bg1"/>
                </a:solidFill>
              </a:rPr>
              <a:t>acesso</a:t>
            </a:r>
            <a:r>
              <a:rPr lang="en-GB" sz="1200" dirty="0">
                <a:solidFill>
                  <a:schemeClr val="bg1"/>
                </a:solidFill>
              </a:rPr>
              <a:t> à </a:t>
            </a:r>
            <a:r>
              <a:rPr lang="en-GB" sz="1200" dirty="0" err="1">
                <a:solidFill>
                  <a:schemeClr val="bg1"/>
                </a:solidFill>
              </a:rPr>
              <a:t>energia</a:t>
            </a:r>
            <a:endParaRPr lang="en-GB" sz="12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1200" b="0" dirty="0">
                <a:solidFill>
                  <a:schemeClr val="bg1"/>
                </a:solidFill>
              </a:rPr>
              <a:t>As </a:t>
            </a:r>
            <a:r>
              <a:rPr lang="en-GB" sz="1200" b="0" dirty="0" err="1">
                <a:solidFill>
                  <a:schemeClr val="bg1"/>
                </a:solidFill>
              </a:rPr>
              <a:t>cidades</a:t>
            </a:r>
            <a:r>
              <a:rPr lang="en-GB" sz="1200" b="0" dirty="0">
                <a:solidFill>
                  <a:schemeClr val="bg1"/>
                </a:solidFill>
              </a:rPr>
              <a:t> e os </a:t>
            </a:r>
            <a:r>
              <a:rPr lang="en-GB" sz="1200" b="0" dirty="0" err="1">
                <a:solidFill>
                  <a:schemeClr val="bg1"/>
                </a:solidFill>
              </a:rPr>
              <a:t>governos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locais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são</a:t>
            </a:r>
            <a:r>
              <a:rPr lang="en-GB" sz="1200" b="0" dirty="0">
                <a:solidFill>
                  <a:schemeClr val="bg1"/>
                </a:solidFill>
              </a:rPr>
              <a:t> os que </a:t>
            </a:r>
            <a:r>
              <a:rPr lang="en-GB" sz="1200" b="0" dirty="0" err="1">
                <a:solidFill>
                  <a:schemeClr val="bg1"/>
                </a:solidFill>
              </a:rPr>
              <a:t>trabalham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mais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próximos</a:t>
            </a:r>
            <a:r>
              <a:rPr lang="en-GB" sz="1200" b="0" dirty="0">
                <a:solidFill>
                  <a:schemeClr val="bg1"/>
                </a:solidFill>
              </a:rPr>
              <a:t> das </a:t>
            </a:r>
            <a:r>
              <a:rPr lang="en-GB" sz="1200" b="0" dirty="0" err="1">
                <a:solidFill>
                  <a:schemeClr val="bg1"/>
                </a:solidFill>
              </a:rPr>
              <a:t>comunidades</a:t>
            </a:r>
            <a:r>
              <a:rPr lang="en-GB" sz="1200" b="0" dirty="0">
                <a:solidFill>
                  <a:schemeClr val="bg1"/>
                </a:solidFill>
              </a:rPr>
              <a:t>, das </a:t>
            </a:r>
            <a:r>
              <a:rPr lang="en-GB" sz="1200" b="0" dirty="0" err="1">
                <a:solidFill>
                  <a:schemeClr val="bg1"/>
                </a:solidFill>
              </a:rPr>
              <a:t>famílias</a:t>
            </a:r>
            <a:r>
              <a:rPr lang="en-GB" sz="1200" b="0" dirty="0">
                <a:solidFill>
                  <a:schemeClr val="bg1"/>
                </a:solidFill>
              </a:rPr>
              <a:t> e dos </a:t>
            </a:r>
            <a:r>
              <a:rPr lang="en-GB" sz="1200" b="0" dirty="0" err="1">
                <a:solidFill>
                  <a:schemeClr val="bg1"/>
                </a:solidFill>
              </a:rPr>
              <a:t>indivíduos</a:t>
            </a:r>
            <a:r>
              <a:rPr lang="en-GB" sz="1200" b="0" dirty="0">
                <a:solidFill>
                  <a:schemeClr val="bg1"/>
                </a:solidFill>
              </a:rPr>
              <a:t> que </a:t>
            </a:r>
            <a:r>
              <a:rPr lang="en-GB" sz="1200" b="0" dirty="0" err="1">
                <a:solidFill>
                  <a:schemeClr val="bg1"/>
                </a:solidFill>
              </a:rPr>
              <a:t>estão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sofrendo</a:t>
            </a:r>
            <a:r>
              <a:rPr lang="en-GB" sz="1200" b="0" dirty="0">
                <a:solidFill>
                  <a:schemeClr val="bg1"/>
                </a:solidFill>
              </a:rPr>
              <a:t> com a </a:t>
            </a:r>
            <a:r>
              <a:rPr lang="en-GB" sz="1200" b="0" dirty="0" err="1">
                <a:solidFill>
                  <a:schemeClr val="bg1"/>
                </a:solidFill>
              </a:rPr>
              <a:t>pobreza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energética</a:t>
            </a:r>
            <a:r>
              <a:rPr lang="en-GB" sz="1200" b="0" dirty="0">
                <a:solidFill>
                  <a:schemeClr val="bg1"/>
                </a:solidFill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en-GB" sz="1200" b="0" dirty="0">
                <a:solidFill>
                  <a:schemeClr val="bg1"/>
                </a:solidFill>
              </a:rPr>
              <a:t>Os </a:t>
            </a:r>
            <a:r>
              <a:rPr lang="en-GB" sz="1200" b="0" dirty="0" err="1">
                <a:solidFill>
                  <a:schemeClr val="bg1"/>
                </a:solidFill>
              </a:rPr>
              <a:t>governos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locais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têm</a:t>
            </a:r>
            <a:r>
              <a:rPr lang="en-GB" sz="1200" b="0" dirty="0">
                <a:solidFill>
                  <a:schemeClr val="bg1"/>
                </a:solidFill>
              </a:rPr>
              <a:t> um profundo </a:t>
            </a:r>
            <a:r>
              <a:rPr lang="en-GB" sz="1200" b="0" dirty="0" err="1">
                <a:solidFill>
                  <a:schemeClr val="bg1"/>
                </a:solidFill>
              </a:rPr>
              <a:t>conhecimento</a:t>
            </a:r>
            <a:r>
              <a:rPr lang="en-GB" sz="1200" b="0" dirty="0">
                <a:solidFill>
                  <a:schemeClr val="bg1"/>
                </a:solidFill>
              </a:rPr>
              <a:t> de </a:t>
            </a:r>
            <a:r>
              <a:rPr lang="en-GB" sz="1200" b="0" dirty="0" err="1">
                <a:solidFill>
                  <a:schemeClr val="bg1"/>
                </a:solidFill>
              </a:rPr>
              <a:t>como</a:t>
            </a:r>
            <a:r>
              <a:rPr lang="en-GB" sz="1200" b="0" dirty="0">
                <a:solidFill>
                  <a:schemeClr val="bg1"/>
                </a:solidFill>
              </a:rPr>
              <a:t> as </a:t>
            </a:r>
            <a:r>
              <a:rPr lang="en-GB" sz="1200" b="0" dirty="0" err="1">
                <a:solidFill>
                  <a:schemeClr val="bg1"/>
                </a:solidFill>
              </a:rPr>
              <a:t>pessoas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interagem</a:t>
            </a:r>
            <a:r>
              <a:rPr lang="en-GB" sz="1200" b="0" dirty="0">
                <a:solidFill>
                  <a:schemeClr val="bg1"/>
                </a:solidFill>
              </a:rPr>
              <a:t> com </a:t>
            </a:r>
            <a:r>
              <a:rPr lang="en-GB" sz="1200" b="0" dirty="0" err="1">
                <a:solidFill>
                  <a:schemeClr val="bg1"/>
                </a:solidFill>
              </a:rPr>
              <a:t>fornecedores</a:t>
            </a:r>
            <a:r>
              <a:rPr lang="en-GB" sz="1200" b="0" dirty="0">
                <a:solidFill>
                  <a:schemeClr val="bg1"/>
                </a:solidFill>
              </a:rPr>
              <a:t> de </a:t>
            </a:r>
            <a:r>
              <a:rPr lang="en-GB" sz="1200" b="0" dirty="0" err="1">
                <a:solidFill>
                  <a:schemeClr val="bg1"/>
                </a:solidFill>
              </a:rPr>
              <a:t>energia</a:t>
            </a:r>
            <a:r>
              <a:rPr lang="en-GB" sz="1200" b="0" dirty="0">
                <a:solidFill>
                  <a:schemeClr val="bg1"/>
                </a:solidFill>
              </a:rPr>
              <a:t>, </a:t>
            </a:r>
            <a:r>
              <a:rPr lang="en-GB" sz="1200" b="0" dirty="0" err="1">
                <a:solidFill>
                  <a:schemeClr val="bg1"/>
                </a:solidFill>
              </a:rPr>
              <a:t>infraestrutura</a:t>
            </a:r>
            <a:r>
              <a:rPr lang="en-GB" sz="1200" b="0" dirty="0">
                <a:solidFill>
                  <a:schemeClr val="bg1"/>
                </a:solidFill>
              </a:rPr>
              <a:t> e </a:t>
            </a:r>
            <a:r>
              <a:rPr lang="en-GB" sz="1200" b="0" dirty="0" err="1">
                <a:solidFill>
                  <a:schemeClr val="bg1"/>
                </a:solidFill>
              </a:rPr>
              <a:t>tarifas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nas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suas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operações</a:t>
            </a:r>
            <a:r>
              <a:rPr lang="en-GB" sz="1200" b="0" dirty="0">
                <a:solidFill>
                  <a:schemeClr val="bg1"/>
                </a:solidFill>
              </a:rPr>
              <a:t> e </a:t>
            </a:r>
            <a:r>
              <a:rPr lang="en-GB" sz="1200" b="0" dirty="0" err="1">
                <a:solidFill>
                  <a:schemeClr val="bg1"/>
                </a:solidFill>
              </a:rPr>
              <a:t>serviços</a:t>
            </a:r>
            <a:r>
              <a:rPr lang="en-GB" sz="1200" b="0" dirty="0">
                <a:solidFill>
                  <a:schemeClr val="bg1"/>
                </a:solidFill>
              </a:rPr>
              <a:t>. Eles </a:t>
            </a:r>
            <a:r>
              <a:rPr lang="en-GB" sz="1200" b="0" dirty="0" err="1">
                <a:solidFill>
                  <a:schemeClr val="bg1"/>
                </a:solidFill>
              </a:rPr>
              <a:t>podem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identificar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expressões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locais</a:t>
            </a:r>
            <a:r>
              <a:rPr lang="en-GB" sz="1200" b="0" dirty="0">
                <a:solidFill>
                  <a:schemeClr val="bg1"/>
                </a:solidFill>
              </a:rPr>
              <a:t> de </a:t>
            </a:r>
            <a:r>
              <a:rPr lang="en-GB" sz="1200" b="0" dirty="0" err="1">
                <a:solidFill>
                  <a:schemeClr val="bg1"/>
                </a:solidFill>
              </a:rPr>
              <a:t>pobreza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energética</a:t>
            </a:r>
            <a:r>
              <a:rPr lang="en-GB" sz="1200" b="0" dirty="0">
                <a:solidFill>
                  <a:schemeClr val="bg1"/>
                </a:solidFill>
              </a:rPr>
              <a:t> que </a:t>
            </a:r>
            <a:r>
              <a:rPr lang="en-GB" sz="1200" b="0" dirty="0" err="1">
                <a:solidFill>
                  <a:schemeClr val="bg1"/>
                </a:solidFill>
              </a:rPr>
              <a:t>surgem</a:t>
            </a:r>
            <a:r>
              <a:rPr lang="en-GB" sz="1200" b="0" dirty="0">
                <a:solidFill>
                  <a:schemeClr val="bg1"/>
                </a:solidFill>
              </a:rPr>
              <a:t> das </a:t>
            </a:r>
            <a:r>
              <a:rPr lang="en-GB" sz="1200" b="0" dirty="0" err="1">
                <a:solidFill>
                  <a:schemeClr val="bg1"/>
                </a:solidFill>
              </a:rPr>
              <a:t>identidades</a:t>
            </a:r>
            <a:r>
              <a:rPr lang="en-GB" sz="1200" b="0" dirty="0">
                <a:solidFill>
                  <a:schemeClr val="bg1"/>
                </a:solidFill>
              </a:rPr>
              <a:t>, </a:t>
            </a:r>
            <a:r>
              <a:rPr lang="en-GB" sz="1200" b="0" dirty="0" err="1">
                <a:solidFill>
                  <a:schemeClr val="bg1"/>
                </a:solidFill>
              </a:rPr>
              <a:t>contextos</a:t>
            </a:r>
            <a:r>
              <a:rPr lang="en-GB" sz="1200" b="0" dirty="0">
                <a:solidFill>
                  <a:schemeClr val="bg1"/>
                </a:solidFill>
              </a:rPr>
              <a:t> e </a:t>
            </a:r>
            <a:r>
              <a:rPr lang="en-GB" sz="1200" b="0" dirty="0" err="1">
                <a:solidFill>
                  <a:schemeClr val="bg1"/>
                </a:solidFill>
              </a:rPr>
              <a:t>desafios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socioeconômicos</a:t>
            </a:r>
            <a:r>
              <a:rPr lang="en-GB" sz="1200" b="0" dirty="0">
                <a:solidFill>
                  <a:schemeClr val="bg1"/>
                </a:solidFill>
              </a:rPr>
              <a:t> e </a:t>
            </a:r>
            <a:r>
              <a:rPr lang="en-GB" sz="1200" b="0" dirty="0" err="1">
                <a:solidFill>
                  <a:schemeClr val="bg1"/>
                </a:solidFill>
              </a:rPr>
              <a:t>culturais</a:t>
            </a:r>
            <a:r>
              <a:rPr lang="en-GB" sz="1200" b="0" dirty="0">
                <a:solidFill>
                  <a:schemeClr val="bg1"/>
                </a:solidFill>
              </a:rPr>
              <a:t> dos </a:t>
            </a:r>
            <a:r>
              <a:rPr lang="en-GB" sz="1200" b="0" dirty="0" err="1">
                <a:solidFill>
                  <a:schemeClr val="bg1"/>
                </a:solidFill>
              </a:rPr>
              <a:t>indivíduos</a:t>
            </a:r>
            <a:r>
              <a:rPr lang="en-GB" sz="1200" b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D49E9B21-04E0-6490-301B-8C93D4D4F52A}"/>
              </a:ext>
            </a:extLst>
          </p:cNvPr>
          <p:cNvSpPr txBox="1">
            <a:spLocks/>
          </p:cNvSpPr>
          <p:nvPr/>
        </p:nvSpPr>
        <p:spPr>
          <a:xfrm>
            <a:off x="5273883" y="1824037"/>
            <a:ext cx="3962399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 sz="1200" dirty="0" err="1">
                <a:solidFill>
                  <a:schemeClr val="bg1"/>
                </a:solidFill>
              </a:rPr>
              <a:t>Atender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às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necessidades</a:t>
            </a:r>
            <a:r>
              <a:rPr lang="en-GB" sz="1200" dirty="0">
                <a:solidFill>
                  <a:schemeClr val="bg1"/>
                </a:solidFill>
              </a:rPr>
              <a:t> e </a:t>
            </a:r>
            <a:r>
              <a:rPr lang="en-GB" sz="1200" dirty="0" err="1">
                <a:solidFill>
                  <a:schemeClr val="bg1"/>
                </a:solidFill>
              </a:rPr>
              <a:t>prioridades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locais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GB" sz="1200" b="0" dirty="0">
                <a:solidFill>
                  <a:schemeClr val="bg1"/>
                </a:solidFill>
              </a:rPr>
              <a:t>Com </a:t>
            </a:r>
            <a:r>
              <a:rPr lang="en-GB" sz="1200" b="0" dirty="0" err="1">
                <a:solidFill>
                  <a:schemeClr val="bg1"/>
                </a:solidFill>
              </a:rPr>
              <a:t>sua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propriedade</a:t>
            </a:r>
            <a:r>
              <a:rPr lang="en-GB" sz="1200" b="0" dirty="0">
                <a:solidFill>
                  <a:schemeClr val="bg1"/>
                </a:solidFill>
              </a:rPr>
              <a:t> e </a:t>
            </a:r>
            <a:r>
              <a:rPr lang="en-GB" sz="1200" b="0" dirty="0" err="1">
                <a:solidFill>
                  <a:schemeClr val="bg1"/>
                </a:solidFill>
              </a:rPr>
              <a:t>compreensão</a:t>
            </a:r>
            <a:r>
              <a:rPr lang="en-GB" sz="1200" b="0" dirty="0">
                <a:solidFill>
                  <a:schemeClr val="bg1"/>
                </a:solidFill>
              </a:rPr>
              <a:t> dos dados, </a:t>
            </a:r>
            <a:br>
              <a:rPr lang="en-GB" sz="1200" b="0" dirty="0">
                <a:solidFill>
                  <a:schemeClr val="bg1"/>
                </a:solidFill>
              </a:rPr>
            </a:br>
            <a:r>
              <a:rPr lang="en-GB" sz="1200" b="0" dirty="0">
                <a:solidFill>
                  <a:schemeClr val="bg1"/>
                </a:solidFill>
              </a:rPr>
              <a:t>e </a:t>
            </a:r>
            <a:r>
              <a:rPr lang="en-GB" sz="1200" b="0" dirty="0" err="1">
                <a:solidFill>
                  <a:schemeClr val="bg1"/>
                </a:solidFill>
              </a:rPr>
              <a:t>sua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proximidade</a:t>
            </a:r>
            <a:r>
              <a:rPr lang="en-GB" sz="1200" b="0" dirty="0">
                <a:solidFill>
                  <a:schemeClr val="bg1"/>
                </a:solidFill>
              </a:rPr>
              <a:t> com os </a:t>
            </a:r>
            <a:r>
              <a:rPr lang="en-GB" sz="1200" b="0" dirty="0" err="1">
                <a:solidFill>
                  <a:schemeClr val="bg1"/>
                </a:solidFill>
              </a:rPr>
              <a:t>contextos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locais</a:t>
            </a:r>
            <a:r>
              <a:rPr lang="en-GB" sz="1200" b="0" dirty="0">
                <a:solidFill>
                  <a:schemeClr val="bg1"/>
                </a:solidFill>
              </a:rPr>
              <a:t>, </a:t>
            </a:r>
            <a:r>
              <a:rPr lang="en-GB" sz="1200" b="0" dirty="0" err="1">
                <a:solidFill>
                  <a:schemeClr val="bg1"/>
                </a:solidFill>
              </a:rPr>
              <a:t>histórias</a:t>
            </a:r>
            <a:r>
              <a:rPr lang="en-GB" sz="1200" b="0" dirty="0">
                <a:solidFill>
                  <a:schemeClr val="bg1"/>
                </a:solidFill>
              </a:rPr>
              <a:t> e </a:t>
            </a:r>
            <a:r>
              <a:rPr lang="en-GB" sz="1200" b="0" dirty="0" err="1">
                <a:solidFill>
                  <a:schemeClr val="bg1"/>
                </a:solidFill>
              </a:rPr>
              <a:t>experiências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vividas</a:t>
            </a:r>
            <a:r>
              <a:rPr lang="en-GB" sz="1200" b="0" dirty="0">
                <a:solidFill>
                  <a:schemeClr val="bg1"/>
                </a:solidFill>
              </a:rPr>
              <a:t>, os </a:t>
            </a:r>
            <a:r>
              <a:rPr lang="en-GB" sz="1200" b="0" dirty="0" err="1">
                <a:solidFill>
                  <a:schemeClr val="bg1"/>
                </a:solidFill>
              </a:rPr>
              <a:t>governos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locais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estão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em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uma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posição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única</a:t>
            </a:r>
            <a:r>
              <a:rPr lang="en-GB" sz="1200" b="0" dirty="0">
                <a:solidFill>
                  <a:schemeClr val="bg1"/>
                </a:solidFill>
              </a:rPr>
              <a:t> para </a:t>
            </a:r>
            <a:r>
              <a:rPr lang="en-GB" sz="1200" b="0" dirty="0" err="1">
                <a:solidFill>
                  <a:schemeClr val="bg1"/>
                </a:solidFill>
              </a:rPr>
              <a:t>projetar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soluções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inovadoras</a:t>
            </a:r>
            <a:r>
              <a:rPr lang="en-GB" sz="1200" b="0" dirty="0">
                <a:solidFill>
                  <a:schemeClr val="bg1"/>
                </a:solidFill>
              </a:rPr>
              <a:t> e </a:t>
            </a:r>
            <a:r>
              <a:rPr lang="en-GB" sz="1200" b="0" dirty="0" err="1">
                <a:solidFill>
                  <a:schemeClr val="bg1"/>
                </a:solidFill>
              </a:rPr>
              <a:t>eficazes</a:t>
            </a:r>
            <a:r>
              <a:rPr lang="en-GB" sz="1200" b="0" dirty="0">
                <a:solidFill>
                  <a:schemeClr val="bg1"/>
                </a:solidFill>
              </a:rPr>
              <a:t> de </a:t>
            </a:r>
            <a:r>
              <a:rPr lang="en-GB" sz="1200" b="0" dirty="0" err="1">
                <a:solidFill>
                  <a:schemeClr val="bg1"/>
                </a:solidFill>
              </a:rPr>
              <a:t>acesso</a:t>
            </a:r>
            <a:r>
              <a:rPr lang="en-GB" sz="1200" b="0" dirty="0">
                <a:solidFill>
                  <a:schemeClr val="bg1"/>
                </a:solidFill>
              </a:rPr>
              <a:t> à </a:t>
            </a:r>
            <a:r>
              <a:rPr lang="en-GB" sz="1200" b="0" dirty="0" err="1">
                <a:solidFill>
                  <a:schemeClr val="bg1"/>
                </a:solidFill>
              </a:rPr>
              <a:t>energia</a:t>
            </a:r>
            <a:r>
              <a:rPr lang="en-GB" sz="1200" b="0" dirty="0">
                <a:solidFill>
                  <a:schemeClr val="bg1"/>
                </a:solidFill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en-GB" sz="1200" b="0" dirty="0" err="1">
                <a:solidFill>
                  <a:schemeClr val="bg1"/>
                </a:solidFill>
              </a:rPr>
              <a:t>Combinando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sua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visão</a:t>
            </a:r>
            <a:r>
              <a:rPr lang="en-GB" sz="1200" b="0" dirty="0">
                <a:solidFill>
                  <a:schemeClr val="bg1"/>
                </a:solidFill>
              </a:rPr>
              <a:t> com dados </a:t>
            </a:r>
            <a:r>
              <a:rPr lang="en-GB" sz="1200" b="0" dirty="0" err="1">
                <a:solidFill>
                  <a:schemeClr val="bg1"/>
                </a:solidFill>
              </a:rPr>
              <a:t>contextuais</a:t>
            </a:r>
            <a:r>
              <a:rPr lang="en-GB" sz="1200" b="0" dirty="0">
                <a:solidFill>
                  <a:schemeClr val="bg1"/>
                </a:solidFill>
              </a:rPr>
              <a:t>, </a:t>
            </a:r>
            <a:r>
              <a:rPr lang="en-GB" sz="1200" b="0" dirty="0" err="1">
                <a:solidFill>
                  <a:schemeClr val="bg1"/>
                </a:solidFill>
              </a:rPr>
              <a:t>eles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podem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criar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intervenções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direcionadas</a:t>
            </a:r>
            <a:r>
              <a:rPr lang="en-GB" sz="1200" b="0" dirty="0">
                <a:solidFill>
                  <a:schemeClr val="bg1"/>
                </a:solidFill>
              </a:rPr>
              <a:t> que </a:t>
            </a:r>
            <a:r>
              <a:rPr lang="en-GB" sz="1200" b="0" dirty="0" err="1">
                <a:solidFill>
                  <a:schemeClr val="bg1"/>
                </a:solidFill>
              </a:rPr>
              <a:t>abordam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desafios</a:t>
            </a:r>
            <a:r>
              <a:rPr lang="en-GB" sz="1200" b="0" dirty="0">
                <a:solidFill>
                  <a:schemeClr val="bg1"/>
                </a:solidFill>
              </a:rPr>
              <a:t> da </a:t>
            </a:r>
            <a:r>
              <a:rPr lang="en-GB" sz="1200" b="0" dirty="0" err="1">
                <a:solidFill>
                  <a:schemeClr val="bg1"/>
                </a:solidFill>
              </a:rPr>
              <a:t>vida</a:t>
            </a:r>
            <a:r>
              <a:rPr lang="en-GB" sz="1200" b="0" dirty="0">
                <a:solidFill>
                  <a:schemeClr val="bg1"/>
                </a:solidFill>
              </a:rPr>
              <a:t> real. Essa </a:t>
            </a:r>
            <a:r>
              <a:rPr lang="en-GB" sz="1200" b="0" dirty="0" err="1">
                <a:solidFill>
                  <a:schemeClr val="bg1"/>
                </a:solidFill>
              </a:rPr>
              <a:t>abordagem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também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apresenta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uma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oportunidade</a:t>
            </a:r>
            <a:r>
              <a:rPr lang="en-GB" sz="1200" b="0" dirty="0">
                <a:solidFill>
                  <a:schemeClr val="bg1"/>
                </a:solidFill>
              </a:rPr>
              <a:t> de </a:t>
            </a:r>
            <a:r>
              <a:rPr lang="en-GB" sz="1200" b="0" dirty="0" err="1">
                <a:solidFill>
                  <a:schemeClr val="bg1"/>
                </a:solidFill>
              </a:rPr>
              <a:t>coproduzir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conhecimento</a:t>
            </a:r>
            <a:r>
              <a:rPr lang="en-GB" sz="1200" b="0" dirty="0">
                <a:solidFill>
                  <a:schemeClr val="bg1"/>
                </a:solidFill>
              </a:rPr>
              <a:t>, </a:t>
            </a:r>
            <a:r>
              <a:rPr lang="en-GB" sz="1200" b="0" dirty="0" err="1">
                <a:solidFill>
                  <a:schemeClr val="bg1"/>
                </a:solidFill>
              </a:rPr>
              <a:t>habilidades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técnicas</a:t>
            </a:r>
            <a:r>
              <a:rPr lang="en-GB" sz="1200" b="0" dirty="0">
                <a:solidFill>
                  <a:schemeClr val="bg1"/>
                </a:solidFill>
              </a:rPr>
              <a:t> e </a:t>
            </a:r>
            <a:r>
              <a:rPr lang="en-GB" sz="1200" b="0" dirty="0" err="1">
                <a:solidFill>
                  <a:schemeClr val="bg1"/>
                </a:solidFill>
              </a:rPr>
              <a:t>benefícios</a:t>
            </a:r>
            <a:r>
              <a:rPr lang="en-GB" sz="1200" b="0" dirty="0">
                <a:solidFill>
                  <a:schemeClr val="bg1"/>
                </a:solidFill>
              </a:rPr>
              <a:t> para </a:t>
            </a:r>
            <a:r>
              <a:rPr lang="en-GB" sz="1200" b="0" dirty="0" err="1">
                <a:solidFill>
                  <a:schemeClr val="bg1"/>
                </a:solidFill>
              </a:rPr>
              <a:t>uma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gama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diversificada</a:t>
            </a:r>
            <a:r>
              <a:rPr lang="en-GB" sz="1200" b="0" dirty="0">
                <a:solidFill>
                  <a:schemeClr val="bg1"/>
                </a:solidFill>
              </a:rPr>
              <a:t> de partes </a:t>
            </a:r>
            <a:r>
              <a:rPr lang="en-GB" sz="1200" b="0" dirty="0" err="1">
                <a:solidFill>
                  <a:schemeClr val="bg1"/>
                </a:solidFill>
              </a:rPr>
              <a:t>interessadas</a:t>
            </a:r>
            <a:r>
              <a:rPr lang="en-GB" sz="1200" b="0" dirty="0">
                <a:solidFill>
                  <a:schemeClr val="bg1"/>
                </a:solidFill>
              </a:rPr>
              <a:t> da </a:t>
            </a:r>
            <a:r>
              <a:rPr lang="en-GB" sz="1200" b="0" dirty="0" err="1">
                <a:solidFill>
                  <a:schemeClr val="bg1"/>
                </a:solidFill>
              </a:rPr>
              <a:t>cidade</a:t>
            </a:r>
            <a:r>
              <a:rPr lang="en-GB" sz="1200" b="0" dirty="0">
                <a:solidFill>
                  <a:schemeClr val="bg1"/>
                </a:solidFill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en-GB" sz="1200" b="0" dirty="0">
                <a:solidFill>
                  <a:schemeClr val="bg1"/>
                </a:solidFill>
              </a:rPr>
              <a:t>Por </a:t>
            </a:r>
            <a:r>
              <a:rPr lang="en-GB" sz="1200" b="0" dirty="0" err="1">
                <a:solidFill>
                  <a:schemeClr val="bg1"/>
                </a:solidFill>
              </a:rPr>
              <a:t>fim</a:t>
            </a:r>
            <a:r>
              <a:rPr lang="en-GB" sz="1200" b="0" dirty="0">
                <a:solidFill>
                  <a:schemeClr val="bg1"/>
                </a:solidFill>
              </a:rPr>
              <a:t>, </a:t>
            </a:r>
            <a:r>
              <a:rPr lang="en-GB" sz="1200" b="0" dirty="0" err="1">
                <a:solidFill>
                  <a:schemeClr val="bg1"/>
                </a:solidFill>
              </a:rPr>
              <a:t>ele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equilibra</a:t>
            </a:r>
            <a:r>
              <a:rPr lang="en-GB" sz="1200" b="0" dirty="0">
                <a:solidFill>
                  <a:schemeClr val="bg1"/>
                </a:solidFill>
              </a:rPr>
              <a:t> a </a:t>
            </a:r>
            <a:r>
              <a:rPr lang="en-GB" sz="1200" b="0" dirty="0" err="1">
                <a:solidFill>
                  <a:schemeClr val="bg1"/>
                </a:solidFill>
              </a:rPr>
              <a:t>propriedade</a:t>
            </a:r>
            <a:r>
              <a:rPr lang="en-GB" sz="1200" b="0" dirty="0">
                <a:solidFill>
                  <a:schemeClr val="bg1"/>
                </a:solidFill>
              </a:rPr>
              <a:t> da </a:t>
            </a:r>
            <a:r>
              <a:rPr lang="en-GB" sz="1200" b="0" dirty="0" err="1">
                <a:solidFill>
                  <a:schemeClr val="bg1"/>
                </a:solidFill>
              </a:rPr>
              <a:t>ação</a:t>
            </a:r>
            <a:r>
              <a:rPr lang="en-GB" sz="1200" b="0" dirty="0">
                <a:solidFill>
                  <a:schemeClr val="bg1"/>
                </a:solidFill>
              </a:rPr>
              <a:t>, </a:t>
            </a:r>
            <a:r>
              <a:rPr lang="en-GB" sz="1200" b="0" dirty="0" err="1">
                <a:solidFill>
                  <a:schemeClr val="bg1"/>
                </a:solidFill>
              </a:rPr>
              <a:t>em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vez</a:t>
            </a:r>
            <a:r>
              <a:rPr lang="en-GB" sz="1200" b="0" dirty="0">
                <a:solidFill>
                  <a:schemeClr val="bg1"/>
                </a:solidFill>
              </a:rPr>
              <a:t> de </a:t>
            </a:r>
            <a:r>
              <a:rPr lang="en-GB" sz="1200" b="0" dirty="0" err="1">
                <a:solidFill>
                  <a:schemeClr val="bg1"/>
                </a:solidFill>
              </a:rPr>
              <a:t>depender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exclusivamente</a:t>
            </a:r>
            <a:r>
              <a:rPr lang="en-GB" sz="1200" b="0" dirty="0">
                <a:solidFill>
                  <a:schemeClr val="bg1"/>
                </a:solidFill>
              </a:rPr>
              <a:t> das </a:t>
            </a:r>
            <a:r>
              <a:rPr lang="en-GB" sz="1200" b="0" dirty="0" err="1">
                <a:solidFill>
                  <a:schemeClr val="bg1"/>
                </a:solidFill>
              </a:rPr>
              <a:t>políticas</a:t>
            </a:r>
            <a:r>
              <a:rPr lang="en-GB" sz="1200" b="0" dirty="0">
                <a:solidFill>
                  <a:schemeClr val="bg1"/>
                </a:solidFill>
              </a:rPr>
              <a:t> e da </a:t>
            </a:r>
            <a:r>
              <a:rPr lang="en-GB" sz="1200" b="0" dirty="0" err="1">
                <a:solidFill>
                  <a:schemeClr val="bg1"/>
                </a:solidFill>
              </a:rPr>
              <a:t>infraestrutura</a:t>
            </a:r>
            <a:r>
              <a:rPr lang="en-GB" sz="1200" b="0" dirty="0">
                <a:solidFill>
                  <a:schemeClr val="bg1"/>
                </a:solidFill>
              </a:rPr>
              <a:t> dos </a:t>
            </a:r>
            <a:r>
              <a:rPr lang="en-GB" sz="1200" b="0" dirty="0" err="1">
                <a:solidFill>
                  <a:schemeClr val="bg1"/>
                </a:solidFill>
              </a:rPr>
              <a:t>governos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locais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ou</a:t>
            </a:r>
            <a:r>
              <a:rPr lang="en-GB" sz="1200" b="0" dirty="0">
                <a:solidFill>
                  <a:schemeClr val="bg1"/>
                </a:solidFill>
              </a:rPr>
              <a:t> das </a:t>
            </a:r>
            <a:r>
              <a:rPr lang="en-GB" sz="1200" b="0" dirty="0" err="1">
                <a:solidFill>
                  <a:schemeClr val="bg1"/>
                </a:solidFill>
              </a:rPr>
              <a:t>escolhas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individuais</a:t>
            </a:r>
            <a:r>
              <a:rPr lang="en-GB" sz="1200" b="0" dirty="0">
                <a:solidFill>
                  <a:schemeClr val="bg1"/>
                </a:solidFill>
              </a:rPr>
              <a:t> de </a:t>
            </a:r>
            <a:r>
              <a:rPr lang="en-GB" sz="1200" b="0" dirty="0" err="1">
                <a:solidFill>
                  <a:schemeClr val="bg1"/>
                </a:solidFill>
              </a:rPr>
              <a:t>consumo</a:t>
            </a:r>
            <a:r>
              <a:rPr lang="en-GB" sz="1200" b="0" dirty="0">
                <a:solidFill>
                  <a:schemeClr val="bg1"/>
                </a:solidFill>
              </a:rPr>
              <a:t> de </a:t>
            </a:r>
            <a:r>
              <a:rPr lang="en-GB" sz="1200" b="0" dirty="0" err="1">
                <a:solidFill>
                  <a:schemeClr val="bg1"/>
                </a:solidFill>
              </a:rPr>
              <a:t>energia</a:t>
            </a:r>
            <a:r>
              <a:rPr lang="en-GB" sz="1200" b="0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endParaRPr lang="en-GB" b="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endParaRPr lang="en-GB" b="0" dirty="0">
              <a:solidFill>
                <a:schemeClr val="bg1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28C48DE-778F-467D-B30F-7243025E3EFD}"/>
              </a:ext>
            </a:extLst>
          </p:cNvPr>
          <p:cNvGrpSpPr/>
          <p:nvPr/>
        </p:nvGrpSpPr>
        <p:grpSpPr>
          <a:xfrm>
            <a:off x="9597323" y="745110"/>
            <a:ext cx="146522" cy="280390"/>
            <a:chOff x="5545138" y="625475"/>
            <a:chExt cx="1489075" cy="2849563"/>
          </a:xfrm>
        </p:grpSpPr>
        <p:sp>
          <p:nvSpPr>
            <p:cNvPr id="30" name="Freeform 117">
              <a:extLst>
                <a:ext uri="{FF2B5EF4-FFF2-40B4-BE49-F238E27FC236}">
                  <a16:creationId xmlns:a16="http://schemas.microsoft.com/office/drawing/2014/main" id="{64EA3D83-10C7-49EB-9D0E-BF480133D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625475"/>
              <a:ext cx="1243013" cy="1697038"/>
            </a:xfrm>
            <a:custGeom>
              <a:avLst/>
              <a:gdLst>
                <a:gd name="T0" fmla="*/ 2278 w 4249"/>
                <a:gd name="T1" fmla="*/ 5744 h 5744"/>
                <a:gd name="T2" fmla="*/ 0 w 4249"/>
                <a:gd name="T3" fmla="*/ 5744 h 5744"/>
                <a:gd name="T4" fmla="*/ 4249 w 4249"/>
                <a:gd name="T5" fmla="*/ 0 h 5744"/>
                <a:gd name="T6" fmla="*/ 2603 w 4249"/>
                <a:gd name="T7" fmla="*/ 4796 h 5744"/>
                <a:gd name="T8" fmla="*/ 2278 w 4249"/>
                <a:gd name="T9" fmla="*/ 5744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2278" y="5744"/>
                  </a:moveTo>
                  <a:lnTo>
                    <a:pt x="0" y="5744"/>
                  </a:lnTo>
                  <a:lnTo>
                    <a:pt x="4249" y="0"/>
                  </a:lnTo>
                  <a:lnTo>
                    <a:pt x="2603" y="4796"/>
                  </a:lnTo>
                  <a:lnTo>
                    <a:pt x="2278" y="5744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20">
              <a:extLst>
                <a:ext uri="{FF2B5EF4-FFF2-40B4-BE49-F238E27FC236}">
                  <a16:creationId xmlns:a16="http://schemas.microsoft.com/office/drawing/2014/main" id="{9559112A-E04F-48F8-A021-743832B22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1779588"/>
              <a:ext cx="1243013" cy="1695450"/>
            </a:xfrm>
            <a:custGeom>
              <a:avLst/>
              <a:gdLst>
                <a:gd name="T0" fmla="*/ 1972 w 4249"/>
                <a:gd name="T1" fmla="*/ 0 h 5744"/>
                <a:gd name="T2" fmla="*/ 4249 w 4249"/>
                <a:gd name="T3" fmla="*/ 0 h 5744"/>
                <a:gd name="T4" fmla="*/ 0 w 4249"/>
                <a:gd name="T5" fmla="*/ 5744 h 5744"/>
                <a:gd name="T6" fmla="*/ 1646 w 4249"/>
                <a:gd name="T7" fmla="*/ 948 h 5744"/>
                <a:gd name="T8" fmla="*/ 1972 w 4249"/>
                <a:gd name="T9" fmla="*/ 0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1972" y="0"/>
                  </a:moveTo>
                  <a:lnTo>
                    <a:pt x="4249" y="0"/>
                  </a:lnTo>
                  <a:lnTo>
                    <a:pt x="0" y="5744"/>
                  </a:lnTo>
                  <a:lnTo>
                    <a:pt x="1646" y="948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" name="Oval 31">
            <a:hlinkClick r:id="rId3" action="ppaction://hlinksldjump"/>
            <a:extLst>
              <a:ext uri="{FF2B5EF4-FFF2-40B4-BE49-F238E27FC236}">
                <a16:creationId xmlns:a16="http://schemas.microsoft.com/office/drawing/2014/main" id="{04940907-FFFD-4FC8-AD4A-8705882691DA}"/>
              </a:ext>
            </a:extLst>
          </p:cNvPr>
          <p:cNvSpPr/>
          <p:nvPr/>
        </p:nvSpPr>
        <p:spPr>
          <a:xfrm>
            <a:off x="9384310" y="820816"/>
            <a:ext cx="128979" cy="12897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33" name="Oval 32">
            <a:hlinkClick r:id="rId4" action="ppaction://hlinksldjump"/>
            <a:extLst>
              <a:ext uri="{FF2B5EF4-FFF2-40B4-BE49-F238E27FC236}">
                <a16:creationId xmlns:a16="http://schemas.microsoft.com/office/drawing/2014/main" id="{C3A704F4-FA66-4FA8-8489-B96336142A48}"/>
              </a:ext>
            </a:extLst>
          </p:cNvPr>
          <p:cNvSpPr/>
          <p:nvPr/>
        </p:nvSpPr>
        <p:spPr>
          <a:xfrm>
            <a:off x="9384310" y="1983052"/>
            <a:ext cx="128979" cy="128979"/>
          </a:xfrm>
          <a:prstGeom prst="ellipse">
            <a:avLst/>
          </a:prstGeom>
          <a:solidFill>
            <a:srgbClr val="008CB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4" name="Oval 33">
            <a:hlinkClick r:id="rId3" action="ppaction://hlinksldjump"/>
            <a:extLst>
              <a:ext uri="{FF2B5EF4-FFF2-40B4-BE49-F238E27FC236}">
                <a16:creationId xmlns:a16="http://schemas.microsoft.com/office/drawing/2014/main" id="{6C076D18-5589-444B-9CC4-61181DAF8FBA}"/>
              </a:ext>
            </a:extLst>
          </p:cNvPr>
          <p:cNvSpPr/>
          <p:nvPr/>
        </p:nvSpPr>
        <p:spPr>
          <a:xfrm>
            <a:off x="9384310" y="823197"/>
            <a:ext cx="128979" cy="128979"/>
          </a:xfrm>
          <a:prstGeom prst="ellipse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5" name="Oval 34">
            <a:hlinkClick r:id="rId5" action="ppaction://hlinksldjump"/>
            <a:extLst>
              <a:ext uri="{FF2B5EF4-FFF2-40B4-BE49-F238E27FC236}">
                <a16:creationId xmlns:a16="http://schemas.microsoft.com/office/drawing/2014/main" id="{1C12701A-6108-45CE-917B-E4A86D4D3048}"/>
              </a:ext>
            </a:extLst>
          </p:cNvPr>
          <p:cNvSpPr/>
          <p:nvPr/>
        </p:nvSpPr>
        <p:spPr>
          <a:xfrm>
            <a:off x="9384310" y="1402303"/>
            <a:ext cx="128979" cy="128979"/>
          </a:xfrm>
          <a:prstGeom prst="ellipse">
            <a:avLst/>
          </a:prstGeom>
          <a:solidFill>
            <a:srgbClr val="1C356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6" name="Oval 35">
            <a:hlinkClick r:id="rId6" action="ppaction://hlinksldjump"/>
            <a:extLst>
              <a:ext uri="{FF2B5EF4-FFF2-40B4-BE49-F238E27FC236}">
                <a16:creationId xmlns:a16="http://schemas.microsoft.com/office/drawing/2014/main" id="{90869AE0-C95C-48F6-A114-FC50D88BF449}"/>
              </a:ext>
            </a:extLst>
          </p:cNvPr>
          <p:cNvSpPr/>
          <p:nvPr/>
        </p:nvSpPr>
        <p:spPr>
          <a:xfrm>
            <a:off x="9384310" y="2563074"/>
            <a:ext cx="128979" cy="128979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7" name="Oval 36">
            <a:hlinkClick r:id="rId7" action="ppaction://hlinksldjump"/>
            <a:extLst>
              <a:ext uri="{FF2B5EF4-FFF2-40B4-BE49-F238E27FC236}">
                <a16:creationId xmlns:a16="http://schemas.microsoft.com/office/drawing/2014/main" id="{778007F9-833D-41B4-A30A-90B105C6056D}"/>
              </a:ext>
            </a:extLst>
          </p:cNvPr>
          <p:cNvSpPr/>
          <p:nvPr/>
        </p:nvSpPr>
        <p:spPr>
          <a:xfrm>
            <a:off x="9384310" y="4302666"/>
            <a:ext cx="128979" cy="128979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hlinkClick r:id="rId8" action="ppaction://hlinksldjump"/>
            <a:extLst>
              <a:ext uri="{FF2B5EF4-FFF2-40B4-BE49-F238E27FC236}">
                <a16:creationId xmlns:a16="http://schemas.microsoft.com/office/drawing/2014/main" id="{6D695B96-6981-4D96-AD32-D21517098E12}"/>
              </a:ext>
            </a:extLst>
          </p:cNvPr>
          <p:cNvSpPr/>
          <p:nvPr/>
        </p:nvSpPr>
        <p:spPr>
          <a:xfrm>
            <a:off x="9384310" y="3720774"/>
            <a:ext cx="128979" cy="128979"/>
          </a:xfrm>
          <a:prstGeom prst="ellipse">
            <a:avLst/>
          </a:prstGeom>
          <a:solidFill>
            <a:srgbClr val="6AB24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hlinkClick r:id="rId9" action="ppaction://hlinksldjump"/>
            <a:extLst>
              <a:ext uri="{FF2B5EF4-FFF2-40B4-BE49-F238E27FC236}">
                <a16:creationId xmlns:a16="http://schemas.microsoft.com/office/drawing/2014/main" id="{F6A91661-7647-436D-AE3B-12441ACC35ED}"/>
              </a:ext>
            </a:extLst>
          </p:cNvPr>
          <p:cNvSpPr/>
          <p:nvPr/>
        </p:nvSpPr>
        <p:spPr>
          <a:xfrm>
            <a:off x="9384310" y="3144004"/>
            <a:ext cx="128979" cy="128979"/>
          </a:xfrm>
          <a:prstGeom prst="ellipse">
            <a:avLst/>
          </a:prstGeom>
          <a:solidFill>
            <a:srgbClr val="03884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hlinkClick r:id="rId10" action="ppaction://hlinksldjump"/>
            <a:extLst>
              <a:ext uri="{FF2B5EF4-FFF2-40B4-BE49-F238E27FC236}">
                <a16:creationId xmlns:a16="http://schemas.microsoft.com/office/drawing/2014/main" id="{F6913526-C3EE-48C5-99C0-7ACB1CC606F1}"/>
              </a:ext>
            </a:extLst>
          </p:cNvPr>
          <p:cNvSpPr/>
          <p:nvPr/>
        </p:nvSpPr>
        <p:spPr>
          <a:xfrm>
            <a:off x="9384310" y="4881778"/>
            <a:ext cx="128979" cy="128979"/>
          </a:xfrm>
          <a:prstGeom prst="ellipse">
            <a:avLst/>
          </a:prstGeom>
          <a:solidFill>
            <a:srgbClr val="F195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hlinkClick r:id="rId11" action="ppaction://hlinksldjump"/>
            <a:extLst>
              <a:ext uri="{FF2B5EF4-FFF2-40B4-BE49-F238E27FC236}">
                <a16:creationId xmlns:a16="http://schemas.microsoft.com/office/drawing/2014/main" id="{7206BEEC-B8AD-40E2-B80B-8C9641721E3F}"/>
              </a:ext>
            </a:extLst>
          </p:cNvPr>
          <p:cNvSpPr/>
          <p:nvPr/>
        </p:nvSpPr>
        <p:spPr>
          <a:xfrm>
            <a:off x="9384310" y="5463066"/>
            <a:ext cx="128979" cy="128979"/>
          </a:xfrm>
          <a:prstGeom prst="ellipse">
            <a:avLst/>
          </a:prstGeom>
          <a:solidFill>
            <a:srgbClr val="F8A92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53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3EAA4FC-3B90-4A54-CDF6-EBAEAA07DC45}"/>
              </a:ext>
            </a:extLst>
          </p:cNvPr>
          <p:cNvCxnSpPr>
            <a:cxnSpLocks/>
          </p:cNvCxnSpPr>
          <p:nvPr/>
        </p:nvCxnSpPr>
        <p:spPr>
          <a:xfrm>
            <a:off x="7101396" y="2135225"/>
            <a:ext cx="0" cy="799199"/>
          </a:xfrm>
          <a:prstGeom prst="line">
            <a:avLst/>
          </a:prstGeom>
          <a:ln w="76200">
            <a:solidFill>
              <a:srgbClr val="1C35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5B9A53-1485-DB50-EBFC-F595244A0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b="0" dirty="0">
                <a:solidFill>
                  <a:schemeClr val="bg1"/>
                </a:solidFill>
              </a:rPr>
              <a:t>O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Common Reporting Framework (CRF) </a:t>
            </a:r>
            <a:r>
              <a:rPr lang="en-GB" sz="1200" b="0" dirty="0">
                <a:solidFill>
                  <a:schemeClr val="bg1"/>
                </a:solidFill>
              </a:rPr>
              <a:t>do GCoM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reúne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dados,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ações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vozes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locais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eleva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nível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uma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base de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evidências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transparente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 robusta que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amplia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impacto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da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ação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climática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governo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local.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Essas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recomendações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simplificam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os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procedimentos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medição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relatório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garantem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um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planejamento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implementação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monitoramento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sólidos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das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ações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climáticas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mantêm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flexibilidade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necessária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para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atender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aos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contextos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locais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regionais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âmbito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 CRF, os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governos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locais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preparam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enviam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uma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avaliação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acesso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à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energia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 da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pobreza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energética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dentro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dois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anos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após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compromisso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com o GCoM,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considerando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os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atributos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energia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segura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sustentável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acessível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18DD01-7517-9640-D709-1DBF20305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Estrutura comum de relatórios (CRF)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95774D-52E6-C10F-4320-29417479FC6A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Introdução ao kit de ferramentas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C42418-8243-F624-E623-0ACAAB028EAC}"/>
              </a:ext>
            </a:extLst>
          </p:cNvPr>
          <p:cNvSpPr/>
          <p:nvPr/>
        </p:nvSpPr>
        <p:spPr>
          <a:xfrm>
            <a:off x="4953000" y="1833562"/>
            <a:ext cx="3962399" cy="4348163"/>
          </a:xfrm>
          <a:prstGeom prst="roundRect">
            <a:avLst>
              <a:gd name="adj" fmla="val 2998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Integração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Acesso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à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Energia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Pobreza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Energética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Marco Comum de Reporte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8A1DDA7-44B0-3369-BD68-CAE6146302CC}"/>
              </a:ext>
            </a:extLst>
          </p:cNvPr>
          <p:cNvSpPr/>
          <p:nvPr/>
        </p:nvSpPr>
        <p:spPr>
          <a:xfrm>
            <a:off x="5121676" y="2574863"/>
            <a:ext cx="3593004" cy="430245"/>
          </a:xfrm>
          <a:prstGeom prst="roundRect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Avaliação do EAP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3D168E1-2AAF-827A-32C5-B90CD859D7EB}"/>
              </a:ext>
            </a:extLst>
          </p:cNvPr>
          <p:cNvSpPr/>
          <p:nvPr/>
        </p:nvSpPr>
        <p:spPr>
          <a:xfrm>
            <a:off x="5958397" y="3174972"/>
            <a:ext cx="2681336" cy="294049"/>
          </a:xfrm>
          <a:prstGeom prst="round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Energia segura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FEAEF71-5163-5CED-3ADF-7B6413F3F894}"/>
              </a:ext>
            </a:extLst>
          </p:cNvPr>
          <p:cNvSpPr/>
          <p:nvPr/>
        </p:nvSpPr>
        <p:spPr>
          <a:xfrm>
            <a:off x="5958397" y="3538667"/>
            <a:ext cx="2681336" cy="294049"/>
          </a:xfrm>
          <a:prstGeom prst="round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Energia acessível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1C796C4-E7FB-E36D-5B1E-C3B4BCFD942B}"/>
              </a:ext>
            </a:extLst>
          </p:cNvPr>
          <p:cNvSpPr/>
          <p:nvPr/>
        </p:nvSpPr>
        <p:spPr>
          <a:xfrm>
            <a:off x="5958397" y="3908196"/>
            <a:ext cx="2681336" cy="294049"/>
          </a:xfrm>
          <a:prstGeom prst="round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Energia sustentável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F494A2D-B7D6-A5F5-54AD-95EB3641349B}"/>
              </a:ext>
            </a:extLst>
          </p:cNvPr>
          <p:cNvCxnSpPr>
            <a:cxnSpLocks/>
          </p:cNvCxnSpPr>
          <p:nvPr/>
        </p:nvCxnSpPr>
        <p:spPr>
          <a:xfrm>
            <a:off x="5346577" y="3685691"/>
            <a:ext cx="55478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098D37E-84CF-63CC-4759-59BF971E9FC5}"/>
              </a:ext>
            </a:extLst>
          </p:cNvPr>
          <p:cNvCxnSpPr>
            <a:cxnSpLocks/>
          </p:cNvCxnSpPr>
          <p:nvPr/>
        </p:nvCxnSpPr>
        <p:spPr>
          <a:xfrm>
            <a:off x="5346577" y="4055220"/>
            <a:ext cx="55478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7E6CEA9-DB7E-17AB-6376-4281257E9E28}"/>
              </a:ext>
            </a:extLst>
          </p:cNvPr>
          <p:cNvCxnSpPr>
            <a:cxnSpLocks/>
          </p:cNvCxnSpPr>
          <p:nvPr/>
        </p:nvCxnSpPr>
        <p:spPr>
          <a:xfrm>
            <a:off x="5346577" y="3319853"/>
            <a:ext cx="55478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FF16C34-5BCA-954D-3728-1BEE9B410FA0}"/>
              </a:ext>
            </a:extLst>
          </p:cNvPr>
          <p:cNvCxnSpPr>
            <a:cxnSpLocks/>
          </p:cNvCxnSpPr>
          <p:nvPr/>
        </p:nvCxnSpPr>
        <p:spPr>
          <a:xfrm flipV="1">
            <a:off x="5346577" y="3005108"/>
            <a:ext cx="10358" cy="105011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BBE44AE-5482-C39A-9A49-CEAE217E5989}"/>
              </a:ext>
            </a:extLst>
          </p:cNvPr>
          <p:cNvSpPr/>
          <p:nvPr/>
        </p:nvSpPr>
        <p:spPr>
          <a:xfrm>
            <a:off x="5120196" y="4369965"/>
            <a:ext cx="3593004" cy="430245"/>
          </a:xfrm>
          <a:prstGeom prst="roundRect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Objetivos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 EAP 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1848667-29DB-3270-A92D-47C8519EA541}"/>
              </a:ext>
            </a:extLst>
          </p:cNvPr>
          <p:cNvSpPr/>
          <p:nvPr/>
        </p:nvSpPr>
        <p:spPr>
          <a:xfrm>
            <a:off x="5120196" y="4967930"/>
            <a:ext cx="3593004" cy="430245"/>
          </a:xfrm>
          <a:prstGeom prst="roundRect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Plano(s) de ação climática e acesso à energia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783E3F6-2566-20BC-5012-2867181F38FC}"/>
              </a:ext>
            </a:extLst>
          </p:cNvPr>
          <p:cNvSpPr/>
          <p:nvPr/>
        </p:nvSpPr>
        <p:spPr>
          <a:xfrm>
            <a:off x="5120196" y="5559642"/>
            <a:ext cx="3593004" cy="430245"/>
          </a:xfrm>
          <a:prstGeom prst="roundRect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Monitoramento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relatórios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Slide Number Placeholder 5">
            <a:extLst>
              <a:ext uri="{FF2B5EF4-FFF2-40B4-BE49-F238E27FC236}">
                <a16:creationId xmlns:a16="http://schemas.microsoft.com/office/drawing/2014/main" id="{D6F31C9E-98C3-406E-AB4D-BE728FFD6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6186836"/>
            <a:ext cx="473280" cy="365125"/>
          </a:xfrm>
        </p:spPr>
        <p:txBody>
          <a:bodyPr/>
          <a:lstStyle/>
          <a:p>
            <a:fld id="{CE97AC88-B9C7-4AEF-9990-0777AFA0136D}" type="slidenum">
              <a:rPr lang="en-US" smtClean="0">
                <a:solidFill>
                  <a:srgbClr val="848588"/>
                </a:solidFill>
              </a:rPr>
              <a:pPr/>
              <a:t>18</a:t>
            </a:fld>
            <a:endParaRPr lang="en-US" dirty="0">
              <a:solidFill>
                <a:srgbClr val="848588"/>
              </a:solidFill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C6E244E-CEB7-4B83-AB02-556E8202347D}"/>
              </a:ext>
            </a:extLst>
          </p:cNvPr>
          <p:cNvGrpSpPr/>
          <p:nvPr/>
        </p:nvGrpSpPr>
        <p:grpSpPr>
          <a:xfrm>
            <a:off x="9597323" y="745110"/>
            <a:ext cx="146522" cy="280390"/>
            <a:chOff x="5545138" y="625475"/>
            <a:chExt cx="1489075" cy="2849563"/>
          </a:xfrm>
        </p:grpSpPr>
        <p:sp>
          <p:nvSpPr>
            <p:cNvPr id="47" name="Freeform 117">
              <a:extLst>
                <a:ext uri="{FF2B5EF4-FFF2-40B4-BE49-F238E27FC236}">
                  <a16:creationId xmlns:a16="http://schemas.microsoft.com/office/drawing/2014/main" id="{6F523411-D6E5-4E8F-8DF7-1421B2E57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625475"/>
              <a:ext cx="1243013" cy="1697038"/>
            </a:xfrm>
            <a:custGeom>
              <a:avLst/>
              <a:gdLst>
                <a:gd name="T0" fmla="*/ 2278 w 4249"/>
                <a:gd name="T1" fmla="*/ 5744 h 5744"/>
                <a:gd name="T2" fmla="*/ 0 w 4249"/>
                <a:gd name="T3" fmla="*/ 5744 h 5744"/>
                <a:gd name="T4" fmla="*/ 4249 w 4249"/>
                <a:gd name="T5" fmla="*/ 0 h 5744"/>
                <a:gd name="T6" fmla="*/ 2603 w 4249"/>
                <a:gd name="T7" fmla="*/ 4796 h 5744"/>
                <a:gd name="T8" fmla="*/ 2278 w 4249"/>
                <a:gd name="T9" fmla="*/ 5744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2278" y="5744"/>
                  </a:moveTo>
                  <a:lnTo>
                    <a:pt x="0" y="5744"/>
                  </a:lnTo>
                  <a:lnTo>
                    <a:pt x="4249" y="0"/>
                  </a:lnTo>
                  <a:lnTo>
                    <a:pt x="2603" y="4796"/>
                  </a:lnTo>
                  <a:lnTo>
                    <a:pt x="2278" y="5744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20">
              <a:extLst>
                <a:ext uri="{FF2B5EF4-FFF2-40B4-BE49-F238E27FC236}">
                  <a16:creationId xmlns:a16="http://schemas.microsoft.com/office/drawing/2014/main" id="{0EBC153D-6247-4A99-8FA3-A8EBE59FB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1779588"/>
              <a:ext cx="1243013" cy="1695450"/>
            </a:xfrm>
            <a:custGeom>
              <a:avLst/>
              <a:gdLst>
                <a:gd name="T0" fmla="*/ 1972 w 4249"/>
                <a:gd name="T1" fmla="*/ 0 h 5744"/>
                <a:gd name="T2" fmla="*/ 4249 w 4249"/>
                <a:gd name="T3" fmla="*/ 0 h 5744"/>
                <a:gd name="T4" fmla="*/ 0 w 4249"/>
                <a:gd name="T5" fmla="*/ 5744 h 5744"/>
                <a:gd name="T6" fmla="*/ 1646 w 4249"/>
                <a:gd name="T7" fmla="*/ 948 h 5744"/>
                <a:gd name="T8" fmla="*/ 1972 w 4249"/>
                <a:gd name="T9" fmla="*/ 0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1972" y="0"/>
                  </a:moveTo>
                  <a:lnTo>
                    <a:pt x="4249" y="0"/>
                  </a:lnTo>
                  <a:lnTo>
                    <a:pt x="0" y="5744"/>
                  </a:lnTo>
                  <a:lnTo>
                    <a:pt x="1646" y="948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9" name="Oval 58">
            <a:hlinkClick r:id="rId4" action="ppaction://hlinksldjump"/>
            <a:extLst>
              <a:ext uri="{FF2B5EF4-FFF2-40B4-BE49-F238E27FC236}">
                <a16:creationId xmlns:a16="http://schemas.microsoft.com/office/drawing/2014/main" id="{E327633A-C3BF-4E28-9C09-C219184E7BCC}"/>
              </a:ext>
            </a:extLst>
          </p:cNvPr>
          <p:cNvSpPr/>
          <p:nvPr/>
        </p:nvSpPr>
        <p:spPr>
          <a:xfrm>
            <a:off x="9384310" y="820816"/>
            <a:ext cx="128979" cy="12897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60" name="Oval 59">
            <a:hlinkClick r:id="rId5" action="ppaction://hlinksldjump"/>
            <a:extLst>
              <a:ext uri="{FF2B5EF4-FFF2-40B4-BE49-F238E27FC236}">
                <a16:creationId xmlns:a16="http://schemas.microsoft.com/office/drawing/2014/main" id="{30887EEC-2C16-4B50-A599-0705841CD5B1}"/>
              </a:ext>
            </a:extLst>
          </p:cNvPr>
          <p:cNvSpPr/>
          <p:nvPr/>
        </p:nvSpPr>
        <p:spPr>
          <a:xfrm>
            <a:off x="9384310" y="1983052"/>
            <a:ext cx="128979" cy="128979"/>
          </a:xfrm>
          <a:prstGeom prst="ellipse">
            <a:avLst/>
          </a:prstGeom>
          <a:solidFill>
            <a:srgbClr val="008CB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61" name="Oval 60">
            <a:hlinkClick r:id="rId4" action="ppaction://hlinksldjump"/>
            <a:extLst>
              <a:ext uri="{FF2B5EF4-FFF2-40B4-BE49-F238E27FC236}">
                <a16:creationId xmlns:a16="http://schemas.microsoft.com/office/drawing/2014/main" id="{E4F8391D-B46C-441C-8D6F-C2471CF56637}"/>
              </a:ext>
            </a:extLst>
          </p:cNvPr>
          <p:cNvSpPr/>
          <p:nvPr/>
        </p:nvSpPr>
        <p:spPr>
          <a:xfrm>
            <a:off x="9384310" y="823197"/>
            <a:ext cx="128979" cy="128979"/>
          </a:xfrm>
          <a:prstGeom prst="ellipse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62" name="Oval 61">
            <a:hlinkClick r:id="rId6" action="ppaction://hlinksldjump"/>
            <a:extLst>
              <a:ext uri="{FF2B5EF4-FFF2-40B4-BE49-F238E27FC236}">
                <a16:creationId xmlns:a16="http://schemas.microsoft.com/office/drawing/2014/main" id="{35CA3A84-49E0-4878-9BBD-D2DF1F9CFD4D}"/>
              </a:ext>
            </a:extLst>
          </p:cNvPr>
          <p:cNvSpPr/>
          <p:nvPr/>
        </p:nvSpPr>
        <p:spPr>
          <a:xfrm>
            <a:off x="9384310" y="1402303"/>
            <a:ext cx="128979" cy="128979"/>
          </a:xfrm>
          <a:prstGeom prst="ellipse">
            <a:avLst/>
          </a:prstGeom>
          <a:solidFill>
            <a:srgbClr val="1C356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63" name="Oval 62">
            <a:hlinkClick r:id="rId7" action="ppaction://hlinksldjump"/>
            <a:extLst>
              <a:ext uri="{FF2B5EF4-FFF2-40B4-BE49-F238E27FC236}">
                <a16:creationId xmlns:a16="http://schemas.microsoft.com/office/drawing/2014/main" id="{69BC7698-63BC-464E-824D-0EA30545FF9E}"/>
              </a:ext>
            </a:extLst>
          </p:cNvPr>
          <p:cNvSpPr/>
          <p:nvPr/>
        </p:nvSpPr>
        <p:spPr>
          <a:xfrm>
            <a:off x="9384310" y="2563074"/>
            <a:ext cx="128979" cy="128979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64" name="Oval 63">
            <a:hlinkClick r:id="rId8" action="ppaction://hlinksldjump"/>
            <a:extLst>
              <a:ext uri="{FF2B5EF4-FFF2-40B4-BE49-F238E27FC236}">
                <a16:creationId xmlns:a16="http://schemas.microsoft.com/office/drawing/2014/main" id="{B9397F39-3612-42ED-A6E2-31A4ACE50998}"/>
              </a:ext>
            </a:extLst>
          </p:cNvPr>
          <p:cNvSpPr/>
          <p:nvPr/>
        </p:nvSpPr>
        <p:spPr>
          <a:xfrm>
            <a:off x="9384310" y="4302666"/>
            <a:ext cx="128979" cy="128979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>
            <a:hlinkClick r:id="rId9" action="ppaction://hlinksldjump"/>
            <a:extLst>
              <a:ext uri="{FF2B5EF4-FFF2-40B4-BE49-F238E27FC236}">
                <a16:creationId xmlns:a16="http://schemas.microsoft.com/office/drawing/2014/main" id="{EA4E86FB-CA0F-4CEA-AC78-21E58F8BB867}"/>
              </a:ext>
            </a:extLst>
          </p:cNvPr>
          <p:cNvSpPr/>
          <p:nvPr/>
        </p:nvSpPr>
        <p:spPr>
          <a:xfrm>
            <a:off x="9384310" y="3720774"/>
            <a:ext cx="128979" cy="128979"/>
          </a:xfrm>
          <a:prstGeom prst="ellipse">
            <a:avLst/>
          </a:prstGeom>
          <a:solidFill>
            <a:srgbClr val="6AB24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>
            <a:hlinkClick r:id="rId10" action="ppaction://hlinksldjump"/>
            <a:extLst>
              <a:ext uri="{FF2B5EF4-FFF2-40B4-BE49-F238E27FC236}">
                <a16:creationId xmlns:a16="http://schemas.microsoft.com/office/drawing/2014/main" id="{65B17B8B-A6AE-422E-ACD1-735C0E062E1A}"/>
              </a:ext>
            </a:extLst>
          </p:cNvPr>
          <p:cNvSpPr/>
          <p:nvPr/>
        </p:nvSpPr>
        <p:spPr>
          <a:xfrm>
            <a:off x="9384310" y="3144004"/>
            <a:ext cx="128979" cy="128979"/>
          </a:xfrm>
          <a:prstGeom prst="ellipse">
            <a:avLst/>
          </a:prstGeom>
          <a:solidFill>
            <a:srgbClr val="03884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>
            <a:hlinkClick r:id="rId11" action="ppaction://hlinksldjump"/>
            <a:extLst>
              <a:ext uri="{FF2B5EF4-FFF2-40B4-BE49-F238E27FC236}">
                <a16:creationId xmlns:a16="http://schemas.microsoft.com/office/drawing/2014/main" id="{CAEB334C-8CE6-4B32-B539-2555294A5861}"/>
              </a:ext>
            </a:extLst>
          </p:cNvPr>
          <p:cNvSpPr/>
          <p:nvPr/>
        </p:nvSpPr>
        <p:spPr>
          <a:xfrm>
            <a:off x="9384310" y="4881778"/>
            <a:ext cx="128979" cy="128979"/>
          </a:xfrm>
          <a:prstGeom prst="ellipse">
            <a:avLst/>
          </a:prstGeom>
          <a:solidFill>
            <a:srgbClr val="F195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>
            <a:hlinkClick r:id="rId12" action="ppaction://hlinksldjump"/>
            <a:extLst>
              <a:ext uri="{FF2B5EF4-FFF2-40B4-BE49-F238E27FC236}">
                <a16:creationId xmlns:a16="http://schemas.microsoft.com/office/drawing/2014/main" id="{B28A145B-61EB-46E8-B6DB-B05B298BD85B}"/>
              </a:ext>
            </a:extLst>
          </p:cNvPr>
          <p:cNvSpPr/>
          <p:nvPr/>
        </p:nvSpPr>
        <p:spPr>
          <a:xfrm>
            <a:off x="9384310" y="5463066"/>
            <a:ext cx="128979" cy="128979"/>
          </a:xfrm>
          <a:prstGeom prst="ellipse">
            <a:avLst/>
          </a:prstGeom>
          <a:solidFill>
            <a:srgbClr val="F8A92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729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5B9A53-1485-DB50-EBFC-F595244A0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8271767" cy="193301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A </a:t>
            </a:r>
            <a:r>
              <a:rPr kumimoji="0" lang="en-GB" sz="1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pobreza</a:t>
            </a: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1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energética</a:t>
            </a: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é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uma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expressão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direta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da </a:t>
            </a:r>
            <a:r>
              <a:rPr kumimoji="0" lang="en-GB" sz="1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privação</a:t>
            </a: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na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1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vida</a:t>
            </a: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1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cotidiana</a:t>
            </a: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de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uma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cidade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, com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contexto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1200" b="0" dirty="0">
                <a:solidFill>
                  <a:schemeClr val="bg1"/>
                </a:solidFill>
              </a:rPr>
              <a:t>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e o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impacto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sofrido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por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1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indivíduos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, </a:t>
            </a:r>
            <a:r>
              <a:rPr kumimoji="0" lang="en-GB" sz="1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famílias</a:t>
            </a: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e </a:t>
            </a:r>
            <a:r>
              <a:rPr kumimoji="0" lang="en-GB" sz="1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comunidades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. 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O pilar de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acesso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à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energia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e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pobreza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energética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(EAPP) é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uma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parte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integrante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da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jornada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do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governo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local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rumo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a um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futuro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mais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sustentável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.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Portanto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, as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estratégias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e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medidas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adotadas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pelos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governos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locais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podem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abordar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simultaneamente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mais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de um pilar (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ou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seja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,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mitigação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da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mudança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climática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,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adaptação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e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acesso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/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pobreza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energética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)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. </a:t>
            </a:r>
            <a:endParaRPr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18DD01-7517-9640-D709-1DBF20305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685800"/>
            <a:ext cx="7929562" cy="638292"/>
          </a:xfrm>
        </p:spPr>
        <p:txBody>
          <a:bodyPr>
            <a:normAutofit fontScale="90000"/>
          </a:bodyPr>
          <a:lstStyle/>
          <a:p>
            <a:r>
              <a:rPr lang="en-GB">
                <a:solidFill>
                  <a:schemeClr val="bg1"/>
                </a:solidFill>
                <a:latin typeface="Arial"/>
                <a:cs typeface="Arial"/>
              </a:rPr>
              <a:t>Pilar de Acesso à Energia e Pobreza (EAPP)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95774D-52E6-C10F-4320-29417479FC6A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Introdução ao kit de ferramentas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6179C90-47D5-E336-67CD-1004BC217756}"/>
              </a:ext>
            </a:extLst>
          </p:cNvPr>
          <p:cNvSpPr/>
          <p:nvPr/>
        </p:nvSpPr>
        <p:spPr>
          <a:xfrm>
            <a:off x="681037" y="3376086"/>
            <a:ext cx="1991143" cy="2735067"/>
          </a:xfrm>
          <a:prstGeom prst="roundRect">
            <a:avLst>
              <a:gd name="adj" fmla="val 3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 signatários do GCoM </a:t>
            </a:r>
            <a:r>
              <a:rPr kumimoji="0" lang="en-GB" sz="14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comprometem</a:t>
            </a: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-se a implementar políticas que facilitem o acesso à energia e/ou reduzam a pobreza energética e devem adotar medidas para: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FC16FDF-5217-7E50-96C1-95592A78B437}"/>
              </a:ext>
            </a:extLst>
          </p:cNvPr>
          <p:cNvSpPr/>
          <p:nvPr/>
        </p:nvSpPr>
        <p:spPr>
          <a:xfrm>
            <a:off x="3422547" y="3366209"/>
            <a:ext cx="5464001" cy="53832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Contribuir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para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alcançar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 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garantindo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acesso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energia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acessível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confiável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sustentável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moderna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para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todos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71B3B51-A657-CFD9-2443-6A95C6C2202F}"/>
              </a:ext>
            </a:extLst>
          </p:cNvPr>
          <p:cNvSpPr/>
          <p:nvPr/>
        </p:nvSpPr>
        <p:spPr>
          <a:xfrm>
            <a:off x="3422547" y="4101749"/>
            <a:ext cx="5464001" cy="538324"/>
          </a:xfrm>
          <a:prstGeom prst="roundRect">
            <a:avLst/>
          </a:prstGeom>
          <a:solidFill>
            <a:srgbClr val="008C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Contribuir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para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aumentar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nível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acesso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à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energia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dentro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limites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locais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D399FB0-CC7A-E05D-38B0-C60EBBFBD099}"/>
              </a:ext>
            </a:extLst>
          </p:cNvPr>
          <p:cNvSpPr/>
          <p:nvPr/>
        </p:nvSpPr>
        <p:spPr>
          <a:xfrm>
            <a:off x="3422547" y="4837289"/>
            <a:ext cx="5464001" cy="538324"/>
          </a:xfrm>
          <a:prstGeom prst="roundRect">
            <a:avLst/>
          </a:prstGeom>
          <a:solidFill>
            <a:srgbClr val="0388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Contribuir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para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reduzir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pobreza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energética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dentro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 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dentro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limites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 e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4B61B7F-2966-0E65-A73F-511FE3888783}"/>
              </a:ext>
            </a:extLst>
          </p:cNvPr>
          <p:cNvSpPr/>
          <p:nvPr/>
        </p:nvSpPr>
        <p:spPr>
          <a:xfrm>
            <a:off x="3422547" y="5572829"/>
            <a:ext cx="5464001" cy="538324"/>
          </a:xfrm>
          <a:prstGeom prst="roundRect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Registra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progresso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direção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esses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objetivos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1400" dirty="0">
              <a:solidFill>
                <a:schemeClr val="bg1"/>
              </a:solidFill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E3DC0BB-0FF1-F660-B5FC-75714C9043FD}"/>
              </a:ext>
            </a:extLst>
          </p:cNvPr>
          <p:cNvCxnSpPr>
            <a:cxnSpLocks/>
            <a:endCxn id="19" idx="1"/>
          </p:cNvCxnSpPr>
          <p:nvPr/>
        </p:nvCxnSpPr>
        <p:spPr>
          <a:xfrm flipV="1">
            <a:off x="2613660" y="3635371"/>
            <a:ext cx="808887" cy="403229"/>
          </a:xfrm>
          <a:prstGeom prst="straightConnector1">
            <a:avLst/>
          </a:prstGeom>
          <a:ln w="38100">
            <a:solidFill>
              <a:schemeClr val="bg2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F33A37B-C689-9BEC-EBA5-D4E6B33B008B}"/>
              </a:ext>
            </a:extLst>
          </p:cNvPr>
          <p:cNvCxnSpPr>
            <a:cxnSpLocks/>
            <a:endCxn id="20" idx="1"/>
          </p:cNvCxnSpPr>
          <p:nvPr/>
        </p:nvCxnSpPr>
        <p:spPr>
          <a:xfrm flipV="1">
            <a:off x="2743200" y="4370911"/>
            <a:ext cx="679347" cy="54971"/>
          </a:xfrm>
          <a:prstGeom prst="straightConnector1">
            <a:avLst/>
          </a:prstGeom>
          <a:ln w="38100">
            <a:solidFill>
              <a:schemeClr val="bg2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B16A9D7-AE37-DB18-9281-D83B7CB31475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2805345" y="5051480"/>
            <a:ext cx="617202" cy="54971"/>
          </a:xfrm>
          <a:prstGeom prst="straightConnector1">
            <a:avLst/>
          </a:prstGeom>
          <a:ln w="38100">
            <a:solidFill>
              <a:schemeClr val="bg2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066B40D-0FC4-C57F-0527-B9E6B93747E9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2613660" y="5375613"/>
            <a:ext cx="808887" cy="466378"/>
          </a:xfrm>
          <a:prstGeom prst="straightConnector1">
            <a:avLst/>
          </a:prstGeom>
          <a:ln w="38100">
            <a:solidFill>
              <a:schemeClr val="bg2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0BD96F-D12D-1671-88DC-968ECC5B1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t>19</a:t>
            </a:fld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E2427C2-E6FA-48BC-98D5-84ADD76EDF49}"/>
              </a:ext>
            </a:extLst>
          </p:cNvPr>
          <p:cNvGrpSpPr/>
          <p:nvPr/>
        </p:nvGrpSpPr>
        <p:grpSpPr>
          <a:xfrm>
            <a:off x="9597323" y="745110"/>
            <a:ext cx="146522" cy="280390"/>
            <a:chOff x="5545138" y="625475"/>
            <a:chExt cx="1489075" cy="2849563"/>
          </a:xfrm>
        </p:grpSpPr>
        <p:sp>
          <p:nvSpPr>
            <p:cNvPr id="43" name="Freeform 117">
              <a:extLst>
                <a:ext uri="{FF2B5EF4-FFF2-40B4-BE49-F238E27FC236}">
                  <a16:creationId xmlns:a16="http://schemas.microsoft.com/office/drawing/2014/main" id="{C1699C12-28C7-4A01-B92A-963D51BF8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625475"/>
              <a:ext cx="1243013" cy="1697038"/>
            </a:xfrm>
            <a:custGeom>
              <a:avLst/>
              <a:gdLst>
                <a:gd name="T0" fmla="*/ 2278 w 4249"/>
                <a:gd name="T1" fmla="*/ 5744 h 5744"/>
                <a:gd name="T2" fmla="*/ 0 w 4249"/>
                <a:gd name="T3" fmla="*/ 5744 h 5744"/>
                <a:gd name="T4" fmla="*/ 4249 w 4249"/>
                <a:gd name="T5" fmla="*/ 0 h 5744"/>
                <a:gd name="T6" fmla="*/ 2603 w 4249"/>
                <a:gd name="T7" fmla="*/ 4796 h 5744"/>
                <a:gd name="T8" fmla="*/ 2278 w 4249"/>
                <a:gd name="T9" fmla="*/ 5744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2278" y="5744"/>
                  </a:moveTo>
                  <a:lnTo>
                    <a:pt x="0" y="5744"/>
                  </a:lnTo>
                  <a:lnTo>
                    <a:pt x="4249" y="0"/>
                  </a:lnTo>
                  <a:lnTo>
                    <a:pt x="2603" y="4796"/>
                  </a:lnTo>
                  <a:lnTo>
                    <a:pt x="2278" y="5744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20">
              <a:extLst>
                <a:ext uri="{FF2B5EF4-FFF2-40B4-BE49-F238E27FC236}">
                  <a16:creationId xmlns:a16="http://schemas.microsoft.com/office/drawing/2014/main" id="{D623814C-F68D-4410-857A-DA24182EA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1779588"/>
              <a:ext cx="1243013" cy="1695450"/>
            </a:xfrm>
            <a:custGeom>
              <a:avLst/>
              <a:gdLst>
                <a:gd name="T0" fmla="*/ 1972 w 4249"/>
                <a:gd name="T1" fmla="*/ 0 h 5744"/>
                <a:gd name="T2" fmla="*/ 4249 w 4249"/>
                <a:gd name="T3" fmla="*/ 0 h 5744"/>
                <a:gd name="T4" fmla="*/ 0 w 4249"/>
                <a:gd name="T5" fmla="*/ 5744 h 5744"/>
                <a:gd name="T6" fmla="*/ 1646 w 4249"/>
                <a:gd name="T7" fmla="*/ 948 h 5744"/>
                <a:gd name="T8" fmla="*/ 1972 w 4249"/>
                <a:gd name="T9" fmla="*/ 0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1972" y="0"/>
                  </a:moveTo>
                  <a:lnTo>
                    <a:pt x="4249" y="0"/>
                  </a:lnTo>
                  <a:lnTo>
                    <a:pt x="0" y="5744"/>
                  </a:lnTo>
                  <a:lnTo>
                    <a:pt x="1646" y="948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5" name="Oval 54">
            <a:hlinkClick r:id="rId3" action="ppaction://hlinksldjump"/>
            <a:extLst>
              <a:ext uri="{FF2B5EF4-FFF2-40B4-BE49-F238E27FC236}">
                <a16:creationId xmlns:a16="http://schemas.microsoft.com/office/drawing/2014/main" id="{B43E5CFD-ED66-422D-9B28-D5FC4692556D}"/>
              </a:ext>
            </a:extLst>
          </p:cNvPr>
          <p:cNvSpPr/>
          <p:nvPr/>
        </p:nvSpPr>
        <p:spPr>
          <a:xfrm>
            <a:off x="9384310" y="820816"/>
            <a:ext cx="128979" cy="12897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56" name="Oval 55">
            <a:hlinkClick r:id="rId4" action="ppaction://hlinksldjump"/>
            <a:extLst>
              <a:ext uri="{FF2B5EF4-FFF2-40B4-BE49-F238E27FC236}">
                <a16:creationId xmlns:a16="http://schemas.microsoft.com/office/drawing/2014/main" id="{4982137D-2C35-4C21-9DF8-B6D25D308767}"/>
              </a:ext>
            </a:extLst>
          </p:cNvPr>
          <p:cNvSpPr/>
          <p:nvPr/>
        </p:nvSpPr>
        <p:spPr>
          <a:xfrm>
            <a:off x="9384310" y="1983052"/>
            <a:ext cx="128979" cy="128979"/>
          </a:xfrm>
          <a:prstGeom prst="ellipse">
            <a:avLst/>
          </a:prstGeom>
          <a:solidFill>
            <a:srgbClr val="008CB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57" name="Oval 56">
            <a:hlinkClick r:id="rId3" action="ppaction://hlinksldjump"/>
            <a:extLst>
              <a:ext uri="{FF2B5EF4-FFF2-40B4-BE49-F238E27FC236}">
                <a16:creationId xmlns:a16="http://schemas.microsoft.com/office/drawing/2014/main" id="{09E925B3-4145-465C-B0E4-AA24DEE46F13}"/>
              </a:ext>
            </a:extLst>
          </p:cNvPr>
          <p:cNvSpPr/>
          <p:nvPr/>
        </p:nvSpPr>
        <p:spPr>
          <a:xfrm>
            <a:off x="9384310" y="823197"/>
            <a:ext cx="128979" cy="128979"/>
          </a:xfrm>
          <a:prstGeom prst="ellipse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58" name="Oval 57">
            <a:hlinkClick r:id="rId5" action="ppaction://hlinksldjump"/>
            <a:extLst>
              <a:ext uri="{FF2B5EF4-FFF2-40B4-BE49-F238E27FC236}">
                <a16:creationId xmlns:a16="http://schemas.microsoft.com/office/drawing/2014/main" id="{0785DD96-A17C-4571-BDAA-0FE3F8648B38}"/>
              </a:ext>
            </a:extLst>
          </p:cNvPr>
          <p:cNvSpPr/>
          <p:nvPr/>
        </p:nvSpPr>
        <p:spPr>
          <a:xfrm>
            <a:off x="9384310" y="1402303"/>
            <a:ext cx="128979" cy="128979"/>
          </a:xfrm>
          <a:prstGeom prst="ellipse">
            <a:avLst/>
          </a:prstGeom>
          <a:solidFill>
            <a:srgbClr val="1C356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59" name="Oval 58">
            <a:hlinkClick r:id="rId6" action="ppaction://hlinksldjump"/>
            <a:extLst>
              <a:ext uri="{FF2B5EF4-FFF2-40B4-BE49-F238E27FC236}">
                <a16:creationId xmlns:a16="http://schemas.microsoft.com/office/drawing/2014/main" id="{DABAA4AF-4DFC-4D2C-9DAB-F228EE4EB3F0}"/>
              </a:ext>
            </a:extLst>
          </p:cNvPr>
          <p:cNvSpPr/>
          <p:nvPr/>
        </p:nvSpPr>
        <p:spPr>
          <a:xfrm>
            <a:off x="9384310" y="2563074"/>
            <a:ext cx="128979" cy="128979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60" name="Oval 59">
            <a:hlinkClick r:id="rId7" action="ppaction://hlinksldjump"/>
            <a:extLst>
              <a:ext uri="{FF2B5EF4-FFF2-40B4-BE49-F238E27FC236}">
                <a16:creationId xmlns:a16="http://schemas.microsoft.com/office/drawing/2014/main" id="{A2647B80-935A-46B3-8024-1640C11098FE}"/>
              </a:ext>
            </a:extLst>
          </p:cNvPr>
          <p:cNvSpPr/>
          <p:nvPr/>
        </p:nvSpPr>
        <p:spPr>
          <a:xfrm>
            <a:off x="9384310" y="4302666"/>
            <a:ext cx="128979" cy="128979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>
            <a:hlinkClick r:id="rId8" action="ppaction://hlinksldjump"/>
            <a:extLst>
              <a:ext uri="{FF2B5EF4-FFF2-40B4-BE49-F238E27FC236}">
                <a16:creationId xmlns:a16="http://schemas.microsoft.com/office/drawing/2014/main" id="{89D7F4E5-B042-44C4-8935-5DF4573BE64A}"/>
              </a:ext>
            </a:extLst>
          </p:cNvPr>
          <p:cNvSpPr/>
          <p:nvPr/>
        </p:nvSpPr>
        <p:spPr>
          <a:xfrm>
            <a:off x="9384310" y="3720774"/>
            <a:ext cx="128979" cy="128979"/>
          </a:xfrm>
          <a:prstGeom prst="ellipse">
            <a:avLst/>
          </a:prstGeom>
          <a:solidFill>
            <a:srgbClr val="6AB24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>
            <a:hlinkClick r:id="rId9" action="ppaction://hlinksldjump"/>
            <a:extLst>
              <a:ext uri="{FF2B5EF4-FFF2-40B4-BE49-F238E27FC236}">
                <a16:creationId xmlns:a16="http://schemas.microsoft.com/office/drawing/2014/main" id="{495E7AA2-EC5D-4E91-AFD0-F2B865664F91}"/>
              </a:ext>
            </a:extLst>
          </p:cNvPr>
          <p:cNvSpPr/>
          <p:nvPr/>
        </p:nvSpPr>
        <p:spPr>
          <a:xfrm>
            <a:off x="9384310" y="3144004"/>
            <a:ext cx="128979" cy="128979"/>
          </a:xfrm>
          <a:prstGeom prst="ellipse">
            <a:avLst/>
          </a:prstGeom>
          <a:solidFill>
            <a:srgbClr val="03884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>
            <a:hlinkClick r:id="rId10" action="ppaction://hlinksldjump"/>
            <a:extLst>
              <a:ext uri="{FF2B5EF4-FFF2-40B4-BE49-F238E27FC236}">
                <a16:creationId xmlns:a16="http://schemas.microsoft.com/office/drawing/2014/main" id="{AE711736-7504-42DE-AE87-4273AC6158AF}"/>
              </a:ext>
            </a:extLst>
          </p:cNvPr>
          <p:cNvSpPr/>
          <p:nvPr/>
        </p:nvSpPr>
        <p:spPr>
          <a:xfrm>
            <a:off x="9384310" y="4881778"/>
            <a:ext cx="128979" cy="128979"/>
          </a:xfrm>
          <a:prstGeom prst="ellipse">
            <a:avLst/>
          </a:prstGeom>
          <a:solidFill>
            <a:srgbClr val="F195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>
            <a:hlinkClick r:id="rId11" action="ppaction://hlinksldjump"/>
            <a:extLst>
              <a:ext uri="{FF2B5EF4-FFF2-40B4-BE49-F238E27FC236}">
                <a16:creationId xmlns:a16="http://schemas.microsoft.com/office/drawing/2014/main" id="{6D02B373-B22A-417E-AFA9-F32A0D48234E}"/>
              </a:ext>
            </a:extLst>
          </p:cNvPr>
          <p:cNvSpPr/>
          <p:nvPr/>
        </p:nvSpPr>
        <p:spPr>
          <a:xfrm>
            <a:off x="9384310" y="5463066"/>
            <a:ext cx="128979" cy="128979"/>
          </a:xfrm>
          <a:prstGeom prst="ellipse">
            <a:avLst/>
          </a:prstGeom>
          <a:solidFill>
            <a:srgbClr val="F8A92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268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D40A183-816D-AF71-AF76-663062B437D6}"/>
              </a:ext>
            </a:extLst>
          </p:cNvPr>
          <p:cNvSpPr txBox="1">
            <a:spLocks/>
          </p:cNvSpPr>
          <p:nvPr/>
        </p:nvSpPr>
        <p:spPr>
          <a:xfrm>
            <a:off x="685801" y="685800"/>
            <a:ext cx="4267199" cy="533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400" b="1" kern="120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 sz="1100" b="0" dirty="0">
                <a:solidFill>
                  <a:schemeClr val="bg1"/>
                </a:solidFill>
              </a:rPr>
              <a:t>Na COP27, o Pacto Global de Prefeitos (GCoM) </a:t>
            </a:r>
            <a:br>
              <a:rPr lang="en-GB" sz="1100" b="0" dirty="0">
                <a:solidFill>
                  <a:schemeClr val="bg1"/>
                </a:solidFill>
              </a:rPr>
            </a:br>
            <a:r>
              <a:rPr lang="en-GB" sz="1100" b="0" dirty="0">
                <a:solidFill>
                  <a:schemeClr val="bg1"/>
                </a:solidFill>
              </a:rPr>
              <a:t>lançou o novo Pilar de </a:t>
            </a:r>
            <a:r>
              <a:rPr lang="pt-BR" sz="1100" b="0" dirty="0">
                <a:solidFill>
                  <a:schemeClr val="bg1"/>
                </a:solidFill>
              </a:rPr>
              <a:t>Acesso</a:t>
            </a:r>
            <a:r>
              <a:rPr lang="en-GB" sz="1100" b="0" dirty="0">
                <a:solidFill>
                  <a:schemeClr val="bg1"/>
                </a:solidFill>
              </a:rPr>
              <a:t> à </a:t>
            </a:r>
            <a:r>
              <a:rPr lang="en-GB" sz="1100" b="0" dirty="0" err="1">
                <a:solidFill>
                  <a:schemeClr val="bg1"/>
                </a:solidFill>
              </a:rPr>
              <a:t>Energia</a:t>
            </a:r>
            <a:r>
              <a:rPr lang="en-GB" sz="1100" b="0" dirty="0">
                <a:solidFill>
                  <a:schemeClr val="bg1"/>
                </a:solidFill>
              </a:rPr>
              <a:t> e Pobreza </a:t>
            </a:r>
            <a:r>
              <a:rPr lang="en-GB" sz="1100" b="0" dirty="0" err="1">
                <a:solidFill>
                  <a:schemeClr val="bg1"/>
                </a:solidFill>
              </a:rPr>
              <a:t>Energética</a:t>
            </a:r>
            <a:r>
              <a:rPr lang="en-GB" sz="1100" b="0" dirty="0">
                <a:solidFill>
                  <a:schemeClr val="bg1"/>
                </a:solidFill>
              </a:rPr>
              <a:t> (“Energy Access and Poverty Pilar”) (EAPP) do </a:t>
            </a:r>
            <a:r>
              <a:rPr lang="en-GB" sz="1100" b="0" dirty="0" err="1">
                <a:solidFill>
                  <a:schemeClr val="bg1"/>
                </a:solidFill>
              </a:rPr>
              <a:t>seu</a:t>
            </a:r>
            <a:r>
              <a:rPr lang="en-GB" sz="1100" b="0" dirty="0">
                <a:solidFill>
                  <a:schemeClr val="bg1"/>
                </a:solidFill>
              </a:rPr>
              <a:t> </a:t>
            </a:r>
            <a:r>
              <a:rPr lang="en-GB" sz="1100" b="0" i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Marco </a:t>
            </a:r>
            <a:r>
              <a:rPr lang="en-GB" sz="1100" b="0" i="1" dirty="0" err="1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Comum</a:t>
            </a:r>
            <a:r>
              <a:rPr lang="en-GB" sz="1100" b="0" i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</a:t>
            </a:r>
            <a:r>
              <a:rPr lang="en-GB" sz="1100" b="0" i="1" dirty="0" err="1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Reporte</a:t>
            </a:r>
            <a:r>
              <a:rPr lang="en-GB" sz="1100" b="0" i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(“Common Reporting Framework”) (CRF). </a:t>
            </a:r>
            <a:r>
              <a:rPr lang="en-GB" sz="1100" b="0" dirty="0">
                <a:solidFill>
                  <a:schemeClr val="bg1"/>
                </a:solidFill>
              </a:rPr>
              <a:t>Para </a:t>
            </a:r>
            <a:r>
              <a:rPr lang="en-GB" sz="1100" b="0" dirty="0" err="1">
                <a:solidFill>
                  <a:schemeClr val="bg1"/>
                </a:solidFill>
              </a:rPr>
              <a:t>apoiar</a:t>
            </a:r>
            <a:r>
              <a:rPr lang="en-GB" sz="1100" b="0" dirty="0">
                <a:solidFill>
                  <a:schemeClr val="bg1"/>
                </a:solidFill>
              </a:rPr>
              <a:t> o </a:t>
            </a:r>
            <a:r>
              <a:rPr lang="en-GB" sz="1100" b="0" dirty="0" err="1">
                <a:solidFill>
                  <a:schemeClr val="bg1"/>
                </a:solidFill>
              </a:rPr>
              <a:t>conhecimento</a:t>
            </a:r>
            <a:r>
              <a:rPr lang="en-GB" sz="1100" b="0" dirty="0">
                <a:solidFill>
                  <a:schemeClr val="bg1"/>
                </a:solidFill>
              </a:rPr>
              <a:t> e o compartilhamento de dados nesse pilar, o GCoM publicou o </a:t>
            </a:r>
            <a:r>
              <a:rPr lang="en-GB" sz="1100" b="0" dirty="0" err="1">
                <a:solidFill>
                  <a:schemeClr val="bg1"/>
                </a:solidFill>
              </a:rPr>
              <a:t>relatório</a:t>
            </a:r>
            <a:r>
              <a:rPr lang="en-GB" sz="1100" b="0" dirty="0">
                <a:solidFill>
                  <a:schemeClr val="bg1"/>
                </a:solidFill>
              </a:rPr>
              <a:t> </a:t>
            </a:r>
            <a:r>
              <a:rPr lang="pt-BR" sz="1100" b="0" i="1" u="sng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Desbloqueando o Acesso à Energia Urbana e Pobreza </a:t>
            </a:r>
            <a:r>
              <a:rPr lang="en-GB" sz="1100" b="0" dirty="0" err="1">
                <a:solidFill>
                  <a:schemeClr val="bg1"/>
                </a:solidFill>
              </a:rPr>
              <a:t>em</a:t>
            </a:r>
            <a:r>
              <a:rPr lang="en-GB" sz="1100" b="0" dirty="0">
                <a:solidFill>
                  <a:schemeClr val="bg1"/>
                </a:solidFill>
              </a:rPr>
              <a:t> 2023. Esse relatório incluiu análises do contexto local, </a:t>
            </a:r>
            <a:r>
              <a:rPr lang="en-GB" sz="1100" b="0" dirty="0" err="1">
                <a:solidFill>
                  <a:schemeClr val="bg1"/>
                </a:solidFill>
              </a:rPr>
              <a:t>obstáculos</a:t>
            </a:r>
            <a:r>
              <a:rPr lang="en-GB" sz="1100" b="0" dirty="0">
                <a:solidFill>
                  <a:schemeClr val="bg1"/>
                </a:solidFill>
              </a:rPr>
              <a:t>, poderes e </a:t>
            </a:r>
            <a:r>
              <a:rPr lang="en-GB" sz="1100" b="0" dirty="0" err="1">
                <a:solidFill>
                  <a:schemeClr val="bg1"/>
                </a:solidFill>
              </a:rPr>
              <a:t>soluções</a:t>
            </a:r>
            <a:r>
              <a:rPr lang="en-GB" sz="1100" b="0" dirty="0">
                <a:solidFill>
                  <a:schemeClr val="bg1"/>
                </a:solidFill>
              </a:rPr>
              <a:t> para entender melhor como os governos locais poderiam abordar o acesso à energia e a </a:t>
            </a:r>
            <a:r>
              <a:rPr lang="en-GB" sz="1100" b="0" dirty="0" err="1">
                <a:solidFill>
                  <a:schemeClr val="bg1"/>
                </a:solidFill>
              </a:rPr>
              <a:t>pobreza</a:t>
            </a:r>
            <a:r>
              <a:rPr lang="en-GB" sz="1100" b="0" dirty="0">
                <a:solidFill>
                  <a:schemeClr val="bg1"/>
                </a:solidFill>
              </a:rPr>
              <a:t> </a:t>
            </a:r>
            <a:r>
              <a:rPr lang="en-GB" sz="1100" b="0" dirty="0" err="1">
                <a:solidFill>
                  <a:schemeClr val="bg1"/>
                </a:solidFill>
              </a:rPr>
              <a:t>energética</a:t>
            </a:r>
            <a:r>
              <a:rPr lang="en-GB" sz="1100" b="0" dirty="0">
                <a:solidFill>
                  <a:schemeClr val="bg1"/>
                </a:solidFill>
              </a:rPr>
              <a:t> (</a:t>
            </a:r>
            <a:r>
              <a:rPr lang="en-GB" sz="1100" b="0" dirty="0" err="1">
                <a:solidFill>
                  <a:schemeClr val="bg1"/>
                </a:solidFill>
              </a:rPr>
              <a:t>abreviado</a:t>
            </a:r>
            <a:r>
              <a:rPr lang="en-GB" sz="1100" b="0" dirty="0">
                <a:solidFill>
                  <a:schemeClr val="bg1"/>
                </a:solidFill>
              </a:rPr>
              <a:t> </a:t>
            </a:r>
            <a:r>
              <a:rPr lang="en-GB" sz="1100" b="0" dirty="0" err="1">
                <a:solidFill>
                  <a:schemeClr val="bg1"/>
                </a:solidFill>
              </a:rPr>
              <a:t>como</a:t>
            </a:r>
            <a:r>
              <a:rPr lang="en-GB" sz="1100" b="0" dirty="0">
                <a:solidFill>
                  <a:schemeClr val="bg1"/>
                </a:solidFill>
              </a:rPr>
              <a:t> EAP </a:t>
            </a:r>
            <a:r>
              <a:rPr lang="en-GB" sz="1100" b="0" dirty="0" err="1">
                <a:solidFill>
                  <a:schemeClr val="bg1"/>
                </a:solidFill>
              </a:rPr>
              <a:t>nesse</a:t>
            </a:r>
            <a:r>
              <a:rPr lang="en-GB" sz="1100" b="0" dirty="0">
                <a:solidFill>
                  <a:schemeClr val="bg1"/>
                </a:solidFill>
              </a:rPr>
              <a:t> </a:t>
            </a:r>
            <a:r>
              <a:rPr lang="en-GB" sz="1100" b="0" dirty="0" err="1">
                <a:solidFill>
                  <a:schemeClr val="bg1"/>
                </a:solidFill>
              </a:rPr>
              <a:t>documento</a:t>
            </a:r>
            <a:r>
              <a:rPr lang="en-GB" sz="1100" b="0" dirty="0">
                <a:solidFill>
                  <a:schemeClr val="bg1"/>
                </a:solidFill>
              </a:rPr>
              <a:t>). </a:t>
            </a:r>
          </a:p>
          <a:p>
            <a:pPr>
              <a:lnSpc>
                <a:spcPct val="120000"/>
              </a:lnSpc>
            </a:pPr>
            <a:r>
              <a:rPr lang="en-GB" sz="1100" b="0" dirty="0">
                <a:solidFill>
                  <a:schemeClr val="bg1"/>
                </a:solidFill>
              </a:rPr>
              <a:t>Por meio da pesquisa e do envolvimento com os signatários, </a:t>
            </a:r>
            <a:br>
              <a:rPr lang="en-GB" sz="1100" b="0" dirty="0">
                <a:solidFill>
                  <a:schemeClr val="bg1"/>
                </a:solidFill>
              </a:rPr>
            </a:br>
            <a:r>
              <a:rPr lang="en-GB" sz="1100" b="0" dirty="0">
                <a:solidFill>
                  <a:schemeClr val="bg1"/>
                </a:solidFill>
              </a:rPr>
              <a:t>ficou claro que a análise era apenas o ponto de partida para desenvolver um vocabulário e uma prática em torno do EAP. No entanto, era necessário um passo adicional para apoiar efetivamente os governos locais. Este Kit de Ferramentas de Acesso à Energia Urbana para </a:t>
            </a:r>
            <a:r>
              <a:rPr lang="en-GB" sz="1100" b="0" dirty="0" err="1">
                <a:solidFill>
                  <a:schemeClr val="bg1"/>
                </a:solidFill>
              </a:rPr>
              <a:t>governos</a:t>
            </a:r>
            <a:r>
              <a:rPr lang="en-GB" sz="1100" b="0" dirty="0">
                <a:solidFill>
                  <a:schemeClr val="bg1"/>
                </a:solidFill>
              </a:rPr>
              <a:t> </a:t>
            </a:r>
            <a:r>
              <a:rPr lang="en-GB" sz="1100" b="0" dirty="0" err="1">
                <a:solidFill>
                  <a:schemeClr val="bg1"/>
                </a:solidFill>
              </a:rPr>
              <a:t>locais</a:t>
            </a:r>
            <a:r>
              <a:rPr lang="en-GB" sz="1100" b="0" dirty="0">
                <a:solidFill>
                  <a:schemeClr val="bg1"/>
                </a:solidFill>
              </a:rPr>
              <a:t> foi, portanto, concebido para fornecer um recurso prático para a equipe do governo local. Este kit </a:t>
            </a:r>
            <a:r>
              <a:rPr lang="en-GB" sz="1100" b="0" dirty="0" err="1">
                <a:solidFill>
                  <a:schemeClr val="bg1"/>
                </a:solidFill>
              </a:rPr>
              <a:t>tem</a:t>
            </a:r>
            <a:r>
              <a:rPr lang="en-GB" sz="1100" b="0" dirty="0">
                <a:solidFill>
                  <a:schemeClr val="bg1"/>
                </a:solidFill>
              </a:rPr>
              <a:t> como objetivo permitir que as equipes e as administrações dos governos </a:t>
            </a:r>
            <a:r>
              <a:rPr lang="en-GB" sz="1100" b="0" dirty="0" err="1">
                <a:solidFill>
                  <a:schemeClr val="bg1"/>
                </a:solidFill>
              </a:rPr>
              <a:t>locais</a:t>
            </a:r>
            <a:r>
              <a:rPr lang="en-GB" sz="1100" b="0" dirty="0">
                <a:solidFill>
                  <a:schemeClr val="bg1"/>
                </a:solidFill>
              </a:rPr>
              <a:t> </a:t>
            </a:r>
            <a:r>
              <a:rPr lang="en-GB" sz="1100" b="0" dirty="0" err="1">
                <a:solidFill>
                  <a:schemeClr val="bg1"/>
                </a:solidFill>
              </a:rPr>
              <a:t>possam</a:t>
            </a:r>
            <a:r>
              <a:rPr lang="en-GB" sz="1100" b="0" dirty="0">
                <a:solidFill>
                  <a:schemeClr val="bg1"/>
                </a:solidFill>
              </a:rPr>
              <a:t>:</a:t>
            </a: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100" b="0" dirty="0">
                <a:solidFill>
                  <a:schemeClr val="bg1"/>
                </a:solidFill>
              </a:rPr>
              <a:t>Definir o contexto local de pobreza energética e os desafios de acesso à energia usando histórias da comunidade e dados quantitativos;</a:t>
            </a: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100" b="0" dirty="0" err="1">
                <a:solidFill>
                  <a:schemeClr val="bg1"/>
                </a:solidFill>
              </a:rPr>
              <a:t>Analisar</a:t>
            </a:r>
            <a:r>
              <a:rPr lang="en-GB" sz="1100" b="0" dirty="0">
                <a:solidFill>
                  <a:schemeClr val="bg1"/>
                </a:solidFill>
              </a:rPr>
              <a:t> os </a:t>
            </a:r>
            <a:r>
              <a:rPr lang="en-GB" sz="1100" b="0" dirty="0" err="1">
                <a:solidFill>
                  <a:schemeClr val="bg1"/>
                </a:solidFill>
              </a:rPr>
              <a:t>obstáculos</a:t>
            </a:r>
            <a:r>
              <a:rPr lang="en-GB" sz="1100" b="0" dirty="0">
                <a:solidFill>
                  <a:schemeClr val="bg1"/>
                </a:solidFill>
              </a:rPr>
              <a:t> </a:t>
            </a:r>
            <a:r>
              <a:rPr lang="en-GB" sz="1100" b="0" dirty="0" err="1">
                <a:solidFill>
                  <a:schemeClr val="bg1"/>
                </a:solidFill>
              </a:rPr>
              <a:t>sistêmicos</a:t>
            </a:r>
            <a:r>
              <a:rPr lang="en-GB" sz="1100" b="0" dirty="0">
                <a:solidFill>
                  <a:schemeClr val="bg1"/>
                </a:solidFill>
              </a:rPr>
              <a:t> que enfrentam na implementação de intervenções de EAP, e </a:t>
            </a: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100" b="0" dirty="0">
                <a:solidFill>
                  <a:schemeClr val="bg1"/>
                </a:solidFill>
              </a:rPr>
              <a:t>Identificar caminhos para abordar o EAP, como poderes e influência disponíveis, intervenções adequadas, partes interessadas relevantes e possíveis benefícios.</a:t>
            </a:r>
          </a:p>
          <a:p>
            <a:pPr>
              <a:lnSpc>
                <a:spcPct val="120000"/>
              </a:lnSpc>
            </a:pPr>
            <a:endParaRPr lang="en-GB" sz="1100" b="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endParaRPr lang="en-GB" sz="1100" b="0" dirty="0">
              <a:solidFill>
                <a:schemeClr val="bg1"/>
              </a:solidFill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D93E8F5-695B-2E7E-FF28-886223318DB2}"/>
              </a:ext>
            </a:extLst>
          </p:cNvPr>
          <p:cNvSpPr txBox="1">
            <a:spLocks/>
          </p:cNvSpPr>
          <p:nvPr/>
        </p:nvSpPr>
        <p:spPr>
          <a:xfrm>
            <a:off x="5257802" y="685800"/>
            <a:ext cx="3962399" cy="533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400" b="1" kern="120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 sz="1100" b="0" dirty="0">
                <a:solidFill>
                  <a:schemeClr val="bg1"/>
                </a:solidFill>
              </a:rPr>
              <a:t>Esperamos que os resultados e impactos das soluções de acesso à energia desenvolvidas pela equipe do governo local e o compartilhamento das melhores práticas e dos </a:t>
            </a:r>
            <a:r>
              <a:rPr lang="en-GB" sz="1100" b="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indicadores do Pilar de Acesso à Energia e Pobreza (EAPP) do </a:t>
            </a:r>
            <a:r>
              <a:rPr lang="en-GB" sz="1100" b="0" dirty="0" err="1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GCoM</a:t>
            </a:r>
            <a:r>
              <a:rPr lang="en-GB" sz="1100" b="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100" b="0" dirty="0" err="1">
                <a:solidFill>
                  <a:schemeClr val="bg1"/>
                </a:solidFill>
              </a:rPr>
              <a:t>permitam</a:t>
            </a:r>
            <a:r>
              <a:rPr lang="en-GB" sz="1100" b="0" dirty="0">
                <a:solidFill>
                  <a:schemeClr val="bg1"/>
                </a:solidFill>
              </a:rPr>
              <a:t> que indivíduos, </a:t>
            </a:r>
            <a:r>
              <a:rPr lang="en-GB" sz="1100" b="0" dirty="0" err="1">
                <a:solidFill>
                  <a:schemeClr val="bg1"/>
                </a:solidFill>
              </a:rPr>
              <a:t>famílias</a:t>
            </a:r>
            <a:r>
              <a:rPr lang="en-GB" sz="1100" b="0" dirty="0">
                <a:solidFill>
                  <a:schemeClr val="bg1"/>
                </a:solidFill>
              </a:rPr>
              <a:t> e </a:t>
            </a:r>
            <a:r>
              <a:rPr lang="en-GB" sz="1100" b="0" dirty="0" err="1">
                <a:solidFill>
                  <a:schemeClr val="bg1"/>
                </a:solidFill>
              </a:rPr>
              <a:t>comunidades</a:t>
            </a:r>
            <a:r>
              <a:rPr lang="en-GB" sz="1100" b="0" dirty="0">
                <a:solidFill>
                  <a:schemeClr val="bg1"/>
                </a:solidFill>
              </a:rPr>
              <a:t> participem mais da vida econômica, social e cultural de seus bairros. </a:t>
            </a:r>
          </a:p>
          <a:p>
            <a:pPr>
              <a:lnSpc>
                <a:spcPct val="120000"/>
              </a:lnSpc>
            </a:pPr>
            <a:r>
              <a:rPr lang="en-GB" sz="1100" b="0" dirty="0">
                <a:solidFill>
                  <a:schemeClr val="bg1"/>
                </a:solidFill>
              </a:rPr>
              <a:t>Os módulos oferecem suporte geral para a coleta de dados do EAP de acordo com o CRF, bem como para a definição e o </a:t>
            </a:r>
            <a:r>
              <a:rPr lang="en-GB" sz="1100" b="0" dirty="0" err="1">
                <a:solidFill>
                  <a:schemeClr val="bg1"/>
                </a:solidFill>
              </a:rPr>
              <a:t>desenvolvimento</a:t>
            </a:r>
            <a:r>
              <a:rPr lang="en-GB" sz="1100" b="0" dirty="0">
                <a:solidFill>
                  <a:schemeClr val="bg1"/>
                </a:solidFill>
              </a:rPr>
              <a:t> de soluções para o EAP. O formato e o conteúdo do Toolkit, dos módulos e das ferramentas baseiam-se no envolvimento das partes interessadas com </a:t>
            </a:r>
            <a:r>
              <a:rPr lang="en-GB" sz="1100" b="0" dirty="0" err="1">
                <a:solidFill>
                  <a:schemeClr val="bg1"/>
                </a:solidFill>
              </a:rPr>
              <a:t>os</a:t>
            </a:r>
            <a:r>
              <a:rPr lang="en-GB" sz="1100" b="0" dirty="0">
                <a:solidFill>
                  <a:schemeClr val="bg1"/>
                </a:solidFill>
              </a:rPr>
              <a:t> </a:t>
            </a:r>
            <a:r>
              <a:rPr lang="en-GB" sz="1100" b="0" dirty="0" err="1">
                <a:solidFill>
                  <a:schemeClr val="bg1"/>
                </a:solidFill>
              </a:rPr>
              <a:t>representantes</a:t>
            </a:r>
            <a:r>
              <a:rPr lang="en-GB" sz="1100" b="0" dirty="0">
                <a:solidFill>
                  <a:schemeClr val="bg1"/>
                </a:solidFill>
              </a:rPr>
              <a:t> de </a:t>
            </a:r>
            <a:r>
              <a:rPr lang="en-GB" sz="1100" b="0" dirty="0" err="1">
                <a:solidFill>
                  <a:schemeClr val="bg1"/>
                </a:solidFill>
              </a:rPr>
              <a:t>cidades</a:t>
            </a:r>
            <a:r>
              <a:rPr lang="en-GB" sz="1100" b="0" dirty="0">
                <a:solidFill>
                  <a:schemeClr val="bg1"/>
                </a:solidFill>
              </a:rPr>
              <a:t> e o Subcomitê do EAPP. Foram realizados workshops para </a:t>
            </a:r>
            <a:r>
              <a:rPr lang="en-GB" sz="1100" b="0" dirty="0" err="1">
                <a:solidFill>
                  <a:schemeClr val="bg1"/>
                </a:solidFill>
              </a:rPr>
              <a:t>entender</a:t>
            </a:r>
            <a:r>
              <a:rPr lang="en-GB" sz="1100" b="0" dirty="0">
                <a:solidFill>
                  <a:schemeClr val="bg1"/>
                </a:solidFill>
              </a:rPr>
              <a:t> os </a:t>
            </a:r>
            <a:r>
              <a:rPr lang="en-GB" sz="1100" b="0" dirty="0" err="1">
                <a:solidFill>
                  <a:schemeClr val="bg1"/>
                </a:solidFill>
              </a:rPr>
              <a:t>principais</a:t>
            </a:r>
            <a:r>
              <a:rPr lang="en-GB" sz="1100" b="0" dirty="0">
                <a:solidFill>
                  <a:schemeClr val="bg1"/>
                </a:solidFill>
              </a:rPr>
              <a:t> desafios e o apoio necessário, bem como para testar os módulos com uma variedade de governos e contextos locais. </a:t>
            </a:r>
          </a:p>
          <a:p>
            <a:pPr>
              <a:lnSpc>
                <a:spcPct val="120000"/>
              </a:lnSpc>
            </a:pPr>
            <a:r>
              <a:rPr lang="en-GB" sz="1100" b="0" dirty="0">
                <a:solidFill>
                  <a:schemeClr val="bg1"/>
                </a:solidFill>
              </a:rPr>
              <a:t>Este kit de ferramentas foi criado para uso da equipe do governo local, que geralmente não dispõe dos recursos necessários para </a:t>
            </a:r>
            <a:r>
              <a:rPr lang="en-GB" sz="1100" b="0" dirty="0" err="1">
                <a:solidFill>
                  <a:schemeClr val="bg1"/>
                </a:solidFill>
              </a:rPr>
              <a:t>incidir</a:t>
            </a:r>
            <a:r>
              <a:rPr lang="en-GB" sz="1100" b="0" dirty="0">
                <a:solidFill>
                  <a:schemeClr val="bg1"/>
                </a:solidFill>
              </a:rPr>
              <a:t> </a:t>
            </a:r>
            <a:r>
              <a:rPr lang="en-GB" sz="1100" b="0" dirty="0" err="1">
                <a:solidFill>
                  <a:schemeClr val="bg1"/>
                </a:solidFill>
              </a:rPr>
              <a:t>sobre</a:t>
            </a:r>
            <a:r>
              <a:rPr lang="en-GB" sz="1100" b="0" dirty="0">
                <a:solidFill>
                  <a:schemeClr val="bg1"/>
                </a:solidFill>
              </a:rPr>
              <a:t> a forma como o EAP afeta os </a:t>
            </a:r>
            <a:r>
              <a:rPr lang="en-GB" sz="1100" b="0" dirty="0" err="1">
                <a:solidFill>
                  <a:schemeClr val="bg1"/>
                </a:solidFill>
              </a:rPr>
              <a:t>cidadãos</a:t>
            </a:r>
            <a:r>
              <a:rPr lang="en-GB" sz="1100" b="0" dirty="0">
                <a:solidFill>
                  <a:schemeClr val="bg1"/>
                </a:solidFill>
              </a:rPr>
              <a:t> e as soluções para lidar com </a:t>
            </a:r>
            <a:r>
              <a:rPr lang="en-GB" sz="1100" b="0" dirty="0" err="1">
                <a:solidFill>
                  <a:schemeClr val="bg1"/>
                </a:solidFill>
              </a:rPr>
              <a:t>sua</a:t>
            </a:r>
            <a:r>
              <a:rPr lang="en-GB" sz="1100" b="0" dirty="0">
                <a:solidFill>
                  <a:schemeClr val="bg1"/>
                </a:solidFill>
              </a:rPr>
              <a:t> </a:t>
            </a:r>
            <a:r>
              <a:rPr lang="en-GB" sz="1100" b="0" dirty="0" err="1">
                <a:solidFill>
                  <a:schemeClr val="bg1"/>
                </a:solidFill>
              </a:rPr>
              <a:t>escassez</a:t>
            </a:r>
            <a:r>
              <a:rPr lang="en-GB" sz="1100" b="0" dirty="0">
                <a:solidFill>
                  <a:schemeClr val="bg1"/>
                </a:solidFill>
              </a:rPr>
              <a:t>. As ferramentas fornecidas servem para ajudá-lo a iniciar conversas em seu próprio </a:t>
            </a:r>
            <a:r>
              <a:rPr lang="en-GB" sz="1100" b="0" dirty="0" err="1">
                <a:solidFill>
                  <a:schemeClr val="bg1"/>
                </a:solidFill>
              </a:rPr>
              <a:t>governo</a:t>
            </a:r>
            <a:r>
              <a:rPr lang="en-GB" sz="1100" b="0" dirty="0">
                <a:solidFill>
                  <a:schemeClr val="bg1"/>
                </a:solidFill>
              </a:rPr>
              <a:t> local, e para reunir suas histórias, experiências e ideias em um roteiro de ação dinâmico e vivo.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C9B1C-0B33-2F15-3DB6-2F05847B1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19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C214985-3187-C3B1-2120-3D515E82E5D3}"/>
              </a:ext>
            </a:extLst>
          </p:cNvPr>
          <p:cNvSpPr/>
          <p:nvPr/>
        </p:nvSpPr>
        <p:spPr>
          <a:xfrm>
            <a:off x="2743730" y="1981200"/>
            <a:ext cx="923290" cy="386694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4BC64F2-9562-7234-8D62-1E0E6641AE49}"/>
              </a:ext>
            </a:extLst>
          </p:cNvPr>
          <p:cNvSpPr/>
          <p:nvPr/>
        </p:nvSpPr>
        <p:spPr>
          <a:xfrm>
            <a:off x="7149547" y="1991128"/>
            <a:ext cx="1633574" cy="4028671"/>
          </a:xfrm>
          <a:prstGeom prst="roundRect">
            <a:avLst>
              <a:gd name="adj" fmla="val 9551"/>
            </a:avLst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EA3F055-F595-3F78-2E95-FA6D7C2F2B2B}"/>
              </a:ext>
            </a:extLst>
          </p:cNvPr>
          <p:cNvSpPr/>
          <p:nvPr/>
        </p:nvSpPr>
        <p:spPr>
          <a:xfrm>
            <a:off x="5440233" y="2002539"/>
            <a:ext cx="1633574" cy="4017261"/>
          </a:xfrm>
          <a:prstGeom prst="roundRect">
            <a:avLst>
              <a:gd name="adj" fmla="val 9551"/>
            </a:avLst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BC2E706-2F28-8982-5FAA-457D07ACD8B1}"/>
              </a:ext>
            </a:extLst>
          </p:cNvPr>
          <p:cNvSpPr/>
          <p:nvPr/>
        </p:nvSpPr>
        <p:spPr>
          <a:xfrm>
            <a:off x="3730352" y="1981199"/>
            <a:ext cx="1633574" cy="4038600"/>
          </a:xfrm>
          <a:prstGeom prst="roundRect">
            <a:avLst>
              <a:gd name="adj" fmla="val 955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95774D-52E6-C10F-4320-29417479FC6A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Introdução ao kit de ferramentas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5968461-8E83-647C-9018-68E81FF219A8}"/>
              </a:ext>
            </a:extLst>
          </p:cNvPr>
          <p:cNvSpPr txBox="1">
            <a:spLocks/>
          </p:cNvSpPr>
          <p:nvPr/>
        </p:nvSpPr>
        <p:spPr>
          <a:xfrm>
            <a:off x="3652565" y="1676400"/>
            <a:ext cx="1747043" cy="2462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Times New Roman" panose="02020603050405020304" pitchFamily="18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b="0" kern="1200">
                <a:solidFill>
                  <a:schemeClr val="accent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3657600" indent="0" algn="ctr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>
                <a:solidFill>
                  <a:schemeClr val="bg1"/>
                </a:solidFill>
              </a:rPr>
              <a:t>Energia segura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F254438-021B-8BEF-2F9A-B4E5C485BC35}"/>
              </a:ext>
            </a:extLst>
          </p:cNvPr>
          <p:cNvSpPr txBox="1">
            <a:spLocks/>
          </p:cNvSpPr>
          <p:nvPr/>
        </p:nvSpPr>
        <p:spPr>
          <a:xfrm>
            <a:off x="5399608" y="1676400"/>
            <a:ext cx="1993071" cy="2462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Times New Roman" panose="02020603050405020304" pitchFamily="18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b="0" kern="1200">
                <a:solidFill>
                  <a:schemeClr val="accent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3657600" indent="0" algn="ctr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>
                <a:solidFill>
                  <a:schemeClr val="bg1"/>
                </a:solidFill>
              </a:rPr>
              <a:t>Energia sustentável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A87BCC14-47B0-F841-2863-426217DD2B43}"/>
              </a:ext>
            </a:extLst>
          </p:cNvPr>
          <p:cNvSpPr txBox="1">
            <a:spLocks/>
          </p:cNvSpPr>
          <p:nvPr/>
        </p:nvSpPr>
        <p:spPr>
          <a:xfrm>
            <a:off x="7110970" y="1676400"/>
            <a:ext cx="1993071" cy="2462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Times New Roman" panose="02020603050405020304" pitchFamily="18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b="0" kern="1200">
                <a:solidFill>
                  <a:schemeClr val="accent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3657600" indent="0" algn="ctr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>
                <a:solidFill>
                  <a:schemeClr val="bg1"/>
                </a:solidFill>
              </a:rPr>
              <a:t>Energia acessível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F96A933-64E4-36FA-440C-6C96B31FDB0F}"/>
              </a:ext>
            </a:extLst>
          </p:cNvPr>
          <p:cNvSpPr txBox="1">
            <a:spLocks/>
          </p:cNvSpPr>
          <p:nvPr/>
        </p:nvSpPr>
        <p:spPr>
          <a:xfrm>
            <a:off x="2836628" y="2155271"/>
            <a:ext cx="815937" cy="2462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Times New Roman" panose="02020603050405020304" pitchFamily="18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b="0" kern="1200">
                <a:solidFill>
                  <a:schemeClr val="accent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3657600" indent="0" algn="ctr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>
                <a:solidFill>
                  <a:schemeClr val="accent6"/>
                </a:solidFill>
              </a:rPr>
              <a:t>Definição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2E3E5A7-C69B-3984-FDC7-2F302F2AB283}"/>
              </a:ext>
            </a:extLst>
          </p:cNvPr>
          <p:cNvSpPr txBox="1">
            <a:spLocks/>
          </p:cNvSpPr>
          <p:nvPr/>
        </p:nvSpPr>
        <p:spPr>
          <a:xfrm>
            <a:off x="2820631" y="4123715"/>
            <a:ext cx="815937" cy="2462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Times New Roman" panose="02020603050405020304" pitchFamily="18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b="0" kern="1200">
                <a:solidFill>
                  <a:schemeClr val="accent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3657600" indent="0" algn="ctr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>
                <a:solidFill>
                  <a:schemeClr val="accent6"/>
                </a:solidFill>
              </a:rPr>
              <a:t>Metas do EAPP CRF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F1D98D4-C2F8-AAFE-E987-D76D35BFB544}"/>
              </a:ext>
            </a:extLst>
          </p:cNvPr>
          <p:cNvSpPr txBox="1">
            <a:spLocks/>
          </p:cNvSpPr>
          <p:nvPr/>
        </p:nvSpPr>
        <p:spPr>
          <a:xfrm>
            <a:off x="3831270" y="2155271"/>
            <a:ext cx="1495315" cy="13303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Times New Roman" panose="02020603050405020304" pitchFamily="18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b="0" kern="1200">
                <a:solidFill>
                  <a:schemeClr val="accent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3657600" indent="0" algn="ctr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100" b="0" dirty="0">
                <a:solidFill>
                  <a:schemeClr val="bg1"/>
                </a:solidFill>
              </a:rPr>
              <a:t>A energia é acessível e/ou confiável - permitindo o acesso ao envolvimento econômico, social e cultural</a:t>
            </a:r>
            <a:endParaRPr lang="en-GB" sz="1100" b="0" dirty="0">
              <a:solidFill>
                <a:schemeClr val="bg1"/>
              </a:solidFill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76A6140-C2A1-B5C0-4145-B345EDF7211F}"/>
              </a:ext>
            </a:extLst>
          </p:cNvPr>
          <p:cNvSpPr txBox="1">
            <a:spLocks/>
          </p:cNvSpPr>
          <p:nvPr/>
        </p:nvSpPr>
        <p:spPr>
          <a:xfrm>
            <a:off x="5513982" y="2155271"/>
            <a:ext cx="1495315" cy="13303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Times New Roman" panose="02020603050405020304" pitchFamily="18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b="0" kern="1200">
                <a:solidFill>
                  <a:schemeClr val="accent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3657600" indent="0" algn="ctr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0" dirty="0">
                <a:solidFill>
                  <a:schemeClr val="bg1"/>
                </a:solidFill>
              </a:rPr>
              <a:t>A </a:t>
            </a:r>
            <a:r>
              <a:rPr lang="en-US" sz="1100" b="0" dirty="0" err="1">
                <a:solidFill>
                  <a:schemeClr val="bg1"/>
                </a:solidFill>
              </a:rPr>
              <a:t>energia</a:t>
            </a:r>
            <a:r>
              <a:rPr lang="en-US" sz="1100" b="0" dirty="0">
                <a:solidFill>
                  <a:schemeClr val="bg1"/>
                </a:solidFill>
              </a:rPr>
              <a:t> é </a:t>
            </a:r>
            <a:r>
              <a:rPr lang="en-US" sz="1100" b="0" dirty="0" err="1">
                <a:solidFill>
                  <a:schemeClr val="bg1"/>
                </a:solidFill>
              </a:rPr>
              <a:t>gerada</a:t>
            </a:r>
            <a:r>
              <a:rPr lang="en-US" sz="1100" b="0" dirty="0">
                <a:solidFill>
                  <a:schemeClr val="bg1"/>
                </a:solidFill>
              </a:rPr>
              <a:t> a </a:t>
            </a:r>
            <a:r>
              <a:rPr lang="en-US" sz="1100" b="0" dirty="0" err="1">
                <a:solidFill>
                  <a:schemeClr val="bg1"/>
                </a:solidFill>
              </a:rPr>
              <a:t>partir</a:t>
            </a:r>
            <a:r>
              <a:rPr lang="en-US" sz="1100" b="0" dirty="0">
                <a:solidFill>
                  <a:schemeClr val="bg1"/>
                </a:solidFill>
              </a:rPr>
              <a:t> de </a:t>
            </a:r>
            <a:r>
              <a:rPr lang="en-US" sz="1100" b="0" dirty="0" err="1">
                <a:solidFill>
                  <a:schemeClr val="bg1"/>
                </a:solidFill>
              </a:rPr>
              <a:t>recursos</a:t>
            </a:r>
            <a:r>
              <a:rPr lang="en-US" sz="1100" b="0" dirty="0">
                <a:solidFill>
                  <a:schemeClr val="bg1"/>
                </a:solidFill>
              </a:rPr>
              <a:t> </a:t>
            </a:r>
            <a:r>
              <a:rPr lang="en-US" sz="1100" b="0" dirty="0" err="1">
                <a:solidFill>
                  <a:schemeClr val="bg1"/>
                </a:solidFill>
              </a:rPr>
              <a:t>renováveis</a:t>
            </a:r>
            <a:r>
              <a:rPr lang="en-US" sz="1100" b="0" dirty="0">
                <a:solidFill>
                  <a:schemeClr val="bg1"/>
                </a:solidFill>
              </a:rPr>
              <a:t> e </a:t>
            </a:r>
            <a:r>
              <a:rPr lang="en-US" sz="1100" b="0" dirty="0" err="1">
                <a:solidFill>
                  <a:schemeClr val="bg1"/>
                </a:solidFill>
              </a:rPr>
              <a:t>não</a:t>
            </a:r>
            <a:r>
              <a:rPr lang="en-US" sz="1100" b="0" dirty="0">
                <a:solidFill>
                  <a:schemeClr val="bg1"/>
                </a:solidFill>
              </a:rPr>
              <a:t> </a:t>
            </a:r>
            <a:r>
              <a:rPr lang="en-US" sz="1100" b="0" dirty="0" err="1">
                <a:solidFill>
                  <a:schemeClr val="bg1"/>
                </a:solidFill>
              </a:rPr>
              <a:t>poluentes</a:t>
            </a:r>
            <a:r>
              <a:rPr lang="en-US" sz="1100" b="0" dirty="0">
                <a:solidFill>
                  <a:schemeClr val="bg1"/>
                </a:solidFill>
              </a:rPr>
              <a:t>, </a:t>
            </a:r>
            <a:r>
              <a:rPr lang="en-US" sz="1100" b="0" dirty="0" err="1">
                <a:solidFill>
                  <a:schemeClr val="bg1"/>
                </a:solidFill>
              </a:rPr>
              <a:t>evitando</a:t>
            </a:r>
            <a:r>
              <a:rPr lang="en-US" sz="1100" b="0" dirty="0">
                <a:solidFill>
                  <a:schemeClr val="bg1"/>
                </a:solidFill>
              </a:rPr>
              <a:t> </a:t>
            </a:r>
            <a:r>
              <a:rPr lang="en-US" sz="1100" b="0" dirty="0" err="1">
                <a:solidFill>
                  <a:schemeClr val="bg1"/>
                </a:solidFill>
              </a:rPr>
              <a:t>consequências</a:t>
            </a:r>
            <a:r>
              <a:rPr lang="en-US" sz="1100" b="0" dirty="0">
                <a:solidFill>
                  <a:schemeClr val="bg1"/>
                </a:solidFill>
              </a:rPr>
              <a:t> </a:t>
            </a:r>
            <a:r>
              <a:rPr lang="en-US" sz="1100" b="0" dirty="0" err="1">
                <a:solidFill>
                  <a:schemeClr val="bg1"/>
                </a:solidFill>
              </a:rPr>
              <a:t>negativas</a:t>
            </a:r>
            <a:r>
              <a:rPr lang="en-US" sz="1100" b="0" dirty="0">
                <a:solidFill>
                  <a:schemeClr val="bg1"/>
                </a:solidFill>
              </a:rPr>
              <a:t> para a </a:t>
            </a:r>
            <a:r>
              <a:rPr lang="en-US" sz="1100" b="0" dirty="0" err="1">
                <a:solidFill>
                  <a:schemeClr val="bg1"/>
                </a:solidFill>
              </a:rPr>
              <a:t>saúde</a:t>
            </a:r>
            <a:r>
              <a:rPr lang="en-US" sz="1100" b="0" dirty="0">
                <a:solidFill>
                  <a:schemeClr val="bg1"/>
                </a:solidFill>
              </a:rPr>
              <a:t>, a </a:t>
            </a:r>
            <a:r>
              <a:rPr lang="en-US" sz="1100" b="0" dirty="0" err="1">
                <a:solidFill>
                  <a:schemeClr val="bg1"/>
                </a:solidFill>
              </a:rPr>
              <a:t>sociedade</a:t>
            </a:r>
            <a:r>
              <a:rPr lang="en-US" sz="1100" b="0" dirty="0">
                <a:solidFill>
                  <a:schemeClr val="bg1"/>
                </a:solidFill>
              </a:rPr>
              <a:t> e </a:t>
            </a:r>
            <a:r>
              <a:rPr lang="en-US" sz="1100" b="0" dirty="0" err="1">
                <a:solidFill>
                  <a:schemeClr val="bg1"/>
                </a:solidFill>
              </a:rPr>
              <a:t>vulnerabilidades</a:t>
            </a:r>
            <a:r>
              <a:rPr lang="en-US" sz="1100" b="0" dirty="0">
                <a:solidFill>
                  <a:schemeClr val="bg1"/>
                </a:solidFill>
              </a:rPr>
              <a:t> </a:t>
            </a:r>
            <a:r>
              <a:rPr lang="en-US" sz="1100" b="0" dirty="0" err="1">
                <a:solidFill>
                  <a:schemeClr val="bg1"/>
                </a:solidFill>
              </a:rPr>
              <a:t>relacionadas</a:t>
            </a:r>
            <a:r>
              <a:rPr lang="en-US" sz="1100" b="0" dirty="0">
                <a:solidFill>
                  <a:schemeClr val="bg1"/>
                </a:solidFill>
              </a:rPr>
              <a:t> a </a:t>
            </a:r>
            <a:r>
              <a:rPr lang="en-US" sz="1100" b="0" dirty="0" err="1">
                <a:solidFill>
                  <a:schemeClr val="bg1"/>
                </a:solidFill>
              </a:rPr>
              <a:t>gênero</a:t>
            </a:r>
            <a:endParaRPr lang="en-US" sz="1100" b="0" dirty="0">
              <a:solidFill>
                <a:schemeClr val="bg1"/>
              </a:solidFill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909984E4-DAE5-BAF4-D471-C01AC52F1B5A}"/>
              </a:ext>
            </a:extLst>
          </p:cNvPr>
          <p:cNvSpPr txBox="1">
            <a:spLocks/>
          </p:cNvSpPr>
          <p:nvPr/>
        </p:nvSpPr>
        <p:spPr>
          <a:xfrm>
            <a:off x="7241146" y="2155271"/>
            <a:ext cx="1495315" cy="13303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Times New Roman" panose="02020603050405020304" pitchFamily="18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b="0" kern="1200">
                <a:solidFill>
                  <a:schemeClr val="accent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3657600" indent="0" algn="ctr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0" dirty="0">
                <a:solidFill>
                  <a:schemeClr val="bg1"/>
                </a:solidFill>
              </a:rPr>
              <a:t>A </a:t>
            </a:r>
            <a:r>
              <a:rPr lang="en-US" sz="1100" b="0" dirty="0" err="1">
                <a:solidFill>
                  <a:schemeClr val="bg1"/>
                </a:solidFill>
              </a:rPr>
              <a:t>energia</a:t>
            </a:r>
            <a:r>
              <a:rPr lang="en-US" sz="1100" b="0" dirty="0">
                <a:solidFill>
                  <a:schemeClr val="bg1"/>
                </a:solidFill>
              </a:rPr>
              <a:t> é </a:t>
            </a:r>
            <a:r>
              <a:rPr lang="en-US" sz="1100" b="0" dirty="0" err="1">
                <a:solidFill>
                  <a:schemeClr val="bg1"/>
                </a:solidFill>
              </a:rPr>
              <a:t>acessível</a:t>
            </a:r>
            <a:r>
              <a:rPr lang="en-US" sz="1100" b="0" dirty="0">
                <a:solidFill>
                  <a:schemeClr val="bg1"/>
                </a:solidFill>
              </a:rPr>
              <a:t> e/</a:t>
            </a:r>
            <a:r>
              <a:rPr lang="en-US" sz="1100" b="0" dirty="0" err="1">
                <a:solidFill>
                  <a:schemeClr val="bg1"/>
                </a:solidFill>
              </a:rPr>
              <a:t>ou</a:t>
            </a:r>
            <a:r>
              <a:rPr lang="en-US" sz="1100" b="0" dirty="0">
                <a:solidFill>
                  <a:schemeClr val="bg1"/>
                </a:solidFill>
              </a:rPr>
              <a:t> o estoque de </a:t>
            </a:r>
            <a:r>
              <a:rPr lang="en-US" sz="1100" b="0" dirty="0" err="1">
                <a:solidFill>
                  <a:schemeClr val="bg1"/>
                </a:solidFill>
              </a:rPr>
              <a:t>edifícios</a:t>
            </a:r>
            <a:r>
              <a:rPr lang="en-US" sz="1100" b="0" dirty="0">
                <a:solidFill>
                  <a:schemeClr val="bg1"/>
                </a:solidFill>
              </a:rPr>
              <a:t> é </a:t>
            </a:r>
            <a:r>
              <a:rPr lang="en-US" sz="1100" b="0" dirty="0" err="1">
                <a:solidFill>
                  <a:schemeClr val="bg1"/>
                </a:solidFill>
              </a:rPr>
              <a:t>eficiente</a:t>
            </a:r>
            <a:r>
              <a:rPr lang="en-US" sz="1100" b="0" dirty="0">
                <a:solidFill>
                  <a:schemeClr val="bg1"/>
                </a:solidFill>
              </a:rPr>
              <a:t> </a:t>
            </a:r>
            <a:r>
              <a:rPr lang="en-US" sz="1100" b="0" dirty="0" err="1">
                <a:solidFill>
                  <a:schemeClr val="bg1"/>
                </a:solidFill>
              </a:rPr>
              <a:t>em</a:t>
            </a:r>
            <a:r>
              <a:rPr lang="en-US" sz="1100" b="0" dirty="0">
                <a:solidFill>
                  <a:schemeClr val="bg1"/>
                </a:solidFill>
              </a:rPr>
              <a:t> </a:t>
            </a:r>
            <a:r>
              <a:rPr lang="en-US" sz="1100" b="0" dirty="0" err="1">
                <a:solidFill>
                  <a:schemeClr val="bg1"/>
                </a:solidFill>
              </a:rPr>
              <a:t>termos</a:t>
            </a:r>
            <a:r>
              <a:rPr lang="en-US" sz="1100" b="0" dirty="0">
                <a:solidFill>
                  <a:schemeClr val="bg1"/>
                </a:solidFill>
              </a:rPr>
              <a:t> de </a:t>
            </a:r>
            <a:r>
              <a:rPr lang="en-US" sz="1100" b="0" dirty="0" err="1">
                <a:solidFill>
                  <a:schemeClr val="bg1"/>
                </a:solidFill>
              </a:rPr>
              <a:t>energia</a:t>
            </a:r>
            <a:r>
              <a:rPr lang="en-US" sz="1100" b="0" dirty="0">
                <a:solidFill>
                  <a:schemeClr val="bg1"/>
                </a:solidFill>
              </a:rPr>
              <a:t> para </a:t>
            </a:r>
            <a:r>
              <a:rPr lang="en-US" sz="1100" b="0" dirty="0" err="1">
                <a:solidFill>
                  <a:schemeClr val="bg1"/>
                </a:solidFill>
              </a:rPr>
              <a:t>maximizar</a:t>
            </a:r>
            <a:r>
              <a:rPr lang="en-US" sz="1100" b="0" dirty="0">
                <a:solidFill>
                  <a:schemeClr val="bg1"/>
                </a:solidFill>
              </a:rPr>
              <a:t> o valor dos </a:t>
            </a:r>
            <a:r>
              <a:rPr lang="en-US" sz="1100" b="0" dirty="0" err="1">
                <a:solidFill>
                  <a:schemeClr val="bg1"/>
                </a:solidFill>
              </a:rPr>
              <a:t>gastos</a:t>
            </a:r>
            <a:r>
              <a:rPr lang="en-US" sz="1100" b="0" dirty="0">
                <a:solidFill>
                  <a:schemeClr val="bg1"/>
                </a:solidFill>
              </a:rPr>
              <a:t> - </a:t>
            </a:r>
            <a:r>
              <a:rPr lang="en-US" sz="1100" b="0" dirty="0" err="1">
                <a:solidFill>
                  <a:schemeClr val="bg1"/>
                </a:solidFill>
              </a:rPr>
              <a:t>permitindo</a:t>
            </a:r>
            <a:r>
              <a:rPr lang="en-US" sz="1100" b="0" dirty="0">
                <a:solidFill>
                  <a:schemeClr val="bg1"/>
                </a:solidFill>
              </a:rPr>
              <a:t> </a:t>
            </a:r>
            <a:r>
              <a:rPr lang="en-US" sz="1100" b="0" dirty="0" err="1">
                <a:solidFill>
                  <a:schemeClr val="bg1"/>
                </a:solidFill>
              </a:rPr>
              <a:t>aplicações</a:t>
            </a:r>
            <a:r>
              <a:rPr lang="en-US" sz="1100" b="0" dirty="0">
                <a:solidFill>
                  <a:schemeClr val="bg1"/>
                </a:solidFill>
              </a:rPr>
              <a:t> de </a:t>
            </a:r>
            <a:r>
              <a:rPr lang="en-US" sz="1100" b="0" dirty="0" err="1">
                <a:solidFill>
                  <a:schemeClr val="bg1"/>
                </a:solidFill>
              </a:rPr>
              <a:t>energia</a:t>
            </a:r>
            <a:r>
              <a:rPr lang="en-US" sz="1100" b="0" dirty="0">
                <a:solidFill>
                  <a:schemeClr val="bg1"/>
                </a:solidFill>
              </a:rPr>
              <a:t> para </a:t>
            </a:r>
            <a:r>
              <a:rPr lang="en-US" sz="1100" b="0" dirty="0" err="1">
                <a:solidFill>
                  <a:schemeClr val="bg1"/>
                </a:solidFill>
              </a:rPr>
              <a:t>oportunidades</a:t>
            </a:r>
            <a:r>
              <a:rPr lang="en-US" sz="1100" b="0" dirty="0">
                <a:solidFill>
                  <a:schemeClr val="bg1"/>
                </a:solidFill>
              </a:rPr>
              <a:t> </a:t>
            </a:r>
            <a:r>
              <a:rPr lang="en-US" sz="1100" b="0" dirty="0" err="1">
                <a:solidFill>
                  <a:schemeClr val="bg1"/>
                </a:solidFill>
              </a:rPr>
              <a:t>econômicas</a:t>
            </a:r>
            <a:r>
              <a:rPr lang="en-US" sz="1100" b="0" dirty="0">
                <a:solidFill>
                  <a:schemeClr val="bg1"/>
                </a:solidFill>
              </a:rPr>
              <a:t>, </a:t>
            </a:r>
            <a:r>
              <a:rPr lang="en-US" sz="1100" b="0" dirty="0" err="1">
                <a:solidFill>
                  <a:schemeClr val="bg1"/>
                </a:solidFill>
              </a:rPr>
              <a:t>sociais</a:t>
            </a:r>
            <a:r>
              <a:rPr lang="en-US" sz="1100" b="0" dirty="0">
                <a:solidFill>
                  <a:schemeClr val="bg1"/>
                </a:solidFill>
              </a:rPr>
              <a:t> e </a:t>
            </a:r>
            <a:r>
              <a:rPr lang="en-US" sz="1100" b="0" dirty="0" err="1">
                <a:solidFill>
                  <a:schemeClr val="bg1"/>
                </a:solidFill>
              </a:rPr>
              <a:t>culturais</a:t>
            </a:r>
            <a:endParaRPr lang="en-US" sz="1100" b="0" dirty="0">
              <a:solidFill>
                <a:schemeClr val="bg1"/>
              </a:solidFill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DE82CE4C-5C6D-1E3B-61D8-8A7DE4051F68}"/>
              </a:ext>
            </a:extLst>
          </p:cNvPr>
          <p:cNvSpPr txBox="1">
            <a:spLocks/>
          </p:cNvSpPr>
          <p:nvPr/>
        </p:nvSpPr>
        <p:spPr>
          <a:xfrm>
            <a:off x="3749022" y="4084297"/>
            <a:ext cx="1596233" cy="16363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Times New Roman" panose="02020603050405020304" pitchFamily="18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b="0" kern="1200">
                <a:solidFill>
                  <a:schemeClr val="accent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3657600" indent="0" algn="ctr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indent="-914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b="0" dirty="0" err="1">
                <a:solidFill>
                  <a:schemeClr val="bg1"/>
                </a:solidFill>
              </a:rPr>
              <a:t>Aumentar</a:t>
            </a:r>
            <a:r>
              <a:rPr lang="en-US" sz="1000" b="0" dirty="0">
                <a:solidFill>
                  <a:schemeClr val="bg1"/>
                </a:solidFill>
              </a:rPr>
              <a:t> a </a:t>
            </a:r>
            <a:r>
              <a:rPr lang="en-US" sz="1000" b="0" dirty="0" err="1">
                <a:solidFill>
                  <a:schemeClr val="bg1"/>
                </a:solidFill>
              </a:rPr>
              <a:t>duração</a:t>
            </a:r>
            <a:r>
              <a:rPr lang="en-US" sz="1000" b="0" dirty="0">
                <a:solidFill>
                  <a:schemeClr val="bg1"/>
                </a:solidFill>
              </a:rPr>
              <a:t> </a:t>
            </a:r>
            <a:r>
              <a:rPr lang="en-US" sz="1000" b="0" dirty="0" err="1">
                <a:solidFill>
                  <a:schemeClr val="bg1"/>
                </a:solidFill>
              </a:rPr>
              <a:t>média</a:t>
            </a:r>
            <a:r>
              <a:rPr lang="en-US" sz="1000" b="0" dirty="0">
                <a:solidFill>
                  <a:schemeClr val="bg1"/>
                </a:solidFill>
              </a:rPr>
              <a:t> da </a:t>
            </a:r>
            <a:r>
              <a:rPr lang="en-US" sz="1000" b="0" dirty="0" err="1">
                <a:solidFill>
                  <a:schemeClr val="bg1"/>
                </a:solidFill>
              </a:rPr>
              <a:t>eletricidade</a:t>
            </a:r>
            <a:r>
              <a:rPr lang="en-US" sz="1000" b="0" dirty="0">
                <a:solidFill>
                  <a:schemeClr val="bg1"/>
                </a:solidFill>
              </a:rPr>
              <a:t> </a:t>
            </a:r>
            <a:r>
              <a:rPr lang="en-US" sz="1000" b="0" dirty="0" err="1">
                <a:solidFill>
                  <a:schemeClr val="bg1"/>
                </a:solidFill>
              </a:rPr>
              <a:t>disponível</a:t>
            </a:r>
            <a:endParaRPr lang="en-US" sz="1000" b="0" dirty="0">
              <a:solidFill>
                <a:schemeClr val="bg1"/>
              </a:solidFill>
            </a:endParaRPr>
          </a:p>
          <a:p>
            <a:pPr marL="91440" indent="-914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b="0" dirty="0" err="1">
                <a:solidFill>
                  <a:schemeClr val="bg1"/>
                </a:solidFill>
              </a:rPr>
              <a:t>Aumentar</a:t>
            </a:r>
            <a:r>
              <a:rPr lang="en-US" sz="1000" b="0" dirty="0">
                <a:solidFill>
                  <a:schemeClr val="bg1"/>
                </a:solidFill>
              </a:rPr>
              <a:t> a </a:t>
            </a:r>
            <a:r>
              <a:rPr lang="en-US" sz="1000" b="0" dirty="0" err="1">
                <a:solidFill>
                  <a:schemeClr val="bg1"/>
                </a:solidFill>
              </a:rPr>
              <a:t>porcentagem</a:t>
            </a:r>
            <a:r>
              <a:rPr lang="en-US" sz="1000" b="0" dirty="0">
                <a:solidFill>
                  <a:schemeClr val="bg1"/>
                </a:solidFill>
              </a:rPr>
              <a:t> da </a:t>
            </a:r>
            <a:r>
              <a:rPr lang="en-US" sz="1000" b="0" dirty="0" err="1">
                <a:solidFill>
                  <a:schemeClr val="bg1"/>
                </a:solidFill>
              </a:rPr>
              <a:t>população</a:t>
            </a:r>
            <a:r>
              <a:rPr lang="en-US" sz="1000" b="0" dirty="0">
                <a:solidFill>
                  <a:schemeClr val="bg1"/>
                </a:solidFill>
              </a:rPr>
              <a:t> </a:t>
            </a:r>
            <a:r>
              <a:rPr lang="en-US" sz="1000" b="0" dirty="0" err="1">
                <a:solidFill>
                  <a:schemeClr val="bg1"/>
                </a:solidFill>
              </a:rPr>
              <a:t>ou</a:t>
            </a:r>
            <a:r>
              <a:rPr lang="en-US" sz="1000" b="0" dirty="0">
                <a:solidFill>
                  <a:schemeClr val="bg1"/>
                </a:solidFill>
              </a:rPr>
              <a:t> das </a:t>
            </a:r>
            <a:r>
              <a:rPr lang="en-US" sz="1000" b="0" dirty="0" err="1">
                <a:solidFill>
                  <a:schemeClr val="bg1"/>
                </a:solidFill>
              </a:rPr>
              <a:t>residências</a:t>
            </a:r>
            <a:r>
              <a:rPr lang="en-US" sz="1000" b="0" dirty="0">
                <a:solidFill>
                  <a:schemeClr val="bg1"/>
                </a:solidFill>
              </a:rPr>
              <a:t> com </a:t>
            </a:r>
            <a:r>
              <a:rPr lang="en-US" sz="1000" b="0" dirty="0" err="1">
                <a:solidFill>
                  <a:schemeClr val="bg1"/>
                </a:solidFill>
              </a:rPr>
              <a:t>acesso</a:t>
            </a:r>
            <a:r>
              <a:rPr lang="en-US" sz="1000" b="0" dirty="0">
                <a:solidFill>
                  <a:schemeClr val="bg1"/>
                </a:solidFill>
              </a:rPr>
              <a:t> à </a:t>
            </a:r>
            <a:r>
              <a:rPr lang="en-US" sz="1000" b="0" dirty="0" err="1">
                <a:solidFill>
                  <a:schemeClr val="bg1"/>
                </a:solidFill>
              </a:rPr>
              <a:t>eletricidade</a:t>
            </a:r>
            <a:endParaRPr lang="en-US" sz="1000" b="0" dirty="0">
              <a:solidFill>
                <a:schemeClr val="bg1"/>
              </a:solidFill>
            </a:endParaRPr>
          </a:p>
          <a:p>
            <a:pPr marL="91440" indent="-914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b="0" dirty="0" err="1">
                <a:solidFill>
                  <a:schemeClr val="bg1"/>
                </a:solidFill>
              </a:rPr>
              <a:t>Melhorar</a:t>
            </a:r>
            <a:r>
              <a:rPr lang="en-US" sz="1000" b="0" dirty="0">
                <a:solidFill>
                  <a:schemeClr val="bg1"/>
                </a:solidFill>
              </a:rPr>
              <a:t> o </a:t>
            </a:r>
            <a:r>
              <a:rPr lang="en-US" sz="1000" b="0" dirty="0" err="1">
                <a:solidFill>
                  <a:schemeClr val="bg1"/>
                </a:solidFill>
              </a:rPr>
              <a:t>consumo</a:t>
            </a:r>
            <a:r>
              <a:rPr lang="en-US" sz="1000" b="0" dirty="0">
                <a:solidFill>
                  <a:schemeClr val="bg1"/>
                </a:solidFill>
              </a:rPr>
              <a:t> </a:t>
            </a:r>
            <a:r>
              <a:rPr lang="en-US" sz="1000" b="0" dirty="0" err="1">
                <a:solidFill>
                  <a:schemeClr val="bg1"/>
                </a:solidFill>
              </a:rPr>
              <a:t>médio</a:t>
            </a:r>
            <a:r>
              <a:rPr lang="en-US" sz="1000" b="0" dirty="0">
                <a:solidFill>
                  <a:schemeClr val="bg1"/>
                </a:solidFill>
              </a:rPr>
              <a:t> </a:t>
            </a:r>
            <a:r>
              <a:rPr lang="en-US" sz="1000" b="0" dirty="0" err="1">
                <a:solidFill>
                  <a:schemeClr val="bg1"/>
                </a:solidFill>
              </a:rPr>
              <a:t>anual</a:t>
            </a:r>
            <a:r>
              <a:rPr lang="en-US" sz="1000" b="0" dirty="0">
                <a:solidFill>
                  <a:schemeClr val="bg1"/>
                </a:solidFill>
              </a:rPr>
              <a:t> de </a:t>
            </a:r>
            <a:r>
              <a:rPr lang="en-US" sz="1000" b="0" dirty="0" err="1">
                <a:solidFill>
                  <a:schemeClr val="bg1"/>
                </a:solidFill>
              </a:rPr>
              <a:t>energia</a:t>
            </a:r>
            <a:r>
              <a:rPr lang="en-US" sz="1000" b="0" dirty="0">
                <a:solidFill>
                  <a:schemeClr val="bg1"/>
                </a:solidFill>
              </a:rPr>
              <a:t> per capita, </a:t>
            </a:r>
            <a:r>
              <a:rPr lang="en-US" sz="1000" b="0" dirty="0" err="1">
                <a:solidFill>
                  <a:schemeClr val="bg1"/>
                </a:solidFill>
              </a:rPr>
              <a:t>sem</a:t>
            </a:r>
            <a:r>
              <a:rPr lang="en-US" sz="1000" b="0" dirty="0">
                <a:solidFill>
                  <a:schemeClr val="bg1"/>
                </a:solidFill>
              </a:rPr>
              <a:t> </a:t>
            </a:r>
            <a:r>
              <a:rPr lang="en-US" sz="1000" b="0" dirty="0" err="1">
                <a:solidFill>
                  <a:schemeClr val="bg1"/>
                </a:solidFill>
              </a:rPr>
              <a:t>afetar</a:t>
            </a:r>
            <a:r>
              <a:rPr lang="en-US" sz="1000" b="0" dirty="0">
                <a:solidFill>
                  <a:schemeClr val="bg1"/>
                </a:solidFill>
              </a:rPr>
              <a:t> o </a:t>
            </a:r>
            <a:r>
              <a:rPr lang="en-US" sz="1000" b="0" dirty="0" err="1">
                <a:solidFill>
                  <a:schemeClr val="bg1"/>
                </a:solidFill>
              </a:rPr>
              <a:t>nível</a:t>
            </a:r>
            <a:r>
              <a:rPr lang="en-US" sz="1000" b="0" dirty="0">
                <a:solidFill>
                  <a:schemeClr val="bg1"/>
                </a:solidFill>
              </a:rPr>
              <a:t> e a </a:t>
            </a:r>
            <a:r>
              <a:rPr lang="en-US" sz="1000" b="0" dirty="0" err="1">
                <a:solidFill>
                  <a:schemeClr val="bg1"/>
                </a:solidFill>
              </a:rPr>
              <a:t>qualidade</a:t>
            </a:r>
            <a:r>
              <a:rPr lang="en-US" sz="1000" b="0" dirty="0">
                <a:solidFill>
                  <a:schemeClr val="bg1"/>
                </a:solidFill>
              </a:rPr>
              <a:t> do </a:t>
            </a:r>
            <a:r>
              <a:rPr lang="en-US" sz="1000" b="0" dirty="0" err="1">
                <a:solidFill>
                  <a:schemeClr val="bg1"/>
                </a:solidFill>
              </a:rPr>
              <a:t>uso</a:t>
            </a:r>
            <a:endParaRPr lang="en-US" sz="1000" b="0" dirty="0">
              <a:solidFill>
                <a:schemeClr val="bg1"/>
              </a:solidFill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4E9C6536-E8C0-945B-C99A-5D310DC02F47}"/>
              </a:ext>
            </a:extLst>
          </p:cNvPr>
          <p:cNvSpPr txBox="1">
            <a:spLocks/>
          </p:cNvSpPr>
          <p:nvPr/>
        </p:nvSpPr>
        <p:spPr>
          <a:xfrm>
            <a:off x="5487634" y="4079878"/>
            <a:ext cx="1596233" cy="16363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Times New Roman" panose="02020603050405020304" pitchFamily="18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b="0" kern="1200">
                <a:solidFill>
                  <a:schemeClr val="accent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3657600" indent="0" algn="ctr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indent="-914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b="0" dirty="0" err="1">
                <a:solidFill>
                  <a:schemeClr val="bg1"/>
                </a:solidFill>
              </a:rPr>
              <a:t>Aumentar</a:t>
            </a:r>
            <a:r>
              <a:rPr lang="en-US" sz="1000" b="0" dirty="0">
                <a:solidFill>
                  <a:schemeClr val="bg1"/>
                </a:solidFill>
              </a:rPr>
              <a:t> a </a:t>
            </a:r>
            <a:r>
              <a:rPr lang="en-US" sz="1000" b="0" dirty="0" err="1">
                <a:solidFill>
                  <a:schemeClr val="bg1"/>
                </a:solidFill>
              </a:rPr>
              <a:t>capacidade</a:t>
            </a:r>
            <a:r>
              <a:rPr lang="en-US" sz="1000" b="0" dirty="0">
                <a:solidFill>
                  <a:schemeClr val="bg1"/>
                </a:solidFill>
              </a:rPr>
              <a:t> </a:t>
            </a:r>
            <a:r>
              <a:rPr lang="en-US" sz="1000" b="0" dirty="0" err="1">
                <a:solidFill>
                  <a:schemeClr val="bg1"/>
                </a:solidFill>
              </a:rPr>
              <a:t>instalada</a:t>
            </a:r>
            <a:r>
              <a:rPr lang="en-US" sz="1000" b="0" dirty="0">
                <a:solidFill>
                  <a:schemeClr val="bg1"/>
                </a:solidFill>
              </a:rPr>
              <a:t> de </a:t>
            </a:r>
            <a:r>
              <a:rPr lang="en-US" sz="1000" b="0" dirty="0" err="1">
                <a:solidFill>
                  <a:schemeClr val="bg1"/>
                </a:solidFill>
              </a:rPr>
              <a:t>energias</a:t>
            </a:r>
            <a:r>
              <a:rPr lang="en-US" sz="1000" b="0" dirty="0">
                <a:solidFill>
                  <a:schemeClr val="bg1"/>
                </a:solidFill>
              </a:rPr>
              <a:t> </a:t>
            </a:r>
            <a:r>
              <a:rPr lang="en-US" sz="1000" b="0" dirty="0" err="1">
                <a:solidFill>
                  <a:schemeClr val="bg1"/>
                </a:solidFill>
              </a:rPr>
              <a:t>renováveis</a:t>
            </a:r>
            <a:endParaRPr lang="en-US" sz="1000" b="0" dirty="0">
              <a:solidFill>
                <a:schemeClr val="bg1"/>
              </a:solidFill>
            </a:endParaRPr>
          </a:p>
          <a:p>
            <a:pPr marL="91440" indent="-914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b="0" dirty="0" err="1">
                <a:solidFill>
                  <a:schemeClr val="bg1"/>
                </a:solidFill>
              </a:rPr>
              <a:t>Aumentar</a:t>
            </a:r>
            <a:r>
              <a:rPr lang="en-US" sz="1000" b="0" dirty="0">
                <a:solidFill>
                  <a:schemeClr val="bg1"/>
                </a:solidFill>
              </a:rPr>
              <a:t> a </a:t>
            </a:r>
            <a:r>
              <a:rPr lang="en-US" sz="1000" b="0" dirty="0" err="1">
                <a:solidFill>
                  <a:schemeClr val="bg1"/>
                </a:solidFill>
              </a:rPr>
              <a:t>geração</a:t>
            </a:r>
            <a:r>
              <a:rPr lang="en-US" sz="1000" b="0" dirty="0">
                <a:solidFill>
                  <a:schemeClr val="bg1"/>
                </a:solidFill>
              </a:rPr>
              <a:t> total de </a:t>
            </a:r>
            <a:r>
              <a:rPr lang="en-US" sz="1000" b="0" dirty="0" err="1">
                <a:solidFill>
                  <a:schemeClr val="bg1"/>
                </a:solidFill>
              </a:rPr>
              <a:t>energia</a:t>
            </a:r>
            <a:r>
              <a:rPr lang="en-US" sz="1000" b="0" dirty="0">
                <a:solidFill>
                  <a:schemeClr val="bg1"/>
                </a:solidFill>
              </a:rPr>
              <a:t> </a:t>
            </a:r>
            <a:r>
              <a:rPr lang="en-US" sz="1000" b="0" dirty="0" err="1">
                <a:solidFill>
                  <a:schemeClr val="bg1"/>
                </a:solidFill>
              </a:rPr>
              <a:t>renovável</a:t>
            </a:r>
            <a:endParaRPr lang="en-US" sz="1000" b="0" dirty="0">
              <a:solidFill>
                <a:schemeClr val="bg1"/>
              </a:solidFill>
            </a:endParaRPr>
          </a:p>
          <a:p>
            <a:pPr marL="91440" indent="-914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b="0" dirty="0" err="1">
                <a:solidFill>
                  <a:schemeClr val="bg1"/>
                </a:solidFill>
              </a:rPr>
              <a:t>Aumentar</a:t>
            </a:r>
            <a:r>
              <a:rPr lang="en-US" sz="1000" b="0" dirty="0">
                <a:solidFill>
                  <a:schemeClr val="bg1"/>
                </a:solidFill>
              </a:rPr>
              <a:t> o </a:t>
            </a:r>
            <a:r>
              <a:rPr lang="en-US" sz="1000" b="0" dirty="0" err="1">
                <a:solidFill>
                  <a:schemeClr val="bg1"/>
                </a:solidFill>
              </a:rPr>
              <a:t>consumo</a:t>
            </a:r>
            <a:r>
              <a:rPr lang="en-US" sz="1000" b="0" dirty="0">
                <a:solidFill>
                  <a:schemeClr val="bg1"/>
                </a:solidFill>
              </a:rPr>
              <a:t> de </a:t>
            </a:r>
            <a:r>
              <a:rPr lang="en-US" sz="1000" b="0" dirty="0" err="1">
                <a:solidFill>
                  <a:schemeClr val="bg1"/>
                </a:solidFill>
              </a:rPr>
              <a:t>energia</a:t>
            </a:r>
            <a:r>
              <a:rPr lang="en-US" sz="1000" b="0" dirty="0">
                <a:solidFill>
                  <a:schemeClr val="bg1"/>
                </a:solidFill>
              </a:rPr>
              <a:t> </a:t>
            </a:r>
            <a:r>
              <a:rPr lang="en-US" sz="1000" b="0" dirty="0" err="1">
                <a:solidFill>
                  <a:schemeClr val="bg1"/>
                </a:solidFill>
              </a:rPr>
              <a:t>renovável</a:t>
            </a:r>
            <a:endParaRPr lang="en-US" sz="1000" b="0" dirty="0">
              <a:solidFill>
                <a:schemeClr val="bg1"/>
              </a:solidFill>
            </a:endParaRPr>
          </a:p>
          <a:p>
            <a:pPr marL="91440" indent="-914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b="0" dirty="0" err="1">
                <a:solidFill>
                  <a:schemeClr val="bg1"/>
                </a:solidFill>
              </a:rPr>
              <a:t>Combinação</a:t>
            </a:r>
            <a:r>
              <a:rPr lang="en-US" sz="1000" b="0" dirty="0">
                <a:solidFill>
                  <a:schemeClr val="bg1"/>
                </a:solidFill>
              </a:rPr>
              <a:t> de </a:t>
            </a:r>
            <a:r>
              <a:rPr lang="en-US" sz="1000" b="0" dirty="0" err="1">
                <a:solidFill>
                  <a:schemeClr val="bg1"/>
                </a:solidFill>
              </a:rPr>
              <a:t>fontes</a:t>
            </a:r>
            <a:r>
              <a:rPr lang="en-US" sz="1000" b="0" dirty="0">
                <a:solidFill>
                  <a:schemeClr val="bg1"/>
                </a:solidFill>
              </a:rPr>
              <a:t> de </a:t>
            </a:r>
            <a:r>
              <a:rPr lang="en-US" sz="1000" b="0" dirty="0" err="1">
                <a:solidFill>
                  <a:schemeClr val="bg1"/>
                </a:solidFill>
              </a:rPr>
              <a:t>transição</a:t>
            </a:r>
            <a:r>
              <a:rPr lang="en-US" sz="1000" b="0" dirty="0">
                <a:solidFill>
                  <a:schemeClr val="bg1"/>
                </a:solidFill>
              </a:rPr>
              <a:t> de </a:t>
            </a:r>
            <a:r>
              <a:rPr lang="en-US" sz="1000" b="0" dirty="0" err="1">
                <a:solidFill>
                  <a:schemeClr val="bg1"/>
                </a:solidFill>
              </a:rPr>
              <a:t>energia</a:t>
            </a:r>
            <a:r>
              <a:rPr lang="en-US" sz="1000" b="0" dirty="0">
                <a:solidFill>
                  <a:schemeClr val="bg1"/>
                </a:solidFill>
              </a:rPr>
              <a:t> para </a:t>
            </a:r>
            <a:r>
              <a:rPr lang="en-US" sz="1000" b="0" dirty="0" err="1">
                <a:solidFill>
                  <a:schemeClr val="bg1"/>
                </a:solidFill>
              </a:rPr>
              <a:t>aquecimento</a:t>
            </a:r>
            <a:r>
              <a:rPr lang="en-US" sz="1000" b="0" dirty="0">
                <a:solidFill>
                  <a:schemeClr val="bg1"/>
                </a:solidFill>
              </a:rPr>
              <a:t> e </a:t>
            </a:r>
            <a:r>
              <a:rPr lang="en-US" sz="1000" b="0" dirty="0" err="1">
                <a:solidFill>
                  <a:schemeClr val="bg1"/>
                </a:solidFill>
              </a:rPr>
              <a:t>resfriamento</a:t>
            </a:r>
            <a:endParaRPr lang="en-US" sz="1000" b="0" dirty="0">
              <a:solidFill>
                <a:schemeClr val="bg1"/>
              </a:solidFill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B34AF274-23B9-572F-A146-20310402AD48}"/>
              </a:ext>
            </a:extLst>
          </p:cNvPr>
          <p:cNvSpPr txBox="1">
            <a:spLocks/>
          </p:cNvSpPr>
          <p:nvPr/>
        </p:nvSpPr>
        <p:spPr>
          <a:xfrm>
            <a:off x="7166767" y="4118659"/>
            <a:ext cx="1596233" cy="16363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Times New Roman" panose="02020603050405020304" pitchFamily="18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b="0" kern="1200">
                <a:solidFill>
                  <a:schemeClr val="accent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3657600" indent="0" algn="ctr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indent="-914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b="0" dirty="0" err="1">
                <a:solidFill>
                  <a:schemeClr val="bg1"/>
                </a:solidFill>
              </a:rPr>
              <a:t>Reduzir</a:t>
            </a:r>
            <a:r>
              <a:rPr lang="en-US" sz="1000" b="0" dirty="0">
                <a:solidFill>
                  <a:schemeClr val="bg1"/>
                </a:solidFill>
              </a:rPr>
              <a:t> a </a:t>
            </a:r>
            <a:r>
              <a:rPr lang="en-US" sz="1000" b="0" dirty="0" err="1">
                <a:solidFill>
                  <a:schemeClr val="bg1"/>
                </a:solidFill>
              </a:rPr>
              <a:t>porcentagem</a:t>
            </a:r>
            <a:r>
              <a:rPr lang="en-US" sz="1000" b="0" dirty="0">
                <a:solidFill>
                  <a:schemeClr val="bg1"/>
                </a:solidFill>
              </a:rPr>
              <a:t> da </a:t>
            </a:r>
            <a:r>
              <a:rPr lang="en-US" sz="1000" b="0" dirty="0" err="1">
                <a:solidFill>
                  <a:schemeClr val="bg1"/>
                </a:solidFill>
              </a:rPr>
              <a:t>população</a:t>
            </a:r>
            <a:r>
              <a:rPr lang="en-US" sz="1000" b="0" dirty="0">
                <a:solidFill>
                  <a:schemeClr val="bg1"/>
                </a:solidFill>
              </a:rPr>
              <a:t> </a:t>
            </a:r>
            <a:r>
              <a:rPr lang="en-US" sz="1000" b="0" dirty="0" err="1">
                <a:solidFill>
                  <a:schemeClr val="bg1"/>
                </a:solidFill>
              </a:rPr>
              <a:t>ou</a:t>
            </a:r>
            <a:r>
              <a:rPr lang="en-US" sz="1000" b="0" dirty="0">
                <a:solidFill>
                  <a:schemeClr val="bg1"/>
                </a:solidFill>
              </a:rPr>
              <a:t> das </a:t>
            </a:r>
            <a:r>
              <a:rPr lang="en-US" sz="1000" b="0" dirty="0" err="1">
                <a:solidFill>
                  <a:schemeClr val="bg1"/>
                </a:solidFill>
              </a:rPr>
              <a:t>residências</a:t>
            </a:r>
            <a:r>
              <a:rPr lang="en-US" sz="1000" b="0" dirty="0">
                <a:solidFill>
                  <a:schemeClr val="bg1"/>
                </a:solidFill>
              </a:rPr>
              <a:t> que </a:t>
            </a:r>
            <a:r>
              <a:rPr lang="en-US" sz="1000" b="0" dirty="0" err="1">
                <a:solidFill>
                  <a:schemeClr val="bg1"/>
                </a:solidFill>
              </a:rPr>
              <a:t>enfrentam</a:t>
            </a:r>
            <a:r>
              <a:rPr lang="en-US" sz="1000" b="0" dirty="0">
                <a:solidFill>
                  <a:schemeClr val="bg1"/>
                </a:solidFill>
              </a:rPr>
              <a:t> </a:t>
            </a:r>
            <a:r>
              <a:rPr lang="en-US" sz="1000" b="0" dirty="0" err="1">
                <a:solidFill>
                  <a:schemeClr val="bg1"/>
                </a:solidFill>
              </a:rPr>
              <a:t>pobreza</a:t>
            </a:r>
            <a:r>
              <a:rPr lang="en-US" sz="1000" b="0" dirty="0">
                <a:solidFill>
                  <a:schemeClr val="bg1"/>
                </a:solidFill>
              </a:rPr>
              <a:t> </a:t>
            </a:r>
            <a:r>
              <a:rPr lang="en-US" sz="1000" b="0" dirty="0" err="1">
                <a:solidFill>
                  <a:schemeClr val="bg1"/>
                </a:solidFill>
              </a:rPr>
              <a:t>energética</a:t>
            </a:r>
            <a:endParaRPr lang="en-US" sz="1000" b="0" dirty="0">
              <a:solidFill>
                <a:schemeClr val="bg1"/>
              </a:solidFill>
            </a:endParaRPr>
          </a:p>
          <a:p>
            <a:pPr marL="91440" indent="-914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b="0" dirty="0" err="1">
                <a:solidFill>
                  <a:schemeClr val="bg1"/>
                </a:solidFill>
              </a:rPr>
              <a:t>Aumentar</a:t>
            </a:r>
            <a:r>
              <a:rPr lang="en-US" sz="1000" b="0" dirty="0">
                <a:solidFill>
                  <a:schemeClr val="bg1"/>
                </a:solidFill>
              </a:rPr>
              <a:t> a </a:t>
            </a:r>
            <a:r>
              <a:rPr lang="en-US" sz="1000" b="0" dirty="0" err="1">
                <a:solidFill>
                  <a:schemeClr val="bg1"/>
                </a:solidFill>
              </a:rPr>
              <a:t>eficiência</a:t>
            </a:r>
            <a:r>
              <a:rPr lang="en-US" sz="1000" b="0" dirty="0">
                <a:solidFill>
                  <a:schemeClr val="bg1"/>
                </a:solidFill>
              </a:rPr>
              <a:t> </a:t>
            </a:r>
            <a:r>
              <a:rPr lang="en-US" sz="1000" b="0" dirty="0" err="1">
                <a:solidFill>
                  <a:schemeClr val="bg1"/>
                </a:solidFill>
              </a:rPr>
              <a:t>energética</a:t>
            </a:r>
            <a:r>
              <a:rPr lang="en-US" sz="1000" b="0" dirty="0">
                <a:solidFill>
                  <a:schemeClr val="bg1"/>
                </a:solidFill>
              </a:rPr>
              <a:t> dos </a:t>
            </a:r>
            <a:r>
              <a:rPr lang="en-US" sz="1000" b="0" dirty="0" err="1">
                <a:solidFill>
                  <a:schemeClr val="bg1"/>
                </a:solidFill>
              </a:rPr>
              <a:t>edifícios</a:t>
            </a:r>
            <a:endParaRPr lang="en-US" sz="1000" b="0" dirty="0">
              <a:solidFill>
                <a:schemeClr val="bg1"/>
              </a:solidFill>
            </a:endParaRPr>
          </a:p>
        </p:txBody>
      </p:sp>
      <p:sp>
        <p:nvSpPr>
          <p:cNvPr id="30" name="Title 2">
            <a:extLst>
              <a:ext uri="{FF2B5EF4-FFF2-40B4-BE49-F238E27FC236}">
                <a16:creationId xmlns:a16="http://schemas.microsoft.com/office/drawing/2014/main" id="{7778FA78-37C5-C819-CDFA-A8FE9E80A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685800"/>
            <a:ext cx="8205510" cy="638292"/>
          </a:xfrm>
        </p:spPr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Definições do EAPP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DAABB5-23F2-FB99-6819-9AA6EB4DF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t>20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A3AA21-E869-2326-93D2-FEF7F912E2DF}"/>
              </a:ext>
            </a:extLst>
          </p:cNvPr>
          <p:cNvCxnSpPr>
            <a:cxnSpLocks/>
          </p:cNvCxnSpPr>
          <p:nvPr/>
        </p:nvCxnSpPr>
        <p:spPr>
          <a:xfrm>
            <a:off x="2790179" y="4065135"/>
            <a:ext cx="6019270" cy="0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146C12E7-AF77-49A2-2903-5D266DC03B55}"/>
              </a:ext>
            </a:extLst>
          </p:cNvPr>
          <p:cNvSpPr/>
          <p:nvPr/>
        </p:nvSpPr>
        <p:spPr>
          <a:xfrm>
            <a:off x="3831270" y="1878051"/>
            <a:ext cx="244784" cy="152731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34C5B5B0-4A2D-8786-1735-FC681A455208}"/>
              </a:ext>
            </a:extLst>
          </p:cNvPr>
          <p:cNvSpPr/>
          <p:nvPr/>
        </p:nvSpPr>
        <p:spPr>
          <a:xfrm>
            <a:off x="5528573" y="1893696"/>
            <a:ext cx="244784" cy="152731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E6F427D3-3776-8500-CD43-399B5830F82D}"/>
              </a:ext>
            </a:extLst>
          </p:cNvPr>
          <p:cNvSpPr/>
          <p:nvPr/>
        </p:nvSpPr>
        <p:spPr>
          <a:xfrm>
            <a:off x="7238454" y="1891921"/>
            <a:ext cx="244784" cy="15273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lowchart: Display 33">
            <a:extLst>
              <a:ext uri="{FF2B5EF4-FFF2-40B4-BE49-F238E27FC236}">
                <a16:creationId xmlns:a16="http://schemas.microsoft.com/office/drawing/2014/main" id="{35FB3FF2-EB55-E3D7-14AE-5E36584BE267}"/>
              </a:ext>
            </a:extLst>
          </p:cNvPr>
          <p:cNvSpPr/>
          <p:nvPr/>
        </p:nvSpPr>
        <p:spPr>
          <a:xfrm>
            <a:off x="8729714" y="3967637"/>
            <a:ext cx="364414" cy="201478"/>
          </a:xfrm>
          <a:prstGeom prst="flowChartDisplay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lowchart: Display 32">
            <a:extLst>
              <a:ext uri="{FF2B5EF4-FFF2-40B4-BE49-F238E27FC236}">
                <a16:creationId xmlns:a16="http://schemas.microsoft.com/office/drawing/2014/main" id="{E2BC1F7C-0ADF-7814-91E7-568998CB8C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0800000">
            <a:off x="2399093" y="3942024"/>
            <a:ext cx="391086" cy="246221"/>
          </a:xfrm>
          <a:prstGeom prst="flowChartDisplay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FA5FA3-2CB5-F3BE-D35C-18BAC0BB6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966" y="1954656"/>
            <a:ext cx="1832850" cy="3689299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Os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atributos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avaliados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no CRF do </a:t>
            </a:r>
            <a:r>
              <a:rPr lang="en-GB" sz="1200" b="0" dirty="0">
                <a:solidFill>
                  <a:schemeClr val="bg1"/>
                </a:solidFill>
              </a:rPr>
              <a:t>EAPP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são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energia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segura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sustentável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acessível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Essas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categorias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avaliam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acesso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à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energia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 as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condições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pobreza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energética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dos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governos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locais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BB84BF2-61DD-4D59-B381-16F0D9F055F6}"/>
              </a:ext>
            </a:extLst>
          </p:cNvPr>
          <p:cNvGrpSpPr/>
          <p:nvPr/>
        </p:nvGrpSpPr>
        <p:grpSpPr>
          <a:xfrm>
            <a:off x="9597323" y="745110"/>
            <a:ext cx="146522" cy="280390"/>
            <a:chOff x="5545138" y="625475"/>
            <a:chExt cx="1489075" cy="2849563"/>
          </a:xfrm>
        </p:grpSpPr>
        <p:sp>
          <p:nvSpPr>
            <p:cNvPr id="60" name="Freeform 117">
              <a:extLst>
                <a:ext uri="{FF2B5EF4-FFF2-40B4-BE49-F238E27FC236}">
                  <a16:creationId xmlns:a16="http://schemas.microsoft.com/office/drawing/2014/main" id="{C2FE7AEC-2F30-4A0A-8244-23BF78182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625475"/>
              <a:ext cx="1243013" cy="1697038"/>
            </a:xfrm>
            <a:custGeom>
              <a:avLst/>
              <a:gdLst>
                <a:gd name="T0" fmla="*/ 2278 w 4249"/>
                <a:gd name="T1" fmla="*/ 5744 h 5744"/>
                <a:gd name="T2" fmla="*/ 0 w 4249"/>
                <a:gd name="T3" fmla="*/ 5744 h 5744"/>
                <a:gd name="T4" fmla="*/ 4249 w 4249"/>
                <a:gd name="T5" fmla="*/ 0 h 5744"/>
                <a:gd name="T6" fmla="*/ 2603 w 4249"/>
                <a:gd name="T7" fmla="*/ 4796 h 5744"/>
                <a:gd name="T8" fmla="*/ 2278 w 4249"/>
                <a:gd name="T9" fmla="*/ 5744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2278" y="5744"/>
                  </a:moveTo>
                  <a:lnTo>
                    <a:pt x="0" y="5744"/>
                  </a:lnTo>
                  <a:lnTo>
                    <a:pt x="4249" y="0"/>
                  </a:lnTo>
                  <a:lnTo>
                    <a:pt x="2603" y="4796"/>
                  </a:lnTo>
                  <a:lnTo>
                    <a:pt x="2278" y="5744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20">
              <a:extLst>
                <a:ext uri="{FF2B5EF4-FFF2-40B4-BE49-F238E27FC236}">
                  <a16:creationId xmlns:a16="http://schemas.microsoft.com/office/drawing/2014/main" id="{BD49A3AB-4C66-49CA-B444-FD727840A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1779588"/>
              <a:ext cx="1243013" cy="1695450"/>
            </a:xfrm>
            <a:custGeom>
              <a:avLst/>
              <a:gdLst>
                <a:gd name="T0" fmla="*/ 1972 w 4249"/>
                <a:gd name="T1" fmla="*/ 0 h 5744"/>
                <a:gd name="T2" fmla="*/ 4249 w 4249"/>
                <a:gd name="T3" fmla="*/ 0 h 5744"/>
                <a:gd name="T4" fmla="*/ 0 w 4249"/>
                <a:gd name="T5" fmla="*/ 5744 h 5744"/>
                <a:gd name="T6" fmla="*/ 1646 w 4249"/>
                <a:gd name="T7" fmla="*/ 948 h 5744"/>
                <a:gd name="T8" fmla="*/ 1972 w 4249"/>
                <a:gd name="T9" fmla="*/ 0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1972" y="0"/>
                  </a:moveTo>
                  <a:lnTo>
                    <a:pt x="4249" y="0"/>
                  </a:lnTo>
                  <a:lnTo>
                    <a:pt x="0" y="5744"/>
                  </a:lnTo>
                  <a:lnTo>
                    <a:pt x="1646" y="948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2" name="Oval 61">
            <a:hlinkClick r:id="rId3" action="ppaction://hlinksldjump"/>
            <a:extLst>
              <a:ext uri="{FF2B5EF4-FFF2-40B4-BE49-F238E27FC236}">
                <a16:creationId xmlns:a16="http://schemas.microsoft.com/office/drawing/2014/main" id="{D2883294-3C1D-43A1-8733-E38E0138E279}"/>
              </a:ext>
            </a:extLst>
          </p:cNvPr>
          <p:cNvSpPr/>
          <p:nvPr/>
        </p:nvSpPr>
        <p:spPr>
          <a:xfrm>
            <a:off x="9384310" y="820816"/>
            <a:ext cx="128979" cy="12897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63" name="Oval 62">
            <a:hlinkClick r:id="rId4" action="ppaction://hlinksldjump"/>
            <a:extLst>
              <a:ext uri="{FF2B5EF4-FFF2-40B4-BE49-F238E27FC236}">
                <a16:creationId xmlns:a16="http://schemas.microsoft.com/office/drawing/2014/main" id="{C1DEF808-A7C7-4DE9-8375-01A75C19AD87}"/>
              </a:ext>
            </a:extLst>
          </p:cNvPr>
          <p:cNvSpPr/>
          <p:nvPr/>
        </p:nvSpPr>
        <p:spPr>
          <a:xfrm>
            <a:off x="9384310" y="1983052"/>
            <a:ext cx="128979" cy="128979"/>
          </a:xfrm>
          <a:prstGeom prst="ellipse">
            <a:avLst/>
          </a:prstGeom>
          <a:solidFill>
            <a:srgbClr val="008CB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64" name="Oval 63">
            <a:hlinkClick r:id="rId3" action="ppaction://hlinksldjump"/>
            <a:extLst>
              <a:ext uri="{FF2B5EF4-FFF2-40B4-BE49-F238E27FC236}">
                <a16:creationId xmlns:a16="http://schemas.microsoft.com/office/drawing/2014/main" id="{10C3FC4E-FA81-4CA7-A980-1FBA7C8B8396}"/>
              </a:ext>
            </a:extLst>
          </p:cNvPr>
          <p:cNvSpPr/>
          <p:nvPr/>
        </p:nvSpPr>
        <p:spPr>
          <a:xfrm>
            <a:off x="9384310" y="823197"/>
            <a:ext cx="128979" cy="128979"/>
          </a:xfrm>
          <a:prstGeom prst="ellipse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65" name="Oval 64">
            <a:hlinkClick r:id="rId5" action="ppaction://hlinksldjump"/>
            <a:extLst>
              <a:ext uri="{FF2B5EF4-FFF2-40B4-BE49-F238E27FC236}">
                <a16:creationId xmlns:a16="http://schemas.microsoft.com/office/drawing/2014/main" id="{B2C0825C-C57D-4F3D-8FD9-B27D57B1ABAF}"/>
              </a:ext>
            </a:extLst>
          </p:cNvPr>
          <p:cNvSpPr/>
          <p:nvPr/>
        </p:nvSpPr>
        <p:spPr>
          <a:xfrm>
            <a:off x="9384310" y="1402303"/>
            <a:ext cx="128979" cy="128979"/>
          </a:xfrm>
          <a:prstGeom prst="ellipse">
            <a:avLst/>
          </a:prstGeom>
          <a:solidFill>
            <a:srgbClr val="1C356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66" name="Oval 65">
            <a:hlinkClick r:id="rId6" action="ppaction://hlinksldjump"/>
            <a:extLst>
              <a:ext uri="{FF2B5EF4-FFF2-40B4-BE49-F238E27FC236}">
                <a16:creationId xmlns:a16="http://schemas.microsoft.com/office/drawing/2014/main" id="{F26146A9-A71A-4CDA-B3D8-DBEC87387AC8}"/>
              </a:ext>
            </a:extLst>
          </p:cNvPr>
          <p:cNvSpPr/>
          <p:nvPr/>
        </p:nvSpPr>
        <p:spPr>
          <a:xfrm>
            <a:off x="9384310" y="2563074"/>
            <a:ext cx="128979" cy="128979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67" name="Oval 66">
            <a:hlinkClick r:id="rId7" action="ppaction://hlinksldjump"/>
            <a:extLst>
              <a:ext uri="{FF2B5EF4-FFF2-40B4-BE49-F238E27FC236}">
                <a16:creationId xmlns:a16="http://schemas.microsoft.com/office/drawing/2014/main" id="{170AF6B8-ADDD-48DC-A933-E8DD08D3DEE9}"/>
              </a:ext>
            </a:extLst>
          </p:cNvPr>
          <p:cNvSpPr/>
          <p:nvPr/>
        </p:nvSpPr>
        <p:spPr>
          <a:xfrm>
            <a:off x="9384310" y="4302666"/>
            <a:ext cx="128979" cy="128979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>
            <a:hlinkClick r:id="rId8" action="ppaction://hlinksldjump"/>
            <a:extLst>
              <a:ext uri="{FF2B5EF4-FFF2-40B4-BE49-F238E27FC236}">
                <a16:creationId xmlns:a16="http://schemas.microsoft.com/office/drawing/2014/main" id="{AD128971-9A83-494F-940D-EBD5AB584943}"/>
              </a:ext>
            </a:extLst>
          </p:cNvPr>
          <p:cNvSpPr/>
          <p:nvPr/>
        </p:nvSpPr>
        <p:spPr>
          <a:xfrm>
            <a:off x="9384310" y="3720774"/>
            <a:ext cx="128979" cy="128979"/>
          </a:xfrm>
          <a:prstGeom prst="ellipse">
            <a:avLst/>
          </a:prstGeom>
          <a:solidFill>
            <a:srgbClr val="6AB24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>
            <a:hlinkClick r:id="rId9" action="ppaction://hlinksldjump"/>
            <a:extLst>
              <a:ext uri="{FF2B5EF4-FFF2-40B4-BE49-F238E27FC236}">
                <a16:creationId xmlns:a16="http://schemas.microsoft.com/office/drawing/2014/main" id="{B2CD212D-38FA-4F00-88EE-2CF5EF557237}"/>
              </a:ext>
            </a:extLst>
          </p:cNvPr>
          <p:cNvSpPr/>
          <p:nvPr/>
        </p:nvSpPr>
        <p:spPr>
          <a:xfrm>
            <a:off x="9384310" y="3144004"/>
            <a:ext cx="128979" cy="128979"/>
          </a:xfrm>
          <a:prstGeom prst="ellipse">
            <a:avLst/>
          </a:prstGeom>
          <a:solidFill>
            <a:srgbClr val="03884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>
            <a:hlinkClick r:id="rId10" action="ppaction://hlinksldjump"/>
            <a:extLst>
              <a:ext uri="{FF2B5EF4-FFF2-40B4-BE49-F238E27FC236}">
                <a16:creationId xmlns:a16="http://schemas.microsoft.com/office/drawing/2014/main" id="{BAA28D75-F19C-44F0-A550-35EAE6CE6965}"/>
              </a:ext>
            </a:extLst>
          </p:cNvPr>
          <p:cNvSpPr/>
          <p:nvPr/>
        </p:nvSpPr>
        <p:spPr>
          <a:xfrm>
            <a:off x="9384310" y="4881778"/>
            <a:ext cx="128979" cy="128979"/>
          </a:xfrm>
          <a:prstGeom prst="ellipse">
            <a:avLst/>
          </a:prstGeom>
          <a:solidFill>
            <a:srgbClr val="F195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Oval 70">
            <a:hlinkClick r:id="rId11" action="ppaction://hlinksldjump"/>
            <a:extLst>
              <a:ext uri="{FF2B5EF4-FFF2-40B4-BE49-F238E27FC236}">
                <a16:creationId xmlns:a16="http://schemas.microsoft.com/office/drawing/2014/main" id="{2534B67A-40AE-4760-BCB0-E0512D4A50BA}"/>
              </a:ext>
            </a:extLst>
          </p:cNvPr>
          <p:cNvSpPr/>
          <p:nvPr/>
        </p:nvSpPr>
        <p:spPr>
          <a:xfrm>
            <a:off x="9384310" y="5463066"/>
            <a:ext cx="128979" cy="128979"/>
          </a:xfrm>
          <a:prstGeom prst="ellipse">
            <a:avLst/>
          </a:prstGeom>
          <a:solidFill>
            <a:srgbClr val="F8A92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307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B101AE-607D-82AC-F413-A9EE4F8B6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711CF34-CB82-19CB-FA14-34FA10330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28800"/>
            <a:ext cx="3962399" cy="43481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1200" b="0" dirty="0">
                <a:solidFill>
                  <a:schemeClr val="bg1"/>
                </a:solidFill>
              </a:rPr>
              <a:t>O </a:t>
            </a:r>
            <a:r>
              <a:rPr lang="en-GB" sz="1200" b="0" dirty="0" err="1">
                <a:solidFill>
                  <a:schemeClr val="bg1"/>
                </a:solidFill>
              </a:rPr>
              <a:t>acesso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inseguro</a:t>
            </a:r>
            <a:r>
              <a:rPr lang="en-GB" sz="1200" b="0" dirty="0">
                <a:solidFill>
                  <a:schemeClr val="bg1"/>
                </a:solidFill>
              </a:rPr>
              <a:t>, </a:t>
            </a:r>
            <a:r>
              <a:rPr lang="en-GB" sz="1200" b="0" dirty="0" err="1">
                <a:solidFill>
                  <a:schemeClr val="bg1"/>
                </a:solidFill>
              </a:rPr>
              <a:t>insustentável</a:t>
            </a:r>
            <a:r>
              <a:rPr lang="en-GB" sz="1200" b="0" dirty="0">
                <a:solidFill>
                  <a:schemeClr val="bg1"/>
                </a:solidFill>
              </a:rPr>
              <a:t> e </a:t>
            </a:r>
            <a:r>
              <a:rPr lang="en-GB" sz="1200" b="0" dirty="0" err="1">
                <a:solidFill>
                  <a:schemeClr val="bg1"/>
                </a:solidFill>
              </a:rPr>
              <a:t>inacessível</a:t>
            </a:r>
            <a:r>
              <a:rPr lang="en-GB" sz="1200" b="0" dirty="0">
                <a:solidFill>
                  <a:schemeClr val="bg1"/>
                </a:solidFill>
              </a:rPr>
              <a:t> à </a:t>
            </a:r>
            <a:r>
              <a:rPr lang="en-GB" sz="1200" b="0" dirty="0" err="1">
                <a:solidFill>
                  <a:schemeClr val="bg1"/>
                </a:solidFill>
              </a:rPr>
              <a:t>energia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pode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ter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desafios</a:t>
            </a:r>
            <a:r>
              <a:rPr lang="en-GB" sz="1200" b="0" dirty="0">
                <a:solidFill>
                  <a:schemeClr val="bg1"/>
                </a:solidFill>
              </a:rPr>
              <a:t> que se </a:t>
            </a:r>
            <a:r>
              <a:rPr lang="en-GB" sz="1200" b="0" dirty="0" err="1">
                <a:solidFill>
                  <a:schemeClr val="bg1"/>
                </a:solidFill>
              </a:rPr>
              <a:t>sobrepõem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às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emissões</a:t>
            </a:r>
            <a:r>
              <a:rPr lang="en-GB" sz="1200" b="0" dirty="0">
                <a:solidFill>
                  <a:schemeClr val="bg1"/>
                </a:solidFill>
              </a:rPr>
              <a:t>, </a:t>
            </a:r>
            <a:r>
              <a:rPr lang="en-GB" sz="1200" b="0" dirty="0" err="1">
                <a:solidFill>
                  <a:schemeClr val="bg1"/>
                </a:solidFill>
              </a:rPr>
              <a:t>aos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riscos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climáticos</a:t>
            </a:r>
            <a:r>
              <a:rPr lang="en-GB" sz="1200" b="0" dirty="0">
                <a:solidFill>
                  <a:schemeClr val="bg1"/>
                </a:solidFill>
              </a:rPr>
              <a:t> e à </a:t>
            </a:r>
            <a:r>
              <a:rPr lang="en-GB" sz="1200" b="0" dirty="0" err="1">
                <a:solidFill>
                  <a:schemeClr val="bg1"/>
                </a:solidFill>
              </a:rPr>
              <a:t>desigualdade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socioeconômica</a:t>
            </a:r>
            <a:r>
              <a:rPr lang="en-GB" sz="1200" b="0" dirty="0">
                <a:solidFill>
                  <a:schemeClr val="bg1"/>
                </a:solidFill>
              </a:rPr>
              <a:t>. </a:t>
            </a:r>
            <a:r>
              <a:rPr lang="en-GB" sz="1200" b="0" dirty="0" err="1">
                <a:solidFill>
                  <a:schemeClr val="bg1"/>
                </a:solidFill>
              </a:rPr>
              <a:t>Diferentes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governos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locais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têm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várias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estruturas</a:t>
            </a:r>
            <a:r>
              <a:rPr lang="en-GB" sz="1200" b="0" dirty="0">
                <a:solidFill>
                  <a:schemeClr val="bg1"/>
                </a:solidFill>
              </a:rPr>
              <a:t> e </a:t>
            </a:r>
            <a:r>
              <a:rPr lang="en-GB" sz="1200" b="0" dirty="0" err="1">
                <a:solidFill>
                  <a:schemeClr val="bg1"/>
                </a:solidFill>
              </a:rPr>
              <a:t>entendimentos</a:t>
            </a:r>
            <a:r>
              <a:rPr lang="en-GB" sz="1200" b="0" dirty="0">
                <a:solidFill>
                  <a:schemeClr val="bg1"/>
                </a:solidFill>
              </a:rPr>
              <a:t> que </a:t>
            </a:r>
            <a:r>
              <a:rPr lang="en-GB" sz="1200" b="0" dirty="0" err="1">
                <a:solidFill>
                  <a:schemeClr val="bg1"/>
                </a:solidFill>
              </a:rPr>
              <a:t>podem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fazer</a:t>
            </a:r>
            <a:r>
              <a:rPr lang="en-GB" sz="1200" b="0" dirty="0">
                <a:solidFill>
                  <a:schemeClr val="bg1"/>
                </a:solidFill>
              </a:rPr>
              <a:t> com que a EAP </a:t>
            </a:r>
            <a:r>
              <a:rPr lang="en-GB" sz="1200" b="0" dirty="0" err="1">
                <a:solidFill>
                  <a:schemeClr val="bg1"/>
                </a:solidFill>
              </a:rPr>
              <a:t>seja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abordada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separadamente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ou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combinada</a:t>
            </a:r>
            <a:r>
              <a:rPr lang="en-GB" sz="1200" b="0" dirty="0">
                <a:solidFill>
                  <a:schemeClr val="bg1"/>
                </a:solidFill>
              </a:rPr>
              <a:t> com </a:t>
            </a:r>
            <a:r>
              <a:rPr lang="en-GB" sz="1200" b="0" dirty="0" err="1">
                <a:solidFill>
                  <a:schemeClr val="bg1"/>
                </a:solidFill>
              </a:rPr>
              <a:t>metas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climáticas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mais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amplas</a:t>
            </a:r>
            <a:r>
              <a:rPr lang="en-GB" sz="1200" b="0" dirty="0">
                <a:solidFill>
                  <a:schemeClr val="bg1"/>
                </a:solidFill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en-GB" sz="1200" b="0" dirty="0" err="1">
                <a:solidFill>
                  <a:schemeClr val="bg1"/>
                </a:solidFill>
              </a:rPr>
              <a:t>Considerando</a:t>
            </a:r>
            <a:r>
              <a:rPr lang="en-GB" sz="1200" b="0" dirty="0">
                <a:solidFill>
                  <a:schemeClr val="bg1"/>
                </a:solidFill>
              </a:rPr>
              <a:t> a </a:t>
            </a:r>
            <a:r>
              <a:rPr lang="en-GB" sz="1200" b="0" dirty="0" err="1">
                <a:solidFill>
                  <a:schemeClr val="bg1"/>
                </a:solidFill>
              </a:rPr>
              <a:t>falta</a:t>
            </a:r>
            <a:r>
              <a:rPr lang="en-GB" sz="1200" b="0" dirty="0">
                <a:solidFill>
                  <a:schemeClr val="bg1"/>
                </a:solidFill>
              </a:rPr>
              <a:t> de dados </a:t>
            </a:r>
            <a:r>
              <a:rPr lang="en-GB" sz="1200" b="0" dirty="0" err="1">
                <a:solidFill>
                  <a:schemeClr val="bg1"/>
                </a:solidFill>
              </a:rPr>
              <a:t>em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muitos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governos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locais</a:t>
            </a:r>
            <a:r>
              <a:rPr lang="en-GB" sz="1200" b="0" dirty="0">
                <a:solidFill>
                  <a:schemeClr val="bg1"/>
                </a:solidFill>
              </a:rPr>
              <a:t>, </a:t>
            </a:r>
            <a:r>
              <a:rPr lang="en-GB" sz="1200" b="0" dirty="0" err="1">
                <a:solidFill>
                  <a:schemeClr val="bg1"/>
                </a:solidFill>
              </a:rPr>
              <a:t>essa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sobreposição</a:t>
            </a:r>
            <a:r>
              <a:rPr lang="en-GB" sz="1200" b="0" dirty="0">
                <a:solidFill>
                  <a:schemeClr val="bg1"/>
                </a:solidFill>
              </a:rPr>
              <a:t> é </a:t>
            </a:r>
            <a:r>
              <a:rPr lang="en-GB" sz="1200" b="0" dirty="0" err="1">
                <a:solidFill>
                  <a:schemeClr val="bg1"/>
                </a:solidFill>
              </a:rPr>
              <a:t>uma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oportunidade</a:t>
            </a:r>
            <a:r>
              <a:rPr lang="en-GB" sz="1200" b="0" dirty="0">
                <a:solidFill>
                  <a:schemeClr val="bg1"/>
                </a:solidFill>
              </a:rPr>
              <a:t> para </a:t>
            </a:r>
            <a:r>
              <a:rPr lang="en-GB" sz="1200" b="0" dirty="0" err="1">
                <a:solidFill>
                  <a:schemeClr val="bg1"/>
                </a:solidFill>
              </a:rPr>
              <a:t>identificar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onde</a:t>
            </a:r>
            <a:r>
              <a:rPr lang="en-GB" sz="1200" b="0" dirty="0">
                <a:solidFill>
                  <a:schemeClr val="bg1"/>
                </a:solidFill>
              </a:rPr>
              <a:t> os dados </a:t>
            </a:r>
            <a:r>
              <a:rPr lang="en-GB" sz="1200" b="0" dirty="0" err="1">
                <a:solidFill>
                  <a:schemeClr val="bg1"/>
                </a:solidFill>
              </a:rPr>
              <a:t>podem</a:t>
            </a:r>
            <a:r>
              <a:rPr lang="en-GB" sz="1200" b="0" dirty="0">
                <a:solidFill>
                  <a:schemeClr val="bg1"/>
                </a:solidFill>
              </a:rPr>
              <a:t> ser </a:t>
            </a:r>
            <a:r>
              <a:rPr lang="en-GB" sz="1200" b="0" dirty="0" err="1">
                <a:solidFill>
                  <a:schemeClr val="bg1"/>
                </a:solidFill>
              </a:rPr>
              <a:t>compartilhados</a:t>
            </a:r>
            <a:r>
              <a:rPr lang="en-GB" sz="1200" b="0" dirty="0">
                <a:solidFill>
                  <a:schemeClr val="bg1"/>
                </a:solidFill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en-GB" sz="1200" b="0" dirty="0">
                <a:solidFill>
                  <a:schemeClr val="bg1"/>
                </a:solidFill>
              </a:rPr>
              <a:t>Essa </a:t>
            </a:r>
            <a:r>
              <a:rPr lang="en-GB" sz="1200" b="0" dirty="0" err="1">
                <a:solidFill>
                  <a:schemeClr val="bg1"/>
                </a:solidFill>
              </a:rPr>
              <a:t>também</a:t>
            </a:r>
            <a:r>
              <a:rPr lang="en-GB" sz="1200" b="0" dirty="0">
                <a:solidFill>
                  <a:schemeClr val="bg1"/>
                </a:solidFill>
              </a:rPr>
              <a:t> é </a:t>
            </a:r>
            <a:r>
              <a:rPr lang="en-GB" sz="1200" b="0" dirty="0" err="1">
                <a:solidFill>
                  <a:schemeClr val="bg1"/>
                </a:solidFill>
              </a:rPr>
              <a:t>uma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oportunidade</a:t>
            </a:r>
            <a:r>
              <a:rPr lang="en-GB" sz="1200" b="0" dirty="0">
                <a:solidFill>
                  <a:schemeClr val="bg1"/>
                </a:solidFill>
              </a:rPr>
              <a:t> de </a:t>
            </a:r>
            <a:r>
              <a:rPr lang="en-GB" sz="1200" b="0" dirty="0" err="1">
                <a:solidFill>
                  <a:schemeClr val="bg1"/>
                </a:solidFill>
              </a:rPr>
              <a:t>implementar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soluções</a:t>
            </a:r>
            <a:r>
              <a:rPr lang="en-GB" sz="1200" b="0" dirty="0">
                <a:solidFill>
                  <a:schemeClr val="bg1"/>
                </a:solidFill>
              </a:rPr>
              <a:t> que </a:t>
            </a:r>
            <a:r>
              <a:rPr lang="en-GB" sz="1200" b="0" dirty="0" err="1">
                <a:solidFill>
                  <a:schemeClr val="bg1"/>
                </a:solidFill>
              </a:rPr>
              <a:t>abordem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vários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desafios</a:t>
            </a:r>
            <a:r>
              <a:rPr lang="en-GB" sz="1200" b="0" dirty="0">
                <a:solidFill>
                  <a:schemeClr val="bg1"/>
                </a:solidFill>
              </a:rPr>
              <a:t>, </a:t>
            </a:r>
            <a:r>
              <a:rPr lang="en-GB" sz="1200" b="0" dirty="0" err="1">
                <a:solidFill>
                  <a:schemeClr val="bg1"/>
                </a:solidFill>
              </a:rPr>
              <a:t>compartilhando</a:t>
            </a:r>
            <a:r>
              <a:rPr lang="en-GB" sz="1200" b="0" dirty="0">
                <a:solidFill>
                  <a:schemeClr val="bg1"/>
                </a:solidFill>
              </a:rPr>
              <a:t> e </a:t>
            </a:r>
            <a:r>
              <a:rPr lang="en-GB" sz="1200" b="0" dirty="0" err="1">
                <a:solidFill>
                  <a:schemeClr val="bg1"/>
                </a:solidFill>
              </a:rPr>
              <a:t>maximizando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recursos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limitados</a:t>
            </a:r>
            <a:r>
              <a:rPr lang="en-GB" sz="1200" b="0" dirty="0">
                <a:solidFill>
                  <a:schemeClr val="bg1"/>
                </a:solidFill>
              </a:rPr>
              <a:t> entre </a:t>
            </a:r>
            <a:r>
              <a:rPr lang="en-GB" sz="1200" b="0" dirty="0" err="1">
                <a:solidFill>
                  <a:schemeClr val="bg1"/>
                </a:solidFill>
              </a:rPr>
              <a:t>departamentos</a:t>
            </a:r>
            <a:r>
              <a:rPr lang="en-GB" sz="1200" b="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1B28E-A445-908C-2A9D-6AC7CAB56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97AC88-B9C7-4AEF-9990-0777AFA013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E259555-6AA2-BD8F-7885-B8E76E7A9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Oportunidades com redução de emissões, resiliência climática e equidade social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9ABF34C-ECAE-3A86-A7A4-293C5C407C09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Introdução ao kit de ferramentas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E9FB1A-7831-4BAD-8DFD-895E9279C083}"/>
              </a:ext>
            </a:extLst>
          </p:cNvPr>
          <p:cNvSpPr/>
          <p:nvPr/>
        </p:nvSpPr>
        <p:spPr>
          <a:xfrm>
            <a:off x="9317421" y="0"/>
            <a:ext cx="245679" cy="5699234"/>
          </a:xfrm>
          <a:prstGeom prst="rect">
            <a:avLst/>
          </a:prstGeom>
          <a:solidFill>
            <a:srgbClr val="1C35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C32613-90AB-8A24-4DB8-290C7DD18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3000" y="1902182"/>
            <a:ext cx="4953000" cy="278090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69833-E4ED-B801-5F88-83BC99DC95C4}"/>
              </a:ext>
            </a:extLst>
          </p:cNvPr>
          <p:cNvSpPr txBox="1">
            <a:spLocks/>
          </p:cNvSpPr>
          <p:nvPr/>
        </p:nvSpPr>
        <p:spPr>
          <a:xfrm>
            <a:off x="6936828" y="4733496"/>
            <a:ext cx="262627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/>
              <a:t>© Francisco Kemeny, Unsplash</a:t>
            </a:r>
          </a:p>
        </p:txBody>
      </p:sp>
    </p:spTree>
    <p:extLst>
      <p:ext uri="{BB962C8B-B14F-4D97-AF65-F5344CB8AC3E}">
        <p14:creationId xmlns:p14="http://schemas.microsoft.com/office/powerpoint/2010/main" val="3115512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EAB075D-5AD1-C652-5B50-38922E5E5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28800"/>
            <a:ext cx="3962399" cy="43481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1200" b="0" dirty="0">
                <a:solidFill>
                  <a:schemeClr val="bg1"/>
                </a:solidFill>
              </a:rPr>
              <a:t>No </a:t>
            </a:r>
            <a:r>
              <a:rPr lang="en-GB" sz="1200" b="0" dirty="0" err="1">
                <a:solidFill>
                  <a:schemeClr val="bg1"/>
                </a:solidFill>
              </a:rPr>
              <a:t>contexto</a:t>
            </a:r>
            <a:r>
              <a:rPr lang="en-GB" sz="1200" b="0" dirty="0">
                <a:solidFill>
                  <a:schemeClr val="bg1"/>
                </a:solidFill>
              </a:rPr>
              <a:t> da EAP, o </a:t>
            </a:r>
            <a:r>
              <a:rPr lang="en-GB" sz="1200" b="0" dirty="0" err="1">
                <a:solidFill>
                  <a:schemeClr val="bg1"/>
                </a:solidFill>
              </a:rPr>
              <a:t>termo</a:t>
            </a:r>
            <a:r>
              <a:rPr lang="en-GB" sz="1200" b="0" dirty="0">
                <a:solidFill>
                  <a:schemeClr val="bg1"/>
                </a:solidFill>
              </a:rPr>
              <a:t> "</a:t>
            </a:r>
            <a:r>
              <a:rPr lang="en-GB" sz="1200" b="0" dirty="0" err="1">
                <a:solidFill>
                  <a:schemeClr val="bg1"/>
                </a:solidFill>
              </a:rPr>
              <a:t>ativos</a:t>
            </a:r>
            <a:r>
              <a:rPr lang="en-GB" sz="1200" b="0" dirty="0">
                <a:solidFill>
                  <a:schemeClr val="bg1"/>
                </a:solidFill>
              </a:rPr>
              <a:t>" é </a:t>
            </a:r>
            <a:r>
              <a:rPr lang="en-GB" sz="1200" b="0" dirty="0" err="1">
                <a:solidFill>
                  <a:schemeClr val="bg1"/>
                </a:solidFill>
              </a:rPr>
              <a:t>usado</a:t>
            </a:r>
            <a:r>
              <a:rPr lang="en-GB" sz="1200" b="0" dirty="0">
                <a:solidFill>
                  <a:schemeClr val="bg1"/>
                </a:solidFill>
              </a:rPr>
              <a:t> para </a:t>
            </a:r>
            <a:r>
              <a:rPr lang="en-GB" sz="1200" b="0" dirty="0" err="1">
                <a:solidFill>
                  <a:schemeClr val="bg1"/>
                </a:solidFill>
              </a:rPr>
              <a:t>descrever</a:t>
            </a:r>
            <a:r>
              <a:rPr lang="en-GB" sz="1200" b="0" dirty="0">
                <a:solidFill>
                  <a:schemeClr val="bg1"/>
                </a:solidFill>
              </a:rPr>
              <a:t> as </a:t>
            </a:r>
            <a:r>
              <a:rPr lang="en-GB" sz="1200" b="0" dirty="0" err="1">
                <a:solidFill>
                  <a:schemeClr val="bg1"/>
                </a:solidFill>
              </a:rPr>
              <a:t>condições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tecnológicas</a:t>
            </a:r>
            <a:r>
              <a:rPr lang="en-GB" sz="1200" b="0" dirty="0">
                <a:solidFill>
                  <a:schemeClr val="bg1"/>
                </a:solidFill>
              </a:rPr>
              <a:t>, de </a:t>
            </a:r>
            <a:r>
              <a:rPr lang="en-GB" sz="1200" b="0" dirty="0" err="1">
                <a:solidFill>
                  <a:schemeClr val="bg1"/>
                </a:solidFill>
              </a:rPr>
              <a:t>infraestrutura</a:t>
            </a:r>
            <a:r>
              <a:rPr lang="en-GB" sz="1200" b="0" dirty="0">
                <a:solidFill>
                  <a:schemeClr val="bg1"/>
                </a:solidFill>
              </a:rPr>
              <a:t> e </a:t>
            </a:r>
            <a:r>
              <a:rPr lang="en-GB" sz="1200" b="0" dirty="0" err="1">
                <a:solidFill>
                  <a:schemeClr val="bg1"/>
                </a:solidFill>
              </a:rPr>
              <a:t>econômicas</a:t>
            </a:r>
            <a:r>
              <a:rPr lang="en-GB" sz="1200" b="0" dirty="0">
                <a:solidFill>
                  <a:schemeClr val="bg1"/>
                </a:solidFill>
              </a:rPr>
              <a:t> que </a:t>
            </a:r>
            <a:r>
              <a:rPr lang="en-GB" sz="1200" b="0" dirty="0" err="1">
                <a:solidFill>
                  <a:schemeClr val="bg1"/>
                </a:solidFill>
              </a:rPr>
              <a:t>afetam</a:t>
            </a:r>
            <a:r>
              <a:rPr lang="en-GB" sz="1200" b="0" dirty="0">
                <a:solidFill>
                  <a:schemeClr val="bg1"/>
                </a:solidFill>
              </a:rPr>
              <a:t> o </a:t>
            </a:r>
            <a:r>
              <a:rPr lang="en-GB" sz="1200" b="0" dirty="0" err="1">
                <a:solidFill>
                  <a:schemeClr val="bg1"/>
                </a:solidFill>
              </a:rPr>
              <a:t>acesso</a:t>
            </a:r>
            <a:r>
              <a:rPr lang="en-GB" sz="1200" b="0" dirty="0">
                <a:solidFill>
                  <a:schemeClr val="bg1"/>
                </a:solidFill>
              </a:rPr>
              <a:t> à </a:t>
            </a:r>
            <a:r>
              <a:rPr lang="en-GB" sz="1200" b="0" dirty="0" err="1">
                <a:solidFill>
                  <a:schemeClr val="bg1"/>
                </a:solidFill>
              </a:rPr>
              <a:t>energia</a:t>
            </a:r>
            <a:r>
              <a:rPr lang="en-GB" sz="1200" b="0" dirty="0">
                <a:solidFill>
                  <a:schemeClr val="bg1"/>
                </a:solidFill>
              </a:rPr>
              <a:t> e a </a:t>
            </a:r>
            <a:r>
              <a:rPr lang="en-GB" sz="1200" b="0" dirty="0" err="1">
                <a:solidFill>
                  <a:schemeClr val="bg1"/>
                </a:solidFill>
              </a:rPr>
              <a:t>redução</a:t>
            </a:r>
            <a:r>
              <a:rPr lang="en-GB" sz="1200" b="0" dirty="0">
                <a:solidFill>
                  <a:schemeClr val="bg1"/>
                </a:solidFill>
              </a:rPr>
              <a:t> da </a:t>
            </a:r>
            <a:r>
              <a:rPr lang="en-GB" sz="1200" b="0" dirty="0" err="1">
                <a:solidFill>
                  <a:schemeClr val="bg1"/>
                </a:solidFill>
              </a:rPr>
              <a:t>pobreza</a:t>
            </a:r>
            <a:r>
              <a:rPr lang="en-GB" sz="1200" b="0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GB" sz="1200" b="0" dirty="0">
                <a:solidFill>
                  <a:schemeClr val="bg1"/>
                </a:solidFill>
              </a:rPr>
              <a:t>Os </a:t>
            </a:r>
            <a:r>
              <a:rPr lang="en-GB" sz="1200" b="0" dirty="0" err="1">
                <a:solidFill>
                  <a:schemeClr val="bg1"/>
                </a:solidFill>
              </a:rPr>
              <a:t>ativos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podem</a:t>
            </a:r>
            <a:r>
              <a:rPr lang="en-GB" sz="1200" b="0" dirty="0">
                <a:solidFill>
                  <a:schemeClr val="bg1"/>
                </a:solidFill>
              </a:rPr>
              <a:t> ser </a:t>
            </a:r>
            <a:r>
              <a:rPr lang="en-GB" sz="1200" b="0" dirty="0" err="1">
                <a:solidFill>
                  <a:schemeClr val="bg1"/>
                </a:solidFill>
              </a:rPr>
              <a:t>categorizados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em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três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grupos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principais</a:t>
            </a:r>
            <a:r>
              <a:rPr lang="en-GB" sz="1200" b="0" dirty="0">
                <a:solidFill>
                  <a:schemeClr val="bg1"/>
                </a:solidFill>
              </a:rPr>
              <a:t>, com base </a:t>
            </a:r>
            <a:r>
              <a:rPr lang="en-GB" sz="1200" b="0" dirty="0" err="1">
                <a:solidFill>
                  <a:schemeClr val="bg1"/>
                </a:solidFill>
              </a:rPr>
              <a:t>em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suas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funções</a:t>
            </a:r>
            <a:r>
              <a:rPr lang="en-GB" sz="1200" b="0" dirty="0">
                <a:solidFill>
                  <a:schemeClr val="bg1"/>
                </a:solidFill>
              </a:rPr>
              <a:t>:</a:t>
            </a: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en-GB" sz="1200" b="0" dirty="0" err="1">
                <a:solidFill>
                  <a:schemeClr val="bg1"/>
                </a:solidFill>
              </a:rPr>
              <a:t>Geração</a:t>
            </a:r>
            <a:r>
              <a:rPr lang="en-GB" sz="1200" b="0" dirty="0">
                <a:solidFill>
                  <a:schemeClr val="bg1"/>
                </a:solidFill>
              </a:rPr>
              <a:t> de </a:t>
            </a:r>
            <a:r>
              <a:rPr lang="en-GB" sz="1200" b="0" dirty="0" err="1">
                <a:solidFill>
                  <a:schemeClr val="bg1"/>
                </a:solidFill>
              </a:rPr>
              <a:t>energia</a:t>
            </a:r>
            <a:endParaRPr lang="en-GB" sz="1200" b="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en-GB" sz="1200" b="0" dirty="0" err="1">
                <a:solidFill>
                  <a:schemeClr val="bg1"/>
                </a:solidFill>
              </a:rPr>
              <a:t>Transmissão</a:t>
            </a:r>
            <a:r>
              <a:rPr lang="en-GB" sz="1200" b="0" dirty="0">
                <a:solidFill>
                  <a:schemeClr val="bg1"/>
                </a:solidFill>
              </a:rPr>
              <a:t> e </a:t>
            </a:r>
            <a:r>
              <a:rPr lang="en-GB" sz="1200" b="0" dirty="0" err="1">
                <a:solidFill>
                  <a:schemeClr val="bg1"/>
                </a:solidFill>
              </a:rPr>
              <a:t>distribuição</a:t>
            </a:r>
            <a:r>
              <a:rPr lang="en-GB" sz="1200" b="0" dirty="0">
                <a:solidFill>
                  <a:schemeClr val="bg1"/>
                </a:solidFill>
              </a:rPr>
              <a:t> de </a:t>
            </a:r>
            <a:r>
              <a:rPr lang="en-GB" sz="1200" b="0" dirty="0" err="1">
                <a:solidFill>
                  <a:schemeClr val="bg1"/>
                </a:solidFill>
              </a:rPr>
              <a:t>energia</a:t>
            </a:r>
            <a:endParaRPr lang="en-GB" sz="1200" b="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en-GB" sz="1200" b="0" dirty="0" err="1">
                <a:solidFill>
                  <a:schemeClr val="bg1"/>
                </a:solidFill>
              </a:rPr>
              <a:t>Consumo</a:t>
            </a:r>
            <a:r>
              <a:rPr lang="en-GB" sz="1200" b="0" dirty="0">
                <a:solidFill>
                  <a:schemeClr val="bg1"/>
                </a:solidFill>
              </a:rPr>
              <a:t> de </a:t>
            </a:r>
            <a:r>
              <a:rPr lang="en-GB" sz="1200" b="0" dirty="0" err="1">
                <a:solidFill>
                  <a:schemeClr val="bg1"/>
                </a:solidFill>
              </a:rPr>
              <a:t>energia</a:t>
            </a:r>
            <a:endParaRPr lang="en-GB" sz="1200" b="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1200" b="0" dirty="0">
                <a:solidFill>
                  <a:schemeClr val="bg1"/>
                </a:solidFill>
              </a:rPr>
              <a:t>Ao </a:t>
            </a:r>
            <a:r>
              <a:rPr lang="en-GB" sz="1200" b="0" dirty="0" err="1">
                <a:solidFill>
                  <a:schemeClr val="bg1"/>
                </a:solidFill>
              </a:rPr>
              <a:t>longo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deste</a:t>
            </a:r>
            <a:r>
              <a:rPr lang="en-GB" sz="1200" b="0" dirty="0">
                <a:solidFill>
                  <a:schemeClr val="bg1"/>
                </a:solidFill>
              </a:rPr>
              <a:t> kit de ferramentas, </a:t>
            </a:r>
            <a:r>
              <a:rPr lang="en-GB" sz="1200" b="0" dirty="0" err="1">
                <a:solidFill>
                  <a:schemeClr val="bg1"/>
                </a:solidFill>
              </a:rPr>
              <a:t>usamos</a:t>
            </a:r>
            <a:r>
              <a:rPr lang="en-GB" sz="1200" b="0" dirty="0">
                <a:solidFill>
                  <a:schemeClr val="bg1"/>
                </a:solidFill>
              </a:rPr>
              <a:t> os </a:t>
            </a:r>
            <a:r>
              <a:rPr lang="en-GB" sz="1200" b="0" dirty="0" err="1">
                <a:solidFill>
                  <a:schemeClr val="bg1"/>
                </a:solidFill>
              </a:rPr>
              <a:t>ativos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como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uma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estrutura</a:t>
            </a:r>
            <a:r>
              <a:rPr lang="en-GB" sz="1200" b="0" dirty="0">
                <a:solidFill>
                  <a:schemeClr val="bg1"/>
                </a:solidFill>
              </a:rPr>
              <a:t> para </a:t>
            </a:r>
            <a:r>
              <a:rPr lang="en-GB" sz="1200" b="0" dirty="0" err="1">
                <a:solidFill>
                  <a:schemeClr val="bg1"/>
                </a:solidFill>
              </a:rPr>
              <a:t>explorar</a:t>
            </a:r>
            <a:r>
              <a:rPr lang="en-GB" sz="1200" b="0" dirty="0">
                <a:solidFill>
                  <a:schemeClr val="bg1"/>
                </a:solidFill>
              </a:rPr>
              <a:t> os </a:t>
            </a:r>
            <a:r>
              <a:rPr lang="en-GB" sz="1200" b="0" dirty="0" err="1">
                <a:solidFill>
                  <a:schemeClr val="bg1"/>
                </a:solidFill>
              </a:rPr>
              <a:t>obstáculos</a:t>
            </a:r>
            <a:r>
              <a:rPr lang="en-GB" sz="1200" b="0" dirty="0">
                <a:solidFill>
                  <a:schemeClr val="bg1"/>
                </a:solidFill>
              </a:rPr>
              <a:t>, os </a:t>
            </a:r>
            <a:r>
              <a:rPr lang="en-GB" sz="1200" b="0" dirty="0" err="1">
                <a:solidFill>
                  <a:schemeClr val="bg1"/>
                </a:solidFill>
              </a:rPr>
              <a:t>poderes</a:t>
            </a:r>
            <a:r>
              <a:rPr lang="en-GB" sz="1200" b="0" dirty="0">
                <a:solidFill>
                  <a:schemeClr val="bg1"/>
                </a:solidFill>
              </a:rPr>
              <a:t>, as </a:t>
            </a:r>
            <a:r>
              <a:rPr lang="en-GB" sz="1200" b="0" dirty="0" err="1">
                <a:solidFill>
                  <a:schemeClr val="bg1"/>
                </a:solidFill>
              </a:rPr>
              <a:t>intervenções</a:t>
            </a:r>
            <a:r>
              <a:rPr lang="en-GB" sz="1200" b="0" dirty="0">
                <a:solidFill>
                  <a:schemeClr val="bg1"/>
                </a:solidFill>
              </a:rPr>
              <a:t> e as partes </a:t>
            </a:r>
            <a:r>
              <a:rPr lang="en-GB" sz="1200" b="0" dirty="0" err="1">
                <a:solidFill>
                  <a:schemeClr val="bg1"/>
                </a:solidFill>
              </a:rPr>
              <a:t>interessadas</a:t>
            </a:r>
            <a:r>
              <a:rPr lang="en-GB" sz="1200" b="0" dirty="0">
                <a:solidFill>
                  <a:schemeClr val="bg1"/>
                </a:solidFill>
              </a:rPr>
              <a:t> para </a:t>
            </a:r>
            <a:r>
              <a:rPr lang="en-GB" sz="1200" b="0" dirty="0" err="1">
                <a:solidFill>
                  <a:schemeClr val="bg1"/>
                </a:solidFill>
              </a:rPr>
              <a:t>ajudá</a:t>
            </a:r>
            <a:r>
              <a:rPr lang="en-GB" sz="1200" b="0" dirty="0">
                <a:solidFill>
                  <a:schemeClr val="bg1"/>
                </a:solidFill>
              </a:rPr>
              <a:t>-lo a </a:t>
            </a:r>
            <a:r>
              <a:rPr lang="en-GB" sz="1200" b="0" dirty="0" err="1">
                <a:solidFill>
                  <a:schemeClr val="bg1"/>
                </a:solidFill>
              </a:rPr>
              <a:t>entender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melhor</a:t>
            </a:r>
            <a:r>
              <a:rPr lang="en-GB" sz="1200" b="0" dirty="0">
                <a:solidFill>
                  <a:schemeClr val="bg1"/>
                </a:solidFill>
              </a:rPr>
              <a:t> o EAP </a:t>
            </a:r>
            <a:r>
              <a:rPr lang="en-GB" sz="1200" b="0" dirty="0" err="1">
                <a:solidFill>
                  <a:schemeClr val="bg1"/>
                </a:solidFill>
              </a:rPr>
              <a:t>em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seu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contexto</a:t>
            </a:r>
            <a:r>
              <a:rPr lang="en-GB" sz="1200" b="0" dirty="0">
                <a:solidFill>
                  <a:schemeClr val="bg1"/>
                </a:solidFill>
              </a:rPr>
              <a:t>. </a:t>
            </a:r>
          </a:p>
          <a:p>
            <a:pPr>
              <a:lnSpc>
                <a:spcPct val="120000"/>
              </a:lnSpc>
            </a:pPr>
            <a:endParaRPr lang="en-GB" b="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926327-EF1A-4774-588A-84D33509D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t>22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667AB7B-B822-D5C7-2B96-AD5304CE0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Compreensão dos ativos do EAP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8A91140-6B00-7B19-3644-D9FFE1549D0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57801" y="1828800"/>
            <a:ext cx="3962399" cy="434816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1200" b="0">
                <a:solidFill>
                  <a:schemeClr val="bg1"/>
                </a:solidFill>
              </a:rPr>
              <a:t>As próximas duas páginas apresentam ativos específicos dentro dos três principais grupos de geração, transmissão e distribuição, e consumo. Eles estão organizados em três grupos principais: </a:t>
            </a: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en-GB" sz="1200" b="0">
                <a:solidFill>
                  <a:schemeClr val="bg1"/>
                </a:solidFill>
              </a:rPr>
              <a:t>Ativos relacionados à geração, transmissão e distribuição upstream</a:t>
            </a: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en-GB" sz="1200" b="0">
                <a:solidFill>
                  <a:schemeClr val="bg1"/>
                </a:solidFill>
              </a:rPr>
              <a:t>Ativos em nível de distrito e bairro do governo local</a:t>
            </a: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en-GB" sz="1200" b="0">
                <a:solidFill>
                  <a:schemeClr val="bg1"/>
                </a:solidFill>
              </a:rPr>
              <a:t>Ativos no nível do edifício</a:t>
            </a:r>
          </a:p>
          <a:p>
            <a:pPr>
              <a:lnSpc>
                <a:spcPct val="120000"/>
              </a:lnSpc>
            </a:pPr>
            <a:r>
              <a:rPr lang="en-GB" b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endParaRPr lang="en-GB" b="0">
              <a:solidFill>
                <a:schemeClr val="bg1"/>
              </a:solidFill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B49848B-150B-2B9A-9ADC-2619656DCB63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Introdução ao kit de ferramentas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E756E9E-7681-467D-98A6-93ACD3AAD67C}"/>
              </a:ext>
            </a:extLst>
          </p:cNvPr>
          <p:cNvGrpSpPr/>
          <p:nvPr/>
        </p:nvGrpSpPr>
        <p:grpSpPr>
          <a:xfrm>
            <a:off x="9597323" y="745110"/>
            <a:ext cx="146522" cy="280390"/>
            <a:chOff x="5545138" y="625475"/>
            <a:chExt cx="1489075" cy="2849563"/>
          </a:xfrm>
        </p:grpSpPr>
        <p:sp>
          <p:nvSpPr>
            <p:cNvPr id="40" name="Freeform 117">
              <a:extLst>
                <a:ext uri="{FF2B5EF4-FFF2-40B4-BE49-F238E27FC236}">
                  <a16:creationId xmlns:a16="http://schemas.microsoft.com/office/drawing/2014/main" id="{874DB542-573B-4459-86F3-77556EAD8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625475"/>
              <a:ext cx="1243013" cy="1697038"/>
            </a:xfrm>
            <a:custGeom>
              <a:avLst/>
              <a:gdLst>
                <a:gd name="T0" fmla="*/ 2278 w 4249"/>
                <a:gd name="T1" fmla="*/ 5744 h 5744"/>
                <a:gd name="T2" fmla="*/ 0 w 4249"/>
                <a:gd name="T3" fmla="*/ 5744 h 5744"/>
                <a:gd name="T4" fmla="*/ 4249 w 4249"/>
                <a:gd name="T5" fmla="*/ 0 h 5744"/>
                <a:gd name="T6" fmla="*/ 2603 w 4249"/>
                <a:gd name="T7" fmla="*/ 4796 h 5744"/>
                <a:gd name="T8" fmla="*/ 2278 w 4249"/>
                <a:gd name="T9" fmla="*/ 5744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2278" y="5744"/>
                  </a:moveTo>
                  <a:lnTo>
                    <a:pt x="0" y="5744"/>
                  </a:lnTo>
                  <a:lnTo>
                    <a:pt x="4249" y="0"/>
                  </a:lnTo>
                  <a:lnTo>
                    <a:pt x="2603" y="4796"/>
                  </a:lnTo>
                  <a:lnTo>
                    <a:pt x="2278" y="5744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20">
              <a:extLst>
                <a:ext uri="{FF2B5EF4-FFF2-40B4-BE49-F238E27FC236}">
                  <a16:creationId xmlns:a16="http://schemas.microsoft.com/office/drawing/2014/main" id="{61AC83A1-4048-4186-A243-8F5D81144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1779588"/>
              <a:ext cx="1243013" cy="1695450"/>
            </a:xfrm>
            <a:custGeom>
              <a:avLst/>
              <a:gdLst>
                <a:gd name="T0" fmla="*/ 1972 w 4249"/>
                <a:gd name="T1" fmla="*/ 0 h 5744"/>
                <a:gd name="T2" fmla="*/ 4249 w 4249"/>
                <a:gd name="T3" fmla="*/ 0 h 5744"/>
                <a:gd name="T4" fmla="*/ 0 w 4249"/>
                <a:gd name="T5" fmla="*/ 5744 h 5744"/>
                <a:gd name="T6" fmla="*/ 1646 w 4249"/>
                <a:gd name="T7" fmla="*/ 948 h 5744"/>
                <a:gd name="T8" fmla="*/ 1972 w 4249"/>
                <a:gd name="T9" fmla="*/ 0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1972" y="0"/>
                  </a:moveTo>
                  <a:lnTo>
                    <a:pt x="4249" y="0"/>
                  </a:lnTo>
                  <a:lnTo>
                    <a:pt x="0" y="5744"/>
                  </a:lnTo>
                  <a:lnTo>
                    <a:pt x="1646" y="948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" name="Oval 41">
            <a:hlinkClick r:id="rId2" action="ppaction://hlinksldjump"/>
            <a:extLst>
              <a:ext uri="{FF2B5EF4-FFF2-40B4-BE49-F238E27FC236}">
                <a16:creationId xmlns:a16="http://schemas.microsoft.com/office/drawing/2014/main" id="{7562F28A-4BAD-4FD6-B990-43856C7254A6}"/>
              </a:ext>
            </a:extLst>
          </p:cNvPr>
          <p:cNvSpPr/>
          <p:nvPr/>
        </p:nvSpPr>
        <p:spPr>
          <a:xfrm>
            <a:off x="9384310" y="820816"/>
            <a:ext cx="128979" cy="12897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43" name="Oval 42">
            <a:hlinkClick r:id="rId3" action="ppaction://hlinksldjump"/>
            <a:extLst>
              <a:ext uri="{FF2B5EF4-FFF2-40B4-BE49-F238E27FC236}">
                <a16:creationId xmlns:a16="http://schemas.microsoft.com/office/drawing/2014/main" id="{C3303E0D-0688-4262-8F73-C550B28FD77E}"/>
              </a:ext>
            </a:extLst>
          </p:cNvPr>
          <p:cNvSpPr/>
          <p:nvPr/>
        </p:nvSpPr>
        <p:spPr>
          <a:xfrm>
            <a:off x="9384310" y="1983052"/>
            <a:ext cx="128979" cy="128979"/>
          </a:xfrm>
          <a:prstGeom prst="ellipse">
            <a:avLst/>
          </a:prstGeom>
          <a:solidFill>
            <a:srgbClr val="008CB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44" name="Oval 43">
            <a:hlinkClick r:id="rId2" action="ppaction://hlinksldjump"/>
            <a:extLst>
              <a:ext uri="{FF2B5EF4-FFF2-40B4-BE49-F238E27FC236}">
                <a16:creationId xmlns:a16="http://schemas.microsoft.com/office/drawing/2014/main" id="{38C0BC67-8637-48C7-BC69-A5A2EC42176C}"/>
              </a:ext>
            </a:extLst>
          </p:cNvPr>
          <p:cNvSpPr/>
          <p:nvPr/>
        </p:nvSpPr>
        <p:spPr>
          <a:xfrm>
            <a:off x="9384310" y="823197"/>
            <a:ext cx="128979" cy="128979"/>
          </a:xfrm>
          <a:prstGeom prst="ellipse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45" name="Oval 44">
            <a:hlinkClick r:id="rId4" action="ppaction://hlinksldjump"/>
            <a:extLst>
              <a:ext uri="{FF2B5EF4-FFF2-40B4-BE49-F238E27FC236}">
                <a16:creationId xmlns:a16="http://schemas.microsoft.com/office/drawing/2014/main" id="{5C124087-EAEF-415D-8950-DB3F98E803EC}"/>
              </a:ext>
            </a:extLst>
          </p:cNvPr>
          <p:cNvSpPr/>
          <p:nvPr/>
        </p:nvSpPr>
        <p:spPr>
          <a:xfrm>
            <a:off x="9384310" y="1402303"/>
            <a:ext cx="128979" cy="128979"/>
          </a:xfrm>
          <a:prstGeom prst="ellipse">
            <a:avLst/>
          </a:prstGeom>
          <a:solidFill>
            <a:srgbClr val="1C356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46" name="Oval 45">
            <a:hlinkClick r:id="rId5" action="ppaction://hlinksldjump"/>
            <a:extLst>
              <a:ext uri="{FF2B5EF4-FFF2-40B4-BE49-F238E27FC236}">
                <a16:creationId xmlns:a16="http://schemas.microsoft.com/office/drawing/2014/main" id="{2CAAEBBF-9BE4-4CFC-83AE-ED97FCEA9DC2}"/>
              </a:ext>
            </a:extLst>
          </p:cNvPr>
          <p:cNvSpPr/>
          <p:nvPr/>
        </p:nvSpPr>
        <p:spPr>
          <a:xfrm>
            <a:off x="9384310" y="2563074"/>
            <a:ext cx="128979" cy="128979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47" name="Oval 46">
            <a:hlinkClick r:id="rId6" action="ppaction://hlinksldjump"/>
            <a:extLst>
              <a:ext uri="{FF2B5EF4-FFF2-40B4-BE49-F238E27FC236}">
                <a16:creationId xmlns:a16="http://schemas.microsoft.com/office/drawing/2014/main" id="{D4F1F1D8-9A61-4D11-85DB-05CACCD98158}"/>
              </a:ext>
            </a:extLst>
          </p:cNvPr>
          <p:cNvSpPr/>
          <p:nvPr/>
        </p:nvSpPr>
        <p:spPr>
          <a:xfrm>
            <a:off x="9384310" y="4302666"/>
            <a:ext cx="128979" cy="128979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hlinkClick r:id="rId7" action="ppaction://hlinksldjump"/>
            <a:extLst>
              <a:ext uri="{FF2B5EF4-FFF2-40B4-BE49-F238E27FC236}">
                <a16:creationId xmlns:a16="http://schemas.microsoft.com/office/drawing/2014/main" id="{27E1F2D2-656D-4960-B885-865C7AC4A885}"/>
              </a:ext>
            </a:extLst>
          </p:cNvPr>
          <p:cNvSpPr/>
          <p:nvPr/>
        </p:nvSpPr>
        <p:spPr>
          <a:xfrm>
            <a:off x="9384310" y="3720774"/>
            <a:ext cx="128979" cy="128979"/>
          </a:xfrm>
          <a:prstGeom prst="ellipse">
            <a:avLst/>
          </a:prstGeom>
          <a:solidFill>
            <a:srgbClr val="6AB24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hlinkClick r:id="rId8" action="ppaction://hlinksldjump"/>
            <a:extLst>
              <a:ext uri="{FF2B5EF4-FFF2-40B4-BE49-F238E27FC236}">
                <a16:creationId xmlns:a16="http://schemas.microsoft.com/office/drawing/2014/main" id="{4F9BE616-38D3-4A4B-B005-5D586DE36D73}"/>
              </a:ext>
            </a:extLst>
          </p:cNvPr>
          <p:cNvSpPr/>
          <p:nvPr/>
        </p:nvSpPr>
        <p:spPr>
          <a:xfrm>
            <a:off x="9384310" y="3144004"/>
            <a:ext cx="128979" cy="128979"/>
          </a:xfrm>
          <a:prstGeom prst="ellipse">
            <a:avLst/>
          </a:prstGeom>
          <a:solidFill>
            <a:srgbClr val="03884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hlinkClick r:id="rId9" action="ppaction://hlinksldjump"/>
            <a:extLst>
              <a:ext uri="{FF2B5EF4-FFF2-40B4-BE49-F238E27FC236}">
                <a16:creationId xmlns:a16="http://schemas.microsoft.com/office/drawing/2014/main" id="{2A8D7F68-2CE7-4599-B502-02919FDEB8AA}"/>
              </a:ext>
            </a:extLst>
          </p:cNvPr>
          <p:cNvSpPr/>
          <p:nvPr/>
        </p:nvSpPr>
        <p:spPr>
          <a:xfrm>
            <a:off x="9384310" y="4881778"/>
            <a:ext cx="128979" cy="128979"/>
          </a:xfrm>
          <a:prstGeom prst="ellipse">
            <a:avLst/>
          </a:prstGeom>
          <a:solidFill>
            <a:srgbClr val="F195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>
            <a:hlinkClick r:id="rId10" action="ppaction://hlinksldjump"/>
            <a:extLst>
              <a:ext uri="{FF2B5EF4-FFF2-40B4-BE49-F238E27FC236}">
                <a16:creationId xmlns:a16="http://schemas.microsoft.com/office/drawing/2014/main" id="{1030DE13-0E8B-4C88-9A9D-E80D14BFDDF2}"/>
              </a:ext>
            </a:extLst>
          </p:cNvPr>
          <p:cNvSpPr/>
          <p:nvPr/>
        </p:nvSpPr>
        <p:spPr>
          <a:xfrm>
            <a:off x="9384310" y="5463066"/>
            <a:ext cx="128979" cy="128979"/>
          </a:xfrm>
          <a:prstGeom prst="ellipse">
            <a:avLst/>
          </a:prstGeom>
          <a:solidFill>
            <a:srgbClr val="F8A92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1586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C1EBE01-BC1B-EB23-6A3F-DDE35A8FADB0}"/>
              </a:ext>
            </a:extLst>
          </p:cNvPr>
          <p:cNvCxnSpPr>
            <a:cxnSpLocks/>
          </p:cNvCxnSpPr>
          <p:nvPr/>
        </p:nvCxnSpPr>
        <p:spPr>
          <a:xfrm>
            <a:off x="2637790" y="4164406"/>
            <a:ext cx="24993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3E7DE3F6-CB31-2614-D1F2-F65D401CEB40}"/>
              </a:ext>
            </a:extLst>
          </p:cNvPr>
          <p:cNvCxnSpPr>
            <a:cxnSpLocks/>
          </p:cNvCxnSpPr>
          <p:nvPr/>
        </p:nvCxnSpPr>
        <p:spPr>
          <a:xfrm>
            <a:off x="3970432" y="3438874"/>
            <a:ext cx="215780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F9189AFC-C1F1-5759-6536-F8519B1BF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06902"/>
            <a:ext cx="8534369" cy="956480"/>
          </a:xfrm>
        </p:spPr>
        <p:txBody>
          <a:bodyPr>
            <a:no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Tipos</a:t>
            </a:r>
            <a:r>
              <a:rPr lang="en-GB" dirty="0">
                <a:solidFill>
                  <a:schemeClr val="bg1"/>
                </a:solidFill>
              </a:rPr>
              <a:t> de ativos EAP 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sz="2400" b="0" dirty="0">
                <a:solidFill>
                  <a:schemeClr val="bg1"/>
                </a:solidFill>
              </a:rPr>
              <a:t>Geração e distribuição de </a:t>
            </a:r>
            <a:r>
              <a:rPr lang="pt-BR" sz="2400" b="0" dirty="0">
                <a:solidFill>
                  <a:schemeClr val="bg1"/>
                </a:solidFill>
              </a:rPr>
              <a:t>cima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09EB2-654B-72F2-25BE-DF0B7BE06646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bg1"/>
                </a:solidFill>
              </a:rPr>
              <a:t>Introdução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ao</a:t>
            </a:r>
            <a:r>
              <a:rPr lang="en-GB" dirty="0">
                <a:solidFill>
                  <a:schemeClr val="bg1"/>
                </a:solidFill>
              </a:rPr>
              <a:t> kit de ferramentas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C56A693-00F3-B09B-3BDD-C01FBFF09DA8}"/>
              </a:ext>
            </a:extLst>
          </p:cNvPr>
          <p:cNvGrpSpPr/>
          <p:nvPr/>
        </p:nvGrpSpPr>
        <p:grpSpPr>
          <a:xfrm>
            <a:off x="1071373" y="3116473"/>
            <a:ext cx="1599917" cy="656928"/>
            <a:chOff x="76758" y="3011772"/>
            <a:chExt cx="1599917" cy="656928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4E6F177-F37A-FF1B-652F-A2CD7404F25F}"/>
                </a:ext>
              </a:extLst>
            </p:cNvPr>
            <p:cNvSpPr/>
            <p:nvPr/>
          </p:nvSpPr>
          <p:spPr>
            <a:xfrm>
              <a:off x="1029744" y="3011772"/>
              <a:ext cx="646931" cy="656928"/>
            </a:xfrm>
            <a:prstGeom prst="ellipse">
              <a:avLst/>
            </a:prstGeom>
            <a:solidFill>
              <a:schemeClr val="bg2"/>
            </a:solidFill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7A32859-B247-440E-22E4-1E84EE597109}"/>
                </a:ext>
              </a:extLst>
            </p:cNvPr>
            <p:cNvSpPr txBox="1"/>
            <p:nvPr/>
          </p:nvSpPr>
          <p:spPr>
            <a:xfrm>
              <a:off x="76758" y="3245999"/>
              <a:ext cx="132119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Solar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C3C2467-3DC9-5A83-74A3-EA332D3D1863}"/>
              </a:ext>
            </a:extLst>
          </p:cNvPr>
          <p:cNvGrpSpPr/>
          <p:nvPr/>
        </p:nvGrpSpPr>
        <p:grpSpPr>
          <a:xfrm>
            <a:off x="1052864" y="3829444"/>
            <a:ext cx="1600870" cy="656928"/>
            <a:chOff x="75805" y="4214930"/>
            <a:chExt cx="1600870" cy="65692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F9557E9-F478-30D1-8257-5BBCC729C833}"/>
                </a:ext>
              </a:extLst>
            </p:cNvPr>
            <p:cNvSpPr/>
            <p:nvPr/>
          </p:nvSpPr>
          <p:spPr>
            <a:xfrm>
              <a:off x="1029744" y="4214930"/>
              <a:ext cx="646931" cy="656928"/>
            </a:xfrm>
            <a:prstGeom prst="ellipse">
              <a:avLst/>
            </a:prstGeom>
            <a:solidFill>
              <a:schemeClr val="bg2"/>
            </a:solidFill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7FA73C0-C2ED-DD19-AF4B-117C853DEE16}"/>
                </a:ext>
              </a:extLst>
            </p:cNvPr>
            <p:cNvSpPr txBox="1"/>
            <p:nvPr/>
          </p:nvSpPr>
          <p:spPr>
            <a:xfrm>
              <a:off x="75805" y="4419087"/>
              <a:ext cx="132119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Hidro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355ACEE-46AE-8343-268B-34E45460403B}"/>
              </a:ext>
            </a:extLst>
          </p:cNvPr>
          <p:cNvGrpSpPr/>
          <p:nvPr/>
        </p:nvGrpSpPr>
        <p:grpSpPr>
          <a:xfrm>
            <a:off x="867425" y="4537690"/>
            <a:ext cx="1770365" cy="656928"/>
            <a:chOff x="-93690" y="4214930"/>
            <a:chExt cx="1770365" cy="656928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3C26D90-6CFD-80A1-0378-44DCC1065A15}"/>
                </a:ext>
              </a:extLst>
            </p:cNvPr>
            <p:cNvSpPr/>
            <p:nvPr/>
          </p:nvSpPr>
          <p:spPr>
            <a:xfrm>
              <a:off x="1029744" y="4214930"/>
              <a:ext cx="646931" cy="656928"/>
            </a:xfrm>
            <a:prstGeom prst="ellipse">
              <a:avLst/>
            </a:prstGeom>
            <a:solidFill>
              <a:schemeClr val="bg2"/>
            </a:solidFill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CF03AE4-B4FA-2576-F4C0-ADA14DE2F2E0}"/>
                </a:ext>
              </a:extLst>
            </p:cNvPr>
            <p:cNvSpPr txBox="1"/>
            <p:nvPr/>
          </p:nvSpPr>
          <p:spPr>
            <a:xfrm>
              <a:off x="-93690" y="4383110"/>
              <a:ext cx="132119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Geotérmica</a:t>
              </a:r>
            </a:p>
          </p:txBody>
        </p:sp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794E089-4C18-F2CA-0EE4-DC9E76A41D63}"/>
              </a:ext>
            </a:extLst>
          </p:cNvPr>
          <p:cNvCxnSpPr>
            <a:cxnSpLocks/>
          </p:cNvCxnSpPr>
          <p:nvPr/>
        </p:nvCxnSpPr>
        <p:spPr>
          <a:xfrm>
            <a:off x="3970432" y="2158254"/>
            <a:ext cx="0" cy="238015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1E6A7FC-6027-D4C5-DDE1-37440DFEDDF6}"/>
              </a:ext>
            </a:extLst>
          </p:cNvPr>
          <p:cNvCxnSpPr>
            <a:cxnSpLocks/>
          </p:cNvCxnSpPr>
          <p:nvPr/>
        </p:nvCxnSpPr>
        <p:spPr>
          <a:xfrm>
            <a:off x="1355559" y="2158254"/>
            <a:ext cx="261487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86004EE-3F2A-18BA-8894-54E30269E4FF}"/>
              </a:ext>
            </a:extLst>
          </p:cNvPr>
          <p:cNvCxnSpPr>
            <a:cxnSpLocks/>
          </p:cNvCxnSpPr>
          <p:nvPr/>
        </p:nvCxnSpPr>
        <p:spPr>
          <a:xfrm>
            <a:off x="2887723" y="3438874"/>
            <a:ext cx="0" cy="219300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DD77D5E-BD93-74D2-1B0B-DB7F364B6CF9}"/>
              </a:ext>
            </a:extLst>
          </p:cNvPr>
          <p:cNvCxnSpPr>
            <a:cxnSpLocks/>
          </p:cNvCxnSpPr>
          <p:nvPr/>
        </p:nvCxnSpPr>
        <p:spPr>
          <a:xfrm>
            <a:off x="2564728" y="5624133"/>
            <a:ext cx="32603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427FBE6E-2C3D-708B-0B83-35D71410F779}"/>
              </a:ext>
            </a:extLst>
          </p:cNvPr>
          <p:cNvCxnSpPr>
            <a:cxnSpLocks/>
          </p:cNvCxnSpPr>
          <p:nvPr/>
        </p:nvCxnSpPr>
        <p:spPr>
          <a:xfrm flipV="1">
            <a:off x="2887723" y="4538410"/>
            <a:ext cx="1082709" cy="894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9C3AA49-8377-6A7D-FF5E-9A166418D366}"/>
              </a:ext>
            </a:extLst>
          </p:cNvPr>
          <p:cNvCxnSpPr>
            <a:cxnSpLocks/>
          </p:cNvCxnSpPr>
          <p:nvPr/>
        </p:nvCxnSpPr>
        <p:spPr>
          <a:xfrm>
            <a:off x="2671290" y="3444937"/>
            <a:ext cx="21643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6984A4B-5BCA-32FD-DC63-C1C039139758}"/>
              </a:ext>
            </a:extLst>
          </p:cNvPr>
          <p:cNvGrpSpPr/>
          <p:nvPr/>
        </p:nvGrpSpPr>
        <p:grpSpPr>
          <a:xfrm>
            <a:off x="2755709" y="4209946"/>
            <a:ext cx="1321196" cy="1047933"/>
            <a:chOff x="696196" y="3011772"/>
            <a:chExt cx="1321196" cy="1047933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6D6DDB96-88F3-8957-167B-FFF0F8CEAEA2}"/>
                </a:ext>
              </a:extLst>
            </p:cNvPr>
            <p:cNvSpPr/>
            <p:nvPr/>
          </p:nvSpPr>
          <p:spPr>
            <a:xfrm>
              <a:off x="1029744" y="3011772"/>
              <a:ext cx="646931" cy="656928"/>
            </a:xfrm>
            <a:prstGeom prst="ellipse">
              <a:avLst/>
            </a:prstGeom>
            <a:solidFill>
              <a:schemeClr val="bg2"/>
            </a:solidFill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3924E14-0D86-CEEA-5734-D757CDA398C5}"/>
                </a:ext>
              </a:extLst>
            </p:cNvPr>
            <p:cNvSpPr txBox="1"/>
            <p:nvPr/>
          </p:nvSpPr>
          <p:spPr>
            <a:xfrm>
              <a:off x="696196" y="3628818"/>
              <a:ext cx="132119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Armazenamento de energia </a:t>
              </a:r>
              <a:br>
                <a:rPr lang="en-GB" sz="11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1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armazenamento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5C2AB75-6603-544F-1136-15C16FA5DF9E}"/>
              </a:ext>
            </a:extLst>
          </p:cNvPr>
          <p:cNvGrpSpPr/>
          <p:nvPr/>
        </p:nvGrpSpPr>
        <p:grpSpPr>
          <a:xfrm>
            <a:off x="514911" y="1828800"/>
            <a:ext cx="1321196" cy="1047933"/>
            <a:chOff x="696196" y="3011772"/>
            <a:chExt cx="1321196" cy="1047933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2FDD9698-6162-4367-41DE-C596136E1E8A}"/>
                </a:ext>
              </a:extLst>
            </p:cNvPr>
            <p:cNvSpPr/>
            <p:nvPr/>
          </p:nvSpPr>
          <p:spPr>
            <a:xfrm>
              <a:off x="1029744" y="3011772"/>
              <a:ext cx="646931" cy="656928"/>
            </a:xfrm>
            <a:prstGeom prst="ellipse">
              <a:avLst/>
            </a:prstGeom>
            <a:solidFill>
              <a:schemeClr val="bg2"/>
            </a:solidFill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643A180D-2909-2453-8D50-698FE407F096}"/>
                </a:ext>
              </a:extLst>
            </p:cNvPr>
            <p:cNvSpPr txBox="1"/>
            <p:nvPr/>
          </p:nvSpPr>
          <p:spPr>
            <a:xfrm>
              <a:off x="696196" y="3628818"/>
              <a:ext cx="132119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Aquisição de fontes de energia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BA431CB-3FF2-1222-E285-E8A3561F5B83}"/>
              </a:ext>
            </a:extLst>
          </p:cNvPr>
          <p:cNvGrpSpPr/>
          <p:nvPr/>
        </p:nvGrpSpPr>
        <p:grpSpPr>
          <a:xfrm>
            <a:off x="1687226" y="1829790"/>
            <a:ext cx="1321196" cy="1217210"/>
            <a:chOff x="696196" y="1843849"/>
            <a:chExt cx="1321196" cy="121721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C112692-057B-70F7-F2B0-75650BFA21C8}"/>
                </a:ext>
              </a:extLst>
            </p:cNvPr>
            <p:cNvGrpSpPr/>
            <p:nvPr/>
          </p:nvGrpSpPr>
          <p:grpSpPr>
            <a:xfrm>
              <a:off x="1029744" y="1843849"/>
              <a:ext cx="654100" cy="656928"/>
              <a:chOff x="685800" y="1828800"/>
              <a:chExt cx="837627" cy="841248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DF3FED94-6538-8436-09DA-E18C5865409B}"/>
                  </a:ext>
                </a:extLst>
              </p:cNvPr>
              <p:cNvSpPr/>
              <p:nvPr/>
            </p:nvSpPr>
            <p:spPr>
              <a:xfrm>
                <a:off x="685800" y="1828800"/>
                <a:ext cx="828446" cy="841248"/>
              </a:xfrm>
              <a:prstGeom prst="ellipse">
                <a:avLst/>
              </a:prstGeom>
              <a:solidFill>
                <a:schemeClr val="bg2"/>
              </a:solidFill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  <p:pic>
            <p:nvPicPr>
              <p:cNvPr id="16" name="Graphic 15" descr="Production outline">
                <a:extLst>
                  <a:ext uri="{FF2B5EF4-FFF2-40B4-BE49-F238E27FC236}">
                    <a16:creationId xmlns:a16="http://schemas.microsoft.com/office/drawing/2014/main" id="{C7F22D66-E86E-BA89-6B11-2C9CB8FBFD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82724" y="1896586"/>
                <a:ext cx="643779" cy="643779"/>
              </a:xfrm>
              <a:prstGeom prst="rect">
                <a:avLst/>
              </a:prstGeom>
            </p:spPr>
          </p:pic>
          <p:pic>
            <p:nvPicPr>
              <p:cNvPr id="18" name="Graphic 17" descr="Lightning bolt with solid fill">
                <a:extLst>
                  <a:ext uri="{FF2B5EF4-FFF2-40B4-BE49-F238E27FC236}">
                    <a16:creationId xmlns:a16="http://schemas.microsoft.com/office/drawing/2014/main" id="{20AC42DB-A044-F3A6-6179-B07018A265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012280" y="2097004"/>
                <a:ext cx="511147" cy="511147"/>
              </a:xfrm>
              <a:prstGeom prst="rect">
                <a:avLst/>
              </a:prstGeom>
            </p:spPr>
          </p:pic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32FCEDA-4D61-587B-55C5-2206FC5F0E3B}"/>
                </a:ext>
              </a:extLst>
            </p:cNvPr>
            <p:cNvSpPr txBox="1"/>
            <p:nvPr/>
          </p:nvSpPr>
          <p:spPr>
            <a:xfrm>
              <a:off x="696196" y="2460895"/>
              <a:ext cx="1321196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Geração</a:t>
              </a:r>
              <a:r>
                <a:rPr lang="en-GB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</a:t>
              </a:r>
              <a:r>
                <a:rPr lang="en-GB" sz="11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energia</a:t>
              </a:r>
              <a:endParaRPr lang="en-GB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GB" sz="11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não</a:t>
              </a:r>
              <a:r>
                <a:rPr lang="en-GB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renovável</a:t>
              </a:r>
              <a:endParaRPr lang="en-GB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35C60FD-531A-5156-7F7E-2FE755941C8E}"/>
              </a:ext>
            </a:extLst>
          </p:cNvPr>
          <p:cNvGrpSpPr/>
          <p:nvPr/>
        </p:nvGrpSpPr>
        <p:grpSpPr>
          <a:xfrm>
            <a:off x="3863726" y="3116473"/>
            <a:ext cx="1321196" cy="1047933"/>
            <a:chOff x="696196" y="3011772"/>
            <a:chExt cx="1321196" cy="1047933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3D18044-2BF7-7A1F-56D4-26AE54FB8448}"/>
                </a:ext>
              </a:extLst>
            </p:cNvPr>
            <p:cNvSpPr/>
            <p:nvPr/>
          </p:nvSpPr>
          <p:spPr>
            <a:xfrm>
              <a:off x="1029744" y="3011772"/>
              <a:ext cx="646931" cy="656928"/>
            </a:xfrm>
            <a:prstGeom prst="ellipse">
              <a:avLst/>
            </a:prstGeom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43F0F28-98D5-69C8-0DD8-8822639DC49D}"/>
                </a:ext>
              </a:extLst>
            </p:cNvPr>
            <p:cNvSpPr txBox="1"/>
            <p:nvPr/>
          </p:nvSpPr>
          <p:spPr>
            <a:xfrm>
              <a:off x="696196" y="3628818"/>
              <a:ext cx="132119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Transmissão de energia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806A269-BD2F-5381-F181-83FE6A944362}"/>
              </a:ext>
            </a:extLst>
          </p:cNvPr>
          <p:cNvGrpSpPr/>
          <p:nvPr/>
        </p:nvGrpSpPr>
        <p:grpSpPr>
          <a:xfrm>
            <a:off x="4895818" y="3116473"/>
            <a:ext cx="1321196" cy="1047933"/>
            <a:chOff x="696196" y="3011772"/>
            <a:chExt cx="1321196" cy="1047933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718C9088-EFA2-ED52-2DE9-18720292A7A4}"/>
                </a:ext>
              </a:extLst>
            </p:cNvPr>
            <p:cNvSpPr/>
            <p:nvPr/>
          </p:nvSpPr>
          <p:spPr>
            <a:xfrm>
              <a:off x="1029744" y="3011772"/>
              <a:ext cx="646931" cy="656928"/>
            </a:xfrm>
            <a:prstGeom prst="ellipse">
              <a:avLst/>
            </a:prstGeom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FCCC994B-09F6-BA99-C356-D52B6A4CF359}"/>
                </a:ext>
              </a:extLst>
            </p:cNvPr>
            <p:cNvSpPr txBox="1"/>
            <p:nvPr/>
          </p:nvSpPr>
          <p:spPr>
            <a:xfrm>
              <a:off x="696196" y="3628818"/>
              <a:ext cx="132119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Distribuição de energia </a:t>
              </a:r>
              <a:br>
                <a:rPr lang="en-GB" sz="11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1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distribuição</a:t>
              </a:r>
            </a:p>
          </p:txBody>
        </p:sp>
      </p:grp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DF6F11C0-6706-0FAC-A5FE-02A0B626CDF6}"/>
              </a:ext>
            </a:extLst>
          </p:cNvPr>
          <p:cNvCxnSpPr>
            <a:cxnSpLocks/>
          </p:cNvCxnSpPr>
          <p:nvPr/>
        </p:nvCxnSpPr>
        <p:spPr>
          <a:xfrm>
            <a:off x="7273896" y="3549738"/>
            <a:ext cx="0" cy="1408059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3FE7057B-B4BF-313C-1B65-5E234AB9AFF8}"/>
              </a:ext>
            </a:extLst>
          </p:cNvPr>
          <p:cNvCxnSpPr>
            <a:cxnSpLocks/>
          </p:cNvCxnSpPr>
          <p:nvPr/>
        </p:nvCxnSpPr>
        <p:spPr>
          <a:xfrm>
            <a:off x="5646821" y="4957797"/>
            <a:ext cx="1627075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C320428C-EEE7-DD2A-DB90-12D132DD3EC4}"/>
              </a:ext>
            </a:extLst>
          </p:cNvPr>
          <p:cNvCxnSpPr>
            <a:cxnSpLocks/>
          </p:cNvCxnSpPr>
          <p:nvPr/>
        </p:nvCxnSpPr>
        <p:spPr>
          <a:xfrm>
            <a:off x="6855229" y="3549738"/>
            <a:ext cx="0" cy="11494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1C69B092-4DEA-8A87-D132-103775443713}"/>
              </a:ext>
            </a:extLst>
          </p:cNvPr>
          <p:cNvCxnSpPr>
            <a:cxnSpLocks/>
          </p:cNvCxnSpPr>
          <p:nvPr/>
        </p:nvCxnSpPr>
        <p:spPr>
          <a:xfrm>
            <a:off x="5646821" y="4699158"/>
            <a:ext cx="120840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48E58CE3-254E-A9A7-FCF0-FD85BCF7D346}"/>
              </a:ext>
            </a:extLst>
          </p:cNvPr>
          <p:cNvSpPr/>
          <p:nvPr/>
        </p:nvSpPr>
        <p:spPr>
          <a:xfrm>
            <a:off x="6116454" y="2444976"/>
            <a:ext cx="1921197" cy="1950885"/>
          </a:xfrm>
          <a:prstGeom prst="roundRect">
            <a:avLst>
              <a:gd name="adj" fmla="val 25563"/>
            </a:avLst>
          </a:prstGeom>
          <a:solidFill>
            <a:schemeClr val="accent2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6E644B90-6D17-A3ED-0CCD-B7C7D2670B77}"/>
              </a:ext>
            </a:extLst>
          </p:cNvPr>
          <p:cNvSpPr txBox="1"/>
          <p:nvPr/>
        </p:nvSpPr>
        <p:spPr>
          <a:xfrm>
            <a:off x="8037650" y="3120336"/>
            <a:ext cx="12772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Distritos e bairros do governo local</a:t>
            </a: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0B61F672-4325-6A34-CDF5-665148A9156C}"/>
              </a:ext>
            </a:extLst>
          </p:cNvPr>
          <p:cNvGrpSpPr/>
          <p:nvPr/>
        </p:nvGrpSpPr>
        <p:grpSpPr>
          <a:xfrm>
            <a:off x="4895818" y="4518469"/>
            <a:ext cx="1321196" cy="1217210"/>
            <a:chOff x="696196" y="3011772"/>
            <a:chExt cx="1321196" cy="1217210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24AA8E18-9404-6D6A-CAA7-6A75549C4134}"/>
                </a:ext>
              </a:extLst>
            </p:cNvPr>
            <p:cNvSpPr/>
            <p:nvPr/>
          </p:nvSpPr>
          <p:spPr>
            <a:xfrm>
              <a:off x="1029744" y="3011772"/>
              <a:ext cx="646931" cy="656928"/>
            </a:xfrm>
            <a:prstGeom prst="ellipse">
              <a:avLst/>
            </a:prstGeom>
            <a:solidFill>
              <a:schemeClr val="bg2"/>
            </a:solidFill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D82DC067-F718-2106-73AA-AD13457E863D}"/>
                </a:ext>
              </a:extLst>
            </p:cNvPr>
            <p:cNvSpPr txBox="1"/>
            <p:nvPr/>
          </p:nvSpPr>
          <p:spPr>
            <a:xfrm>
              <a:off x="696196" y="3628818"/>
              <a:ext cx="1321196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Geração de calor/resfriamento distrital</a:t>
              </a:r>
            </a:p>
          </p:txBody>
        </p:sp>
      </p:grpSp>
      <p:pic>
        <p:nvPicPr>
          <p:cNvPr id="132" name="Graphic 131" descr="Water with solid fill">
            <a:extLst>
              <a:ext uri="{FF2B5EF4-FFF2-40B4-BE49-F238E27FC236}">
                <a16:creationId xmlns:a16="http://schemas.microsoft.com/office/drawing/2014/main" id="{DC758C5C-A3C1-D386-1E37-FDD0795798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81375" y="4382231"/>
            <a:ext cx="298599" cy="298599"/>
          </a:xfrm>
          <a:prstGeom prst="rect">
            <a:avLst/>
          </a:prstGeom>
        </p:spPr>
      </p:pic>
      <p:pic>
        <p:nvPicPr>
          <p:cNvPr id="133" name="Graphic 132" descr="Snowflake with solid fill">
            <a:extLst>
              <a:ext uri="{FF2B5EF4-FFF2-40B4-BE49-F238E27FC236}">
                <a16:creationId xmlns:a16="http://schemas.microsoft.com/office/drawing/2014/main" id="{3FCDE690-627E-936D-99A8-8925DA7C4A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65945" y="4961349"/>
            <a:ext cx="329459" cy="329459"/>
          </a:xfrm>
          <a:prstGeom prst="rect">
            <a:avLst/>
          </a:prstGeom>
        </p:spPr>
      </p:pic>
      <p:pic>
        <p:nvPicPr>
          <p:cNvPr id="138" name="Graphic 137" descr="City outline">
            <a:extLst>
              <a:ext uri="{FF2B5EF4-FFF2-40B4-BE49-F238E27FC236}">
                <a16:creationId xmlns:a16="http://schemas.microsoft.com/office/drawing/2014/main" id="{E2808100-075F-1D08-8136-96DFA81049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322189" y="2651113"/>
            <a:ext cx="1509725" cy="1509725"/>
          </a:xfrm>
          <a:prstGeom prst="rect">
            <a:avLst/>
          </a:prstGeom>
        </p:spPr>
      </p:pic>
      <p:pic>
        <p:nvPicPr>
          <p:cNvPr id="6" name="Graphic 5" descr="Thermometer with solid fill">
            <a:extLst>
              <a:ext uri="{FF2B5EF4-FFF2-40B4-BE49-F238E27FC236}">
                <a16:creationId xmlns:a16="http://schemas.microsoft.com/office/drawing/2014/main" id="{9B12D2B4-9693-80C7-37FD-26A8286D4DD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298352" y="4588410"/>
            <a:ext cx="516128" cy="516128"/>
          </a:xfrm>
          <a:prstGeom prst="rect">
            <a:avLst/>
          </a:prstGeom>
        </p:spPr>
      </p:pic>
      <p:pic>
        <p:nvPicPr>
          <p:cNvPr id="7" name="Picture 6" descr="Electric transformer icon outline style Royalty Free Vector">
            <a:extLst>
              <a:ext uri="{FF2B5EF4-FFF2-40B4-BE49-F238E27FC236}">
                <a16:creationId xmlns:a16="http://schemas.microsoft.com/office/drawing/2014/main" id="{D0044CF9-81CD-799C-1527-681494414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000" b="90000" l="10000" r="90000">
                        <a14:foregroundMark x1="21200" y1="8796" x2="21200" y2="8796"/>
                        <a14:foregroundMark x1="24700" y1="6481" x2="24700" y2="6481"/>
                        <a14:foregroundMark x1="78000" y1="5278" x2="78000" y2="5278"/>
                        <a14:foregroundMark x1="52400" y1="50370" x2="52400" y2="50370"/>
                        <a14:foregroundMark x1="48000" y1="69444" x2="48000" y2="69444"/>
                        <a14:foregroundMark x1="48600" y1="72963" x2="48600" y2="72963"/>
                        <a14:foregroundMark x1="22700" y1="5185" x2="22700" y2="5185"/>
                        <a14:foregroundMark x1="77600" y1="5278" x2="77600" y2="5278"/>
                        <a14:foregroundMark x1="77600" y1="5000" x2="77600" y2="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893" y="3193285"/>
            <a:ext cx="485876" cy="52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phic 7" descr="Electric Tower outline">
            <a:extLst>
              <a:ext uri="{FF2B5EF4-FFF2-40B4-BE49-F238E27FC236}">
                <a16:creationId xmlns:a16="http://schemas.microsoft.com/office/drawing/2014/main" id="{B4ED757B-57EA-A609-166A-ED0DA477C41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255091" y="3163612"/>
            <a:ext cx="550524" cy="550524"/>
          </a:xfrm>
          <a:prstGeom prst="rect">
            <a:avLst/>
          </a:prstGeom>
        </p:spPr>
      </p:pic>
      <p:pic>
        <p:nvPicPr>
          <p:cNvPr id="9" name="Picture 20" descr="Solar Icons &amp; Symbols">
            <a:extLst>
              <a:ext uri="{FF2B5EF4-FFF2-40B4-BE49-F238E27FC236}">
                <a16:creationId xmlns:a16="http://schemas.microsoft.com/office/drawing/2014/main" id="{8687AF23-00CF-3488-5D63-E803E2E4F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808" y="3206723"/>
            <a:ext cx="419387" cy="41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phic 9" descr="Battery charging outline">
            <a:extLst>
              <a:ext uri="{FF2B5EF4-FFF2-40B4-BE49-F238E27FC236}">
                <a16:creationId xmlns:a16="http://schemas.microsoft.com/office/drawing/2014/main" id="{7C38003D-3672-4898-B44A-DAB5B0313B9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145281" y="4271015"/>
            <a:ext cx="552682" cy="552682"/>
          </a:xfrm>
          <a:prstGeom prst="rect">
            <a:avLst/>
          </a:prstGeom>
        </p:spPr>
      </p:pic>
      <p:pic>
        <p:nvPicPr>
          <p:cNvPr id="11" name="Picture 22" descr="Dam Icon Royalty-Free Images, Stock Photos &amp; Pictures | Shutterstock">
            <a:extLst>
              <a:ext uri="{FF2B5EF4-FFF2-40B4-BE49-F238E27FC236}">
                <a16:creationId xmlns:a16="http://schemas.microsoft.com/office/drawing/2014/main" id="{74D6743E-E9D6-B8AA-33C8-82D9C96C32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biLevel thresh="75000"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30333" b="68333" l="10000" r="90000">
                        <a14:foregroundMark x1="33500" y1="38333" x2="33500" y2="38333"/>
                        <a14:foregroundMark x1="44333" y1="41833" x2="44333" y2="41833"/>
                        <a14:foregroundMark x1="55667" y1="42000" x2="55667" y2="42000"/>
                        <a14:foregroundMark x1="66667" y1="49167" x2="66667" y2="49167"/>
                        <a14:foregroundMark x1="75500" y1="53167" x2="75500" y2="53167"/>
                        <a14:foregroundMark x1="55167" y1="57333" x2="55167" y2="57333"/>
                        <a14:foregroundMark x1="45833" y1="55167" x2="45833" y2="55167"/>
                        <a14:foregroundMark x1="33667" y1="59667" x2="33667" y2="59667"/>
                        <a14:foregroundMark x1="35167" y1="63833" x2="35167" y2="63833"/>
                        <a14:foregroundMark x1="36000" y1="67333" x2="36000" y2="67333"/>
                        <a14:foregroundMark x1="29000" y1="30333" x2="29000" y2="30333"/>
                        <a14:backgroundMark x1="45000" y1="56167" x2="45000" y2="56167"/>
                        <a14:backgroundMark x1="54000" y1="58000" x2="54000" y2="58000"/>
                        <a14:backgroundMark x1="32833" y1="59500" x2="32833" y2="5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272" b="26872"/>
          <a:stretch/>
        </p:blipFill>
        <p:spPr bwMode="auto">
          <a:xfrm>
            <a:off x="1888294" y="3935584"/>
            <a:ext cx="919589" cy="43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8" descr="Outline geothermal energy icon isolated black Vector Image">
            <a:extLst>
              <a:ext uri="{FF2B5EF4-FFF2-40B4-BE49-F238E27FC236}">
                <a16:creationId xmlns:a16="http://schemas.microsoft.com/office/drawing/2014/main" id="{AE5560B2-BB32-1301-10F4-C156460183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6667" b="59167" l="26200" r="74300">
                        <a14:foregroundMark x1="39500" y1="17315" x2="39500" y2="17315"/>
                        <a14:foregroundMark x1="53800" y1="16759" x2="53800" y2="16759"/>
                        <a14:foregroundMark x1="26200" y1="43981" x2="26200" y2="43981"/>
                        <a14:foregroundMark x1="38300" y1="53796" x2="38300" y2="53796"/>
                        <a14:foregroundMark x1="51500" y1="53981" x2="51500" y2="53981"/>
                        <a14:foregroundMark x1="51600" y1="59259" x2="51600" y2="59259"/>
                        <a14:foregroundMark x1="63600" y1="53981" x2="63600" y2="53981"/>
                        <a14:foregroundMark x1="74300" y1="46944" x2="74300" y2="46944"/>
                        <a14:foregroundMark x1="64200" y1="37315" x2="64200" y2="37315"/>
                        <a14:foregroundMark x1="63800" y1="40833" x2="63800" y2="40833"/>
                        <a14:foregroundMark x1="59100" y1="41111" x2="59100" y2="41111"/>
                        <a14:foregroundMark x1="58800" y1="37500" x2="58800" y2="37500"/>
                        <a14:foregroundMark x1="51600" y1="37593" x2="51600" y2="37593"/>
                        <a14:foregroundMark x1="52100" y1="41019" x2="52100" y2="41019"/>
                        <a14:backgroundMark x1="40000" y1="52222" x2="40000" y2="52222"/>
                        <a14:backgroundMark x1="50800" y1="52407" x2="50800" y2="52407"/>
                        <a14:backgroundMark x1="61500" y1="52593" x2="61500" y2="52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4357" r="22247" b="38176"/>
          <a:stretch/>
        </p:blipFill>
        <p:spPr bwMode="auto">
          <a:xfrm>
            <a:off x="2071668" y="4645695"/>
            <a:ext cx="485311" cy="44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phic 12" descr="Lightning bolt with solid fill">
            <a:extLst>
              <a:ext uri="{FF2B5EF4-FFF2-40B4-BE49-F238E27FC236}">
                <a16:creationId xmlns:a16="http://schemas.microsoft.com/office/drawing/2014/main" id="{69157350-5318-4325-436D-AFDC17B440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6643" y="1904237"/>
            <a:ext cx="517996" cy="517996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FC04C25C-78EF-07FA-A9CB-CD7146CA4F40}"/>
              </a:ext>
            </a:extLst>
          </p:cNvPr>
          <p:cNvSpPr/>
          <p:nvPr/>
        </p:nvSpPr>
        <p:spPr>
          <a:xfrm>
            <a:off x="1957104" y="5245936"/>
            <a:ext cx="646931" cy="656928"/>
          </a:xfrm>
          <a:prstGeom prst="ellipse">
            <a:avLst/>
          </a:prstGeom>
          <a:solidFill>
            <a:schemeClr val="bg2"/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F407641-E63A-D725-A52A-35B9A8B7CE94}"/>
              </a:ext>
            </a:extLst>
          </p:cNvPr>
          <p:cNvCxnSpPr>
            <a:cxnSpLocks/>
          </p:cNvCxnSpPr>
          <p:nvPr/>
        </p:nvCxnSpPr>
        <p:spPr>
          <a:xfrm>
            <a:off x="2639042" y="4882180"/>
            <a:ext cx="24993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6E45ADB-D2DA-E666-F017-43919FD45606}"/>
              </a:ext>
            </a:extLst>
          </p:cNvPr>
          <p:cNvSpPr txBox="1"/>
          <p:nvPr/>
        </p:nvSpPr>
        <p:spPr>
          <a:xfrm>
            <a:off x="584374" y="5475092"/>
            <a:ext cx="13211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Vento</a:t>
            </a:r>
          </a:p>
        </p:txBody>
      </p:sp>
      <p:pic>
        <p:nvPicPr>
          <p:cNvPr id="34" name="Graphic 33" descr="Wind Turbines with solid fill">
            <a:extLst>
              <a:ext uri="{FF2B5EF4-FFF2-40B4-BE49-F238E27FC236}">
                <a16:creationId xmlns:a16="http://schemas.microsoft.com/office/drawing/2014/main" id="{0A5B83E1-5271-C2DF-5602-F4A23143678A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2017946" y="5337014"/>
            <a:ext cx="515550" cy="515550"/>
          </a:xfrm>
          <a:prstGeom prst="rect">
            <a:avLst/>
          </a:prstGeom>
        </p:spPr>
      </p:pic>
      <p:sp>
        <p:nvSpPr>
          <p:cNvPr id="102" name="Slide Number Placeholder 2">
            <a:extLst>
              <a:ext uri="{FF2B5EF4-FFF2-40B4-BE49-F238E27FC236}">
                <a16:creationId xmlns:a16="http://schemas.microsoft.com/office/drawing/2014/main" id="{C15D5991-ED48-4656-910D-769CBA682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6186836"/>
            <a:ext cx="473280" cy="365125"/>
          </a:xfrm>
        </p:spPr>
        <p:txBody>
          <a:bodyPr/>
          <a:lstStyle/>
          <a:p>
            <a:fld id="{CE97AC88-B9C7-4AEF-9990-0777AFA0136D}" type="slidenum">
              <a:rPr lang="en-US" smtClean="0"/>
              <a:t>23</a:t>
            </a:fld>
            <a:endParaRPr lang="en-US" dirty="0"/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C86BBBEC-1D8A-4C70-9413-66DC4743BD2A}"/>
              </a:ext>
            </a:extLst>
          </p:cNvPr>
          <p:cNvGrpSpPr/>
          <p:nvPr/>
        </p:nvGrpSpPr>
        <p:grpSpPr>
          <a:xfrm>
            <a:off x="9597323" y="745110"/>
            <a:ext cx="146522" cy="280390"/>
            <a:chOff x="5545138" y="625475"/>
            <a:chExt cx="1489075" cy="2849563"/>
          </a:xfrm>
        </p:grpSpPr>
        <p:sp>
          <p:nvSpPr>
            <p:cNvPr id="104" name="Freeform 117">
              <a:extLst>
                <a:ext uri="{FF2B5EF4-FFF2-40B4-BE49-F238E27FC236}">
                  <a16:creationId xmlns:a16="http://schemas.microsoft.com/office/drawing/2014/main" id="{C39DF379-D0B1-4488-8BF1-484086E49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625475"/>
              <a:ext cx="1243013" cy="1697038"/>
            </a:xfrm>
            <a:custGeom>
              <a:avLst/>
              <a:gdLst>
                <a:gd name="T0" fmla="*/ 2278 w 4249"/>
                <a:gd name="T1" fmla="*/ 5744 h 5744"/>
                <a:gd name="T2" fmla="*/ 0 w 4249"/>
                <a:gd name="T3" fmla="*/ 5744 h 5744"/>
                <a:gd name="T4" fmla="*/ 4249 w 4249"/>
                <a:gd name="T5" fmla="*/ 0 h 5744"/>
                <a:gd name="T6" fmla="*/ 2603 w 4249"/>
                <a:gd name="T7" fmla="*/ 4796 h 5744"/>
                <a:gd name="T8" fmla="*/ 2278 w 4249"/>
                <a:gd name="T9" fmla="*/ 5744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2278" y="5744"/>
                  </a:moveTo>
                  <a:lnTo>
                    <a:pt x="0" y="5744"/>
                  </a:lnTo>
                  <a:lnTo>
                    <a:pt x="4249" y="0"/>
                  </a:lnTo>
                  <a:lnTo>
                    <a:pt x="2603" y="4796"/>
                  </a:lnTo>
                  <a:lnTo>
                    <a:pt x="2278" y="5744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20">
              <a:extLst>
                <a:ext uri="{FF2B5EF4-FFF2-40B4-BE49-F238E27FC236}">
                  <a16:creationId xmlns:a16="http://schemas.microsoft.com/office/drawing/2014/main" id="{1D7207A2-FC5E-4BC1-B7A5-83537E578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1779588"/>
              <a:ext cx="1243013" cy="1695450"/>
            </a:xfrm>
            <a:custGeom>
              <a:avLst/>
              <a:gdLst>
                <a:gd name="T0" fmla="*/ 1972 w 4249"/>
                <a:gd name="T1" fmla="*/ 0 h 5744"/>
                <a:gd name="T2" fmla="*/ 4249 w 4249"/>
                <a:gd name="T3" fmla="*/ 0 h 5744"/>
                <a:gd name="T4" fmla="*/ 0 w 4249"/>
                <a:gd name="T5" fmla="*/ 5744 h 5744"/>
                <a:gd name="T6" fmla="*/ 1646 w 4249"/>
                <a:gd name="T7" fmla="*/ 948 h 5744"/>
                <a:gd name="T8" fmla="*/ 1972 w 4249"/>
                <a:gd name="T9" fmla="*/ 0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1972" y="0"/>
                  </a:moveTo>
                  <a:lnTo>
                    <a:pt x="4249" y="0"/>
                  </a:lnTo>
                  <a:lnTo>
                    <a:pt x="0" y="5744"/>
                  </a:lnTo>
                  <a:lnTo>
                    <a:pt x="1646" y="948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6" name="Oval 105">
            <a:hlinkClick r:id="rId27" action="ppaction://hlinksldjump"/>
            <a:extLst>
              <a:ext uri="{FF2B5EF4-FFF2-40B4-BE49-F238E27FC236}">
                <a16:creationId xmlns:a16="http://schemas.microsoft.com/office/drawing/2014/main" id="{2894CE2E-04C5-4FA1-BFF1-3B91B093A45E}"/>
              </a:ext>
            </a:extLst>
          </p:cNvPr>
          <p:cNvSpPr/>
          <p:nvPr/>
        </p:nvSpPr>
        <p:spPr>
          <a:xfrm>
            <a:off x="9384310" y="820816"/>
            <a:ext cx="128979" cy="12897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107" name="Oval 106">
            <a:hlinkClick r:id="rId28" action="ppaction://hlinksldjump"/>
            <a:extLst>
              <a:ext uri="{FF2B5EF4-FFF2-40B4-BE49-F238E27FC236}">
                <a16:creationId xmlns:a16="http://schemas.microsoft.com/office/drawing/2014/main" id="{6E752D3E-50CD-4457-9540-160AA8351EDC}"/>
              </a:ext>
            </a:extLst>
          </p:cNvPr>
          <p:cNvSpPr/>
          <p:nvPr/>
        </p:nvSpPr>
        <p:spPr>
          <a:xfrm>
            <a:off x="9384310" y="1983052"/>
            <a:ext cx="128979" cy="128979"/>
          </a:xfrm>
          <a:prstGeom prst="ellipse">
            <a:avLst/>
          </a:prstGeom>
          <a:solidFill>
            <a:srgbClr val="008CB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08" name="Oval 107">
            <a:hlinkClick r:id="rId27" action="ppaction://hlinksldjump"/>
            <a:extLst>
              <a:ext uri="{FF2B5EF4-FFF2-40B4-BE49-F238E27FC236}">
                <a16:creationId xmlns:a16="http://schemas.microsoft.com/office/drawing/2014/main" id="{02BA5BC8-C26E-4710-BBF7-EBC5C41E7CA8}"/>
              </a:ext>
            </a:extLst>
          </p:cNvPr>
          <p:cNvSpPr/>
          <p:nvPr/>
        </p:nvSpPr>
        <p:spPr>
          <a:xfrm>
            <a:off x="9384310" y="823197"/>
            <a:ext cx="128979" cy="128979"/>
          </a:xfrm>
          <a:prstGeom prst="ellipse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09" name="Oval 108">
            <a:hlinkClick r:id="rId29" action="ppaction://hlinksldjump"/>
            <a:extLst>
              <a:ext uri="{FF2B5EF4-FFF2-40B4-BE49-F238E27FC236}">
                <a16:creationId xmlns:a16="http://schemas.microsoft.com/office/drawing/2014/main" id="{825A3378-29AE-4158-8F45-008091714242}"/>
              </a:ext>
            </a:extLst>
          </p:cNvPr>
          <p:cNvSpPr/>
          <p:nvPr/>
        </p:nvSpPr>
        <p:spPr>
          <a:xfrm>
            <a:off x="9384310" y="1402303"/>
            <a:ext cx="128979" cy="128979"/>
          </a:xfrm>
          <a:prstGeom prst="ellipse">
            <a:avLst/>
          </a:prstGeom>
          <a:solidFill>
            <a:srgbClr val="1C356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10" name="Oval 109">
            <a:hlinkClick r:id="rId30" action="ppaction://hlinksldjump"/>
            <a:extLst>
              <a:ext uri="{FF2B5EF4-FFF2-40B4-BE49-F238E27FC236}">
                <a16:creationId xmlns:a16="http://schemas.microsoft.com/office/drawing/2014/main" id="{D7B2AA12-8995-49E9-BD9A-08569C9C50E5}"/>
              </a:ext>
            </a:extLst>
          </p:cNvPr>
          <p:cNvSpPr/>
          <p:nvPr/>
        </p:nvSpPr>
        <p:spPr>
          <a:xfrm>
            <a:off x="9384310" y="2563074"/>
            <a:ext cx="128979" cy="128979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11" name="Oval 110">
            <a:hlinkClick r:id="rId31" action="ppaction://hlinksldjump"/>
            <a:extLst>
              <a:ext uri="{FF2B5EF4-FFF2-40B4-BE49-F238E27FC236}">
                <a16:creationId xmlns:a16="http://schemas.microsoft.com/office/drawing/2014/main" id="{E978C98E-4C8E-44AB-981B-C0F28E08377E}"/>
              </a:ext>
            </a:extLst>
          </p:cNvPr>
          <p:cNvSpPr/>
          <p:nvPr/>
        </p:nvSpPr>
        <p:spPr>
          <a:xfrm>
            <a:off x="9384310" y="4302666"/>
            <a:ext cx="128979" cy="128979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Oval 111">
            <a:hlinkClick r:id="rId32" action="ppaction://hlinksldjump"/>
            <a:extLst>
              <a:ext uri="{FF2B5EF4-FFF2-40B4-BE49-F238E27FC236}">
                <a16:creationId xmlns:a16="http://schemas.microsoft.com/office/drawing/2014/main" id="{067CC615-E7A2-40EE-9E41-7FD5EB4F238F}"/>
              </a:ext>
            </a:extLst>
          </p:cNvPr>
          <p:cNvSpPr/>
          <p:nvPr/>
        </p:nvSpPr>
        <p:spPr>
          <a:xfrm>
            <a:off x="9384310" y="3720774"/>
            <a:ext cx="128979" cy="128979"/>
          </a:xfrm>
          <a:prstGeom prst="ellipse">
            <a:avLst/>
          </a:prstGeom>
          <a:solidFill>
            <a:srgbClr val="6AB24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Oval 112">
            <a:hlinkClick r:id="rId33" action="ppaction://hlinksldjump"/>
            <a:extLst>
              <a:ext uri="{FF2B5EF4-FFF2-40B4-BE49-F238E27FC236}">
                <a16:creationId xmlns:a16="http://schemas.microsoft.com/office/drawing/2014/main" id="{4269179A-E7F9-4930-AF18-3E0E821D3F94}"/>
              </a:ext>
            </a:extLst>
          </p:cNvPr>
          <p:cNvSpPr/>
          <p:nvPr/>
        </p:nvSpPr>
        <p:spPr>
          <a:xfrm>
            <a:off x="9384310" y="3144004"/>
            <a:ext cx="128979" cy="128979"/>
          </a:xfrm>
          <a:prstGeom prst="ellipse">
            <a:avLst/>
          </a:prstGeom>
          <a:solidFill>
            <a:srgbClr val="03884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Oval 113">
            <a:hlinkClick r:id="rId34" action="ppaction://hlinksldjump"/>
            <a:extLst>
              <a:ext uri="{FF2B5EF4-FFF2-40B4-BE49-F238E27FC236}">
                <a16:creationId xmlns:a16="http://schemas.microsoft.com/office/drawing/2014/main" id="{4FBCCF46-D4CE-469D-81D5-6C142770ED56}"/>
              </a:ext>
            </a:extLst>
          </p:cNvPr>
          <p:cNvSpPr/>
          <p:nvPr/>
        </p:nvSpPr>
        <p:spPr>
          <a:xfrm>
            <a:off x="9384310" y="4881778"/>
            <a:ext cx="128979" cy="128979"/>
          </a:xfrm>
          <a:prstGeom prst="ellipse">
            <a:avLst/>
          </a:prstGeom>
          <a:solidFill>
            <a:srgbClr val="F195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Oval 114">
            <a:hlinkClick r:id="rId35" action="ppaction://hlinksldjump"/>
            <a:extLst>
              <a:ext uri="{FF2B5EF4-FFF2-40B4-BE49-F238E27FC236}">
                <a16:creationId xmlns:a16="http://schemas.microsoft.com/office/drawing/2014/main" id="{EFCEE931-B161-4B5F-A8F3-3FB2167D384C}"/>
              </a:ext>
            </a:extLst>
          </p:cNvPr>
          <p:cNvSpPr/>
          <p:nvPr/>
        </p:nvSpPr>
        <p:spPr>
          <a:xfrm>
            <a:off x="9384310" y="5463066"/>
            <a:ext cx="128979" cy="128979"/>
          </a:xfrm>
          <a:prstGeom prst="ellipse">
            <a:avLst/>
          </a:prstGeom>
          <a:solidFill>
            <a:srgbClr val="F8A92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405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06E0163-FA45-CB04-868A-469E5EE0042F}"/>
              </a:ext>
            </a:extLst>
          </p:cNvPr>
          <p:cNvCxnSpPr>
            <a:cxnSpLocks/>
          </p:cNvCxnSpPr>
          <p:nvPr/>
        </p:nvCxnSpPr>
        <p:spPr>
          <a:xfrm>
            <a:off x="1654657" y="2626737"/>
            <a:ext cx="110523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42978AB-2E30-92F0-98D9-11B6C2150CD9}"/>
              </a:ext>
            </a:extLst>
          </p:cNvPr>
          <p:cNvCxnSpPr>
            <a:cxnSpLocks/>
          </p:cNvCxnSpPr>
          <p:nvPr/>
        </p:nvCxnSpPr>
        <p:spPr>
          <a:xfrm>
            <a:off x="723866" y="3840615"/>
            <a:ext cx="261487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F9189AFC-C1F1-5759-6536-F8519B1BF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00450"/>
            <a:ext cx="8534390" cy="977089"/>
          </a:xfrm>
        </p:spPr>
        <p:txBody>
          <a:bodyPr>
            <a:normAutofit/>
          </a:bodyPr>
          <a:lstStyle/>
          <a:p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Tipos de ativos do EAP </a:t>
            </a:r>
            <a:b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Escala de distrito e bairro</a:t>
            </a:r>
            <a:endParaRPr lang="en-GB" sz="360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09EB2-654B-72F2-25BE-DF0B7BE06646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Introdução ao kit de ferramentas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77F0398-EC0D-FC25-F0A5-CD9267F0BF84}"/>
              </a:ext>
            </a:extLst>
          </p:cNvPr>
          <p:cNvSpPr/>
          <p:nvPr/>
        </p:nvSpPr>
        <p:spPr>
          <a:xfrm>
            <a:off x="685800" y="1828800"/>
            <a:ext cx="3962400" cy="4023630"/>
          </a:xfrm>
          <a:prstGeom prst="roundRect">
            <a:avLst>
              <a:gd name="adj" fmla="val 23568"/>
            </a:avLst>
          </a:prstGeom>
          <a:noFill/>
          <a:ln w="28575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6CA6F4-8226-5619-7293-0FB906AECAB8}"/>
              </a:ext>
            </a:extLst>
          </p:cNvPr>
          <p:cNvSpPr txBox="1"/>
          <p:nvPr/>
        </p:nvSpPr>
        <p:spPr>
          <a:xfrm>
            <a:off x="923919" y="5920464"/>
            <a:ext cx="34861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Distritos e bairros do governo local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CAE4750-0EBF-4081-BF07-B0ABDFCC6F91}"/>
              </a:ext>
            </a:extLst>
          </p:cNvPr>
          <p:cNvGrpSpPr/>
          <p:nvPr/>
        </p:nvGrpSpPr>
        <p:grpSpPr>
          <a:xfrm>
            <a:off x="423930" y="1867386"/>
            <a:ext cx="1321196" cy="1047933"/>
            <a:chOff x="696196" y="3011772"/>
            <a:chExt cx="1321196" cy="1047933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5FA45D0-4BCF-CCAC-2F12-D844B451716C}"/>
                </a:ext>
              </a:extLst>
            </p:cNvPr>
            <p:cNvSpPr/>
            <p:nvPr/>
          </p:nvSpPr>
          <p:spPr>
            <a:xfrm>
              <a:off x="1029744" y="3011772"/>
              <a:ext cx="646931" cy="656928"/>
            </a:xfrm>
            <a:prstGeom prst="ellipse">
              <a:avLst/>
            </a:prstGeom>
            <a:solidFill>
              <a:schemeClr val="accent2"/>
            </a:solidFill>
            <a:ln w="3175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2A543DF-E129-3DF3-00DF-AED4AF515D84}"/>
                </a:ext>
              </a:extLst>
            </p:cNvPr>
            <p:cNvSpPr txBox="1"/>
            <p:nvPr/>
          </p:nvSpPr>
          <p:spPr>
            <a:xfrm>
              <a:off x="696196" y="3628818"/>
              <a:ext cx="132119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Soluções de microrrede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A0E5117-9BCF-3CF8-B9A7-AAE005F6F121}"/>
              </a:ext>
            </a:extLst>
          </p:cNvPr>
          <p:cNvGrpSpPr/>
          <p:nvPr/>
        </p:nvGrpSpPr>
        <p:grpSpPr>
          <a:xfrm>
            <a:off x="6093372" y="2479960"/>
            <a:ext cx="1493919" cy="1047933"/>
            <a:chOff x="523473" y="3011772"/>
            <a:chExt cx="1493919" cy="1047933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7F097AC-C2D2-3C0D-A669-C2CE65BA9CA2}"/>
                </a:ext>
              </a:extLst>
            </p:cNvPr>
            <p:cNvSpPr/>
            <p:nvPr/>
          </p:nvSpPr>
          <p:spPr>
            <a:xfrm>
              <a:off x="1029744" y="3011772"/>
              <a:ext cx="646931" cy="656928"/>
            </a:xfrm>
            <a:prstGeom prst="ellipse">
              <a:avLst/>
            </a:prstGeom>
            <a:solidFill>
              <a:schemeClr val="accent4"/>
            </a:solidFill>
            <a:ln w="3175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0F6FFBB-380E-A18F-CB6A-1CC3E239ECBC}"/>
                </a:ext>
              </a:extLst>
            </p:cNvPr>
            <p:cNvSpPr txBox="1"/>
            <p:nvPr/>
          </p:nvSpPr>
          <p:spPr>
            <a:xfrm>
              <a:off x="523473" y="3628818"/>
              <a:ext cx="149391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Eficiência</a:t>
              </a:r>
              <a:r>
                <a:rPr lang="en-GB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energética</a:t>
              </a:r>
              <a:br>
                <a:rPr lang="en-GB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estoque de </a:t>
              </a:r>
              <a:r>
                <a:rPr lang="en-GB" sz="11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edifícios</a:t>
              </a:r>
              <a:endParaRPr lang="en-GB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7341CC9-087D-9D36-3403-38525FB9E5B2}"/>
              </a:ext>
            </a:extLst>
          </p:cNvPr>
          <p:cNvGrpSpPr/>
          <p:nvPr/>
        </p:nvGrpSpPr>
        <p:grpSpPr>
          <a:xfrm>
            <a:off x="2301165" y="2126592"/>
            <a:ext cx="2445602" cy="908952"/>
            <a:chOff x="950539" y="2840091"/>
            <a:chExt cx="2445602" cy="908952"/>
          </a:xfrm>
        </p:grpSpPr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7F67260-9A64-4A2E-A1D2-D6CBB807001D}"/>
                </a:ext>
              </a:extLst>
            </p:cNvPr>
            <p:cNvSpPr/>
            <p:nvPr/>
          </p:nvSpPr>
          <p:spPr>
            <a:xfrm>
              <a:off x="950539" y="2840091"/>
              <a:ext cx="1050811" cy="908952"/>
            </a:xfrm>
            <a:prstGeom prst="triangle">
              <a:avLst/>
            </a:prstGeom>
            <a:solidFill>
              <a:schemeClr val="accent4"/>
            </a:solidFill>
            <a:ln w="3175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1054FA0-C8A0-5337-9AF8-4F1FB720D9D8}"/>
                </a:ext>
              </a:extLst>
            </p:cNvPr>
            <p:cNvSpPr txBox="1"/>
            <p:nvPr/>
          </p:nvSpPr>
          <p:spPr>
            <a:xfrm>
              <a:off x="1814611" y="2916617"/>
              <a:ext cx="158153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Residencial </a:t>
              </a:r>
              <a:br>
                <a:rPr lang="en-GB" sz="11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1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 comerciais </a:t>
              </a:r>
              <a:br>
                <a:rPr lang="en-GB" sz="11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1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edifícios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A583EF1-5BF3-68C8-2B6B-0BB4352B0A0D}"/>
              </a:ext>
            </a:extLst>
          </p:cNvPr>
          <p:cNvGrpSpPr/>
          <p:nvPr/>
        </p:nvGrpSpPr>
        <p:grpSpPr>
          <a:xfrm>
            <a:off x="1678758" y="3509153"/>
            <a:ext cx="2402327" cy="1047933"/>
            <a:chOff x="1678758" y="3509153"/>
            <a:chExt cx="2402327" cy="104793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929727E-21DE-7585-C7DD-FBB6BCA9133F}"/>
                </a:ext>
              </a:extLst>
            </p:cNvPr>
            <p:cNvGrpSpPr/>
            <p:nvPr/>
          </p:nvGrpSpPr>
          <p:grpSpPr>
            <a:xfrm>
              <a:off x="1678758" y="3509153"/>
              <a:ext cx="1321196" cy="1047933"/>
              <a:chOff x="696196" y="3011772"/>
              <a:chExt cx="1321196" cy="1047933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F1934D7D-8BB1-7B9B-C9A6-BCB08D603D03}"/>
                  </a:ext>
                </a:extLst>
              </p:cNvPr>
              <p:cNvSpPr/>
              <p:nvPr/>
            </p:nvSpPr>
            <p:spPr>
              <a:xfrm>
                <a:off x="1029744" y="3011772"/>
                <a:ext cx="646931" cy="656928"/>
              </a:xfrm>
              <a:prstGeom prst="ellipse">
                <a:avLst/>
              </a:prstGeom>
              <a:solidFill>
                <a:schemeClr val="accent2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CF19489-AE9A-CF6C-6848-2E14E03B74AB}"/>
                  </a:ext>
                </a:extLst>
              </p:cNvPr>
              <p:cNvSpPr txBox="1"/>
              <p:nvPr/>
            </p:nvSpPr>
            <p:spPr>
              <a:xfrm>
                <a:off x="696196" y="3628818"/>
                <a:ext cx="13211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Armazenamento</a:t>
                </a:r>
                <a:r>
                  <a:rPr lang="en-GB" sz="11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de </a:t>
                </a:r>
                <a:r>
                  <a:rPr lang="en-GB" sz="11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energia</a:t>
                </a:r>
                <a:r>
                  <a:rPr lang="en-GB" sz="11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br>
                  <a:rPr lang="en-GB" sz="11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GB" sz="11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armazenamento</a:t>
                </a:r>
                <a:endParaRPr lang="en-GB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1A1A98CA-4159-2C85-7521-4C2B278AC817}"/>
                </a:ext>
              </a:extLst>
            </p:cNvPr>
            <p:cNvGrpSpPr/>
            <p:nvPr/>
          </p:nvGrpSpPr>
          <p:grpSpPr>
            <a:xfrm>
              <a:off x="2759889" y="3509153"/>
              <a:ext cx="1321196" cy="1047933"/>
              <a:chOff x="696196" y="4214930"/>
              <a:chExt cx="1321196" cy="1047933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8B8DB4C3-A26D-74F6-8438-05DDCEAA9B0B}"/>
                  </a:ext>
                </a:extLst>
              </p:cNvPr>
              <p:cNvSpPr/>
              <p:nvPr/>
            </p:nvSpPr>
            <p:spPr>
              <a:xfrm>
                <a:off x="1029744" y="4214930"/>
                <a:ext cx="646931" cy="656928"/>
              </a:xfrm>
              <a:prstGeom prst="ellipse">
                <a:avLst/>
              </a:prstGeom>
              <a:solidFill>
                <a:schemeClr val="accent2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00B471C-393F-82ED-E802-EF9EDC54C23A}"/>
                  </a:ext>
                </a:extLst>
              </p:cNvPr>
              <p:cNvSpPr txBox="1"/>
              <p:nvPr/>
            </p:nvSpPr>
            <p:spPr>
              <a:xfrm>
                <a:off x="696196" y="4831976"/>
                <a:ext cx="13211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Energia solar distribuída</a:t>
                </a:r>
              </a:p>
              <a:p>
                <a:pPr algn="ctr"/>
                <a:r>
                  <a:rPr lang="en-GB" sz="11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geração</a:t>
                </a:r>
              </a:p>
            </p:txBody>
          </p:sp>
        </p:grp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5B2A8E3-FAF5-66F9-EED3-0E233508A76C}"/>
              </a:ext>
            </a:extLst>
          </p:cNvPr>
          <p:cNvCxnSpPr>
            <a:cxnSpLocks/>
          </p:cNvCxnSpPr>
          <p:nvPr/>
        </p:nvCxnSpPr>
        <p:spPr>
          <a:xfrm>
            <a:off x="1654657" y="2626737"/>
            <a:ext cx="0" cy="234540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2C3BA0D-1E3A-A816-B1CB-721B0CCC7EEF}"/>
              </a:ext>
            </a:extLst>
          </p:cNvPr>
          <p:cNvCxnSpPr>
            <a:cxnSpLocks/>
          </p:cNvCxnSpPr>
          <p:nvPr/>
        </p:nvCxnSpPr>
        <p:spPr>
          <a:xfrm>
            <a:off x="1654657" y="4966133"/>
            <a:ext cx="110523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5415FC4-D0EB-C01E-F14A-AF8671493466}"/>
              </a:ext>
            </a:extLst>
          </p:cNvPr>
          <p:cNvGrpSpPr/>
          <p:nvPr/>
        </p:nvGrpSpPr>
        <p:grpSpPr>
          <a:xfrm>
            <a:off x="2219323" y="4625120"/>
            <a:ext cx="1321196" cy="1047933"/>
            <a:chOff x="696196" y="4214930"/>
            <a:chExt cx="1321196" cy="1047933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1F25E72-8AD7-C56C-1126-DB25432807BF}"/>
                </a:ext>
              </a:extLst>
            </p:cNvPr>
            <p:cNvSpPr/>
            <p:nvPr/>
          </p:nvSpPr>
          <p:spPr>
            <a:xfrm>
              <a:off x="1029744" y="4214930"/>
              <a:ext cx="646931" cy="656928"/>
            </a:xfrm>
            <a:prstGeom prst="ellipse">
              <a:avLst/>
            </a:prstGeom>
            <a:solidFill>
              <a:schemeClr val="accent2"/>
            </a:solidFill>
            <a:ln w="3175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A40DCDA-9997-450D-E35E-FBBF17E27B12}"/>
                </a:ext>
              </a:extLst>
            </p:cNvPr>
            <p:cNvSpPr txBox="1"/>
            <p:nvPr/>
          </p:nvSpPr>
          <p:spPr>
            <a:xfrm>
              <a:off x="696196" y="4831976"/>
              <a:ext cx="132119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Geração de energia de reserva</a:t>
              </a:r>
            </a:p>
          </p:txBody>
        </p:sp>
      </p:grpSp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1764AF05-8F45-078B-1764-52839D0CF7A0}"/>
              </a:ext>
            </a:extLst>
          </p:cNvPr>
          <p:cNvSpPr/>
          <p:nvPr/>
        </p:nvSpPr>
        <p:spPr>
          <a:xfrm>
            <a:off x="5132613" y="1772633"/>
            <a:ext cx="3563190" cy="3082159"/>
          </a:xfrm>
          <a:prstGeom prst="triangle">
            <a:avLst/>
          </a:prstGeom>
          <a:noFill/>
          <a:ln w="28575">
            <a:solidFill>
              <a:schemeClr val="accent4"/>
            </a:solidFill>
            <a:prstDash val="solid"/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882934D-18E9-59D3-023E-1DDFF5206DEB}"/>
              </a:ext>
            </a:extLst>
          </p:cNvPr>
          <p:cNvGrpSpPr/>
          <p:nvPr/>
        </p:nvGrpSpPr>
        <p:grpSpPr>
          <a:xfrm>
            <a:off x="5565228" y="3592324"/>
            <a:ext cx="1402554" cy="1217210"/>
            <a:chOff x="754168" y="3011772"/>
            <a:chExt cx="1402554" cy="1217210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D5686F72-D184-DB57-8360-F278CB2E7E17}"/>
                </a:ext>
              </a:extLst>
            </p:cNvPr>
            <p:cNvSpPr/>
            <p:nvPr/>
          </p:nvSpPr>
          <p:spPr>
            <a:xfrm>
              <a:off x="1102993" y="3011772"/>
              <a:ext cx="646931" cy="656928"/>
            </a:xfrm>
            <a:prstGeom prst="ellipse">
              <a:avLst/>
            </a:prstGeom>
            <a:solidFill>
              <a:schemeClr val="accent4"/>
            </a:solidFill>
            <a:ln w="3175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2993280-4587-5D02-37C8-E4BA6A9B4863}"/>
                </a:ext>
              </a:extLst>
            </p:cNvPr>
            <p:cNvSpPr txBox="1"/>
            <p:nvPr/>
          </p:nvSpPr>
          <p:spPr>
            <a:xfrm>
              <a:off x="754168" y="3628818"/>
              <a:ext cx="140255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Baixo</a:t>
              </a:r>
              <a:r>
                <a:rPr lang="en-GB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carbono</a:t>
              </a:r>
              <a:br>
                <a:rPr lang="en-GB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1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aquecimento</a:t>
              </a:r>
              <a:r>
                <a:rPr lang="en-GB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 </a:t>
              </a:r>
              <a:r>
                <a:rPr lang="en-GB" sz="11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resfriamento</a:t>
              </a:r>
              <a:endParaRPr lang="en-GB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63E85B6-DECC-E9B6-E9F5-C14D50C3E2AF}"/>
              </a:ext>
            </a:extLst>
          </p:cNvPr>
          <p:cNvGrpSpPr/>
          <p:nvPr/>
        </p:nvGrpSpPr>
        <p:grpSpPr>
          <a:xfrm>
            <a:off x="6857028" y="3602232"/>
            <a:ext cx="1460526" cy="1047933"/>
            <a:chOff x="696196" y="3011772"/>
            <a:chExt cx="1460526" cy="1047933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D08116E-9368-B146-77EF-BBE83CE03086}"/>
                </a:ext>
              </a:extLst>
            </p:cNvPr>
            <p:cNvSpPr/>
            <p:nvPr/>
          </p:nvSpPr>
          <p:spPr>
            <a:xfrm>
              <a:off x="1102994" y="3011772"/>
              <a:ext cx="646931" cy="656928"/>
            </a:xfrm>
            <a:prstGeom prst="ellipse">
              <a:avLst/>
            </a:prstGeom>
            <a:solidFill>
              <a:schemeClr val="accent4"/>
            </a:solidFill>
            <a:ln w="3175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E26A851-9E1A-4571-3153-E411BA25C803}"/>
                </a:ext>
              </a:extLst>
            </p:cNvPr>
            <p:cNvSpPr txBox="1"/>
            <p:nvPr/>
          </p:nvSpPr>
          <p:spPr>
            <a:xfrm>
              <a:off x="696196" y="3628818"/>
              <a:ext cx="146052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Equipamentos de cozimento e combustíveis limpos </a:t>
              </a:r>
            </a:p>
          </p:txBody>
        </p:sp>
      </p:grp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E482449-3CC9-E495-69E4-2FAD09122E5E}"/>
              </a:ext>
            </a:extLst>
          </p:cNvPr>
          <p:cNvCxnSpPr>
            <a:cxnSpLocks/>
            <a:stCxn id="32" idx="0"/>
            <a:endCxn id="57" idx="0"/>
          </p:cNvCxnSpPr>
          <p:nvPr/>
        </p:nvCxnSpPr>
        <p:spPr>
          <a:xfrm flipV="1">
            <a:off x="2826571" y="1772633"/>
            <a:ext cx="4087637" cy="353959"/>
          </a:xfrm>
          <a:prstGeom prst="line">
            <a:avLst/>
          </a:prstGeom>
          <a:ln w="63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1D48D8A-4550-5D5F-7FD9-AF0DEED8938F}"/>
              </a:ext>
            </a:extLst>
          </p:cNvPr>
          <p:cNvCxnSpPr>
            <a:cxnSpLocks/>
            <a:stCxn id="32" idx="4"/>
            <a:endCxn id="57" idx="2"/>
          </p:cNvCxnSpPr>
          <p:nvPr/>
        </p:nvCxnSpPr>
        <p:spPr>
          <a:xfrm>
            <a:off x="3351976" y="3035544"/>
            <a:ext cx="1780637" cy="1819248"/>
          </a:xfrm>
          <a:prstGeom prst="line">
            <a:avLst/>
          </a:prstGeom>
          <a:ln w="63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Graphic 92" descr="Building outline">
            <a:extLst>
              <a:ext uri="{FF2B5EF4-FFF2-40B4-BE49-F238E27FC236}">
                <a16:creationId xmlns:a16="http://schemas.microsoft.com/office/drawing/2014/main" id="{DC8E8EB2-4620-A720-785D-B72E818B2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24901" y="2445928"/>
            <a:ext cx="469976" cy="497016"/>
          </a:xfrm>
          <a:prstGeom prst="rect">
            <a:avLst/>
          </a:prstGeom>
        </p:spPr>
      </p:pic>
      <p:pic>
        <p:nvPicPr>
          <p:cNvPr id="103" name="Graphic 102" descr="Home outline">
            <a:extLst>
              <a:ext uri="{FF2B5EF4-FFF2-40B4-BE49-F238E27FC236}">
                <a16:creationId xmlns:a16="http://schemas.microsoft.com/office/drawing/2014/main" id="{2B43D06C-5951-2D53-A1AF-9C0290F7B0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20546" y="2630860"/>
            <a:ext cx="344690" cy="344690"/>
          </a:xfrm>
          <a:prstGeom prst="rect">
            <a:avLst/>
          </a:prstGeom>
        </p:spPr>
      </p:pic>
      <p:pic>
        <p:nvPicPr>
          <p:cNvPr id="2" name="Picture 12" descr="Generator - Free industry icons">
            <a:extLst>
              <a:ext uri="{FF2B5EF4-FFF2-40B4-BE49-F238E27FC236}">
                <a16:creationId xmlns:a16="http://schemas.microsoft.com/office/drawing/2014/main" id="{60613045-989F-0BEA-ACEE-FDC251FD0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738140"/>
            <a:ext cx="430887" cy="43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4" descr="Battery charging outline">
            <a:extLst>
              <a:ext uri="{FF2B5EF4-FFF2-40B4-BE49-F238E27FC236}">
                <a16:creationId xmlns:a16="http://schemas.microsoft.com/office/drawing/2014/main" id="{E2E99936-38F3-3F3E-4A4A-AC634988BB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94880" y="3581222"/>
            <a:ext cx="530617" cy="530617"/>
          </a:xfrm>
          <a:prstGeom prst="rect">
            <a:avLst/>
          </a:prstGeom>
        </p:spPr>
      </p:pic>
      <p:pic>
        <p:nvPicPr>
          <p:cNvPr id="8" name="Picture 36" descr="Low-Carbon Icons - Free SVG &amp; PNG Low-Carbon Images - Noun Project">
            <a:extLst>
              <a:ext uri="{FF2B5EF4-FFF2-40B4-BE49-F238E27FC236}">
                <a16:creationId xmlns:a16="http://schemas.microsoft.com/office/drawing/2014/main" id="{43365EE6-4DDC-62CF-AE5E-C4B86B7B9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657" y="3601715"/>
            <a:ext cx="573022" cy="57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4" descr="Best Epc Royalty-Free Images, Stock Photos &amp; Pictures | Shutterstock">
            <a:extLst>
              <a:ext uri="{FF2B5EF4-FFF2-40B4-BE49-F238E27FC236}">
                <a16:creationId xmlns:a16="http://schemas.microsoft.com/office/drawing/2014/main" id="{04D98BF9-736B-7B1F-4B80-587BF90A15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857" b="70714" l="39604" r="60396">
                        <a14:foregroundMark x1="39714" y1="42500" x2="39714" y2="42500"/>
                        <a14:foregroundMark x1="47525" y1="26786" x2="47525" y2="26786"/>
                        <a14:foregroundMark x1="57426" y1="40714" x2="57426" y2="40714"/>
                        <a14:foregroundMark x1="57316" y1="56786" x2="57316" y2="56786"/>
                        <a14:foregroundMark x1="52255" y1="67500" x2="52255" y2="67500"/>
                        <a14:foregroundMark x1="60396" y1="62857" x2="60396" y2="6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176" r="38348" b="21424"/>
          <a:stretch/>
        </p:blipFill>
        <p:spPr bwMode="auto">
          <a:xfrm>
            <a:off x="6646516" y="2501278"/>
            <a:ext cx="547294" cy="54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Solar Roof Icons - Free SVG &amp; PNG Solar Roof Images - Noun Project">
            <a:extLst>
              <a:ext uri="{FF2B5EF4-FFF2-40B4-BE49-F238E27FC236}">
                <a16:creationId xmlns:a16="http://schemas.microsoft.com/office/drawing/2014/main" id="{3A4BC8A4-3B20-0570-6DC5-0624ED81B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188" y="2344796"/>
            <a:ext cx="51501" cy="5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Off-page Connector 10">
            <a:extLst>
              <a:ext uri="{FF2B5EF4-FFF2-40B4-BE49-F238E27FC236}">
                <a16:creationId xmlns:a16="http://schemas.microsoft.com/office/drawing/2014/main" id="{906E07CA-35B8-2C01-DAF5-75009BAAF8E2}"/>
              </a:ext>
            </a:extLst>
          </p:cNvPr>
          <p:cNvSpPr/>
          <p:nvPr/>
        </p:nvSpPr>
        <p:spPr>
          <a:xfrm rot="10800000">
            <a:off x="909011" y="1966121"/>
            <a:ext cx="343863" cy="414109"/>
          </a:xfrm>
          <a:prstGeom prst="flowChartOffpageConnector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pic>
        <p:nvPicPr>
          <p:cNvPr id="12" name="Graphic 11" descr="Lightning bolt with solid fill">
            <a:extLst>
              <a:ext uri="{FF2B5EF4-FFF2-40B4-BE49-F238E27FC236}">
                <a16:creationId xmlns:a16="http://schemas.microsoft.com/office/drawing/2014/main" id="{A4A4A9F6-E29A-95A2-836D-4EFEE54B316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29516" y="2055816"/>
            <a:ext cx="301264" cy="301264"/>
          </a:xfrm>
          <a:prstGeom prst="rect">
            <a:avLst/>
          </a:prstGeom>
        </p:spPr>
      </p:pic>
      <p:pic>
        <p:nvPicPr>
          <p:cNvPr id="1026" name="Picture 2" descr="Cooking - Free Tools and utensils icons">
            <a:extLst>
              <a:ext uri="{FF2B5EF4-FFF2-40B4-BE49-F238E27FC236}">
                <a16:creationId xmlns:a16="http://schemas.microsoft.com/office/drawing/2014/main" id="{8F077577-6C8F-E90B-6F90-3F9E193B2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780" y="3723332"/>
            <a:ext cx="458109" cy="45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Solar Roof Icons - Free SVG &amp; PNG Solar Roof Images - Noun Project">
            <a:extLst>
              <a:ext uri="{FF2B5EF4-FFF2-40B4-BE49-F238E27FC236}">
                <a16:creationId xmlns:a16="http://schemas.microsoft.com/office/drawing/2014/main" id="{97C82FD6-0350-CB10-C5C3-D48515C62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206" y="3534006"/>
            <a:ext cx="548250" cy="5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Slide Number Placeholder 2">
            <a:extLst>
              <a:ext uri="{FF2B5EF4-FFF2-40B4-BE49-F238E27FC236}">
                <a16:creationId xmlns:a16="http://schemas.microsoft.com/office/drawing/2014/main" id="{A38FFE98-8D3F-4607-9595-5C64A74E1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6186836"/>
            <a:ext cx="473280" cy="365125"/>
          </a:xfrm>
        </p:spPr>
        <p:txBody>
          <a:bodyPr/>
          <a:lstStyle/>
          <a:p>
            <a:fld id="{CE97AC88-B9C7-4AEF-9990-0777AFA0136D}" type="slidenum">
              <a:rPr lang="en-US" smtClean="0"/>
              <a:t>24</a:t>
            </a:fld>
            <a:endParaRPr lang="en-US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34F3162-5B5A-4660-9BB6-2973375D5E7B}"/>
              </a:ext>
            </a:extLst>
          </p:cNvPr>
          <p:cNvGrpSpPr/>
          <p:nvPr/>
        </p:nvGrpSpPr>
        <p:grpSpPr>
          <a:xfrm>
            <a:off x="9597323" y="745110"/>
            <a:ext cx="146522" cy="280390"/>
            <a:chOff x="5545138" y="625475"/>
            <a:chExt cx="1489075" cy="2849563"/>
          </a:xfrm>
        </p:grpSpPr>
        <p:sp>
          <p:nvSpPr>
            <p:cNvPr id="69" name="Freeform 117">
              <a:extLst>
                <a:ext uri="{FF2B5EF4-FFF2-40B4-BE49-F238E27FC236}">
                  <a16:creationId xmlns:a16="http://schemas.microsoft.com/office/drawing/2014/main" id="{71E5B9BE-79F8-4B2A-B4D8-0E2F2DAD2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625475"/>
              <a:ext cx="1243013" cy="1697038"/>
            </a:xfrm>
            <a:custGeom>
              <a:avLst/>
              <a:gdLst>
                <a:gd name="T0" fmla="*/ 2278 w 4249"/>
                <a:gd name="T1" fmla="*/ 5744 h 5744"/>
                <a:gd name="T2" fmla="*/ 0 w 4249"/>
                <a:gd name="T3" fmla="*/ 5744 h 5744"/>
                <a:gd name="T4" fmla="*/ 4249 w 4249"/>
                <a:gd name="T5" fmla="*/ 0 h 5744"/>
                <a:gd name="T6" fmla="*/ 2603 w 4249"/>
                <a:gd name="T7" fmla="*/ 4796 h 5744"/>
                <a:gd name="T8" fmla="*/ 2278 w 4249"/>
                <a:gd name="T9" fmla="*/ 5744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2278" y="5744"/>
                  </a:moveTo>
                  <a:lnTo>
                    <a:pt x="0" y="5744"/>
                  </a:lnTo>
                  <a:lnTo>
                    <a:pt x="4249" y="0"/>
                  </a:lnTo>
                  <a:lnTo>
                    <a:pt x="2603" y="4796"/>
                  </a:lnTo>
                  <a:lnTo>
                    <a:pt x="2278" y="5744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20">
              <a:extLst>
                <a:ext uri="{FF2B5EF4-FFF2-40B4-BE49-F238E27FC236}">
                  <a16:creationId xmlns:a16="http://schemas.microsoft.com/office/drawing/2014/main" id="{5C26D73D-1128-4A55-862A-32800F4AC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1779588"/>
              <a:ext cx="1243013" cy="1695450"/>
            </a:xfrm>
            <a:custGeom>
              <a:avLst/>
              <a:gdLst>
                <a:gd name="T0" fmla="*/ 1972 w 4249"/>
                <a:gd name="T1" fmla="*/ 0 h 5744"/>
                <a:gd name="T2" fmla="*/ 4249 w 4249"/>
                <a:gd name="T3" fmla="*/ 0 h 5744"/>
                <a:gd name="T4" fmla="*/ 0 w 4249"/>
                <a:gd name="T5" fmla="*/ 5744 h 5744"/>
                <a:gd name="T6" fmla="*/ 1646 w 4249"/>
                <a:gd name="T7" fmla="*/ 948 h 5744"/>
                <a:gd name="T8" fmla="*/ 1972 w 4249"/>
                <a:gd name="T9" fmla="*/ 0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1972" y="0"/>
                  </a:moveTo>
                  <a:lnTo>
                    <a:pt x="4249" y="0"/>
                  </a:lnTo>
                  <a:lnTo>
                    <a:pt x="0" y="5744"/>
                  </a:lnTo>
                  <a:lnTo>
                    <a:pt x="1646" y="948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1" name="Oval 120">
            <a:hlinkClick r:id="rId16" action="ppaction://hlinksldjump"/>
            <a:extLst>
              <a:ext uri="{FF2B5EF4-FFF2-40B4-BE49-F238E27FC236}">
                <a16:creationId xmlns:a16="http://schemas.microsoft.com/office/drawing/2014/main" id="{BDBAE036-05E0-4B88-A860-C11238D4B81C}"/>
              </a:ext>
            </a:extLst>
          </p:cNvPr>
          <p:cNvSpPr/>
          <p:nvPr/>
        </p:nvSpPr>
        <p:spPr>
          <a:xfrm>
            <a:off x="9384310" y="820816"/>
            <a:ext cx="128979" cy="12897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122" name="Oval 121">
            <a:hlinkClick r:id="rId17" action="ppaction://hlinksldjump"/>
            <a:extLst>
              <a:ext uri="{FF2B5EF4-FFF2-40B4-BE49-F238E27FC236}">
                <a16:creationId xmlns:a16="http://schemas.microsoft.com/office/drawing/2014/main" id="{4BD7315B-38C7-46E9-BDEE-8A3E0973968B}"/>
              </a:ext>
            </a:extLst>
          </p:cNvPr>
          <p:cNvSpPr/>
          <p:nvPr/>
        </p:nvSpPr>
        <p:spPr>
          <a:xfrm>
            <a:off x="9384310" y="1983052"/>
            <a:ext cx="128979" cy="128979"/>
          </a:xfrm>
          <a:prstGeom prst="ellipse">
            <a:avLst/>
          </a:prstGeom>
          <a:solidFill>
            <a:srgbClr val="008CB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23" name="Oval 122">
            <a:hlinkClick r:id="rId16" action="ppaction://hlinksldjump"/>
            <a:extLst>
              <a:ext uri="{FF2B5EF4-FFF2-40B4-BE49-F238E27FC236}">
                <a16:creationId xmlns:a16="http://schemas.microsoft.com/office/drawing/2014/main" id="{70A64221-4EE7-4223-B6DF-9DADCBB749E8}"/>
              </a:ext>
            </a:extLst>
          </p:cNvPr>
          <p:cNvSpPr/>
          <p:nvPr/>
        </p:nvSpPr>
        <p:spPr>
          <a:xfrm>
            <a:off x="9384310" y="823197"/>
            <a:ext cx="128979" cy="128979"/>
          </a:xfrm>
          <a:prstGeom prst="ellipse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24" name="Oval 123">
            <a:hlinkClick r:id="rId18" action="ppaction://hlinksldjump"/>
            <a:extLst>
              <a:ext uri="{FF2B5EF4-FFF2-40B4-BE49-F238E27FC236}">
                <a16:creationId xmlns:a16="http://schemas.microsoft.com/office/drawing/2014/main" id="{0D93737E-A843-4DCC-9ABC-BF335E1D03CD}"/>
              </a:ext>
            </a:extLst>
          </p:cNvPr>
          <p:cNvSpPr/>
          <p:nvPr/>
        </p:nvSpPr>
        <p:spPr>
          <a:xfrm>
            <a:off x="9384310" y="1402303"/>
            <a:ext cx="128979" cy="128979"/>
          </a:xfrm>
          <a:prstGeom prst="ellipse">
            <a:avLst/>
          </a:prstGeom>
          <a:solidFill>
            <a:srgbClr val="1C356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25" name="Oval 124">
            <a:hlinkClick r:id="rId19" action="ppaction://hlinksldjump"/>
            <a:extLst>
              <a:ext uri="{FF2B5EF4-FFF2-40B4-BE49-F238E27FC236}">
                <a16:creationId xmlns:a16="http://schemas.microsoft.com/office/drawing/2014/main" id="{E97774AD-45F0-42C7-AF02-15DB6339132B}"/>
              </a:ext>
            </a:extLst>
          </p:cNvPr>
          <p:cNvSpPr/>
          <p:nvPr/>
        </p:nvSpPr>
        <p:spPr>
          <a:xfrm>
            <a:off x="9384310" y="2563074"/>
            <a:ext cx="128979" cy="128979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26" name="Oval 125">
            <a:hlinkClick r:id="rId20" action="ppaction://hlinksldjump"/>
            <a:extLst>
              <a:ext uri="{FF2B5EF4-FFF2-40B4-BE49-F238E27FC236}">
                <a16:creationId xmlns:a16="http://schemas.microsoft.com/office/drawing/2014/main" id="{A79ADCCB-FD95-42D3-8075-77BEDE08DAF7}"/>
              </a:ext>
            </a:extLst>
          </p:cNvPr>
          <p:cNvSpPr/>
          <p:nvPr/>
        </p:nvSpPr>
        <p:spPr>
          <a:xfrm>
            <a:off x="9384310" y="4302666"/>
            <a:ext cx="128979" cy="128979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Oval 126">
            <a:hlinkClick r:id="rId21" action="ppaction://hlinksldjump"/>
            <a:extLst>
              <a:ext uri="{FF2B5EF4-FFF2-40B4-BE49-F238E27FC236}">
                <a16:creationId xmlns:a16="http://schemas.microsoft.com/office/drawing/2014/main" id="{BED6D668-1A4E-4A28-A4CC-0BABFCB8D3C6}"/>
              </a:ext>
            </a:extLst>
          </p:cNvPr>
          <p:cNvSpPr/>
          <p:nvPr/>
        </p:nvSpPr>
        <p:spPr>
          <a:xfrm>
            <a:off x="9384310" y="3720774"/>
            <a:ext cx="128979" cy="128979"/>
          </a:xfrm>
          <a:prstGeom prst="ellipse">
            <a:avLst/>
          </a:prstGeom>
          <a:solidFill>
            <a:srgbClr val="6AB24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Oval 127">
            <a:hlinkClick r:id="rId22" action="ppaction://hlinksldjump"/>
            <a:extLst>
              <a:ext uri="{FF2B5EF4-FFF2-40B4-BE49-F238E27FC236}">
                <a16:creationId xmlns:a16="http://schemas.microsoft.com/office/drawing/2014/main" id="{C582CA2A-3FA6-47CC-8937-95B43925774B}"/>
              </a:ext>
            </a:extLst>
          </p:cNvPr>
          <p:cNvSpPr/>
          <p:nvPr/>
        </p:nvSpPr>
        <p:spPr>
          <a:xfrm>
            <a:off x="9384310" y="3144004"/>
            <a:ext cx="128979" cy="128979"/>
          </a:xfrm>
          <a:prstGeom prst="ellipse">
            <a:avLst/>
          </a:prstGeom>
          <a:solidFill>
            <a:srgbClr val="03884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Oval 128">
            <a:hlinkClick r:id="rId23" action="ppaction://hlinksldjump"/>
            <a:extLst>
              <a:ext uri="{FF2B5EF4-FFF2-40B4-BE49-F238E27FC236}">
                <a16:creationId xmlns:a16="http://schemas.microsoft.com/office/drawing/2014/main" id="{524E6B30-CD8C-4C03-8BA7-40BD705F62D6}"/>
              </a:ext>
            </a:extLst>
          </p:cNvPr>
          <p:cNvSpPr/>
          <p:nvPr/>
        </p:nvSpPr>
        <p:spPr>
          <a:xfrm>
            <a:off x="9384310" y="4881778"/>
            <a:ext cx="128979" cy="128979"/>
          </a:xfrm>
          <a:prstGeom prst="ellipse">
            <a:avLst/>
          </a:prstGeom>
          <a:solidFill>
            <a:srgbClr val="F195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Oval 129">
            <a:hlinkClick r:id="rId24" action="ppaction://hlinksldjump"/>
            <a:extLst>
              <a:ext uri="{FF2B5EF4-FFF2-40B4-BE49-F238E27FC236}">
                <a16:creationId xmlns:a16="http://schemas.microsoft.com/office/drawing/2014/main" id="{B529B297-18D4-4EA3-A737-7BBE3F1974C7}"/>
              </a:ext>
            </a:extLst>
          </p:cNvPr>
          <p:cNvSpPr/>
          <p:nvPr/>
        </p:nvSpPr>
        <p:spPr>
          <a:xfrm>
            <a:off x="9384310" y="5463066"/>
            <a:ext cx="128979" cy="128979"/>
          </a:xfrm>
          <a:prstGeom prst="ellipse">
            <a:avLst/>
          </a:prstGeom>
          <a:solidFill>
            <a:srgbClr val="F8A92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5893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27928-7A24-2C58-57DA-AA14DD521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1C3567"/>
                </a:solidFill>
              </a:rPr>
              <a:t>Como usar este kit de ferramentas</a:t>
            </a:r>
            <a:br>
              <a:rPr lang="en-GB" dirty="0">
                <a:solidFill>
                  <a:srgbClr val="1C3567"/>
                </a:solidFill>
              </a:rPr>
            </a:br>
            <a:r>
              <a:rPr lang="en-GB" sz="2400" b="0" dirty="0">
                <a:solidFill>
                  <a:srgbClr val="1C3567"/>
                </a:solidFill>
              </a:rPr>
              <a:t>Uso de módulos e ferramentas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69D0A1B-648F-6490-04C1-A5BDBB7BDA9F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GB" dirty="0" err="1">
                <a:solidFill>
                  <a:srgbClr val="1C3567"/>
                </a:solidFill>
              </a:rPr>
              <a:t>Introdução</a:t>
            </a:r>
            <a:r>
              <a:rPr lang="en-GB" dirty="0">
                <a:solidFill>
                  <a:srgbClr val="1C3567"/>
                </a:solidFill>
              </a:rPr>
              <a:t> </a:t>
            </a:r>
            <a:r>
              <a:rPr lang="en-GB" dirty="0" err="1">
                <a:solidFill>
                  <a:srgbClr val="1C3567"/>
                </a:solidFill>
              </a:rPr>
              <a:t>ao</a:t>
            </a:r>
            <a:r>
              <a:rPr lang="en-GB" dirty="0">
                <a:solidFill>
                  <a:srgbClr val="1C3567"/>
                </a:solidFill>
              </a:rPr>
              <a:t> kit de ferramentas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54F9F3-C2E5-F4BA-EB29-818C30BDE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t>25</a:t>
            </a:fld>
            <a:endParaRPr lang="en-US"/>
          </a:p>
        </p:txBody>
      </p:sp>
      <p:sp>
        <p:nvSpPr>
          <p:cNvPr id="17" name="Content Placeholder 12">
            <a:extLst>
              <a:ext uri="{FF2B5EF4-FFF2-40B4-BE49-F238E27FC236}">
                <a16:creationId xmlns:a16="http://schemas.microsoft.com/office/drawing/2014/main" id="{26DDBB59-D8FC-2A51-0A96-38F7A91A1DBA}"/>
              </a:ext>
            </a:extLst>
          </p:cNvPr>
          <p:cNvSpPr txBox="1">
            <a:spLocks/>
          </p:cNvSpPr>
          <p:nvPr/>
        </p:nvSpPr>
        <p:spPr>
          <a:xfrm>
            <a:off x="685801" y="1845994"/>
            <a:ext cx="3962399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 sz="1200" dirty="0" err="1"/>
              <a:t>Conteúdo</a:t>
            </a:r>
            <a:r>
              <a:rPr lang="en-GB" sz="1200" dirty="0"/>
              <a:t> do </a:t>
            </a:r>
            <a:r>
              <a:rPr lang="en-GB" sz="1200" dirty="0" err="1"/>
              <a:t>módulo</a:t>
            </a:r>
            <a:endParaRPr lang="en-GB" sz="1200" dirty="0"/>
          </a:p>
          <a:p>
            <a:pPr>
              <a:lnSpc>
                <a:spcPct val="120000"/>
              </a:lnSpc>
            </a:pPr>
            <a:r>
              <a:rPr lang="en-GB" sz="1200" b="0" dirty="0" err="1">
                <a:solidFill>
                  <a:schemeClr val="tx1"/>
                </a:solidFill>
              </a:rPr>
              <a:t>Cada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módulo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deste</a:t>
            </a:r>
            <a:r>
              <a:rPr lang="en-GB" sz="1200" b="0" dirty="0">
                <a:solidFill>
                  <a:schemeClr val="tx1"/>
                </a:solidFill>
              </a:rPr>
              <a:t> kit de ferramentas </a:t>
            </a:r>
            <a:r>
              <a:rPr lang="en-GB" sz="1200" b="0" dirty="0" err="1">
                <a:solidFill>
                  <a:schemeClr val="tx1"/>
                </a:solidFill>
              </a:rPr>
              <a:t>começa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apresentando</a:t>
            </a:r>
            <a:r>
              <a:rPr lang="en-GB" sz="1200" b="0" dirty="0">
                <a:solidFill>
                  <a:schemeClr val="tx1"/>
                </a:solidFill>
              </a:rPr>
              <a:t> o </a:t>
            </a:r>
            <a:r>
              <a:rPr lang="en-GB" sz="1200" b="0" dirty="0" err="1">
                <a:solidFill>
                  <a:schemeClr val="tx1"/>
                </a:solidFill>
              </a:rPr>
              <a:t>contexto</a:t>
            </a:r>
            <a:r>
              <a:rPr lang="en-GB" sz="1200" b="0" dirty="0">
                <a:solidFill>
                  <a:schemeClr val="tx1"/>
                </a:solidFill>
              </a:rPr>
              <a:t> e o </a:t>
            </a:r>
            <a:r>
              <a:rPr lang="en-GB" sz="1200" b="0" dirty="0" err="1">
                <a:solidFill>
                  <a:schemeClr val="tx1"/>
                </a:solidFill>
              </a:rPr>
              <a:t>conteúdo</a:t>
            </a:r>
            <a:r>
              <a:rPr lang="en-GB" sz="1200" b="0" dirty="0">
                <a:solidFill>
                  <a:schemeClr val="tx1"/>
                </a:solidFill>
              </a:rPr>
              <a:t> do </a:t>
            </a:r>
            <a:r>
              <a:rPr lang="en-GB" sz="1200" b="0" dirty="0" err="1">
                <a:solidFill>
                  <a:schemeClr val="tx1"/>
                </a:solidFill>
              </a:rPr>
              <a:t>módulo</a:t>
            </a:r>
            <a:r>
              <a:rPr lang="en-GB" sz="1200" b="0" dirty="0">
                <a:solidFill>
                  <a:schemeClr val="tx1"/>
                </a:solidFill>
              </a:rPr>
              <a:t>. O </a:t>
            </a:r>
            <a:r>
              <a:rPr lang="en-GB" sz="1200" b="0" dirty="0" err="1">
                <a:solidFill>
                  <a:schemeClr val="tx1"/>
                </a:solidFill>
              </a:rPr>
              <a:t>conteúdo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baseia</a:t>
            </a:r>
            <a:r>
              <a:rPr lang="en-GB" sz="1200" b="0" dirty="0">
                <a:solidFill>
                  <a:schemeClr val="tx1"/>
                </a:solidFill>
              </a:rPr>
              <a:t>-se </a:t>
            </a:r>
            <a:r>
              <a:rPr lang="en-GB" sz="1200" b="0" dirty="0" err="1">
                <a:solidFill>
                  <a:schemeClr val="tx1"/>
                </a:solidFill>
              </a:rPr>
              <a:t>nos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conceitos</a:t>
            </a:r>
            <a:r>
              <a:rPr lang="en-GB" sz="1200" b="0" dirty="0">
                <a:solidFill>
                  <a:schemeClr val="tx1"/>
                </a:solidFill>
              </a:rPr>
              <a:t> e </a:t>
            </a:r>
            <a:r>
              <a:rPr lang="en-GB" sz="1200" b="0" dirty="0" err="1">
                <a:solidFill>
                  <a:schemeClr val="tx1"/>
                </a:solidFill>
              </a:rPr>
              <a:t>na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linguagem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sobre</a:t>
            </a:r>
            <a:r>
              <a:rPr lang="en-GB" sz="1200" b="0" dirty="0">
                <a:solidFill>
                  <a:schemeClr val="tx1"/>
                </a:solidFill>
              </a:rPr>
              <a:t> EAP da </a:t>
            </a:r>
            <a:r>
              <a:rPr lang="en-GB" sz="1200" b="0" dirty="0" err="1">
                <a:solidFill>
                  <a:schemeClr val="tx1"/>
                </a:solidFill>
              </a:rPr>
              <a:t>pesquisa</a:t>
            </a:r>
            <a:r>
              <a:rPr lang="en-GB" sz="1200" b="0" dirty="0">
                <a:solidFill>
                  <a:schemeClr val="tx1"/>
                </a:solidFill>
              </a:rPr>
              <a:t> 2023 do GCoM, </a:t>
            </a:r>
            <a:r>
              <a:rPr lang="en-GB" sz="1200" b="0" dirty="0" err="1">
                <a:solidFill>
                  <a:schemeClr val="tx1"/>
                </a:solidFill>
              </a:rPr>
              <a:t>apresentados</a:t>
            </a:r>
            <a:r>
              <a:rPr lang="en-GB" sz="1200" b="0" dirty="0">
                <a:solidFill>
                  <a:schemeClr val="tx1"/>
                </a:solidFill>
              </a:rPr>
              <a:t> de </a:t>
            </a:r>
            <a:r>
              <a:rPr lang="en-GB" sz="1200" b="0" dirty="0" err="1">
                <a:solidFill>
                  <a:schemeClr val="tx1"/>
                </a:solidFill>
              </a:rPr>
              <a:t>uma</a:t>
            </a:r>
            <a:r>
              <a:rPr lang="en-GB" sz="1200" b="0" dirty="0">
                <a:solidFill>
                  <a:schemeClr val="tx1"/>
                </a:solidFill>
              </a:rPr>
              <a:t> forma que </a:t>
            </a:r>
            <a:r>
              <a:rPr lang="en-GB" sz="1200" b="0" dirty="0" err="1">
                <a:solidFill>
                  <a:schemeClr val="tx1"/>
                </a:solidFill>
              </a:rPr>
              <a:t>desvenda</a:t>
            </a:r>
            <a:r>
              <a:rPr lang="en-GB" sz="1200" b="0" dirty="0">
                <a:solidFill>
                  <a:schemeClr val="tx1"/>
                </a:solidFill>
              </a:rPr>
              <a:t> as </a:t>
            </a:r>
            <a:r>
              <a:rPr lang="en-GB" sz="1200" b="0" dirty="0" err="1">
                <a:solidFill>
                  <a:schemeClr val="tx1"/>
                </a:solidFill>
              </a:rPr>
              <a:t>suas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experiências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como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funcionários</a:t>
            </a:r>
            <a:r>
              <a:rPr lang="en-GB" sz="1200" b="0" dirty="0">
                <a:solidFill>
                  <a:schemeClr val="tx1"/>
                </a:solidFill>
              </a:rPr>
              <a:t> do </a:t>
            </a:r>
            <a:r>
              <a:rPr lang="en-GB" sz="1200" b="0" dirty="0" err="1">
                <a:solidFill>
                  <a:schemeClr val="tx1"/>
                </a:solidFill>
              </a:rPr>
              <a:t>governo</a:t>
            </a:r>
            <a:r>
              <a:rPr lang="en-GB" sz="1200" b="0" dirty="0">
                <a:solidFill>
                  <a:schemeClr val="tx1"/>
                </a:solidFill>
              </a:rPr>
              <a:t> local e </a:t>
            </a:r>
            <a:r>
              <a:rPr lang="en-GB" sz="1200" b="0" dirty="0" err="1">
                <a:solidFill>
                  <a:schemeClr val="tx1"/>
                </a:solidFill>
              </a:rPr>
              <a:t>constrói</a:t>
            </a:r>
            <a:r>
              <a:rPr lang="en-GB" sz="1200" b="0" dirty="0">
                <a:solidFill>
                  <a:schemeClr val="tx1"/>
                </a:solidFill>
              </a:rPr>
              <a:t> as </a:t>
            </a:r>
            <a:r>
              <a:rPr lang="en-GB" sz="1200" b="0" dirty="0" err="1">
                <a:solidFill>
                  <a:schemeClr val="tx1"/>
                </a:solidFill>
              </a:rPr>
              <a:t>suas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próximas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etapas</a:t>
            </a:r>
            <a:r>
              <a:rPr lang="en-GB" sz="1200" b="0" dirty="0">
                <a:solidFill>
                  <a:schemeClr val="tx1"/>
                </a:solidFill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en-GB" sz="1200" b="0" dirty="0">
                <a:solidFill>
                  <a:schemeClr val="tx1"/>
                </a:solidFill>
              </a:rPr>
              <a:t>Cada </a:t>
            </a:r>
            <a:r>
              <a:rPr lang="en-GB" sz="1200" b="0" dirty="0" err="1">
                <a:solidFill>
                  <a:schemeClr val="tx1"/>
                </a:solidFill>
              </a:rPr>
              <a:t>módulo</a:t>
            </a:r>
            <a:r>
              <a:rPr lang="en-GB" sz="1200" b="0" dirty="0">
                <a:solidFill>
                  <a:schemeClr val="tx1"/>
                </a:solidFill>
              </a:rPr>
              <a:t> também é encerrado com </a:t>
            </a:r>
            <a:r>
              <a:rPr lang="en-GB" sz="1200" b="0" dirty="0" err="1">
                <a:solidFill>
                  <a:schemeClr val="tx1"/>
                </a:solidFill>
              </a:rPr>
              <a:t>uma</a:t>
            </a:r>
            <a:r>
              <a:rPr lang="en-GB" sz="1200" b="0" dirty="0">
                <a:solidFill>
                  <a:schemeClr val="tx1"/>
                </a:solidFill>
              </a:rPr>
              <a:t> "planilha de </a:t>
            </a:r>
            <a:r>
              <a:rPr lang="en-GB" sz="1200" b="0" dirty="0" err="1">
                <a:solidFill>
                  <a:schemeClr val="tx1"/>
                </a:solidFill>
              </a:rPr>
              <a:t>verificação</a:t>
            </a:r>
            <a:r>
              <a:rPr lang="en-GB" sz="1200" b="0" dirty="0">
                <a:solidFill>
                  <a:schemeClr val="tx1"/>
                </a:solidFill>
              </a:rPr>
              <a:t>". Ela </a:t>
            </a:r>
            <a:r>
              <a:rPr lang="en-GB" sz="1200" b="0" dirty="0" err="1">
                <a:solidFill>
                  <a:schemeClr val="tx1"/>
                </a:solidFill>
              </a:rPr>
              <a:t>analisará</a:t>
            </a:r>
            <a:r>
              <a:rPr lang="en-GB" sz="1200" b="0" dirty="0">
                <a:solidFill>
                  <a:schemeClr val="tx1"/>
                </a:solidFill>
              </a:rPr>
              <a:t> se </a:t>
            </a:r>
            <a:r>
              <a:rPr lang="en-GB" sz="1200" b="0" dirty="0" err="1">
                <a:solidFill>
                  <a:schemeClr val="tx1"/>
                </a:solidFill>
              </a:rPr>
              <a:t>você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atingiu</a:t>
            </a:r>
            <a:r>
              <a:rPr lang="en-GB" sz="1200" b="0" dirty="0">
                <a:solidFill>
                  <a:schemeClr val="tx1"/>
                </a:solidFill>
              </a:rPr>
              <a:t> os </a:t>
            </a:r>
            <a:r>
              <a:rPr lang="en-GB" sz="1200" b="0" dirty="0" err="1">
                <a:solidFill>
                  <a:schemeClr val="tx1"/>
                </a:solidFill>
              </a:rPr>
              <a:t>objetivos</a:t>
            </a:r>
            <a:r>
              <a:rPr lang="en-GB" sz="1200" b="0" dirty="0">
                <a:solidFill>
                  <a:schemeClr val="tx1"/>
                </a:solidFill>
              </a:rPr>
              <a:t> dos </a:t>
            </a:r>
            <a:r>
              <a:rPr lang="en-GB" sz="1200" b="0" dirty="0" err="1">
                <a:solidFill>
                  <a:schemeClr val="tx1"/>
                </a:solidFill>
              </a:rPr>
              <a:t>módulos</a:t>
            </a:r>
            <a:r>
              <a:rPr lang="en-GB" sz="1200" b="0" dirty="0">
                <a:solidFill>
                  <a:schemeClr val="tx1"/>
                </a:solidFill>
              </a:rPr>
              <a:t>, </a:t>
            </a:r>
            <a:r>
              <a:rPr lang="en-GB" sz="1200" b="0" dirty="0" err="1">
                <a:solidFill>
                  <a:schemeClr val="tx1"/>
                </a:solidFill>
              </a:rPr>
              <a:t>oferecendo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espaço</a:t>
            </a:r>
            <a:r>
              <a:rPr lang="en-GB" sz="1200" b="0" dirty="0">
                <a:solidFill>
                  <a:schemeClr val="tx1"/>
                </a:solidFill>
              </a:rPr>
              <a:t> para </a:t>
            </a:r>
            <a:r>
              <a:rPr lang="en-GB" sz="1200" b="0" dirty="0" err="1">
                <a:solidFill>
                  <a:schemeClr val="tx1"/>
                </a:solidFill>
              </a:rPr>
              <a:t>consolidar</a:t>
            </a:r>
            <a:r>
              <a:rPr lang="en-GB" sz="1200" b="0" dirty="0">
                <a:solidFill>
                  <a:schemeClr val="tx1"/>
                </a:solidFill>
              </a:rPr>
              <a:t> o </a:t>
            </a:r>
            <a:r>
              <a:rPr lang="en-GB" sz="1200" b="0" dirty="0" err="1">
                <a:solidFill>
                  <a:schemeClr val="tx1"/>
                </a:solidFill>
              </a:rPr>
              <a:t>aprendizado</a:t>
            </a:r>
            <a:r>
              <a:rPr lang="en-GB" sz="1200" b="0" dirty="0">
                <a:solidFill>
                  <a:schemeClr val="tx1"/>
                </a:solidFill>
              </a:rPr>
              <a:t> do EAP e as </a:t>
            </a:r>
            <a:r>
              <a:rPr lang="en-GB" sz="1200" b="0" dirty="0" err="1">
                <a:solidFill>
                  <a:schemeClr val="tx1"/>
                </a:solidFill>
              </a:rPr>
              <a:t>reflexões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específicas</a:t>
            </a:r>
            <a:r>
              <a:rPr lang="en-GB" sz="1200" b="0" dirty="0">
                <a:solidFill>
                  <a:schemeClr val="tx1"/>
                </a:solidFill>
              </a:rPr>
              <a:t> do </a:t>
            </a:r>
            <a:r>
              <a:rPr lang="en-GB" sz="1200" b="0" dirty="0" err="1">
                <a:solidFill>
                  <a:schemeClr val="tx1"/>
                </a:solidFill>
              </a:rPr>
              <a:t>seu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governo</a:t>
            </a:r>
            <a:r>
              <a:rPr lang="en-GB" sz="1200" b="0" dirty="0">
                <a:solidFill>
                  <a:schemeClr val="tx1"/>
                </a:solidFill>
              </a:rPr>
              <a:t> local</a:t>
            </a:r>
          </a:p>
          <a:p>
            <a:pPr>
              <a:lnSpc>
                <a:spcPct val="120000"/>
              </a:lnSpc>
            </a:pPr>
            <a:endParaRPr lang="en-GB" b="0" dirty="0">
              <a:solidFill>
                <a:schemeClr val="tx1"/>
              </a:solidFill>
            </a:endParaRPr>
          </a:p>
        </p:txBody>
      </p:sp>
      <p:sp>
        <p:nvSpPr>
          <p:cNvPr id="20" name="Content Placeholder 12">
            <a:extLst>
              <a:ext uri="{FF2B5EF4-FFF2-40B4-BE49-F238E27FC236}">
                <a16:creationId xmlns:a16="http://schemas.microsoft.com/office/drawing/2014/main" id="{227E834F-49BC-ECE3-4ADB-CAF6C7C0629C}"/>
              </a:ext>
            </a:extLst>
          </p:cNvPr>
          <p:cNvSpPr txBox="1">
            <a:spLocks/>
          </p:cNvSpPr>
          <p:nvPr/>
        </p:nvSpPr>
        <p:spPr>
          <a:xfrm>
            <a:off x="5257791" y="1839376"/>
            <a:ext cx="3962399" cy="43481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 sz="1200" dirty="0" err="1"/>
              <a:t>Usando</a:t>
            </a:r>
            <a:r>
              <a:rPr lang="en-GB" sz="1200" dirty="0"/>
              <a:t> as ferramentas</a:t>
            </a:r>
          </a:p>
          <a:p>
            <a:pPr>
              <a:lnSpc>
                <a:spcPct val="120000"/>
              </a:lnSpc>
            </a:pPr>
            <a:r>
              <a:rPr lang="en-GB" sz="1200" b="0" dirty="0" err="1">
                <a:solidFill>
                  <a:schemeClr val="tx1"/>
                </a:solidFill>
              </a:rPr>
              <a:t>Cada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módulo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contém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uma</a:t>
            </a:r>
            <a:r>
              <a:rPr lang="en-GB" sz="1200" b="0" dirty="0">
                <a:solidFill>
                  <a:schemeClr val="tx1"/>
                </a:solidFill>
              </a:rPr>
              <a:t> ferramenta para </a:t>
            </a:r>
            <a:r>
              <a:rPr lang="en-GB" sz="1200" b="0" dirty="0" err="1">
                <a:solidFill>
                  <a:schemeClr val="tx1"/>
                </a:solidFill>
              </a:rPr>
              <a:t>planejamento</a:t>
            </a:r>
            <a:r>
              <a:rPr lang="en-GB" sz="1200" b="0" dirty="0">
                <a:solidFill>
                  <a:schemeClr val="tx1"/>
                </a:solidFill>
              </a:rPr>
              <a:t> e </a:t>
            </a:r>
            <a:r>
              <a:rPr lang="en-GB" sz="1200" b="0" dirty="0" err="1">
                <a:solidFill>
                  <a:schemeClr val="tx1"/>
                </a:solidFill>
              </a:rPr>
              <a:t>discussão</a:t>
            </a:r>
            <a:r>
              <a:rPr lang="en-GB" sz="1200" b="0" dirty="0">
                <a:solidFill>
                  <a:schemeClr val="tx1"/>
                </a:solidFill>
              </a:rPr>
              <a:t> de EAP. As ferramentas </a:t>
            </a:r>
            <a:r>
              <a:rPr lang="en-GB" sz="1200" b="0" dirty="0" err="1">
                <a:solidFill>
                  <a:schemeClr val="tx1"/>
                </a:solidFill>
              </a:rPr>
              <a:t>foram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criadas</a:t>
            </a:r>
            <a:r>
              <a:rPr lang="en-GB" sz="1200" b="0" dirty="0">
                <a:solidFill>
                  <a:schemeClr val="tx1"/>
                </a:solidFill>
              </a:rPr>
              <a:t> para </a:t>
            </a:r>
            <a:r>
              <a:rPr lang="en-GB" sz="1200" b="0" dirty="0" err="1">
                <a:solidFill>
                  <a:schemeClr val="tx1"/>
                </a:solidFill>
              </a:rPr>
              <a:t>orientar</a:t>
            </a:r>
            <a:r>
              <a:rPr lang="en-GB" sz="1200" b="0" dirty="0">
                <a:solidFill>
                  <a:schemeClr val="tx1"/>
                </a:solidFill>
              </a:rPr>
              <a:t> e </a:t>
            </a:r>
            <a:r>
              <a:rPr lang="en-GB" sz="1200" b="0" dirty="0" err="1">
                <a:solidFill>
                  <a:schemeClr val="tx1"/>
                </a:solidFill>
              </a:rPr>
              <a:t>ajudá</a:t>
            </a:r>
            <a:r>
              <a:rPr lang="en-GB" sz="1200" b="0" dirty="0">
                <a:solidFill>
                  <a:schemeClr val="tx1"/>
                </a:solidFill>
              </a:rPr>
              <a:t>-lo a </a:t>
            </a:r>
            <a:r>
              <a:rPr lang="en-GB" sz="1200" b="0" dirty="0" err="1">
                <a:solidFill>
                  <a:schemeClr val="tx1"/>
                </a:solidFill>
              </a:rPr>
              <a:t>colocar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em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prática</a:t>
            </a:r>
            <a:r>
              <a:rPr lang="en-GB" sz="1200" b="0" dirty="0">
                <a:solidFill>
                  <a:schemeClr val="tx1"/>
                </a:solidFill>
              </a:rPr>
              <a:t> o que </a:t>
            </a:r>
            <a:r>
              <a:rPr lang="en-GB" sz="1200" b="0" dirty="0" err="1">
                <a:solidFill>
                  <a:schemeClr val="tx1"/>
                </a:solidFill>
              </a:rPr>
              <a:t>você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aprendeu</a:t>
            </a:r>
            <a:r>
              <a:rPr lang="en-GB" sz="1200" b="0" dirty="0">
                <a:solidFill>
                  <a:schemeClr val="tx1"/>
                </a:solidFill>
              </a:rPr>
              <a:t> no </a:t>
            </a:r>
            <a:r>
              <a:rPr lang="en-GB" sz="1200" b="0" dirty="0" err="1">
                <a:solidFill>
                  <a:schemeClr val="tx1"/>
                </a:solidFill>
              </a:rPr>
              <a:t>módulo</a:t>
            </a:r>
            <a:r>
              <a:rPr lang="en-GB" sz="1200" b="0" dirty="0">
                <a:solidFill>
                  <a:schemeClr val="tx1"/>
                </a:solidFill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en-GB" sz="1200" b="0" dirty="0" err="1">
                <a:solidFill>
                  <a:schemeClr val="tx1"/>
                </a:solidFill>
              </a:rPr>
              <a:t>Cada</a:t>
            </a:r>
            <a:r>
              <a:rPr lang="en-GB" sz="1200" b="0" dirty="0">
                <a:solidFill>
                  <a:schemeClr val="tx1"/>
                </a:solidFill>
              </a:rPr>
              <a:t> ferramenta </a:t>
            </a:r>
            <a:r>
              <a:rPr lang="en-GB" sz="1200" b="0" dirty="0" err="1">
                <a:solidFill>
                  <a:schemeClr val="tx1"/>
                </a:solidFill>
              </a:rPr>
              <a:t>foi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desenvolvida</a:t>
            </a:r>
            <a:r>
              <a:rPr lang="en-GB" sz="1200" b="0" dirty="0">
                <a:solidFill>
                  <a:schemeClr val="tx1"/>
                </a:solidFill>
              </a:rPr>
              <a:t> para </a:t>
            </a:r>
            <a:r>
              <a:rPr lang="en-GB" sz="1200" b="0" dirty="0" err="1">
                <a:solidFill>
                  <a:schemeClr val="tx1"/>
                </a:solidFill>
              </a:rPr>
              <a:t>apoiá</a:t>
            </a:r>
            <a:r>
              <a:rPr lang="en-GB" sz="1200" b="0" dirty="0">
                <a:solidFill>
                  <a:schemeClr val="tx1"/>
                </a:solidFill>
              </a:rPr>
              <a:t>-lo </a:t>
            </a:r>
            <a:r>
              <a:rPr lang="en-GB" sz="1200" b="0" dirty="0" err="1">
                <a:solidFill>
                  <a:schemeClr val="tx1"/>
                </a:solidFill>
              </a:rPr>
              <a:t>na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sua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jornada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exclusiva</a:t>
            </a:r>
            <a:r>
              <a:rPr lang="en-GB" sz="1200" b="0" dirty="0">
                <a:solidFill>
                  <a:schemeClr val="tx1"/>
                </a:solidFill>
              </a:rPr>
              <a:t> de EAP, </a:t>
            </a:r>
            <a:r>
              <a:rPr lang="en-GB" sz="1200" b="0" dirty="0" err="1">
                <a:solidFill>
                  <a:schemeClr val="tx1"/>
                </a:solidFill>
              </a:rPr>
              <a:t>levando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em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consideração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br>
              <a:rPr lang="en-GB" sz="1200" b="0" dirty="0">
                <a:solidFill>
                  <a:schemeClr val="tx1"/>
                </a:solidFill>
              </a:rPr>
            </a:br>
            <a:r>
              <a:rPr lang="en-GB" sz="1200" b="0" dirty="0" err="1">
                <a:solidFill>
                  <a:schemeClr val="tx1"/>
                </a:solidFill>
              </a:rPr>
              <a:t>seus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contextos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específicos</a:t>
            </a:r>
            <a:r>
              <a:rPr lang="en-GB" sz="1200" b="0" dirty="0">
                <a:solidFill>
                  <a:schemeClr val="tx1"/>
                </a:solidFill>
              </a:rPr>
              <a:t>. </a:t>
            </a:r>
            <a:r>
              <a:rPr lang="en-GB" sz="1200" b="0" dirty="0" err="1">
                <a:solidFill>
                  <a:schemeClr val="tx1"/>
                </a:solidFill>
              </a:rPr>
              <a:t>Não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há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uma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ordem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específica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na</a:t>
            </a:r>
            <a:r>
              <a:rPr lang="en-GB" sz="1200" b="0" dirty="0">
                <a:solidFill>
                  <a:schemeClr val="tx1"/>
                </a:solidFill>
              </a:rPr>
              <a:t> qual </a:t>
            </a:r>
            <a:r>
              <a:rPr lang="en-GB" sz="1200" b="0" dirty="0" err="1">
                <a:solidFill>
                  <a:schemeClr val="tx1"/>
                </a:solidFill>
              </a:rPr>
              <a:t>você</a:t>
            </a:r>
            <a:r>
              <a:rPr lang="en-GB" sz="1200" b="0" dirty="0">
                <a:solidFill>
                  <a:schemeClr val="tx1"/>
                </a:solidFill>
              </a:rPr>
              <a:t> deva </a:t>
            </a:r>
            <a:r>
              <a:rPr lang="en-GB" sz="1200" b="0" dirty="0" err="1">
                <a:solidFill>
                  <a:schemeClr val="tx1"/>
                </a:solidFill>
              </a:rPr>
              <a:t>concluir</a:t>
            </a:r>
            <a:r>
              <a:rPr lang="en-GB" sz="1200" b="0" dirty="0">
                <a:solidFill>
                  <a:schemeClr val="tx1"/>
                </a:solidFill>
              </a:rPr>
              <a:t> as ferramentas - </a:t>
            </a:r>
            <a:r>
              <a:rPr lang="en-GB" sz="1200" b="0" dirty="0" err="1">
                <a:solidFill>
                  <a:schemeClr val="tx1"/>
                </a:solidFill>
              </a:rPr>
              <a:t>elas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estão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lá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br>
              <a:rPr lang="en-GB" sz="1200" b="0" dirty="0">
                <a:solidFill>
                  <a:schemeClr val="tx1"/>
                </a:solidFill>
              </a:rPr>
            </a:br>
            <a:r>
              <a:rPr lang="en-GB" sz="1200" b="0" dirty="0" err="1">
                <a:solidFill>
                  <a:schemeClr val="tx1"/>
                </a:solidFill>
              </a:rPr>
              <a:t>elas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existem</a:t>
            </a:r>
            <a:r>
              <a:rPr lang="en-GB" sz="1200" b="0" dirty="0">
                <a:solidFill>
                  <a:schemeClr val="tx1"/>
                </a:solidFill>
              </a:rPr>
              <a:t> para </a:t>
            </a:r>
            <a:r>
              <a:rPr lang="en-GB" sz="1200" b="0" dirty="0" err="1">
                <a:solidFill>
                  <a:schemeClr val="tx1"/>
                </a:solidFill>
              </a:rPr>
              <a:t>ajudá</a:t>
            </a:r>
            <a:r>
              <a:rPr lang="en-GB" sz="1200" b="0" dirty="0">
                <a:solidFill>
                  <a:schemeClr val="tx1"/>
                </a:solidFill>
              </a:rPr>
              <a:t>-lo </a:t>
            </a:r>
            <a:r>
              <a:rPr lang="en-GB" sz="1200" b="0" dirty="0" err="1">
                <a:solidFill>
                  <a:schemeClr val="tx1"/>
                </a:solidFill>
              </a:rPr>
              <a:t>em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seu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próprio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ritmo</a:t>
            </a:r>
            <a:r>
              <a:rPr lang="en-GB" sz="1200" b="0" dirty="0">
                <a:solidFill>
                  <a:schemeClr val="tx1"/>
                </a:solidFill>
              </a:rPr>
              <a:t>. </a:t>
            </a:r>
            <a:r>
              <a:rPr lang="en-GB" sz="1200" b="0" dirty="0" err="1">
                <a:solidFill>
                  <a:schemeClr val="tx1"/>
                </a:solidFill>
              </a:rPr>
              <a:t>Entretanto</a:t>
            </a:r>
            <a:r>
              <a:rPr lang="en-GB" sz="1200" b="0" dirty="0">
                <a:solidFill>
                  <a:schemeClr val="tx1"/>
                </a:solidFill>
              </a:rPr>
              <a:t>, </a:t>
            </a:r>
            <a:r>
              <a:rPr lang="en-GB" sz="1200" b="0" dirty="0" err="1">
                <a:solidFill>
                  <a:schemeClr val="tx1"/>
                </a:solidFill>
              </a:rPr>
              <a:t>fornecemos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instruções</a:t>
            </a:r>
            <a:r>
              <a:rPr lang="en-GB" sz="1200" b="0" dirty="0">
                <a:solidFill>
                  <a:schemeClr val="tx1"/>
                </a:solidFill>
              </a:rPr>
              <a:t> para </a:t>
            </a:r>
            <a:r>
              <a:rPr lang="en-GB" sz="1200" b="0" dirty="0" err="1">
                <a:solidFill>
                  <a:schemeClr val="tx1"/>
                </a:solidFill>
              </a:rPr>
              <a:t>cada</a:t>
            </a:r>
            <a:r>
              <a:rPr lang="en-GB" sz="1200" b="0" dirty="0">
                <a:solidFill>
                  <a:schemeClr val="tx1"/>
                </a:solidFill>
              </a:rPr>
              <a:t> ferramenta, </a:t>
            </a:r>
            <a:r>
              <a:rPr lang="en-GB" sz="1200" b="0" dirty="0" err="1">
                <a:solidFill>
                  <a:schemeClr val="tx1"/>
                </a:solidFill>
              </a:rPr>
              <a:t>sugerindo</a:t>
            </a:r>
            <a:r>
              <a:rPr lang="en-GB" sz="1200" b="0" dirty="0">
                <a:solidFill>
                  <a:schemeClr val="tx1"/>
                </a:solidFill>
              </a:rPr>
              <a:t>: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200" b="0" dirty="0" err="1">
                <a:solidFill>
                  <a:schemeClr val="tx1"/>
                </a:solidFill>
              </a:rPr>
              <a:t>quando</a:t>
            </a:r>
            <a:r>
              <a:rPr lang="en-GB" sz="1200" b="0" dirty="0">
                <a:solidFill>
                  <a:schemeClr val="tx1"/>
                </a:solidFill>
              </a:rPr>
              <a:t> é o </a:t>
            </a:r>
            <a:r>
              <a:rPr lang="en-GB" sz="1200" b="0" dirty="0" err="1">
                <a:solidFill>
                  <a:schemeClr val="tx1"/>
                </a:solidFill>
              </a:rPr>
              <a:t>momento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adequado</a:t>
            </a:r>
            <a:r>
              <a:rPr lang="en-GB" sz="1200" b="0" dirty="0">
                <a:solidFill>
                  <a:schemeClr val="tx1"/>
                </a:solidFill>
              </a:rPr>
              <a:t> para </a:t>
            </a:r>
            <a:r>
              <a:rPr lang="en-GB" sz="1200" b="0" dirty="0" err="1">
                <a:solidFill>
                  <a:schemeClr val="tx1"/>
                </a:solidFill>
              </a:rPr>
              <a:t>concluir</a:t>
            </a:r>
            <a:r>
              <a:rPr lang="en-GB" sz="1200" b="0" dirty="0">
                <a:solidFill>
                  <a:schemeClr val="tx1"/>
                </a:solidFill>
              </a:rPr>
              <a:t> a ferramenta;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200" b="0" dirty="0" err="1">
                <a:solidFill>
                  <a:schemeClr val="tx1"/>
                </a:solidFill>
              </a:rPr>
              <a:t>quem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deve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estar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envolvido</a:t>
            </a:r>
            <a:r>
              <a:rPr lang="en-GB" sz="1200" b="0" dirty="0">
                <a:solidFill>
                  <a:schemeClr val="tx1"/>
                </a:solidFill>
              </a:rPr>
              <a:t> no </a:t>
            </a:r>
            <a:r>
              <a:rPr lang="en-GB" sz="1200" b="0" dirty="0" err="1">
                <a:solidFill>
                  <a:schemeClr val="tx1"/>
                </a:solidFill>
              </a:rPr>
              <a:t>processo</a:t>
            </a:r>
            <a:r>
              <a:rPr lang="en-GB" sz="1200" b="0" dirty="0">
                <a:solidFill>
                  <a:schemeClr val="tx1"/>
                </a:solidFill>
              </a:rPr>
              <a:t>;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200" b="0" dirty="0" err="1">
                <a:solidFill>
                  <a:schemeClr val="tx1"/>
                </a:solidFill>
              </a:rPr>
              <a:t>por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exemplo</a:t>
            </a:r>
            <a:r>
              <a:rPr lang="en-GB" sz="1200" b="0" dirty="0">
                <a:solidFill>
                  <a:schemeClr val="tx1"/>
                </a:solidFill>
              </a:rPr>
              <a:t>, </a:t>
            </a:r>
            <a:r>
              <a:rPr lang="en-GB" sz="1200" b="0" dirty="0" err="1">
                <a:solidFill>
                  <a:schemeClr val="tx1"/>
                </a:solidFill>
              </a:rPr>
              <a:t>algumas</a:t>
            </a:r>
            <a:r>
              <a:rPr lang="en-GB" sz="1200" b="0" dirty="0">
                <a:solidFill>
                  <a:schemeClr val="tx1"/>
                </a:solidFill>
              </a:rPr>
              <a:t> ferramentas </a:t>
            </a:r>
            <a:r>
              <a:rPr lang="en-GB" sz="1200" b="0" dirty="0" err="1">
                <a:solidFill>
                  <a:schemeClr val="tx1"/>
                </a:solidFill>
              </a:rPr>
              <a:t>contêm</a:t>
            </a:r>
            <a:r>
              <a:rPr lang="en-GB" sz="1200" b="0" dirty="0">
                <a:solidFill>
                  <a:schemeClr val="tx1"/>
                </a:solidFill>
              </a:rPr>
              <a:t> links para </a:t>
            </a:r>
            <a:r>
              <a:rPr lang="en-GB" sz="1200" b="0" dirty="0" err="1">
                <a:solidFill>
                  <a:schemeClr val="tx1"/>
                </a:solidFill>
              </a:rPr>
              <a:t>bancos</a:t>
            </a:r>
            <a:r>
              <a:rPr lang="en-GB" sz="1200" b="0" dirty="0">
                <a:solidFill>
                  <a:schemeClr val="tx1"/>
                </a:solidFill>
              </a:rPr>
              <a:t> de dados </a:t>
            </a:r>
            <a:r>
              <a:rPr lang="en-GB" sz="1200" b="0" dirty="0" err="1">
                <a:solidFill>
                  <a:schemeClr val="tx1"/>
                </a:solidFill>
              </a:rPr>
              <a:t>digitais</a:t>
            </a:r>
            <a:r>
              <a:rPr lang="en-GB" sz="1200" b="0" dirty="0">
                <a:solidFill>
                  <a:schemeClr val="tx1"/>
                </a:solidFill>
              </a:rPr>
              <a:t>, </a:t>
            </a:r>
            <a:r>
              <a:rPr lang="en-GB" sz="1200" b="0" dirty="0" err="1">
                <a:solidFill>
                  <a:schemeClr val="tx1"/>
                </a:solidFill>
              </a:rPr>
              <a:t>enquanto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outras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sugerimos</a:t>
            </a:r>
            <a:r>
              <a:rPr lang="en-GB" sz="1200" b="0" dirty="0">
                <a:solidFill>
                  <a:schemeClr val="tx1"/>
                </a:solidFill>
              </a:rPr>
              <a:t> que </a:t>
            </a:r>
            <a:r>
              <a:rPr lang="en-GB" sz="1200" b="0" dirty="0" err="1">
                <a:solidFill>
                  <a:schemeClr val="tx1"/>
                </a:solidFill>
              </a:rPr>
              <a:t>sejam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preenchidas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como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planilhas</a:t>
            </a:r>
            <a:r>
              <a:rPr lang="en-GB" sz="1200" b="0" dirty="0">
                <a:solidFill>
                  <a:schemeClr val="tx1"/>
                </a:solidFill>
              </a:rPr>
              <a:t> (</a:t>
            </a:r>
            <a:r>
              <a:rPr lang="en-GB" sz="1200" b="0" dirty="0" err="1">
                <a:solidFill>
                  <a:schemeClr val="tx1"/>
                </a:solidFill>
              </a:rPr>
              <a:t>impressas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ou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em</a:t>
            </a:r>
            <a:r>
              <a:rPr lang="en-GB" sz="1200" b="0" dirty="0">
                <a:solidFill>
                  <a:schemeClr val="tx1"/>
                </a:solidFill>
              </a:rPr>
              <a:t> um </a:t>
            </a:r>
            <a:r>
              <a:rPr lang="en-GB" sz="1200" b="0" dirty="0" err="1">
                <a:solidFill>
                  <a:schemeClr val="tx1"/>
                </a:solidFill>
              </a:rPr>
              <a:t>quadro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branco</a:t>
            </a:r>
            <a:r>
              <a:rPr lang="en-GB" sz="1200" b="0" dirty="0">
                <a:solidFill>
                  <a:schemeClr val="tx1"/>
                </a:solidFill>
              </a:rPr>
              <a:t> digital). </a:t>
            </a:r>
          </a:p>
        </p:txBody>
      </p:sp>
      <p:sp>
        <p:nvSpPr>
          <p:cNvPr id="42" name="Oval 41">
            <a:hlinkClick r:id="rId3" action="ppaction://hlinksldjump"/>
            <a:extLst>
              <a:ext uri="{FF2B5EF4-FFF2-40B4-BE49-F238E27FC236}">
                <a16:creationId xmlns:a16="http://schemas.microsoft.com/office/drawing/2014/main" id="{667C86C7-7A9E-4ABA-8339-1C49C3E6A231}"/>
              </a:ext>
            </a:extLst>
          </p:cNvPr>
          <p:cNvSpPr/>
          <p:nvPr/>
        </p:nvSpPr>
        <p:spPr>
          <a:xfrm>
            <a:off x="9384310" y="820816"/>
            <a:ext cx="128979" cy="12897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43" name="Oval 42">
            <a:hlinkClick r:id="rId4" action="ppaction://hlinksldjump"/>
            <a:extLst>
              <a:ext uri="{FF2B5EF4-FFF2-40B4-BE49-F238E27FC236}">
                <a16:creationId xmlns:a16="http://schemas.microsoft.com/office/drawing/2014/main" id="{723CAB60-3E63-49E1-B06F-F1B6089CC11B}"/>
              </a:ext>
            </a:extLst>
          </p:cNvPr>
          <p:cNvSpPr/>
          <p:nvPr/>
        </p:nvSpPr>
        <p:spPr>
          <a:xfrm>
            <a:off x="9384310" y="1983052"/>
            <a:ext cx="128979" cy="128979"/>
          </a:xfrm>
          <a:prstGeom prst="ellipse">
            <a:avLst/>
          </a:prstGeom>
          <a:solidFill>
            <a:srgbClr val="008C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44" name="Oval 43">
            <a:hlinkClick r:id="rId3" action="ppaction://hlinksldjump"/>
            <a:extLst>
              <a:ext uri="{FF2B5EF4-FFF2-40B4-BE49-F238E27FC236}">
                <a16:creationId xmlns:a16="http://schemas.microsoft.com/office/drawing/2014/main" id="{D4E97FB9-8D24-4FD3-8247-D07F3F5680BE}"/>
              </a:ext>
            </a:extLst>
          </p:cNvPr>
          <p:cNvSpPr/>
          <p:nvPr/>
        </p:nvSpPr>
        <p:spPr>
          <a:xfrm>
            <a:off x="9384310" y="823197"/>
            <a:ext cx="128979" cy="12897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45" name="Oval 44">
            <a:hlinkClick r:id="rId5" action="ppaction://hlinksldjump"/>
            <a:extLst>
              <a:ext uri="{FF2B5EF4-FFF2-40B4-BE49-F238E27FC236}">
                <a16:creationId xmlns:a16="http://schemas.microsoft.com/office/drawing/2014/main" id="{A7394ADC-4DEB-4BA2-96C0-2CFAA763170D}"/>
              </a:ext>
            </a:extLst>
          </p:cNvPr>
          <p:cNvSpPr/>
          <p:nvPr/>
        </p:nvSpPr>
        <p:spPr>
          <a:xfrm>
            <a:off x="9384310" y="1402303"/>
            <a:ext cx="128979" cy="128979"/>
          </a:xfrm>
          <a:prstGeom prst="ellipse">
            <a:avLst/>
          </a:prstGeom>
          <a:solidFill>
            <a:srgbClr val="1C35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46" name="Oval 45">
            <a:hlinkClick r:id="rId6" action="ppaction://hlinksldjump"/>
            <a:extLst>
              <a:ext uri="{FF2B5EF4-FFF2-40B4-BE49-F238E27FC236}">
                <a16:creationId xmlns:a16="http://schemas.microsoft.com/office/drawing/2014/main" id="{160970CE-69FC-420E-B447-246588B56026}"/>
              </a:ext>
            </a:extLst>
          </p:cNvPr>
          <p:cNvSpPr/>
          <p:nvPr/>
        </p:nvSpPr>
        <p:spPr>
          <a:xfrm>
            <a:off x="9384310" y="2563074"/>
            <a:ext cx="128979" cy="12897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47" name="Oval 46">
            <a:hlinkClick r:id="rId7" action="ppaction://hlinksldjump"/>
            <a:extLst>
              <a:ext uri="{FF2B5EF4-FFF2-40B4-BE49-F238E27FC236}">
                <a16:creationId xmlns:a16="http://schemas.microsoft.com/office/drawing/2014/main" id="{59D0935E-A2D1-4E1C-829E-9E4CCBE4BEB2}"/>
              </a:ext>
            </a:extLst>
          </p:cNvPr>
          <p:cNvSpPr/>
          <p:nvPr/>
        </p:nvSpPr>
        <p:spPr>
          <a:xfrm>
            <a:off x="9384310" y="4302666"/>
            <a:ext cx="128979" cy="12897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hlinkClick r:id="rId8" action="ppaction://hlinksldjump"/>
            <a:extLst>
              <a:ext uri="{FF2B5EF4-FFF2-40B4-BE49-F238E27FC236}">
                <a16:creationId xmlns:a16="http://schemas.microsoft.com/office/drawing/2014/main" id="{4436F847-3422-4208-B766-EB442A28C164}"/>
              </a:ext>
            </a:extLst>
          </p:cNvPr>
          <p:cNvSpPr/>
          <p:nvPr/>
        </p:nvSpPr>
        <p:spPr>
          <a:xfrm>
            <a:off x="9384310" y="3720774"/>
            <a:ext cx="128979" cy="128979"/>
          </a:xfrm>
          <a:prstGeom prst="ellipse">
            <a:avLst/>
          </a:prstGeom>
          <a:solidFill>
            <a:srgbClr val="6AB2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hlinkClick r:id="rId9" action="ppaction://hlinksldjump"/>
            <a:extLst>
              <a:ext uri="{FF2B5EF4-FFF2-40B4-BE49-F238E27FC236}">
                <a16:creationId xmlns:a16="http://schemas.microsoft.com/office/drawing/2014/main" id="{B4C646A2-75D7-4F31-88E8-D491406815F8}"/>
              </a:ext>
            </a:extLst>
          </p:cNvPr>
          <p:cNvSpPr/>
          <p:nvPr/>
        </p:nvSpPr>
        <p:spPr>
          <a:xfrm>
            <a:off x="9384310" y="3144004"/>
            <a:ext cx="128979" cy="128979"/>
          </a:xfrm>
          <a:prstGeom prst="ellipse">
            <a:avLst/>
          </a:prstGeom>
          <a:solidFill>
            <a:srgbClr val="0388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hlinkClick r:id="rId10" action="ppaction://hlinksldjump"/>
            <a:extLst>
              <a:ext uri="{FF2B5EF4-FFF2-40B4-BE49-F238E27FC236}">
                <a16:creationId xmlns:a16="http://schemas.microsoft.com/office/drawing/2014/main" id="{2B602491-7406-4690-907D-7FFA9847CE29}"/>
              </a:ext>
            </a:extLst>
          </p:cNvPr>
          <p:cNvSpPr/>
          <p:nvPr/>
        </p:nvSpPr>
        <p:spPr>
          <a:xfrm>
            <a:off x="9384310" y="4881778"/>
            <a:ext cx="128979" cy="128979"/>
          </a:xfrm>
          <a:prstGeom prst="ellipse">
            <a:avLst/>
          </a:prstGeom>
          <a:solidFill>
            <a:srgbClr val="F19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>
            <a:hlinkClick r:id="rId11" action="ppaction://hlinksldjump"/>
            <a:extLst>
              <a:ext uri="{FF2B5EF4-FFF2-40B4-BE49-F238E27FC236}">
                <a16:creationId xmlns:a16="http://schemas.microsoft.com/office/drawing/2014/main" id="{4DD578CB-FCC7-4B32-8D27-DD486E1EA4CB}"/>
              </a:ext>
            </a:extLst>
          </p:cNvPr>
          <p:cNvSpPr/>
          <p:nvPr/>
        </p:nvSpPr>
        <p:spPr>
          <a:xfrm>
            <a:off x="9384310" y="5463066"/>
            <a:ext cx="128979" cy="128979"/>
          </a:xfrm>
          <a:prstGeom prst="ellipse">
            <a:avLst/>
          </a:prstGeom>
          <a:solidFill>
            <a:srgbClr val="F8A9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BB916AA-FF46-40D1-AFA1-03222F454CEE}"/>
              </a:ext>
            </a:extLst>
          </p:cNvPr>
          <p:cNvGrpSpPr/>
          <p:nvPr/>
        </p:nvGrpSpPr>
        <p:grpSpPr>
          <a:xfrm>
            <a:off x="9597323" y="745110"/>
            <a:ext cx="146522" cy="280390"/>
            <a:chOff x="5545138" y="625475"/>
            <a:chExt cx="1489075" cy="2849563"/>
          </a:xfrm>
        </p:grpSpPr>
        <p:sp>
          <p:nvSpPr>
            <p:cNvPr id="53" name="Freeform 117">
              <a:extLst>
                <a:ext uri="{FF2B5EF4-FFF2-40B4-BE49-F238E27FC236}">
                  <a16:creationId xmlns:a16="http://schemas.microsoft.com/office/drawing/2014/main" id="{B257FD88-4D44-4B25-B750-FB9C873E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625475"/>
              <a:ext cx="1243013" cy="1697038"/>
            </a:xfrm>
            <a:custGeom>
              <a:avLst/>
              <a:gdLst>
                <a:gd name="T0" fmla="*/ 2278 w 4249"/>
                <a:gd name="T1" fmla="*/ 5744 h 5744"/>
                <a:gd name="T2" fmla="*/ 0 w 4249"/>
                <a:gd name="T3" fmla="*/ 5744 h 5744"/>
                <a:gd name="T4" fmla="*/ 4249 w 4249"/>
                <a:gd name="T5" fmla="*/ 0 h 5744"/>
                <a:gd name="T6" fmla="*/ 2603 w 4249"/>
                <a:gd name="T7" fmla="*/ 4796 h 5744"/>
                <a:gd name="T8" fmla="*/ 2278 w 4249"/>
                <a:gd name="T9" fmla="*/ 5744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2278" y="5744"/>
                  </a:moveTo>
                  <a:lnTo>
                    <a:pt x="0" y="5744"/>
                  </a:lnTo>
                  <a:lnTo>
                    <a:pt x="4249" y="0"/>
                  </a:lnTo>
                  <a:lnTo>
                    <a:pt x="2603" y="4796"/>
                  </a:lnTo>
                  <a:lnTo>
                    <a:pt x="2278" y="5744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20">
              <a:extLst>
                <a:ext uri="{FF2B5EF4-FFF2-40B4-BE49-F238E27FC236}">
                  <a16:creationId xmlns:a16="http://schemas.microsoft.com/office/drawing/2014/main" id="{B4B0D433-902E-4709-A1D7-6EA359C17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1779588"/>
              <a:ext cx="1243013" cy="1695450"/>
            </a:xfrm>
            <a:custGeom>
              <a:avLst/>
              <a:gdLst>
                <a:gd name="T0" fmla="*/ 1972 w 4249"/>
                <a:gd name="T1" fmla="*/ 0 h 5744"/>
                <a:gd name="T2" fmla="*/ 4249 w 4249"/>
                <a:gd name="T3" fmla="*/ 0 h 5744"/>
                <a:gd name="T4" fmla="*/ 0 w 4249"/>
                <a:gd name="T5" fmla="*/ 5744 h 5744"/>
                <a:gd name="T6" fmla="*/ 1646 w 4249"/>
                <a:gd name="T7" fmla="*/ 948 h 5744"/>
                <a:gd name="T8" fmla="*/ 1972 w 4249"/>
                <a:gd name="T9" fmla="*/ 0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1972" y="0"/>
                  </a:moveTo>
                  <a:lnTo>
                    <a:pt x="4249" y="0"/>
                  </a:lnTo>
                  <a:lnTo>
                    <a:pt x="0" y="5744"/>
                  </a:lnTo>
                  <a:lnTo>
                    <a:pt x="1646" y="948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07759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7D66F-3E9C-53F9-F5A0-2A0C368A2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6356F150-436F-BB91-BBB4-884253DDAC8E}"/>
              </a:ext>
            </a:extLst>
          </p:cNvPr>
          <p:cNvSpPr txBox="1">
            <a:spLocks noChangeAspect="1"/>
          </p:cNvSpPr>
          <p:nvPr/>
        </p:nvSpPr>
        <p:spPr>
          <a:xfrm>
            <a:off x="2282165" y="2476163"/>
            <a:ext cx="5341671" cy="3692960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50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Folha de </a:t>
            </a:r>
            <a:r>
              <a:rPr lang="en-GB" sz="50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trabalho</a:t>
            </a:r>
            <a:endParaRPr lang="en-GB" sz="5000" i="1" dirty="0">
              <a:solidFill>
                <a:schemeClr val="accent6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B75AAD-86F8-2242-0DE7-BB3472028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685800"/>
            <a:ext cx="8539152" cy="990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solidFill>
                  <a:schemeClr val="accent6"/>
                </a:solidFill>
              </a:rPr>
              <a:t>Como usar este kit de ferramentas</a:t>
            </a:r>
            <a:br>
              <a:rPr lang="en-GB" dirty="0">
                <a:solidFill>
                  <a:schemeClr val="accent6"/>
                </a:solidFill>
              </a:rPr>
            </a:br>
            <a:r>
              <a:rPr lang="en-GB" sz="2400" b="0" dirty="0"/>
              <a:t>Guias de ferramentas e de facilitação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D2C865-9E4C-8678-B0C3-9FDED613333B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GB" b="0" dirty="0">
                <a:solidFill>
                  <a:srgbClr val="1C3567"/>
                </a:solidFill>
              </a:rPr>
              <a:t>Introdução ao kit de ferramentas</a:t>
            </a:r>
            <a:endParaRPr lang="en-GB" dirty="0">
              <a:solidFill>
                <a:srgbClr val="1C3567"/>
              </a:solidFill>
            </a:endParaRP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6AFC9495-71A6-67B6-0278-1B3B47825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6186836"/>
            <a:ext cx="47328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97AC88-B9C7-4AEF-9990-0777AFA013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Wave 3">
            <a:extLst>
              <a:ext uri="{FF2B5EF4-FFF2-40B4-BE49-F238E27FC236}">
                <a16:creationId xmlns:a16="http://schemas.microsoft.com/office/drawing/2014/main" id="{D417FAD1-AF26-EC58-4765-AAC34445B105}"/>
              </a:ext>
            </a:extLst>
          </p:cNvPr>
          <p:cNvSpPr/>
          <p:nvPr/>
        </p:nvSpPr>
        <p:spPr>
          <a:xfrm flipH="1">
            <a:off x="5916141" y="4902008"/>
            <a:ext cx="2846859" cy="903204"/>
          </a:xfrm>
          <a:custGeom>
            <a:avLst/>
            <a:gdLst>
              <a:gd name="connsiteX0" fmla="*/ 0 w 2846859"/>
              <a:gd name="connsiteY0" fmla="*/ 15689 h 903204"/>
              <a:gd name="connsiteX1" fmla="*/ 2846859 w 2846859"/>
              <a:gd name="connsiteY1" fmla="*/ 15689 h 903204"/>
              <a:gd name="connsiteX2" fmla="*/ 2846859 w 2846859"/>
              <a:gd name="connsiteY2" fmla="*/ 887515 h 903204"/>
              <a:gd name="connsiteX3" fmla="*/ 0 w 2846859"/>
              <a:gd name="connsiteY3" fmla="*/ 887515 h 903204"/>
              <a:gd name="connsiteX4" fmla="*/ 0 w 2846859"/>
              <a:gd name="connsiteY4" fmla="*/ 15689 h 90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6859" h="903204" fill="none" extrusionOk="0">
                <a:moveTo>
                  <a:pt x="0" y="15689"/>
                </a:moveTo>
                <a:cubicBezTo>
                  <a:pt x="875120" y="25434"/>
                  <a:pt x="2044427" y="19838"/>
                  <a:pt x="2846859" y="15689"/>
                </a:cubicBezTo>
                <a:cubicBezTo>
                  <a:pt x="2879215" y="288810"/>
                  <a:pt x="2901632" y="607719"/>
                  <a:pt x="2846859" y="887515"/>
                </a:cubicBezTo>
                <a:cubicBezTo>
                  <a:pt x="1974220" y="1049911"/>
                  <a:pt x="854670" y="687554"/>
                  <a:pt x="0" y="887515"/>
                </a:cubicBezTo>
                <a:cubicBezTo>
                  <a:pt x="-75933" y="573632"/>
                  <a:pt x="-29316" y="136717"/>
                  <a:pt x="0" y="15689"/>
                </a:cubicBezTo>
                <a:close/>
              </a:path>
              <a:path w="2846859" h="903204" stroke="0" extrusionOk="0">
                <a:moveTo>
                  <a:pt x="0" y="15689"/>
                </a:moveTo>
                <a:cubicBezTo>
                  <a:pt x="849676" y="-125532"/>
                  <a:pt x="1940799" y="246810"/>
                  <a:pt x="2846859" y="15689"/>
                </a:cubicBezTo>
                <a:cubicBezTo>
                  <a:pt x="2894019" y="443127"/>
                  <a:pt x="2857908" y="461156"/>
                  <a:pt x="2846859" y="887515"/>
                </a:cubicBezTo>
                <a:cubicBezTo>
                  <a:pt x="1948144" y="966194"/>
                  <a:pt x="999517" y="684025"/>
                  <a:pt x="0" y="887515"/>
                </a:cubicBezTo>
                <a:cubicBezTo>
                  <a:pt x="61862" y="689978"/>
                  <a:pt x="-12212" y="143282"/>
                  <a:pt x="0" y="15689"/>
                </a:cubicBezTo>
                <a:close/>
              </a:path>
            </a:pathLst>
          </a:custGeom>
          <a:solidFill>
            <a:srgbClr val="F2F2F2">
              <a:alpha val="89804"/>
            </a:srgbClr>
          </a:solidFill>
          <a:ln w="28575">
            <a:solidFill>
              <a:schemeClr val="accent5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911498443">
                  <a:prstGeom prst="wave">
                    <a:avLst>
                      <a:gd name="adj1" fmla="val 1737"/>
                      <a:gd name="adj2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800" tIns="54000" rIns="72000" bIns="54000" rtlCol="0" anchor="t" anchorCtr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05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Notas do facilitador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Notas de usuário, ideias de </a:t>
            </a:r>
            <a:r>
              <a:rPr kumimoji="0" lang="en-SG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facilitação</a:t>
            </a:r>
            <a:r>
              <a:rPr kumimoji="0" lang="en-SG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 exemplos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D362128B-086D-E218-76AF-DC7801074A50}"/>
              </a:ext>
            </a:extLst>
          </p:cNvPr>
          <p:cNvSpPr/>
          <p:nvPr/>
        </p:nvSpPr>
        <p:spPr>
          <a:xfrm>
            <a:off x="998192" y="2632050"/>
            <a:ext cx="2524715" cy="1670616"/>
          </a:xfrm>
          <a:custGeom>
            <a:avLst/>
            <a:gdLst>
              <a:gd name="connsiteX0" fmla="*/ 0 w 2524715"/>
              <a:gd name="connsiteY0" fmla="*/ 835308 h 1670616"/>
              <a:gd name="connsiteX1" fmla="*/ 1262358 w 2524715"/>
              <a:gd name="connsiteY1" fmla="*/ 0 h 1670616"/>
              <a:gd name="connsiteX2" fmla="*/ 2557082 w 2524715"/>
              <a:gd name="connsiteY2" fmla="*/ -21417 h 1670616"/>
              <a:gd name="connsiteX3" fmla="*/ 2524715 w 2524715"/>
              <a:gd name="connsiteY3" fmla="*/ 835308 h 1670616"/>
              <a:gd name="connsiteX4" fmla="*/ 1262357 w 2524715"/>
              <a:gd name="connsiteY4" fmla="*/ 1670616 h 1670616"/>
              <a:gd name="connsiteX5" fmla="*/ -1 w 2524715"/>
              <a:gd name="connsiteY5" fmla="*/ 835308 h 1670616"/>
              <a:gd name="connsiteX6" fmla="*/ 0 w 2524715"/>
              <a:gd name="connsiteY6" fmla="*/ 835308 h 1670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4715" h="1670616" fill="none" extrusionOk="0">
                <a:moveTo>
                  <a:pt x="0" y="835308"/>
                </a:moveTo>
                <a:cubicBezTo>
                  <a:pt x="15010" y="343250"/>
                  <a:pt x="571663" y="-35521"/>
                  <a:pt x="1262358" y="0"/>
                </a:cubicBezTo>
                <a:cubicBezTo>
                  <a:pt x="1735675" y="60222"/>
                  <a:pt x="2096879" y="-51977"/>
                  <a:pt x="2557082" y="-21417"/>
                </a:cubicBezTo>
                <a:cubicBezTo>
                  <a:pt x="2561999" y="279923"/>
                  <a:pt x="2524785" y="588439"/>
                  <a:pt x="2524715" y="835308"/>
                </a:cubicBezTo>
                <a:cubicBezTo>
                  <a:pt x="2431894" y="1284945"/>
                  <a:pt x="1906681" y="1704429"/>
                  <a:pt x="1262357" y="1670616"/>
                </a:cubicBezTo>
                <a:cubicBezTo>
                  <a:pt x="570010" y="1698839"/>
                  <a:pt x="20023" y="1379886"/>
                  <a:pt x="-1" y="835308"/>
                </a:cubicBezTo>
                <a:lnTo>
                  <a:pt x="0" y="835308"/>
                </a:lnTo>
                <a:close/>
              </a:path>
              <a:path w="2524715" h="1670616" stroke="0" extrusionOk="0">
                <a:moveTo>
                  <a:pt x="0" y="835308"/>
                </a:moveTo>
                <a:cubicBezTo>
                  <a:pt x="-52247" y="327181"/>
                  <a:pt x="567435" y="9412"/>
                  <a:pt x="1262358" y="0"/>
                </a:cubicBezTo>
                <a:cubicBezTo>
                  <a:pt x="1720931" y="56826"/>
                  <a:pt x="2061530" y="25504"/>
                  <a:pt x="2557082" y="-21417"/>
                </a:cubicBezTo>
                <a:cubicBezTo>
                  <a:pt x="2557891" y="275915"/>
                  <a:pt x="2526559" y="544220"/>
                  <a:pt x="2524715" y="835308"/>
                </a:cubicBezTo>
                <a:cubicBezTo>
                  <a:pt x="2551423" y="1297680"/>
                  <a:pt x="1901786" y="1776426"/>
                  <a:pt x="1262357" y="1670616"/>
                </a:cubicBezTo>
                <a:cubicBezTo>
                  <a:pt x="528032" y="1701827"/>
                  <a:pt x="85187" y="1268644"/>
                  <a:pt x="-1" y="835308"/>
                </a:cubicBezTo>
                <a:lnTo>
                  <a:pt x="0" y="835308"/>
                </a:lnTo>
                <a:close/>
              </a:path>
            </a:pathLst>
          </a:custGeom>
          <a:solidFill>
            <a:srgbClr val="F2F2F2">
              <a:alpha val="89804"/>
            </a:srgbClr>
          </a:solidFill>
          <a:ln w="28575">
            <a:solidFill>
              <a:schemeClr val="accent6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911498443">
                  <a:prstGeom prst="teardrop">
                    <a:avLst>
                      <a:gd name="adj" fmla="val 102564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05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Etapa bolhas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Para explicar o que deve ser feito em uma parte de </a:t>
            </a:r>
            <a:r>
              <a:rPr kumimoji="0" lang="en-SG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kumimoji="0" lang="en-SG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1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kumimoji="0" lang="en-SG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olha</a:t>
            </a:r>
            <a:r>
              <a:rPr kumimoji="0" lang="en-SG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kumimoji="0" lang="en-SG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trabalho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136FF0-CDFB-265C-A723-81F6799063FB}"/>
              </a:ext>
            </a:extLst>
          </p:cNvPr>
          <p:cNvSpPr txBox="1"/>
          <p:nvPr/>
        </p:nvSpPr>
        <p:spPr>
          <a:xfrm>
            <a:off x="694806" y="1676400"/>
            <a:ext cx="8539152" cy="621739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no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folha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trabalho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e ferramentas de cada módulo também são acompanhadas por guias que fornecem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etapas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sugestões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Isso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inclui dois tipos de anotações, conforme demonstrado a seguir: bolhas de etapas para descrever o que deve ser feito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folha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trabalho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, e notas do facilitador ou do usuário.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val 31">
            <a:hlinkClick r:id="rId3" action="ppaction://hlinksldjump"/>
            <a:extLst>
              <a:ext uri="{FF2B5EF4-FFF2-40B4-BE49-F238E27FC236}">
                <a16:creationId xmlns:a16="http://schemas.microsoft.com/office/drawing/2014/main" id="{810E5E33-BF13-420A-8C35-542E3204B2AE}"/>
              </a:ext>
            </a:extLst>
          </p:cNvPr>
          <p:cNvSpPr/>
          <p:nvPr/>
        </p:nvSpPr>
        <p:spPr>
          <a:xfrm>
            <a:off x="9384310" y="820816"/>
            <a:ext cx="128979" cy="12897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33" name="Oval 32">
            <a:hlinkClick r:id="rId4" action="ppaction://hlinksldjump"/>
            <a:extLst>
              <a:ext uri="{FF2B5EF4-FFF2-40B4-BE49-F238E27FC236}">
                <a16:creationId xmlns:a16="http://schemas.microsoft.com/office/drawing/2014/main" id="{D95930AD-F3D5-4A34-B31C-D7CB794C45B9}"/>
              </a:ext>
            </a:extLst>
          </p:cNvPr>
          <p:cNvSpPr/>
          <p:nvPr/>
        </p:nvSpPr>
        <p:spPr>
          <a:xfrm>
            <a:off x="9384310" y="1983052"/>
            <a:ext cx="128979" cy="128979"/>
          </a:xfrm>
          <a:prstGeom prst="ellipse">
            <a:avLst/>
          </a:prstGeom>
          <a:solidFill>
            <a:srgbClr val="008C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4" name="Oval 33">
            <a:hlinkClick r:id="rId3" action="ppaction://hlinksldjump"/>
            <a:extLst>
              <a:ext uri="{FF2B5EF4-FFF2-40B4-BE49-F238E27FC236}">
                <a16:creationId xmlns:a16="http://schemas.microsoft.com/office/drawing/2014/main" id="{2BDE80B9-3379-4F95-9AC7-E875A2786B0E}"/>
              </a:ext>
            </a:extLst>
          </p:cNvPr>
          <p:cNvSpPr/>
          <p:nvPr/>
        </p:nvSpPr>
        <p:spPr>
          <a:xfrm>
            <a:off x="9384310" y="823197"/>
            <a:ext cx="128979" cy="12897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5" name="Oval 34">
            <a:hlinkClick r:id="rId5" action="ppaction://hlinksldjump"/>
            <a:extLst>
              <a:ext uri="{FF2B5EF4-FFF2-40B4-BE49-F238E27FC236}">
                <a16:creationId xmlns:a16="http://schemas.microsoft.com/office/drawing/2014/main" id="{676F60D5-DE1E-4370-8BE2-F0C25E919935}"/>
              </a:ext>
            </a:extLst>
          </p:cNvPr>
          <p:cNvSpPr/>
          <p:nvPr/>
        </p:nvSpPr>
        <p:spPr>
          <a:xfrm>
            <a:off x="9384310" y="1402303"/>
            <a:ext cx="128979" cy="128979"/>
          </a:xfrm>
          <a:prstGeom prst="ellipse">
            <a:avLst/>
          </a:prstGeom>
          <a:solidFill>
            <a:srgbClr val="1C35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6" name="Oval 35">
            <a:hlinkClick r:id="rId6" action="ppaction://hlinksldjump"/>
            <a:extLst>
              <a:ext uri="{FF2B5EF4-FFF2-40B4-BE49-F238E27FC236}">
                <a16:creationId xmlns:a16="http://schemas.microsoft.com/office/drawing/2014/main" id="{E6159FAB-555A-437C-9C35-B1D32C8C49CE}"/>
              </a:ext>
            </a:extLst>
          </p:cNvPr>
          <p:cNvSpPr/>
          <p:nvPr/>
        </p:nvSpPr>
        <p:spPr>
          <a:xfrm>
            <a:off x="9384310" y="2563074"/>
            <a:ext cx="128979" cy="12897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7" name="Oval 36">
            <a:hlinkClick r:id="rId7" action="ppaction://hlinksldjump"/>
            <a:extLst>
              <a:ext uri="{FF2B5EF4-FFF2-40B4-BE49-F238E27FC236}">
                <a16:creationId xmlns:a16="http://schemas.microsoft.com/office/drawing/2014/main" id="{3FEECD94-4769-4D33-B6D1-01AC7290B197}"/>
              </a:ext>
            </a:extLst>
          </p:cNvPr>
          <p:cNvSpPr/>
          <p:nvPr/>
        </p:nvSpPr>
        <p:spPr>
          <a:xfrm>
            <a:off x="9384310" y="4302666"/>
            <a:ext cx="128979" cy="12897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hlinkClick r:id="rId8" action="ppaction://hlinksldjump"/>
            <a:extLst>
              <a:ext uri="{FF2B5EF4-FFF2-40B4-BE49-F238E27FC236}">
                <a16:creationId xmlns:a16="http://schemas.microsoft.com/office/drawing/2014/main" id="{C57DC9BA-F792-4D42-AE2D-5792B479F2ED}"/>
              </a:ext>
            </a:extLst>
          </p:cNvPr>
          <p:cNvSpPr/>
          <p:nvPr/>
        </p:nvSpPr>
        <p:spPr>
          <a:xfrm>
            <a:off x="9384310" y="3720774"/>
            <a:ext cx="128979" cy="128979"/>
          </a:xfrm>
          <a:prstGeom prst="ellipse">
            <a:avLst/>
          </a:prstGeom>
          <a:solidFill>
            <a:srgbClr val="6AB2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hlinkClick r:id="rId9" action="ppaction://hlinksldjump"/>
            <a:extLst>
              <a:ext uri="{FF2B5EF4-FFF2-40B4-BE49-F238E27FC236}">
                <a16:creationId xmlns:a16="http://schemas.microsoft.com/office/drawing/2014/main" id="{7885591D-10D0-40DF-BD5D-3120EE7D250E}"/>
              </a:ext>
            </a:extLst>
          </p:cNvPr>
          <p:cNvSpPr/>
          <p:nvPr/>
        </p:nvSpPr>
        <p:spPr>
          <a:xfrm>
            <a:off x="9384310" y="3144004"/>
            <a:ext cx="128979" cy="128979"/>
          </a:xfrm>
          <a:prstGeom prst="ellipse">
            <a:avLst/>
          </a:prstGeom>
          <a:solidFill>
            <a:srgbClr val="0388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hlinkClick r:id="rId10" action="ppaction://hlinksldjump"/>
            <a:extLst>
              <a:ext uri="{FF2B5EF4-FFF2-40B4-BE49-F238E27FC236}">
                <a16:creationId xmlns:a16="http://schemas.microsoft.com/office/drawing/2014/main" id="{1771A172-DCED-4EA3-BF2E-1B3458FBB8C9}"/>
              </a:ext>
            </a:extLst>
          </p:cNvPr>
          <p:cNvSpPr/>
          <p:nvPr/>
        </p:nvSpPr>
        <p:spPr>
          <a:xfrm>
            <a:off x="9384310" y="4881778"/>
            <a:ext cx="128979" cy="128979"/>
          </a:xfrm>
          <a:prstGeom prst="ellipse">
            <a:avLst/>
          </a:prstGeom>
          <a:solidFill>
            <a:srgbClr val="F19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>
            <a:hlinkClick r:id="rId11" action="ppaction://hlinksldjump"/>
            <a:extLst>
              <a:ext uri="{FF2B5EF4-FFF2-40B4-BE49-F238E27FC236}">
                <a16:creationId xmlns:a16="http://schemas.microsoft.com/office/drawing/2014/main" id="{E4EA0D19-C207-420A-AC0F-233FBB5FBD58}"/>
              </a:ext>
            </a:extLst>
          </p:cNvPr>
          <p:cNvSpPr/>
          <p:nvPr/>
        </p:nvSpPr>
        <p:spPr>
          <a:xfrm>
            <a:off x="9384310" y="5463066"/>
            <a:ext cx="128979" cy="128979"/>
          </a:xfrm>
          <a:prstGeom prst="ellipse">
            <a:avLst/>
          </a:prstGeom>
          <a:solidFill>
            <a:srgbClr val="F8A9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8777DBA-28D3-4467-A406-44B608C9AC28}"/>
              </a:ext>
            </a:extLst>
          </p:cNvPr>
          <p:cNvGrpSpPr/>
          <p:nvPr/>
        </p:nvGrpSpPr>
        <p:grpSpPr>
          <a:xfrm>
            <a:off x="9597323" y="745110"/>
            <a:ext cx="146522" cy="280390"/>
            <a:chOff x="5545138" y="625475"/>
            <a:chExt cx="1489075" cy="2849563"/>
          </a:xfrm>
        </p:grpSpPr>
        <p:sp>
          <p:nvSpPr>
            <p:cNvPr id="54" name="Freeform 117">
              <a:extLst>
                <a:ext uri="{FF2B5EF4-FFF2-40B4-BE49-F238E27FC236}">
                  <a16:creationId xmlns:a16="http://schemas.microsoft.com/office/drawing/2014/main" id="{5A19C2C0-EFEB-4AAE-9EA4-226A11890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625475"/>
              <a:ext cx="1243013" cy="1697038"/>
            </a:xfrm>
            <a:custGeom>
              <a:avLst/>
              <a:gdLst>
                <a:gd name="T0" fmla="*/ 2278 w 4249"/>
                <a:gd name="T1" fmla="*/ 5744 h 5744"/>
                <a:gd name="T2" fmla="*/ 0 w 4249"/>
                <a:gd name="T3" fmla="*/ 5744 h 5744"/>
                <a:gd name="T4" fmla="*/ 4249 w 4249"/>
                <a:gd name="T5" fmla="*/ 0 h 5744"/>
                <a:gd name="T6" fmla="*/ 2603 w 4249"/>
                <a:gd name="T7" fmla="*/ 4796 h 5744"/>
                <a:gd name="T8" fmla="*/ 2278 w 4249"/>
                <a:gd name="T9" fmla="*/ 5744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2278" y="5744"/>
                  </a:moveTo>
                  <a:lnTo>
                    <a:pt x="0" y="5744"/>
                  </a:lnTo>
                  <a:lnTo>
                    <a:pt x="4249" y="0"/>
                  </a:lnTo>
                  <a:lnTo>
                    <a:pt x="2603" y="4796"/>
                  </a:lnTo>
                  <a:lnTo>
                    <a:pt x="2278" y="5744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20">
              <a:extLst>
                <a:ext uri="{FF2B5EF4-FFF2-40B4-BE49-F238E27FC236}">
                  <a16:creationId xmlns:a16="http://schemas.microsoft.com/office/drawing/2014/main" id="{99E300C2-6B2E-45EF-B401-01EA11A77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1779588"/>
              <a:ext cx="1243013" cy="1695450"/>
            </a:xfrm>
            <a:custGeom>
              <a:avLst/>
              <a:gdLst>
                <a:gd name="T0" fmla="*/ 1972 w 4249"/>
                <a:gd name="T1" fmla="*/ 0 h 5744"/>
                <a:gd name="T2" fmla="*/ 4249 w 4249"/>
                <a:gd name="T3" fmla="*/ 0 h 5744"/>
                <a:gd name="T4" fmla="*/ 0 w 4249"/>
                <a:gd name="T5" fmla="*/ 5744 h 5744"/>
                <a:gd name="T6" fmla="*/ 1646 w 4249"/>
                <a:gd name="T7" fmla="*/ 948 h 5744"/>
                <a:gd name="T8" fmla="*/ 1972 w 4249"/>
                <a:gd name="T9" fmla="*/ 0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1972" y="0"/>
                  </a:moveTo>
                  <a:lnTo>
                    <a:pt x="4249" y="0"/>
                  </a:lnTo>
                  <a:lnTo>
                    <a:pt x="0" y="5744"/>
                  </a:lnTo>
                  <a:lnTo>
                    <a:pt x="1646" y="948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617048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27928-7A24-2C58-57DA-AA14DD521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8534390" cy="990600"/>
          </a:xfrm>
        </p:spPr>
        <p:txBody>
          <a:bodyPr anchor="t" anchorCtr="0">
            <a:normAutofit/>
          </a:bodyPr>
          <a:lstStyle/>
          <a:p>
            <a:r>
              <a:rPr lang="en-GB" dirty="0">
                <a:solidFill>
                  <a:schemeClr val="accent6"/>
                </a:solidFill>
              </a:rPr>
              <a:t>Como usar este kit de ferramentas</a:t>
            </a:r>
            <a:br>
              <a:rPr lang="en-GB" dirty="0">
                <a:solidFill>
                  <a:schemeClr val="accent6"/>
                </a:solidFill>
              </a:rPr>
            </a:br>
            <a:r>
              <a:rPr lang="en-GB" sz="2400" b="0" dirty="0">
                <a:solidFill>
                  <a:schemeClr val="accent6"/>
                </a:solidFill>
              </a:rPr>
              <a:t>Planilhas de </a:t>
            </a:r>
            <a:r>
              <a:rPr lang="en-GB" sz="2400" b="0" dirty="0" err="1">
                <a:solidFill>
                  <a:schemeClr val="accent6"/>
                </a:solidFill>
              </a:rPr>
              <a:t>verificação</a:t>
            </a:r>
            <a:endParaRPr lang="en-GB" sz="2400" b="0" dirty="0">
              <a:solidFill>
                <a:schemeClr val="accent6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8A499A1-2196-A188-5B2B-79BF81AC4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1828800"/>
            <a:ext cx="3962400" cy="3811588"/>
          </a:xfrm>
        </p:spPr>
        <p:txBody>
          <a:bodyPr>
            <a:normAutofit/>
          </a:bodyPr>
          <a:lstStyle/>
          <a:p>
            <a:r>
              <a:rPr lang="en-GB" sz="1200" b="0" dirty="0">
                <a:solidFill>
                  <a:prstClr val="black"/>
                </a:solidFill>
              </a:rPr>
              <a:t>No final de </a:t>
            </a:r>
            <a:r>
              <a:rPr lang="en-GB" sz="1200" b="0" dirty="0" err="1">
                <a:solidFill>
                  <a:prstClr val="black"/>
                </a:solidFill>
              </a:rPr>
              <a:t>cada</a:t>
            </a:r>
            <a:r>
              <a:rPr lang="en-GB" sz="1200" b="0" dirty="0">
                <a:solidFill>
                  <a:prstClr val="black"/>
                </a:solidFill>
              </a:rPr>
              <a:t> </a:t>
            </a:r>
            <a:r>
              <a:rPr lang="en-GB" sz="1200" b="0" dirty="0" err="1">
                <a:solidFill>
                  <a:prstClr val="black"/>
                </a:solidFill>
              </a:rPr>
              <a:t>módulo</a:t>
            </a:r>
            <a:r>
              <a:rPr lang="en-GB" sz="1200" b="0" dirty="0">
                <a:solidFill>
                  <a:prstClr val="black"/>
                </a:solidFill>
              </a:rPr>
              <a:t>, </a:t>
            </a:r>
            <a:r>
              <a:rPr lang="en-GB" sz="1200" b="0" dirty="0" err="1">
                <a:solidFill>
                  <a:prstClr val="black"/>
                </a:solidFill>
              </a:rPr>
              <a:t>há</a:t>
            </a:r>
            <a:r>
              <a:rPr lang="en-GB" sz="1200" b="0" dirty="0">
                <a:solidFill>
                  <a:prstClr val="black"/>
                </a:solidFill>
              </a:rPr>
              <a:t> </a:t>
            </a:r>
            <a:r>
              <a:rPr lang="en-GB" sz="1200" b="0" dirty="0" err="1">
                <a:solidFill>
                  <a:prstClr val="black"/>
                </a:solidFill>
              </a:rPr>
              <a:t>uma</a:t>
            </a:r>
            <a:r>
              <a:rPr lang="en-GB" sz="1200" b="0" dirty="0">
                <a:solidFill>
                  <a:prstClr val="black"/>
                </a:solidFill>
              </a:rPr>
              <a:t> planilha de </a:t>
            </a:r>
            <a:r>
              <a:rPr lang="en-GB" sz="1200" b="0" dirty="0" err="1">
                <a:solidFill>
                  <a:prstClr val="black"/>
                </a:solidFill>
              </a:rPr>
              <a:t>verificação</a:t>
            </a:r>
            <a:r>
              <a:rPr lang="en-GB" sz="1200" b="0" dirty="0">
                <a:solidFill>
                  <a:prstClr val="black"/>
                </a:solidFill>
              </a:rPr>
              <a:t>. </a:t>
            </a:r>
            <a:r>
              <a:rPr lang="en-GB" sz="1200" b="0" dirty="0" err="1">
                <a:solidFill>
                  <a:prstClr val="black"/>
                </a:solidFill>
              </a:rPr>
              <a:t>Elas</a:t>
            </a:r>
            <a:r>
              <a:rPr lang="en-GB" sz="1200" b="0" dirty="0">
                <a:solidFill>
                  <a:prstClr val="black"/>
                </a:solidFill>
              </a:rPr>
              <a:t> </a:t>
            </a:r>
            <a:r>
              <a:rPr lang="en-GB" sz="1200" b="0" dirty="0" err="1">
                <a:solidFill>
                  <a:prstClr val="black"/>
                </a:solidFill>
              </a:rPr>
              <a:t>revisam</a:t>
            </a:r>
            <a:r>
              <a:rPr lang="en-GB" sz="1200" b="0" dirty="0">
                <a:solidFill>
                  <a:prstClr val="black"/>
                </a:solidFill>
              </a:rPr>
              <a:t> os </a:t>
            </a:r>
            <a:r>
              <a:rPr lang="en-GB" sz="1200" b="0" dirty="0" err="1">
                <a:solidFill>
                  <a:prstClr val="black"/>
                </a:solidFill>
              </a:rPr>
              <a:t>objetivos</a:t>
            </a:r>
            <a:r>
              <a:rPr lang="en-GB" sz="1200" b="0" dirty="0">
                <a:solidFill>
                  <a:prstClr val="black"/>
                </a:solidFill>
              </a:rPr>
              <a:t> do </a:t>
            </a:r>
            <a:r>
              <a:rPr lang="en-GB" sz="1200" b="0" dirty="0" err="1">
                <a:solidFill>
                  <a:prstClr val="black"/>
                </a:solidFill>
              </a:rPr>
              <a:t>módulo</a:t>
            </a:r>
            <a:r>
              <a:rPr lang="en-GB" sz="1200" b="0" dirty="0">
                <a:solidFill>
                  <a:prstClr val="black"/>
                </a:solidFill>
              </a:rPr>
              <a:t> para </a:t>
            </a:r>
            <a:r>
              <a:rPr lang="en-GB" sz="1200" b="0" dirty="0" err="1">
                <a:solidFill>
                  <a:prstClr val="black"/>
                </a:solidFill>
              </a:rPr>
              <a:t>consolidar</a:t>
            </a:r>
            <a:r>
              <a:rPr lang="en-GB" sz="1200" b="0" dirty="0">
                <a:solidFill>
                  <a:prstClr val="black"/>
                </a:solidFill>
              </a:rPr>
              <a:t> o que </a:t>
            </a:r>
            <a:r>
              <a:rPr lang="en-GB" sz="1200" b="0" dirty="0" err="1">
                <a:solidFill>
                  <a:prstClr val="black"/>
                </a:solidFill>
              </a:rPr>
              <a:t>você</a:t>
            </a:r>
            <a:r>
              <a:rPr lang="en-GB" sz="1200" b="0" dirty="0">
                <a:solidFill>
                  <a:prstClr val="black"/>
                </a:solidFill>
              </a:rPr>
              <a:t> </a:t>
            </a:r>
            <a:r>
              <a:rPr lang="en-GB" sz="1200" b="0" dirty="0" err="1">
                <a:solidFill>
                  <a:prstClr val="black"/>
                </a:solidFill>
              </a:rPr>
              <a:t>aprendeu</a:t>
            </a:r>
            <a:r>
              <a:rPr lang="en-GB" sz="1200" b="0" dirty="0">
                <a:solidFill>
                  <a:prstClr val="black"/>
                </a:solidFill>
              </a:rPr>
              <a:t> </a:t>
            </a:r>
            <a:r>
              <a:rPr lang="en-GB" sz="1200" b="0" dirty="0" err="1">
                <a:solidFill>
                  <a:prstClr val="black"/>
                </a:solidFill>
              </a:rPr>
              <a:t>sobre</a:t>
            </a:r>
            <a:r>
              <a:rPr lang="en-GB" sz="1200" b="0" dirty="0">
                <a:solidFill>
                  <a:prstClr val="black"/>
                </a:solidFill>
              </a:rPr>
              <a:t> o </a:t>
            </a:r>
            <a:r>
              <a:rPr lang="en-GB" sz="1200" b="0" dirty="0" err="1">
                <a:solidFill>
                  <a:prstClr val="black"/>
                </a:solidFill>
              </a:rPr>
              <a:t>contexto</a:t>
            </a:r>
            <a:r>
              <a:rPr lang="en-GB" sz="1200" b="0" dirty="0">
                <a:solidFill>
                  <a:prstClr val="black"/>
                </a:solidFill>
              </a:rPr>
              <a:t> local do EAP no </a:t>
            </a:r>
            <a:r>
              <a:rPr lang="en-GB" sz="1200" b="0" dirty="0" err="1">
                <a:solidFill>
                  <a:prstClr val="black"/>
                </a:solidFill>
              </a:rPr>
              <a:t>módulo</a:t>
            </a:r>
            <a:r>
              <a:rPr lang="en-GB" sz="1200" b="0" dirty="0">
                <a:solidFill>
                  <a:prstClr val="black"/>
                </a:solidFill>
              </a:rPr>
              <a:t>.</a:t>
            </a:r>
          </a:p>
          <a:p>
            <a:r>
              <a:rPr lang="en-GB" sz="1200" b="0" dirty="0">
                <a:solidFill>
                  <a:prstClr val="black"/>
                </a:solidFill>
              </a:rPr>
              <a:t>Juntas, as </a:t>
            </a:r>
            <a:r>
              <a:rPr lang="en-GB" sz="1200" b="0" dirty="0" err="1">
                <a:solidFill>
                  <a:prstClr val="black"/>
                </a:solidFill>
              </a:rPr>
              <a:t>planilhas</a:t>
            </a:r>
            <a:r>
              <a:rPr lang="en-GB" sz="1200" b="0" dirty="0">
                <a:solidFill>
                  <a:prstClr val="black"/>
                </a:solidFill>
              </a:rPr>
              <a:t> </a:t>
            </a:r>
            <a:r>
              <a:rPr lang="en-GB" sz="1200" b="0" dirty="0" err="1">
                <a:solidFill>
                  <a:prstClr val="black"/>
                </a:solidFill>
              </a:rPr>
              <a:t>formarão</a:t>
            </a:r>
            <a:r>
              <a:rPr lang="en-GB" sz="1200" b="0" dirty="0">
                <a:solidFill>
                  <a:prstClr val="black"/>
                </a:solidFill>
              </a:rPr>
              <a:t> um </a:t>
            </a:r>
            <a:r>
              <a:rPr lang="en-GB" sz="1200" b="0" dirty="0" err="1">
                <a:solidFill>
                  <a:prstClr val="black"/>
                </a:solidFill>
              </a:rPr>
              <a:t>fólio</a:t>
            </a:r>
            <a:r>
              <a:rPr lang="en-GB" sz="1200" b="0" dirty="0">
                <a:solidFill>
                  <a:prstClr val="black"/>
                </a:solidFill>
              </a:rPr>
              <a:t> de </a:t>
            </a:r>
            <a:r>
              <a:rPr lang="en-GB" sz="1200" b="0" dirty="0" err="1">
                <a:solidFill>
                  <a:prstClr val="black"/>
                </a:solidFill>
              </a:rPr>
              <a:t>conhecimentos</a:t>
            </a:r>
            <a:r>
              <a:rPr lang="en-GB" sz="1200" b="0" dirty="0">
                <a:solidFill>
                  <a:prstClr val="black"/>
                </a:solidFill>
              </a:rPr>
              <a:t> de EAP que </a:t>
            </a:r>
            <a:r>
              <a:rPr lang="en-GB" sz="1200" b="0" dirty="0" err="1">
                <a:solidFill>
                  <a:prstClr val="black"/>
                </a:solidFill>
              </a:rPr>
              <a:t>você</a:t>
            </a:r>
            <a:r>
              <a:rPr lang="en-GB" sz="1200" b="0" dirty="0">
                <a:solidFill>
                  <a:prstClr val="black"/>
                </a:solidFill>
              </a:rPr>
              <a:t> </a:t>
            </a:r>
            <a:r>
              <a:rPr lang="en-GB" sz="1200" b="0" dirty="0" err="1">
                <a:solidFill>
                  <a:prstClr val="black"/>
                </a:solidFill>
              </a:rPr>
              <a:t>poderá</a:t>
            </a:r>
            <a:r>
              <a:rPr lang="en-GB" sz="1200" b="0" dirty="0">
                <a:solidFill>
                  <a:prstClr val="black"/>
                </a:solidFill>
              </a:rPr>
              <a:t> usar para </a:t>
            </a:r>
            <a:r>
              <a:rPr lang="en-GB" sz="1200" b="0" dirty="0" err="1">
                <a:solidFill>
                  <a:prstClr val="black"/>
                </a:solidFill>
              </a:rPr>
              <a:t>fácil</a:t>
            </a:r>
            <a:r>
              <a:rPr lang="en-GB" sz="1200" b="0" dirty="0">
                <a:solidFill>
                  <a:prstClr val="black"/>
                </a:solidFill>
              </a:rPr>
              <a:t> </a:t>
            </a:r>
            <a:r>
              <a:rPr lang="en-GB" sz="1200" b="0" dirty="0" err="1">
                <a:solidFill>
                  <a:prstClr val="black"/>
                </a:solidFill>
              </a:rPr>
              <a:t>referência</a:t>
            </a:r>
            <a:r>
              <a:rPr lang="en-GB" sz="1200" b="0" dirty="0">
                <a:solidFill>
                  <a:prstClr val="black"/>
                </a:solidFill>
              </a:rPr>
              <a:t>.</a:t>
            </a:r>
          </a:p>
          <a:p>
            <a:r>
              <a:rPr lang="en-GB" sz="1200" b="0" dirty="0" err="1">
                <a:solidFill>
                  <a:prstClr val="black"/>
                </a:solidFill>
              </a:rPr>
              <a:t>Aqui</a:t>
            </a:r>
            <a:r>
              <a:rPr lang="en-GB" sz="1200" b="0" dirty="0">
                <a:solidFill>
                  <a:prstClr val="black"/>
                </a:solidFill>
              </a:rPr>
              <a:t> </a:t>
            </a:r>
            <a:r>
              <a:rPr lang="en-GB" sz="1200" b="0" dirty="0" err="1">
                <a:solidFill>
                  <a:prstClr val="black"/>
                </a:solidFill>
              </a:rPr>
              <a:t>está</a:t>
            </a:r>
            <a:r>
              <a:rPr lang="en-GB" sz="1200" b="0" dirty="0">
                <a:solidFill>
                  <a:prstClr val="black"/>
                </a:solidFill>
              </a:rPr>
              <a:t> um </a:t>
            </a:r>
            <a:r>
              <a:rPr lang="en-GB" sz="1200" b="0" dirty="0" err="1">
                <a:solidFill>
                  <a:prstClr val="black"/>
                </a:solidFill>
              </a:rPr>
              <a:t>exemplo</a:t>
            </a:r>
            <a:r>
              <a:rPr lang="en-GB" sz="1200" b="0" dirty="0">
                <a:solidFill>
                  <a:prstClr val="black"/>
                </a:solidFill>
              </a:rPr>
              <a:t> de </a:t>
            </a:r>
            <a:r>
              <a:rPr lang="en-GB" sz="1200" b="0" dirty="0" err="1">
                <a:solidFill>
                  <a:prstClr val="black"/>
                </a:solidFill>
              </a:rPr>
              <a:t>como</a:t>
            </a:r>
            <a:r>
              <a:rPr lang="en-GB" sz="1200" b="0" dirty="0">
                <a:solidFill>
                  <a:prstClr val="black"/>
                </a:solidFill>
              </a:rPr>
              <a:t> </a:t>
            </a:r>
            <a:r>
              <a:rPr lang="en-GB" sz="1200" b="0" dirty="0" err="1">
                <a:solidFill>
                  <a:prstClr val="black"/>
                </a:solidFill>
              </a:rPr>
              <a:t>são</a:t>
            </a:r>
            <a:r>
              <a:rPr lang="en-GB" sz="1200" b="0" dirty="0">
                <a:solidFill>
                  <a:prstClr val="black"/>
                </a:solidFill>
              </a:rPr>
              <a:t> as </a:t>
            </a:r>
            <a:r>
              <a:rPr lang="en-GB" sz="1200" b="0" dirty="0" err="1">
                <a:solidFill>
                  <a:prstClr val="black"/>
                </a:solidFill>
              </a:rPr>
              <a:t>planilhas</a:t>
            </a:r>
            <a:r>
              <a:rPr lang="en-GB" sz="1200" b="0" dirty="0">
                <a:solidFill>
                  <a:prstClr val="black"/>
                </a:solidFill>
              </a:rPr>
              <a:t> de </a:t>
            </a:r>
            <a:r>
              <a:rPr lang="en-GB" sz="1200" b="0" dirty="0" err="1">
                <a:solidFill>
                  <a:prstClr val="black"/>
                </a:solidFill>
              </a:rPr>
              <a:t>verificação</a:t>
            </a:r>
            <a:r>
              <a:rPr lang="en-GB" sz="1200" b="0" dirty="0">
                <a:solidFill>
                  <a:prstClr val="black"/>
                </a:solidFill>
              </a:rPr>
              <a:t>.</a:t>
            </a:r>
          </a:p>
          <a:p>
            <a:r>
              <a:rPr lang="en-GB" sz="1200" b="0" i="1" dirty="0">
                <a:solidFill>
                  <a:prstClr val="black"/>
                </a:solidFill>
              </a:rPr>
              <a:t>As </a:t>
            </a:r>
            <a:r>
              <a:rPr lang="en-GB" sz="1200" b="0" i="1" dirty="0" err="1">
                <a:solidFill>
                  <a:prstClr val="black"/>
                </a:solidFill>
              </a:rPr>
              <a:t>cidades</a:t>
            </a:r>
            <a:r>
              <a:rPr lang="en-GB" sz="1200" b="0" i="1" dirty="0">
                <a:solidFill>
                  <a:prstClr val="black"/>
                </a:solidFill>
              </a:rPr>
              <a:t> </a:t>
            </a:r>
            <a:r>
              <a:rPr lang="en-GB" sz="1200" b="0" i="1" dirty="0" err="1">
                <a:solidFill>
                  <a:prstClr val="black"/>
                </a:solidFill>
              </a:rPr>
              <a:t>também</a:t>
            </a:r>
            <a:r>
              <a:rPr lang="en-GB" sz="1200" b="0" i="1" dirty="0">
                <a:solidFill>
                  <a:prstClr val="black"/>
                </a:solidFill>
              </a:rPr>
              <a:t> </a:t>
            </a:r>
            <a:r>
              <a:rPr lang="en-GB" sz="1200" b="0" i="1" dirty="0" err="1">
                <a:solidFill>
                  <a:prstClr val="black"/>
                </a:solidFill>
              </a:rPr>
              <a:t>podem</a:t>
            </a:r>
            <a:r>
              <a:rPr lang="en-GB" sz="1200" b="0" i="1" dirty="0">
                <a:solidFill>
                  <a:prstClr val="black"/>
                </a:solidFill>
              </a:rPr>
              <a:t> usar os prompts de </a:t>
            </a:r>
            <a:r>
              <a:rPr lang="en-GB" sz="1200" b="0" i="1" dirty="0" err="1">
                <a:solidFill>
                  <a:prstClr val="black"/>
                </a:solidFill>
              </a:rPr>
              <a:t>verificação</a:t>
            </a:r>
            <a:r>
              <a:rPr lang="en-GB" sz="1200" b="0" i="1" dirty="0">
                <a:solidFill>
                  <a:prstClr val="black"/>
                </a:solidFill>
              </a:rPr>
              <a:t> para outros </a:t>
            </a:r>
            <a:r>
              <a:rPr lang="en-GB" sz="1200" b="0" i="1" dirty="0" err="1">
                <a:solidFill>
                  <a:prstClr val="black"/>
                </a:solidFill>
              </a:rPr>
              <a:t>formatos</a:t>
            </a:r>
            <a:r>
              <a:rPr lang="en-GB" sz="1200" b="0" i="1" dirty="0">
                <a:solidFill>
                  <a:prstClr val="black"/>
                </a:solidFill>
              </a:rPr>
              <a:t> de </a:t>
            </a:r>
            <a:r>
              <a:rPr lang="en-GB" sz="1200" b="0" i="1" dirty="0" err="1">
                <a:solidFill>
                  <a:prstClr val="black"/>
                </a:solidFill>
              </a:rPr>
              <a:t>engajamento</a:t>
            </a:r>
            <a:r>
              <a:rPr lang="en-GB" sz="1200" b="0" i="1" dirty="0">
                <a:solidFill>
                  <a:prstClr val="black"/>
                </a:solidFill>
              </a:rPr>
              <a:t>. Por </a:t>
            </a:r>
            <a:r>
              <a:rPr lang="en-GB" sz="1200" b="0" i="1" dirty="0" err="1">
                <a:solidFill>
                  <a:prstClr val="black"/>
                </a:solidFill>
              </a:rPr>
              <a:t>exemplo</a:t>
            </a:r>
            <a:r>
              <a:rPr lang="en-GB" sz="1200" b="0" i="1" dirty="0">
                <a:solidFill>
                  <a:prstClr val="black"/>
                </a:solidFill>
              </a:rPr>
              <a:t>, brainstorming </a:t>
            </a:r>
            <a:r>
              <a:rPr lang="en-GB" sz="1200" b="0" i="1" dirty="0" err="1">
                <a:solidFill>
                  <a:prstClr val="black"/>
                </a:solidFill>
              </a:rPr>
              <a:t>colaborativo</a:t>
            </a:r>
            <a:r>
              <a:rPr lang="en-GB" sz="1200" b="0" i="1" dirty="0">
                <a:solidFill>
                  <a:prstClr val="black"/>
                </a:solidFill>
              </a:rPr>
              <a:t> on-line via Miro e Google </a:t>
            </a:r>
            <a:r>
              <a:rPr lang="en-GB" sz="1200" b="0" i="1" dirty="0" err="1">
                <a:solidFill>
                  <a:prstClr val="black"/>
                </a:solidFill>
              </a:rPr>
              <a:t>Jamboard</a:t>
            </a:r>
            <a:r>
              <a:rPr lang="en-GB" sz="1200" b="0" i="1" dirty="0">
                <a:solidFill>
                  <a:prstClr val="black"/>
                </a:solidFill>
              </a:rPr>
              <a:t>, </a:t>
            </a:r>
            <a:r>
              <a:rPr lang="en-GB" sz="1200" b="0" i="1" dirty="0" err="1">
                <a:solidFill>
                  <a:prstClr val="black"/>
                </a:solidFill>
              </a:rPr>
              <a:t>bem</a:t>
            </a:r>
            <a:r>
              <a:rPr lang="en-GB" sz="1200" b="0" i="1" dirty="0">
                <a:solidFill>
                  <a:prstClr val="black"/>
                </a:solidFill>
              </a:rPr>
              <a:t> </a:t>
            </a:r>
            <a:r>
              <a:rPr lang="en-GB" sz="1200" b="0" i="1" dirty="0" err="1">
                <a:solidFill>
                  <a:prstClr val="black"/>
                </a:solidFill>
              </a:rPr>
              <a:t>como</a:t>
            </a:r>
            <a:r>
              <a:rPr lang="en-GB" sz="1200" b="0" i="1" dirty="0">
                <a:solidFill>
                  <a:prstClr val="black"/>
                </a:solidFill>
              </a:rPr>
              <a:t> </a:t>
            </a:r>
            <a:r>
              <a:rPr lang="en-GB" sz="1200" b="0" i="1" dirty="0" err="1">
                <a:solidFill>
                  <a:prstClr val="black"/>
                </a:solidFill>
              </a:rPr>
              <a:t>plataformas</a:t>
            </a:r>
            <a:r>
              <a:rPr lang="en-GB" sz="1200" b="0" i="1" dirty="0">
                <a:solidFill>
                  <a:prstClr val="black"/>
                </a:solidFill>
              </a:rPr>
              <a:t> de </a:t>
            </a:r>
            <a:r>
              <a:rPr lang="en-GB" sz="1200" b="0" i="1" dirty="0" err="1">
                <a:solidFill>
                  <a:prstClr val="black"/>
                </a:solidFill>
              </a:rPr>
              <a:t>pesquisa</a:t>
            </a:r>
            <a:r>
              <a:rPr lang="en-GB" sz="1200" b="0" i="1" dirty="0">
                <a:solidFill>
                  <a:prstClr val="black"/>
                </a:solidFill>
              </a:rPr>
              <a:t> on-line </a:t>
            </a:r>
            <a:r>
              <a:rPr lang="en-GB" sz="1200" b="0" i="1" dirty="0" err="1">
                <a:solidFill>
                  <a:prstClr val="black"/>
                </a:solidFill>
              </a:rPr>
              <a:t>como</a:t>
            </a:r>
            <a:r>
              <a:rPr lang="en-GB" sz="1200" b="0" i="1" dirty="0">
                <a:solidFill>
                  <a:prstClr val="black"/>
                </a:solidFill>
              </a:rPr>
              <a:t> </a:t>
            </a:r>
            <a:r>
              <a:rPr lang="en-GB" sz="1200" b="0" i="1" dirty="0" err="1">
                <a:solidFill>
                  <a:prstClr val="black"/>
                </a:solidFill>
              </a:rPr>
              <a:t>Slido</a:t>
            </a:r>
            <a:r>
              <a:rPr lang="en-GB" sz="1200" b="0" i="1" dirty="0">
                <a:solidFill>
                  <a:prstClr val="black"/>
                </a:solidFill>
              </a:rPr>
              <a:t> e </a:t>
            </a:r>
            <a:r>
              <a:rPr lang="en-GB" sz="1200" b="0" i="1" dirty="0" err="1">
                <a:solidFill>
                  <a:prstClr val="black"/>
                </a:solidFill>
              </a:rPr>
              <a:t>Mentimeter</a:t>
            </a:r>
            <a:r>
              <a:rPr lang="en-GB" sz="1200" b="0" i="1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D6F66-B71B-1C83-1F50-9F54B9A55C64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GB">
                <a:solidFill>
                  <a:schemeClr val="accent6"/>
                </a:solidFill>
              </a:rPr>
              <a:t>Introdução ao kit de ferramentas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DE18773-7DCE-CADB-D43C-A32479CE3DE1}"/>
              </a:ext>
            </a:extLst>
          </p:cNvPr>
          <p:cNvSpPr/>
          <p:nvPr/>
        </p:nvSpPr>
        <p:spPr>
          <a:xfrm>
            <a:off x="5257800" y="2147239"/>
            <a:ext cx="3962400" cy="913517"/>
          </a:xfrm>
          <a:prstGeom prst="roundRect">
            <a:avLst>
              <a:gd name="adj" fmla="val 705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Espaço para anotar as reflexões individualmente</a:t>
            </a:r>
            <a:br>
              <a:rPr lang="en-GB"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como um grupo facilitado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25EA890-FBF5-7E4C-3C8C-246B549F9164}"/>
              </a:ext>
            </a:extLst>
          </p:cNvPr>
          <p:cNvSpPr/>
          <p:nvPr/>
        </p:nvSpPr>
        <p:spPr>
          <a:xfrm>
            <a:off x="5257800" y="3379195"/>
            <a:ext cx="3962400" cy="913517"/>
          </a:xfrm>
          <a:prstGeom prst="roundRect">
            <a:avLst>
              <a:gd name="adj" fmla="val 705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8471DC5-E7E5-18B3-6E6F-67D6ACA00162}"/>
              </a:ext>
            </a:extLst>
          </p:cNvPr>
          <p:cNvSpPr/>
          <p:nvPr/>
        </p:nvSpPr>
        <p:spPr>
          <a:xfrm>
            <a:off x="5257800" y="4611151"/>
            <a:ext cx="3962400" cy="913517"/>
          </a:xfrm>
          <a:prstGeom prst="roundRect">
            <a:avLst>
              <a:gd name="adj" fmla="val 705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D18C9B0-E800-8A5F-C52C-A3E5C9A46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t>27</a:t>
            </a:fld>
            <a:endParaRPr lang="en-US"/>
          </a:p>
        </p:txBody>
      </p:sp>
      <p:sp>
        <p:nvSpPr>
          <p:cNvPr id="33" name="Oval 32">
            <a:hlinkClick r:id="rId3" action="ppaction://hlinksldjump"/>
            <a:extLst>
              <a:ext uri="{FF2B5EF4-FFF2-40B4-BE49-F238E27FC236}">
                <a16:creationId xmlns:a16="http://schemas.microsoft.com/office/drawing/2014/main" id="{96E5CFB6-8281-7AB1-D135-69E305F955EC}"/>
              </a:ext>
            </a:extLst>
          </p:cNvPr>
          <p:cNvSpPr/>
          <p:nvPr/>
        </p:nvSpPr>
        <p:spPr>
          <a:xfrm>
            <a:off x="9384310" y="820816"/>
            <a:ext cx="128979" cy="12897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34" name="Oval 33">
            <a:hlinkClick r:id="rId4" action="ppaction://hlinksldjump"/>
            <a:extLst>
              <a:ext uri="{FF2B5EF4-FFF2-40B4-BE49-F238E27FC236}">
                <a16:creationId xmlns:a16="http://schemas.microsoft.com/office/drawing/2014/main" id="{A72B113B-ED68-3E99-3C5E-14520A20292B}"/>
              </a:ext>
            </a:extLst>
          </p:cNvPr>
          <p:cNvSpPr/>
          <p:nvPr/>
        </p:nvSpPr>
        <p:spPr>
          <a:xfrm>
            <a:off x="9384310" y="1983052"/>
            <a:ext cx="128979" cy="128979"/>
          </a:xfrm>
          <a:prstGeom prst="ellipse">
            <a:avLst/>
          </a:prstGeom>
          <a:solidFill>
            <a:srgbClr val="008C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5" name="Oval 34">
            <a:hlinkClick r:id="rId3" action="ppaction://hlinksldjump"/>
            <a:extLst>
              <a:ext uri="{FF2B5EF4-FFF2-40B4-BE49-F238E27FC236}">
                <a16:creationId xmlns:a16="http://schemas.microsoft.com/office/drawing/2014/main" id="{AE265609-AAFF-A972-0FB9-FCA862B08526}"/>
              </a:ext>
            </a:extLst>
          </p:cNvPr>
          <p:cNvSpPr/>
          <p:nvPr/>
        </p:nvSpPr>
        <p:spPr>
          <a:xfrm>
            <a:off x="9384310" y="823197"/>
            <a:ext cx="128979" cy="12897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6" name="Oval 35">
            <a:hlinkClick r:id="rId5" action="ppaction://hlinksldjump"/>
            <a:extLst>
              <a:ext uri="{FF2B5EF4-FFF2-40B4-BE49-F238E27FC236}">
                <a16:creationId xmlns:a16="http://schemas.microsoft.com/office/drawing/2014/main" id="{C79289B0-BCA3-9E31-733F-0E658834FDBB}"/>
              </a:ext>
            </a:extLst>
          </p:cNvPr>
          <p:cNvSpPr/>
          <p:nvPr/>
        </p:nvSpPr>
        <p:spPr>
          <a:xfrm>
            <a:off x="9384310" y="1402303"/>
            <a:ext cx="128979" cy="128979"/>
          </a:xfrm>
          <a:prstGeom prst="ellipse">
            <a:avLst/>
          </a:prstGeom>
          <a:solidFill>
            <a:srgbClr val="1C35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7" name="Oval 36">
            <a:hlinkClick r:id="rId6" action="ppaction://hlinksldjump"/>
            <a:extLst>
              <a:ext uri="{FF2B5EF4-FFF2-40B4-BE49-F238E27FC236}">
                <a16:creationId xmlns:a16="http://schemas.microsoft.com/office/drawing/2014/main" id="{FCC1B504-B21A-BF2A-F377-C7BB46693194}"/>
              </a:ext>
            </a:extLst>
          </p:cNvPr>
          <p:cNvSpPr/>
          <p:nvPr/>
        </p:nvSpPr>
        <p:spPr>
          <a:xfrm>
            <a:off x="9384310" y="2563074"/>
            <a:ext cx="128979" cy="12897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8" name="Oval 37">
            <a:hlinkClick r:id="rId7" action="ppaction://hlinksldjump"/>
            <a:extLst>
              <a:ext uri="{FF2B5EF4-FFF2-40B4-BE49-F238E27FC236}">
                <a16:creationId xmlns:a16="http://schemas.microsoft.com/office/drawing/2014/main" id="{113FFF2B-4D0C-3638-E536-90A2563D1D4C}"/>
              </a:ext>
            </a:extLst>
          </p:cNvPr>
          <p:cNvSpPr/>
          <p:nvPr/>
        </p:nvSpPr>
        <p:spPr>
          <a:xfrm>
            <a:off x="9384310" y="4302666"/>
            <a:ext cx="128979" cy="12897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hlinkClick r:id="rId8" action="ppaction://hlinksldjump"/>
            <a:extLst>
              <a:ext uri="{FF2B5EF4-FFF2-40B4-BE49-F238E27FC236}">
                <a16:creationId xmlns:a16="http://schemas.microsoft.com/office/drawing/2014/main" id="{DF18536F-32AC-C5E8-3E20-4A4693EA804F}"/>
              </a:ext>
            </a:extLst>
          </p:cNvPr>
          <p:cNvSpPr/>
          <p:nvPr/>
        </p:nvSpPr>
        <p:spPr>
          <a:xfrm>
            <a:off x="9384310" y="3720774"/>
            <a:ext cx="128979" cy="128979"/>
          </a:xfrm>
          <a:prstGeom prst="ellipse">
            <a:avLst/>
          </a:prstGeom>
          <a:solidFill>
            <a:srgbClr val="6AB2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hlinkClick r:id="rId9" action="ppaction://hlinksldjump"/>
            <a:extLst>
              <a:ext uri="{FF2B5EF4-FFF2-40B4-BE49-F238E27FC236}">
                <a16:creationId xmlns:a16="http://schemas.microsoft.com/office/drawing/2014/main" id="{466254AC-987F-DE18-97A7-251A50FB8F81}"/>
              </a:ext>
            </a:extLst>
          </p:cNvPr>
          <p:cNvSpPr/>
          <p:nvPr/>
        </p:nvSpPr>
        <p:spPr>
          <a:xfrm>
            <a:off x="9384310" y="3144004"/>
            <a:ext cx="128979" cy="128979"/>
          </a:xfrm>
          <a:prstGeom prst="ellipse">
            <a:avLst/>
          </a:prstGeom>
          <a:solidFill>
            <a:srgbClr val="0388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hlinkClick r:id="rId10" action="ppaction://hlinksldjump"/>
            <a:extLst>
              <a:ext uri="{FF2B5EF4-FFF2-40B4-BE49-F238E27FC236}">
                <a16:creationId xmlns:a16="http://schemas.microsoft.com/office/drawing/2014/main" id="{010166FB-B691-C874-32FB-15743EE0E294}"/>
              </a:ext>
            </a:extLst>
          </p:cNvPr>
          <p:cNvSpPr/>
          <p:nvPr/>
        </p:nvSpPr>
        <p:spPr>
          <a:xfrm>
            <a:off x="9384310" y="4881778"/>
            <a:ext cx="128979" cy="128979"/>
          </a:xfrm>
          <a:prstGeom prst="ellipse">
            <a:avLst/>
          </a:prstGeom>
          <a:solidFill>
            <a:srgbClr val="F19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hlinkClick r:id="rId11" action="ppaction://hlinksldjump"/>
            <a:extLst>
              <a:ext uri="{FF2B5EF4-FFF2-40B4-BE49-F238E27FC236}">
                <a16:creationId xmlns:a16="http://schemas.microsoft.com/office/drawing/2014/main" id="{1DEADA45-91EF-314C-2882-D08DB65F97AF}"/>
              </a:ext>
            </a:extLst>
          </p:cNvPr>
          <p:cNvSpPr/>
          <p:nvPr/>
        </p:nvSpPr>
        <p:spPr>
          <a:xfrm>
            <a:off x="9384310" y="5463066"/>
            <a:ext cx="128979" cy="128979"/>
          </a:xfrm>
          <a:prstGeom prst="ellipse">
            <a:avLst/>
          </a:prstGeom>
          <a:solidFill>
            <a:srgbClr val="F8A9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FF5D0A0-DC2C-FAC5-FC22-E8C2CB102D5C}"/>
              </a:ext>
            </a:extLst>
          </p:cNvPr>
          <p:cNvSpPr/>
          <p:nvPr/>
        </p:nvSpPr>
        <p:spPr>
          <a:xfrm>
            <a:off x="5257800" y="1828800"/>
            <a:ext cx="3962400" cy="422163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Pergunta</a:t>
            </a:r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reflexão</a:t>
            </a:r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relacionada</a:t>
            </a:r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GB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módulo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F3C2E8D-C792-DA77-F8A7-6C04F918113D}"/>
              </a:ext>
            </a:extLst>
          </p:cNvPr>
          <p:cNvSpPr/>
          <p:nvPr/>
        </p:nvSpPr>
        <p:spPr>
          <a:xfrm>
            <a:off x="5257800" y="3043489"/>
            <a:ext cx="3962400" cy="422163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Pergunta de reflexão relacionada ao objetivo do módulo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09AF4B2-60D7-D9A1-636C-5976BA9089F8}"/>
              </a:ext>
            </a:extLst>
          </p:cNvPr>
          <p:cNvSpPr/>
          <p:nvPr/>
        </p:nvSpPr>
        <p:spPr>
          <a:xfrm>
            <a:off x="5257800" y="4292712"/>
            <a:ext cx="3962400" cy="422163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Pergunta de reflexão relacionada ao objetivo do módulo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E201C95-4320-46C7-8256-56CBAF683899}"/>
              </a:ext>
            </a:extLst>
          </p:cNvPr>
          <p:cNvGrpSpPr/>
          <p:nvPr/>
        </p:nvGrpSpPr>
        <p:grpSpPr>
          <a:xfrm>
            <a:off x="9597323" y="745110"/>
            <a:ext cx="146522" cy="280390"/>
            <a:chOff x="5545138" y="625475"/>
            <a:chExt cx="1489075" cy="2849563"/>
          </a:xfrm>
        </p:grpSpPr>
        <p:sp>
          <p:nvSpPr>
            <p:cNvPr id="51" name="Freeform 117">
              <a:extLst>
                <a:ext uri="{FF2B5EF4-FFF2-40B4-BE49-F238E27FC236}">
                  <a16:creationId xmlns:a16="http://schemas.microsoft.com/office/drawing/2014/main" id="{8A5ED809-7DF4-4794-84E6-FE51E5A64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625475"/>
              <a:ext cx="1243013" cy="1697038"/>
            </a:xfrm>
            <a:custGeom>
              <a:avLst/>
              <a:gdLst>
                <a:gd name="T0" fmla="*/ 2278 w 4249"/>
                <a:gd name="T1" fmla="*/ 5744 h 5744"/>
                <a:gd name="T2" fmla="*/ 0 w 4249"/>
                <a:gd name="T3" fmla="*/ 5744 h 5744"/>
                <a:gd name="T4" fmla="*/ 4249 w 4249"/>
                <a:gd name="T5" fmla="*/ 0 h 5744"/>
                <a:gd name="T6" fmla="*/ 2603 w 4249"/>
                <a:gd name="T7" fmla="*/ 4796 h 5744"/>
                <a:gd name="T8" fmla="*/ 2278 w 4249"/>
                <a:gd name="T9" fmla="*/ 5744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2278" y="5744"/>
                  </a:moveTo>
                  <a:lnTo>
                    <a:pt x="0" y="5744"/>
                  </a:lnTo>
                  <a:lnTo>
                    <a:pt x="4249" y="0"/>
                  </a:lnTo>
                  <a:lnTo>
                    <a:pt x="2603" y="4796"/>
                  </a:lnTo>
                  <a:lnTo>
                    <a:pt x="2278" y="5744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20">
              <a:extLst>
                <a:ext uri="{FF2B5EF4-FFF2-40B4-BE49-F238E27FC236}">
                  <a16:creationId xmlns:a16="http://schemas.microsoft.com/office/drawing/2014/main" id="{3547FA99-C46F-4F80-A3F6-5C2CDB6D8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1779588"/>
              <a:ext cx="1243013" cy="1695450"/>
            </a:xfrm>
            <a:custGeom>
              <a:avLst/>
              <a:gdLst>
                <a:gd name="T0" fmla="*/ 1972 w 4249"/>
                <a:gd name="T1" fmla="*/ 0 h 5744"/>
                <a:gd name="T2" fmla="*/ 4249 w 4249"/>
                <a:gd name="T3" fmla="*/ 0 h 5744"/>
                <a:gd name="T4" fmla="*/ 0 w 4249"/>
                <a:gd name="T5" fmla="*/ 5744 h 5744"/>
                <a:gd name="T6" fmla="*/ 1646 w 4249"/>
                <a:gd name="T7" fmla="*/ 948 h 5744"/>
                <a:gd name="T8" fmla="*/ 1972 w 4249"/>
                <a:gd name="T9" fmla="*/ 0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1972" y="0"/>
                  </a:moveTo>
                  <a:lnTo>
                    <a:pt x="4249" y="0"/>
                  </a:lnTo>
                  <a:lnTo>
                    <a:pt x="0" y="5744"/>
                  </a:lnTo>
                  <a:lnTo>
                    <a:pt x="1646" y="948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47943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356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FD8948-F64C-E888-720F-FC7AAF91B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48C57F-33AD-8386-DA7F-9A17CA5D76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0" dirty="0" err="1">
                <a:solidFill>
                  <a:schemeClr val="bg1"/>
                </a:solidFill>
              </a:rPr>
              <a:t>Módulo</a:t>
            </a:r>
            <a:r>
              <a:rPr lang="en-GB" b="0" dirty="0">
                <a:solidFill>
                  <a:schemeClr val="bg1"/>
                </a:solidFill>
              </a:rPr>
              <a:t> 1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 err="1">
                <a:solidFill>
                  <a:schemeClr val="bg1"/>
                </a:solidFill>
              </a:rPr>
              <a:t>Conhecendo</a:t>
            </a:r>
            <a:r>
              <a:rPr lang="en-GB" dirty="0">
                <a:solidFill>
                  <a:schemeClr val="bg1"/>
                </a:solidFill>
              </a:rPr>
              <a:t> as partes </a:t>
            </a:r>
            <a:r>
              <a:rPr lang="en-GB" dirty="0" err="1">
                <a:solidFill>
                  <a:schemeClr val="bg1"/>
                </a:solidFill>
              </a:rPr>
              <a:t>interessadas</a:t>
            </a:r>
            <a:r>
              <a:rPr lang="en-GB" dirty="0">
                <a:solidFill>
                  <a:schemeClr val="bg1"/>
                </a:solidFill>
              </a:rPr>
              <a:t> no EAP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DAE248-12A8-8B4B-5DB0-0E555E08C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97AC88-B9C7-4AEF-9990-0777AFA013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Oval 99">
            <a:hlinkClick r:id="rId2" action="ppaction://hlinksldjump"/>
            <a:extLst>
              <a:ext uri="{FF2B5EF4-FFF2-40B4-BE49-F238E27FC236}">
                <a16:creationId xmlns:a16="http://schemas.microsoft.com/office/drawing/2014/main" id="{AA502375-11B3-4B83-BE4A-6B91BF45B28D}"/>
              </a:ext>
            </a:extLst>
          </p:cNvPr>
          <p:cNvSpPr/>
          <p:nvPr/>
        </p:nvSpPr>
        <p:spPr>
          <a:xfrm>
            <a:off x="9384310" y="820816"/>
            <a:ext cx="128979" cy="12897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101" name="Oval 100">
            <a:hlinkClick r:id="rId3" action="ppaction://hlinksldjump"/>
            <a:extLst>
              <a:ext uri="{FF2B5EF4-FFF2-40B4-BE49-F238E27FC236}">
                <a16:creationId xmlns:a16="http://schemas.microsoft.com/office/drawing/2014/main" id="{3E500381-FE2D-4B78-96C5-619006205A31}"/>
              </a:ext>
            </a:extLst>
          </p:cNvPr>
          <p:cNvSpPr/>
          <p:nvPr/>
        </p:nvSpPr>
        <p:spPr>
          <a:xfrm>
            <a:off x="9384310" y="1983052"/>
            <a:ext cx="128979" cy="128979"/>
          </a:xfrm>
          <a:prstGeom prst="ellipse">
            <a:avLst/>
          </a:prstGeom>
          <a:solidFill>
            <a:srgbClr val="008CB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02" name="Oval 101">
            <a:hlinkClick r:id="rId2" action="ppaction://hlinksldjump"/>
            <a:extLst>
              <a:ext uri="{FF2B5EF4-FFF2-40B4-BE49-F238E27FC236}">
                <a16:creationId xmlns:a16="http://schemas.microsoft.com/office/drawing/2014/main" id="{521EC581-6595-40EF-AAE5-712B53026AA6}"/>
              </a:ext>
            </a:extLst>
          </p:cNvPr>
          <p:cNvSpPr/>
          <p:nvPr/>
        </p:nvSpPr>
        <p:spPr>
          <a:xfrm>
            <a:off x="9384310" y="823197"/>
            <a:ext cx="128979" cy="128979"/>
          </a:xfrm>
          <a:prstGeom prst="ellipse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03" name="Oval 102">
            <a:hlinkClick r:id="rId4" action="ppaction://hlinksldjump"/>
            <a:extLst>
              <a:ext uri="{FF2B5EF4-FFF2-40B4-BE49-F238E27FC236}">
                <a16:creationId xmlns:a16="http://schemas.microsoft.com/office/drawing/2014/main" id="{E8541847-BE3E-4F74-8D45-BB58B31D1D31}"/>
              </a:ext>
            </a:extLst>
          </p:cNvPr>
          <p:cNvSpPr/>
          <p:nvPr/>
        </p:nvSpPr>
        <p:spPr>
          <a:xfrm>
            <a:off x="9384310" y="1402303"/>
            <a:ext cx="128979" cy="128979"/>
          </a:xfrm>
          <a:prstGeom prst="ellipse">
            <a:avLst/>
          </a:prstGeom>
          <a:solidFill>
            <a:srgbClr val="1C356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04" name="Oval 103">
            <a:hlinkClick r:id="rId5" action="ppaction://hlinksldjump"/>
            <a:extLst>
              <a:ext uri="{FF2B5EF4-FFF2-40B4-BE49-F238E27FC236}">
                <a16:creationId xmlns:a16="http://schemas.microsoft.com/office/drawing/2014/main" id="{B03F1958-0840-48FF-BCE8-C8C15AB146F5}"/>
              </a:ext>
            </a:extLst>
          </p:cNvPr>
          <p:cNvSpPr/>
          <p:nvPr/>
        </p:nvSpPr>
        <p:spPr>
          <a:xfrm>
            <a:off x="9384310" y="2563074"/>
            <a:ext cx="128979" cy="128979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05" name="Oval 104">
            <a:hlinkClick r:id="rId6" action="ppaction://hlinksldjump"/>
            <a:extLst>
              <a:ext uri="{FF2B5EF4-FFF2-40B4-BE49-F238E27FC236}">
                <a16:creationId xmlns:a16="http://schemas.microsoft.com/office/drawing/2014/main" id="{0ED1526D-1E79-4000-A532-1646623BB44A}"/>
              </a:ext>
            </a:extLst>
          </p:cNvPr>
          <p:cNvSpPr/>
          <p:nvPr/>
        </p:nvSpPr>
        <p:spPr>
          <a:xfrm>
            <a:off x="9384310" y="4302666"/>
            <a:ext cx="128979" cy="128979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Oval 105">
            <a:hlinkClick r:id="rId7" action="ppaction://hlinksldjump"/>
            <a:extLst>
              <a:ext uri="{FF2B5EF4-FFF2-40B4-BE49-F238E27FC236}">
                <a16:creationId xmlns:a16="http://schemas.microsoft.com/office/drawing/2014/main" id="{432A5093-FDF8-4DB1-B554-745E33FF884E}"/>
              </a:ext>
            </a:extLst>
          </p:cNvPr>
          <p:cNvSpPr/>
          <p:nvPr/>
        </p:nvSpPr>
        <p:spPr>
          <a:xfrm>
            <a:off x="9384310" y="3720774"/>
            <a:ext cx="128979" cy="128979"/>
          </a:xfrm>
          <a:prstGeom prst="ellipse">
            <a:avLst/>
          </a:prstGeom>
          <a:solidFill>
            <a:srgbClr val="6AB24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Oval 106">
            <a:hlinkClick r:id="rId8" action="ppaction://hlinksldjump"/>
            <a:extLst>
              <a:ext uri="{FF2B5EF4-FFF2-40B4-BE49-F238E27FC236}">
                <a16:creationId xmlns:a16="http://schemas.microsoft.com/office/drawing/2014/main" id="{FC2E23C0-AC57-4B2E-99AB-54373B3EAD56}"/>
              </a:ext>
            </a:extLst>
          </p:cNvPr>
          <p:cNvSpPr/>
          <p:nvPr/>
        </p:nvSpPr>
        <p:spPr>
          <a:xfrm>
            <a:off x="9384310" y="3144004"/>
            <a:ext cx="128979" cy="128979"/>
          </a:xfrm>
          <a:prstGeom prst="ellipse">
            <a:avLst/>
          </a:prstGeom>
          <a:solidFill>
            <a:srgbClr val="03884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Oval 107">
            <a:hlinkClick r:id="rId9" action="ppaction://hlinksldjump"/>
            <a:extLst>
              <a:ext uri="{FF2B5EF4-FFF2-40B4-BE49-F238E27FC236}">
                <a16:creationId xmlns:a16="http://schemas.microsoft.com/office/drawing/2014/main" id="{4ABB32D7-76A2-4AEE-9C6D-B3CAB8A615BF}"/>
              </a:ext>
            </a:extLst>
          </p:cNvPr>
          <p:cNvSpPr/>
          <p:nvPr/>
        </p:nvSpPr>
        <p:spPr>
          <a:xfrm>
            <a:off x="9384310" y="4881778"/>
            <a:ext cx="128979" cy="128979"/>
          </a:xfrm>
          <a:prstGeom prst="ellipse">
            <a:avLst/>
          </a:prstGeom>
          <a:solidFill>
            <a:srgbClr val="F195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Oval 108">
            <a:hlinkClick r:id="rId10" action="ppaction://hlinksldjump"/>
            <a:extLst>
              <a:ext uri="{FF2B5EF4-FFF2-40B4-BE49-F238E27FC236}">
                <a16:creationId xmlns:a16="http://schemas.microsoft.com/office/drawing/2014/main" id="{8DC25B45-1645-49ED-ADFF-149D6CC81ACD}"/>
              </a:ext>
            </a:extLst>
          </p:cNvPr>
          <p:cNvSpPr/>
          <p:nvPr/>
        </p:nvSpPr>
        <p:spPr>
          <a:xfrm>
            <a:off x="9384310" y="5463066"/>
            <a:ext cx="128979" cy="128979"/>
          </a:xfrm>
          <a:prstGeom prst="ellipse">
            <a:avLst/>
          </a:prstGeom>
          <a:solidFill>
            <a:srgbClr val="F8A92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9768F333-A713-4F1E-A555-D00D7EBDBA74}"/>
              </a:ext>
            </a:extLst>
          </p:cNvPr>
          <p:cNvGrpSpPr/>
          <p:nvPr/>
        </p:nvGrpSpPr>
        <p:grpSpPr>
          <a:xfrm>
            <a:off x="4648200" y="4985772"/>
            <a:ext cx="2936825" cy="1872228"/>
            <a:chOff x="3924300" y="2273301"/>
            <a:chExt cx="635000" cy="404813"/>
          </a:xfrm>
        </p:grpSpPr>
        <p:sp>
          <p:nvSpPr>
            <p:cNvPr id="111" name="Freeform 1755">
              <a:extLst>
                <a:ext uri="{FF2B5EF4-FFF2-40B4-BE49-F238E27FC236}">
                  <a16:creationId xmlns:a16="http://schemas.microsoft.com/office/drawing/2014/main" id="{B9EC3660-BA86-46FA-B5FE-B54E6E41C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3225" y="2384426"/>
              <a:ext cx="100012" cy="127000"/>
            </a:xfrm>
            <a:custGeom>
              <a:avLst/>
              <a:gdLst>
                <a:gd name="T0" fmla="*/ 148 w 300"/>
                <a:gd name="T1" fmla="*/ 68 h 376"/>
                <a:gd name="T2" fmla="*/ 279 w 300"/>
                <a:gd name="T3" fmla="*/ 256 h 376"/>
                <a:gd name="T4" fmla="*/ 285 w 300"/>
                <a:gd name="T5" fmla="*/ 343 h 376"/>
                <a:gd name="T6" fmla="*/ 258 w 300"/>
                <a:gd name="T7" fmla="*/ 361 h 376"/>
                <a:gd name="T8" fmla="*/ 119 w 300"/>
                <a:gd name="T9" fmla="*/ 321 h 376"/>
                <a:gd name="T10" fmla="*/ 37 w 300"/>
                <a:gd name="T11" fmla="*/ 268 h 376"/>
                <a:gd name="T12" fmla="*/ 0 w 300"/>
                <a:gd name="T13" fmla="*/ 226 h 376"/>
                <a:gd name="T14" fmla="*/ 0 w 300"/>
                <a:gd name="T15" fmla="*/ 221 h 376"/>
                <a:gd name="T16" fmla="*/ 7 w 300"/>
                <a:gd name="T17" fmla="*/ 194 h 376"/>
                <a:gd name="T18" fmla="*/ 148 w 300"/>
                <a:gd name="T19" fmla="*/ 6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0" h="376">
                  <a:moveTo>
                    <a:pt x="148" y="68"/>
                  </a:moveTo>
                  <a:cubicBezTo>
                    <a:pt x="172" y="135"/>
                    <a:pt x="242" y="194"/>
                    <a:pt x="279" y="256"/>
                  </a:cubicBezTo>
                  <a:cubicBezTo>
                    <a:pt x="292" y="279"/>
                    <a:pt x="300" y="322"/>
                    <a:pt x="285" y="343"/>
                  </a:cubicBezTo>
                  <a:cubicBezTo>
                    <a:pt x="278" y="352"/>
                    <a:pt x="268" y="358"/>
                    <a:pt x="258" y="361"/>
                  </a:cubicBezTo>
                  <a:cubicBezTo>
                    <a:pt x="210" y="376"/>
                    <a:pt x="161" y="348"/>
                    <a:pt x="119" y="321"/>
                  </a:cubicBezTo>
                  <a:lnTo>
                    <a:pt x="37" y="268"/>
                  </a:lnTo>
                  <a:cubicBezTo>
                    <a:pt x="21" y="257"/>
                    <a:pt x="3" y="245"/>
                    <a:pt x="0" y="226"/>
                  </a:cubicBezTo>
                  <a:cubicBezTo>
                    <a:pt x="0" y="224"/>
                    <a:pt x="0" y="223"/>
                    <a:pt x="0" y="221"/>
                  </a:cubicBezTo>
                  <a:cubicBezTo>
                    <a:pt x="0" y="212"/>
                    <a:pt x="2" y="202"/>
                    <a:pt x="7" y="194"/>
                  </a:cubicBezTo>
                  <a:cubicBezTo>
                    <a:pt x="34" y="134"/>
                    <a:pt x="88" y="0"/>
                    <a:pt x="148" y="68"/>
                  </a:cubicBezTo>
                  <a:close/>
                </a:path>
              </a:pathLst>
            </a:custGeom>
            <a:solidFill>
              <a:srgbClr val="783C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756">
              <a:extLst>
                <a:ext uri="{FF2B5EF4-FFF2-40B4-BE49-F238E27FC236}">
                  <a16:creationId xmlns:a16="http://schemas.microsoft.com/office/drawing/2014/main" id="{99993D75-6C68-4549-ADE2-42E49F50C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0200" y="2374901"/>
              <a:ext cx="149225" cy="271463"/>
            </a:xfrm>
            <a:custGeom>
              <a:avLst/>
              <a:gdLst>
                <a:gd name="T0" fmla="*/ 421 w 445"/>
                <a:gd name="T1" fmla="*/ 569 h 811"/>
                <a:gd name="T2" fmla="*/ 392 w 445"/>
                <a:gd name="T3" fmla="*/ 394 h 811"/>
                <a:gd name="T4" fmla="*/ 417 w 445"/>
                <a:gd name="T5" fmla="*/ 320 h 811"/>
                <a:gd name="T6" fmla="*/ 389 w 445"/>
                <a:gd name="T7" fmla="*/ 214 h 811"/>
                <a:gd name="T8" fmla="*/ 342 w 445"/>
                <a:gd name="T9" fmla="*/ 77 h 811"/>
                <a:gd name="T10" fmla="*/ 223 w 445"/>
                <a:gd name="T11" fmla="*/ 10 h 811"/>
                <a:gd name="T12" fmla="*/ 187 w 445"/>
                <a:gd name="T13" fmla="*/ 0 h 811"/>
                <a:gd name="T14" fmla="*/ 158 w 445"/>
                <a:gd name="T15" fmla="*/ 6 h 811"/>
                <a:gd name="T16" fmla="*/ 112 w 445"/>
                <a:gd name="T17" fmla="*/ 44 h 811"/>
                <a:gd name="T18" fmla="*/ 14 w 445"/>
                <a:gd name="T19" fmla="*/ 129 h 811"/>
                <a:gd name="T20" fmla="*/ 13 w 445"/>
                <a:gd name="T21" fmla="*/ 225 h 811"/>
                <a:gd name="T22" fmla="*/ 84 w 445"/>
                <a:gd name="T23" fmla="*/ 398 h 811"/>
                <a:gd name="T24" fmla="*/ 55 w 445"/>
                <a:gd name="T25" fmla="*/ 590 h 811"/>
                <a:gd name="T26" fmla="*/ 75 w 445"/>
                <a:gd name="T27" fmla="*/ 737 h 811"/>
                <a:gd name="T28" fmla="*/ 365 w 445"/>
                <a:gd name="T29" fmla="*/ 801 h 811"/>
                <a:gd name="T30" fmla="*/ 432 w 445"/>
                <a:gd name="T31" fmla="*/ 736 h 811"/>
                <a:gd name="T32" fmla="*/ 421 w 445"/>
                <a:gd name="T33" fmla="*/ 569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5" h="811">
                  <a:moveTo>
                    <a:pt x="421" y="569"/>
                  </a:moveTo>
                  <a:cubicBezTo>
                    <a:pt x="409" y="511"/>
                    <a:pt x="381" y="453"/>
                    <a:pt x="392" y="394"/>
                  </a:cubicBezTo>
                  <a:cubicBezTo>
                    <a:pt x="399" y="369"/>
                    <a:pt x="408" y="344"/>
                    <a:pt x="417" y="320"/>
                  </a:cubicBezTo>
                  <a:cubicBezTo>
                    <a:pt x="428" y="286"/>
                    <a:pt x="395" y="249"/>
                    <a:pt x="389" y="214"/>
                  </a:cubicBezTo>
                  <a:cubicBezTo>
                    <a:pt x="382" y="175"/>
                    <a:pt x="384" y="94"/>
                    <a:pt x="342" y="77"/>
                  </a:cubicBezTo>
                  <a:cubicBezTo>
                    <a:pt x="300" y="60"/>
                    <a:pt x="281" y="36"/>
                    <a:pt x="223" y="10"/>
                  </a:cubicBezTo>
                  <a:cubicBezTo>
                    <a:pt x="212" y="3"/>
                    <a:pt x="199" y="0"/>
                    <a:pt x="187" y="0"/>
                  </a:cubicBezTo>
                  <a:cubicBezTo>
                    <a:pt x="177" y="0"/>
                    <a:pt x="167" y="2"/>
                    <a:pt x="158" y="6"/>
                  </a:cubicBezTo>
                  <a:cubicBezTo>
                    <a:pt x="133" y="14"/>
                    <a:pt x="134" y="28"/>
                    <a:pt x="112" y="44"/>
                  </a:cubicBezTo>
                  <a:cubicBezTo>
                    <a:pt x="79" y="66"/>
                    <a:pt x="34" y="91"/>
                    <a:pt x="14" y="129"/>
                  </a:cubicBezTo>
                  <a:cubicBezTo>
                    <a:pt x="0" y="156"/>
                    <a:pt x="4" y="195"/>
                    <a:pt x="13" y="225"/>
                  </a:cubicBezTo>
                  <a:cubicBezTo>
                    <a:pt x="25" y="268"/>
                    <a:pt x="84" y="353"/>
                    <a:pt x="84" y="398"/>
                  </a:cubicBezTo>
                  <a:cubicBezTo>
                    <a:pt x="83" y="443"/>
                    <a:pt x="56" y="544"/>
                    <a:pt x="55" y="590"/>
                  </a:cubicBezTo>
                  <a:cubicBezTo>
                    <a:pt x="56" y="639"/>
                    <a:pt x="63" y="689"/>
                    <a:pt x="75" y="737"/>
                  </a:cubicBezTo>
                  <a:cubicBezTo>
                    <a:pt x="88" y="785"/>
                    <a:pt x="320" y="811"/>
                    <a:pt x="365" y="801"/>
                  </a:cubicBezTo>
                  <a:cubicBezTo>
                    <a:pt x="409" y="791"/>
                    <a:pt x="432" y="736"/>
                    <a:pt x="432" y="736"/>
                  </a:cubicBezTo>
                  <a:cubicBezTo>
                    <a:pt x="445" y="689"/>
                    <a:pt x="429" y="614"/>
                    <a:pt x="421" y="569"/>
                  </a:cubicBezTo>
                  <a:close/>
                </a:path>
              </a:pathLst>
            </a:custGeom>
            <a:solidFill>
              <a:srgbClr val="783C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757">
              <a:extLst>
                <a:ext uri="{FF2B5EF4-FFF2-40B4-BE49-F238E27FC236}">
                  <a16:creationId xmlns:a16="http://schemas.microsoft.com/office/drawing/2014/main" id="{7EBA920E-D1A7-4866-B637-217628580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1000" y="2371726"/>
              <a:ext cx="79375" cy="250825"/>
            </a:xfrm>
            <a:custGeom>
              <a:avLst/>
              <a:gdLst>
                <a:gd name="T0" fmla="*/ 73 w 236"/>
                <a:gd name="T1" fmla="*/ 1 h 745"/>
                <a:gd name="T2" fmla="*/ 156 w 236"/>
                <a:gd name="T3" fmla="*/ 55 h 745"/>
                <a:gd name="T4" fmla="*/ 153 w 236"/>
                <a:gd name="T5" fmla="*/ 147 h 745"/>
                <a:gd name="T6" fmla="*/ 196 w 236"/>
                <a:gd name="T7" fmla="*/ 309 h 745"/>
                <a:gd name="T8" fmla="*/ 201 w 236"/>
                <a:gd name="T9" fmla="*/ 397 h 745"/>
                <a:gd name="T10" fmla="*/ 218 w 236"/>
                <a:gd name="T11" fmla="*/ 505 h 745"/>
                <a:gd name="T12" fmla="*/ 229 w 236"/>
                <a:gd name="T13" fmla="*/ 745 h 745"/>
                <a:gd name="T14" fmla="*/ 79 w 236"/>
                <a:gd name="T15" fmla="*/ 745 h 745"/>
                <a:gd name="T16" fmla="*/ 60 w 236"/>
                <a:gd name="T17" fmla="*/ 560 h 745"/>
                <a:gd name="T18" fmla="*/ 59 w 236"/>
                <a:gd name="T19" fmla="*/ 518 h 745"/>
                <a:gd name="T20" fmla="*/ 75 w 236"/>
                <a:gd name="T21" fmla="*/ 371 h 745"/>
                <a:gd name="T22" fmla="*/ 72 w 236"/>
                <a:gd name="T23" fmla="*/ 249 h 745"/>
                <a:gd name="T24" fmla="*/ 36 w 236"/>
                <a:gd name="T25" fmla="*/ 163 h 745"/>
                <a:gd name="T26" fmla="*/ 22 w 236"/>
                <a:gd name="T27" fmla="*/ 33 h 745"/>
                <a:gd name="T28" fmla="*/ 73 w 236"/>
                <a:gd name="T29" fmla="*/ 1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745">
                  <a:moveTo>
                    <a:pt x="73" y="1"/>
                  </a:moveTo>
                  <a:cubicBezTo>
                    <a:pt x="111" y="0"/>
                    <a:pt x="138" y="22"/>
                    <a:pt x="156" y="55"/>
                  </a:cubicBezTo>
                  <a:cubicBezTo>
                    <a:pt x="180" y="99"/>
                    <a:pt x="175" y="157"/>
                    <a:pt x="153" y="147"/>
                  </a:cubicBezTo>
                  <a:cubicBezTo>
                    <a:pt x="181" y="219"/>
                    <a:pt x="222" y="244"/>
                    <a:pt x="196" y="309"/>
                  </a:cubicBezTo>
                  <a:cubicBezTo>
                    <a:pt x="184" y="336"/>
                    <a:pt x="196" y="370"/>
                    <a:pt x="201" y="397"/>
                  </a:cubicBezTo>
                  <a:cubicBezTo>
                    <a:pt x="208" y="433"/>
                    <a:pt x="211" y="469"/>
                    <a:pt x="218" y="505"/>
                  </a:cubicBezTo>
                  <a:cubicBezTo>
                    <a:pt x="236" y="590"/>
                    <a:pt x="229" y="652"/>
                    <a:pt x="229" y="745"/>
                  </a:cubicBezTo>
                  <a:lnTo>
                    <a:pt x="79" y="745"/>
                  </a:lnTo>
                  <a:cubicBezTo>
                    <a:pt x="70" y="684"/>
                    <a:pt x="63" y="622"/>
                    <a:pt x="60" y="560"/>
                  </a:cubicBezTo>
                  <a:cubicBezTo>
                    <a:pt x="60" y="546"/>
                    <a:pt x="59" y="532"/>
                    <a:pt x="59" y="518"/>
                  </a:cubicBezTo>
                  <a:cubicBezTo>
                    <a:pt x="59" y="468"/>
                    <a:pt x="65" y="419"/>
                    <a:pt x="75" y="371"/>
                  </a:cubicBezTo>
                  <a:cubicBezTo>
                    <a:pt x="84" y="331"/>
                    <a:pt x="88" y="287"/>
                    <a:pt x="72" y="249"/>
                  </a:cubicBezTo>
                  <a:cubicBezTo>
                    <a:pt x="61" y="224"/>
                    <a:pt x="50" y="186"/>
                    <a:pt x="36" y="163"/>
                  </a:cubicBezTo>
                  <a:cubicBezTo>
                    <a:pt x="13" y="125"/>
                    <a:pt x="0" y="75"/>
                    <a:pt x="22" y="33"/>
                  </a:cubicBezTo>
                  <a:cubicBezTo>
                    <a:pt x="37" y="3"/>
                    <a:pt x="39" y="2"/>
                    <a:pt x="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758">
              <a:extLst>
                <a:ext uri="{FF2B5EF4-FFF2-40B4-BE49-F238E27FC236}">
                  <a16:creationId xmlns:a16="http://schemas.microsoft.com/office/drawing/2014/main" id="{520056BC-10DC-42E2-9F53-997510BAF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5450" y="2463801"/>
              <a:ext cx="61912" cy="44450"/>
            </a:xfrm>
            <a:custGeom>
              <a:avLst/>
              <a:gdLst>
                <a:gd name="T0" fmla="*/ 122 w 186"/>
                <a:gd name="T1" fmla="*/ 105 h 134"/>
                <a:gd name="T2" fmla="*/ 162 w 186"/>
                <a:gd name="T3" fmla="*/ 51 h 134"/>
                <a:gd name="T4" fmla="*/ 185 w 186"/>
                <a:gd name="T5" fmla="*/ 38 h 134"/>
                <a:gd name="T6" fmla="*/ 178 w 186"/>
                <a:gd name="T7" fmla="*/ 30 h 134"/>
                <a:gd name="T8" fmla="*/ 137 w 186"/>
                <a:gd name="T9" fmla="*/ 4 h 134"/>
                <a:gd name="T10" fmla="*/ 128 w 186"/>
                <a:gd name="T11" fmla="*/ 0 h 134"/>
                <a:gd name="T12" fmla="*/ 127 w 186"/>
                <a:gd name="T13" fmla="*/ 0 h 134"/>
                <a:gd name="T14" fmla="*/ 107 w 186"/>
                <a:gd name="T15" fmla="*/ 14 h 134"/>
                <a:gd name="T16" fmla="*/ 99 w 186"/>
                <a:gd name="T17" fmla="*/ 38 h 134"/>
                <a:gd name="T18" fmla="*/ 10 w 186"/>
                <a:gd name="T19" fmla="*/ 70 h 134"/>
                <a:gd name="T20" fmla="*/ 16 w 186"/>
                <a:gd name="T21" fmla="*/ 131 h 134"/>
                <a:gd name="T22" fmla="*/ 89 w 186"/>
                <a:gd name="T23" fmla="*/ 118 h 134"/>
                <a:gd name="T24" fmla="*/ 122 w 186"/>
                <a:gd name="T25" fmla="*/ 10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6" h="134">
                  <a:moveTo>
                    <a:pt x="122" y="105"/>
                  </a:moveTo>
                  <a:cubicBezTo>
                    <a:pt x="148" y="93"/>
                    <a:pt x="149" y="78"/>
                    <a:pt x="162" y="51"/>
                  </a:cubicBezTo>
                  <a:cubicBezTo>
                    <a:pt x="164" y="49"/>
                    <a:pt x="186" y="40"/>
                    <a:pt x="185" y="38"/>
                  </a:cubicBezTo>
                  <a:cubicBezTo>
                    <a:pt x="184" y="34"/>
                    <a:pt x="182" y="32"/>
                    <a:pt x="178" y="30"/>
                  </a:cubicBezTo>
                  <a:lnTo>
                    <a:pt x="137" y="4"/>
                  </a:lnTo>
                  <a:cubicBezTo>
                    <a:pt x="134" y="2"/>
                    <a:pt x="131" y="1"/>
                    <a:pt x="128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18" y="0"/>
                    <a:pt x="110" y="5"/>
                    <a:pt x="107" y="14"/>
                  </a:cubicBezTo>
                  <a:cubicBezTo>
                    <a:pt x="104" y="22"/>
                    <a:pt x="103" y="31"/>
                    <a:pt x="99" y="38"/>
                  </a:cubicBezTo>
                  <a:cubicBezTo>
                    <a:pt x="83" y="71"/>
                    <a:pt x="35" y="53"/>
                    <a:pt x="10" y="70"/>
                  </a:cubicBezTo>
                  <a:cubicBezTo>
                    <a:pt x="0" y="76"/>
                    <a:pt x="2" y="115"/>
                    <a:pt x="16" y="131"/>
                  </a:cubicBezTo>
                  <a:cubicBezTo>
                    <a:pt x="22" y="134"/>
                    <a:pt x="72" y="121"/>
                    <a:pt x="89" y="118"/>
                  </a:cubicBezTo>
                  <a:cubicBezTo>
                    <a:pt x="101" y="115"/>
                    <a:pt x="112" y="111"/>
                    <a:pt x="122" y="105"/>
                  </a:cubicBezTo>
                  <a:close/>
                </a:path>
              </a:pathLst>
            </a:custGeom>
            <a:solidFill>
              <a:srgbClr val="FF5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759">
              <a:extLst>
                <a:ext uri="{FF2B5EF4-FFF2-40B4-BE49-F238E27FC236}">
                  <a16:creationId xmlns:a16="http://schemas.microsoft.com/office/drawing/2014/main" id="{86C4BB6B-64A0-491D-8F0B-B0E103BC0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950" y="2481263"/>
              <a:ext cx="95250" cy="53975"/>
            </a:xfrm>
            <a:custGeom>
              <a:avLst/>
              <a:gdLst>
                <a:gd name="T0" fmla="*/ 251 w 287"/>
                <a:gd name="T1" fmla="*/ 0 h 161"/>
                <a:gd name="T2" fmla="*/ 267 w 287"/>
                <a:gd name="T3" fmla="*/ 99 h 161"/>
                <a:gd name="T4" fmla="*/ 89 w 287"/>
                <a:gd name="T5" fmla="*/ 156 h 161"/>
                <a:gd name="T6" fmla="*/ 71 w 287"/>
                <a:gd name="T7" fmla="*/ 161 h 161"/>
                <a:gd name="T8" fmla="*/ 55 w 287"/>
                <a:gd name="T9" fmla="*/ 157 h 161"/>
                <a:gd name="T10" fmla="*/ 39 w 287"/>
                <a:gd name="T11" fmla="*/ 140 h 161"/>
                <a:gd name="T12" fmla="*/ 43 w 287"/>
                <a:gd name="T13" fmla="*/ 27 h 161"/>
                <a:gd name="T14" fmla="*/ 201 w 287"/>
                <a:gd name="T15" fmla="*/ 6 h 161"/>
                <a:gd name="T16" fmla="*/ 251 w 287"/>
                <a:gd name="T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7" h="161">
                  <a:moveTo>
                    <a:pt x="251" y="0"/>
                  </a:moveTo>
                  <a:cubicBezTo>
                    <a:pt x="273" y="23"/>
                    <a:pt x="287" y="93"/>
                    <a:pt x="267" y="99"/>
                  </a:cubicBezTo>
                  <a:cubicBezTo>
                    <a:pt x="195" y="122"/>
                    <a:pt x="162" y="133"/>
                    <a:pt x="89" y="156"/>
                  </a:cubicBezTo>
                  <a:cubicBezTo>
                    <a:pt x="84" y="159"/>
                    <a:pt x="77" y="161"/>
                    <a:pt x="71" y="161"/>
                  </a:cubicBezTo>
                  <a:cubicBezTo>
                    <a:pt x="66" y="161"/>
                    <a:pt x="60" y="159"/>
                    <a:pt x="55" y="157"/>
                  </a:cubicBezTo>
                  <a:cubicBezTo>
                    <a:pt x="49" y="153"/>
                    <a:pt x="43" y="147"/>
                    <a:pt x="39" y="140"/>
                  </a:cubicBezTo>
                  <a:cubicBezTo>
                    <a:pt x="20" y="109"/>
                    <a:pt x="0" y="36"/>
                    <a:pt x="43" y="27"/>
                  </a:cubicBezTo>
                  <a:cubicBezTo>
                    <a:pt x="95" y="18"/>
                    <a:pt x="148" y="11"/>
                    <a:pt x="201" y="6"/>
                  </a:cubicBezTo>
                  <a:cubicBezTo>
                    <a:pt x="232" y="2"/>
                    <a:pt x="219" y="1"/>
                    <a:pt x="251" y="0"/>
                  </a:cubicBezTo>
                  <a:close/>
                </a:path>
              </a:pathLst>
            </a:custGeom>
            <a:solidFill>
              <a:srgbClr val="783C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760">
              <a:extLst>
                <a:ext uri="{FF2B5EF4-FFF2-40B4-BE49-F238E27FC236}">
                  <a16:creationId xmlns:a16="http://schemas.microsoft.com/office/drawing/2014/main" id="{5934FDCD-CF7E-4553-AE60-AB7C7470A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475" y="2473326"/>
              <a:ext cx="41275" cy="39688"/>
            </a:xfrm>
            <a:custGeom>
              <a:avLst/>
              <a:gdLst>
                <a:gd name="T0" fmla="*/ 35 w 127"/>
                <a:gd name="T1" fmla="*/ 17 h 117"/>
                <a:gd name="T2" fmla="*/ 2 w 127"/>
                <a:gd name="T3" fmla="*/ 97 h 117"/>
                <a:gd name="T4" fmla="*/ 0 w 127"/>
                <a:gd name="T5" fmla="*/ 105 h 117"/>
                <a:gd name="T6" fmla="*/ 3 w 127"/>
                <a:gd name="T7" fmla="*/ 114 h 117"/>
                <a:gd name="T8" fmla="*/ 12 w 127"/>
                <a:gd name="T9" fmla="*/ 117 h 117"/>
                <a:gd name="T10" fmla="*/ 13 w 127"/>
                <a:gd name="T11" fmla="*/ 117 h 117"/>
                <a:gd name="T12" fmla="*/ 40 w 127"/>
                <a:gd name="T13" fmla="*/ 104 h 117"/>
                <a:gd name="T14" fmla="*/ 79 w 127"/>
                <a:gd name="T15" fmla="*/ 62 h 117"/>
                <a:gd name="T16" fmla="*/ 92 w 127"/>
                <a:gd name="T17" fmla="*/ 48 h 117"/>
                <a:gd name="T18" fmla="*/ 102 w 127"/>
                <a:gd name="T19" fmla="*/ 45 h 117"/>
                <a:gd name="T20" fmla="*/ 127 w 127"/>
                <a:gd name="T21" fmla="*/ 35 h 117"/>
                <a:gd name="T22" fmla="*/ 90 w 127"/>
                <a:gd name="T23" fmla="*/ 15 h 117"/>
                <a:gd name="T24" fmla="*/ 35 w 127"/>
                <a:gd name="T25" fmla="*/ 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17">
                  <a:moveTo>
                    <a:pt x="35" y="17"/>
                  </a:moveTo>
                  <a:cubicBezTo>
                    <a:pt x="21" y="42"/>
                    <a:pt x="10" y="70"/>
                    <a:pt x="2" y="97"/>
                  </a:cubicBezTo>
                  <a:cubicBezTo>
                    <a:pt x="1" y="100"/>
                    <a:pt x="0" y="102"/>
                    <a:pt x="0" y="105"/>
                  </a:cubicBezTo>
                  <a:cubicBezTo>
                    <a:pt x="0" y="108"/>
                    <a:pt x="1" y="111"/>
                    <a:pt x="3" y="114"/>
                  </a:cubicBezTo>
                  <a:cubicBezTo>
                    <a:pt x="5" y="116"/>
                    <a:pt x="9" y="117"/>
                    <a:pt x="12" y="117"/>
                  </a:cubicBezTo>
                  <a:cubicBezTo>
                    <a:pt x="12" y="117"/>
                    <a:pt x="13" y="117"/>
                    <a:pt x="13" y="117"/>
                  </a:cubicBezTo>
                  <a:cubicBezTo>
                    <a:pt x="23" y="116"/>
                    <a:pt x="33" y="111"/>
                    <a:pt x="40" y="104"/>
                  </a:cubicBezTo>
                  <a:cubicBezTo>
                    <a:pt x="54" y="91"/>
                    <a:pt x="67" y="77"/>
                    <a:pt x="79" y="62"/>
                  </a:cubicBezTo>
                  <a:cubicBezTo>
                    <a:pt x="82" y="56"/>
                    <a:pt x="86" y="52"/>
                    <a:pt x="92" y="48"/>
                  </a:cubicBezTo>
                  <a:cubicBezTo>
                    <a:pt x="95" y="47"/>
                    <a:pt x="99" y="46"/>
                    <a:pt x="102" y="45"/>
                  </a:cubicBezTo>
                  <a:cubicBezTo>
                    <a:pt x="111" y="44"/>
                    <a:pt x="120" y="40"/>
                    <a:pt x="127" y="35"/>
                  </a:cubicBezTo>
                  <a:cubicBezTo>
                    <a:pt x="118" y="23"/>
                    <a:pt x="105" y="16"/>
                    <a:pt x="90" y="15"/>
                  </a:cubicBezTo>
                  <a:cubicBezTo>
                    <a:pt x="75" y="13"/>
                    <a:pt x="43" y="0"/>
                    <a:pt x="35" y="17"/>
                  </a:cubicBezTo>
                  <a:close/>
                </a:path>
              </a:pathLst>
            </a:custGeom>
            <a:solidFill>
              <a:srgbClr val="FF5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761">
              <a:extLst>
                <a:ext uri="{FF2B5EF4-FFF2-40B4-BE49-F238E27FC236}">
                  <a16:creationId xmlns:a16="http://schemas.microsoft.com/office/drawing/2014/main" id="{871D691A-78AC-483F-8CC4-F7EE7CE7B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925" y="2355851"/>
              <a:ext cx="34925" cy="76200"/>
            </a:xfrm>
            <a:custGeom>
              <a:avLst/>
              <a:gdLst>
                <a:gd name="T0" fmla="*/ 60 w 105"/>
                <a:gd name="T1" fmla="*/ 28 h 229"/>
                <a:gd name="T2" fmla="*/ 103 w 105"/>
                <a:gd name="T3" fmla="*/ 148 h 229"/>
                <a:gd name="T4" fmla="*/ 105 w 105"/>
                <a:gd name="T5" fmla="*/ 158 h 229"/>
                <a:gd name="T6" fmla="*/ 96 w 105"/>
                <a:gd name="T7" fmla="*/ 183 h 229"/>
                <a:gd name="T8" fmla="*/ 51 w 105"/>
                <a:gd name="T9" fmla="*/ 219 h 229"/>
                <a:gd name="T10" fmla="*/ 11 w 105"/>
                <a:gd name="T11" fmla="*/ 229 h 229"/>
                <a:gd name="T12" fmla="*/ 0 w 105"/>
                <a:gd name="T13" fmla="*/ 228 h 229"/>
                <a:gd name="T14" fmla="*/ 60 w 105"/>
                <a:gd name="T15" fmla="*/ 2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29">
                  <a:moveTo>
                    <a:pt x="60" y="28"/>
                  </a:moveTo>
                  <a:cubicBezTo>
                    <a:pt x="60" y="131"/>
                    <a:pt x="93" y="127"/>
                    <a:pt x="103" y="148"/>
                  </a:cubicBezTo>
                  <a:cubicBezTo>
                    <a:pt x="104" y="151"/>
                    <a:pt x="105" y="154"/>
                    <a:pt x="105" y="158"/>
                  </a:cubicBezTo>
                  <a:cubicBezTo>
                    <a:pt x="105" y="167"/>
                    <a:pt x="101" y="176"/>
                    <a:pt x="96" y="183"/>
                  </a:cubicBezTo>
                  <a:cubicBezTo>
                    <a:pt x="84" y="198"/>
                    <a:pt x="68" y="211"/>
                    <a:pt x="51" y="219"/>
                  </a:cubicBezTo>
                  <a:cubicBezTo>
                    <a:pt x="39" y="226"/>
                    <a:pt x="25" y="229"/>
                    <a:pt x="11" y="229"/>
                  </a:cubicBezTo>
                  <a:cubicBezTo>
                    <a:pt x="8" y="229"/>
                    <a:pt x="4" y="229"/>
                    <a:pt x="0" y="228"/>
                  </a:cubicBezTo>
                  <a:cubicBezTo>
                    <a:pt x="9" y="219"/>
                    <a:pt x="63" y="0"/>
                    <a:pt x="60" y="28"/>
                  </a:cubicBezTo>
                  <a:close/>
                </a:path>
              </a:pathLst>
            </a:custGeom>
            <a:solidFill>
              <a:srgbClr val="17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762">
              <a:extLst>
                <a:ext uri="{FF2B5EF4-FFF2-40B4-BE49-F238E27FC236}">
                  <a16:creationId xmlns:a16="http://schemas.microsoft.com/office/drawing/2014/main" id="{16E41413-2328-4F10-B55E-DA57B70B6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1000" y="2355851"/>
              <a:ext cx="46037" cy="73025"/>
            </a:xfrm>
            <a:custGeom>
              <a:avLst/>
              <a:gdLst>
                <a:gd name="T0" fmla="*/ 15 w 140"/>
                <a:gd name="T1" fmla="*/ 144 h 219"/>
                <a:gd name="T2" fmla="*/ 11 w 140"/>
                <a:gd name="T3" fmla="*/ 114 h 219"/>
                <a:gd name="T4" fmla="*/ 13 w 140"/>
                <a:gd name="T5" fmla="*/ 94 h 219"/>
                <a:gd name="T6" fmla="*/ 14 w 140"/>
                <a:gd name="T7" fmla="*/ 78 h 219"/>
                <a:gd name="T8" fmla="*/ 0 w 140"/>
                <a:gd name="T9" fmla="*/ 0 h 219"/>
                <a:gd name="T10" fmla="*/ 41 w 140"/>
                <a:gd name="T11" fmla="*/ 12 h 219"/>
                <a:gd name="T12" fmla="*/ 81 w 140"/>
                <a:gd name="T13" fmla="*/ 33 h 219"/>
                <a:gd name="T14" fmla="*/ 132 w 140"/>
                <a:gd name="T15" fmla="*/ 84 h 219"/>
                <a:gd name="T16" fmla="*/ 130 w 140"/>
                <a:gd name="T17" fmla="*/ 117 h 219"/>
                <a:gd name="T18" fmla="*/ 135 w 140"/>
                <a:gd name="T19" fmla="*/ 166 h 219"/>
                <a:gd name="T20" fmla="*/ 15 w 140"/>
                <a:gd name="T21" fmla="*/ 144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219">
                  <a:moveTo>
                    <a:pt x="15" y="144"/>
                  </a:moveTo>
                  <a:cubicBezTo>
                    <a:pt x="13" y="135"/>
                    <a:pt x="11" y="125"/>
                    <a:pt x="11" y="114"/>
                  </a:cubicBezTo>
                  <a:cubicBezTo>
                    <a:pt x="11" y="108"/>
                    <a:pt x="12" y="101"/>
                    <a:pt x="13" y="94"/>
                  </a:cubicBezTo>
                  <a:cubicBezTo>
                    <a:pt x="13" y="89"/>
                    <a:pt x="14" y="83"/>
                    <a:pt x="14" y="78"/>
                  </a:cubicBezTo>
                  <a:cubicBezTo>
                    <a:pt x="14" y="51"/>
                    <a:pt x="9" y="25"/>
                    <a:pt x="0" y="0"/>
                  </a:cubicBezTo>
                  <a:cubicBezTo>
                    <a:pt x="1" y="2"/>
                    <a:pt x="37" y="10"/>
                    <a:pt x="41" y="12"/>
                  </a:cubicBezTo>
                  <a:cubicBezTo>
                    <a:pt x="55" y="17"/>
                    <a:pt x="68" y="25"/>
                    <a:pt x="81" y="33"/>
                  </a:cubicBezTo>
                  <a:cubicBezTo>
                    <a:pt x="100" y="45"/>
                    <a:pt x="124" y="62"/>
                    <a:pt x="132" y="84"/>
                  </a:cubicBezTo>
                  <a:cubicBezTo>
                    <a:pt x="131" y="95"/>
                    <a:pt x="130" y="106"/>
                    <a:pt x="130" y="117"/>
                  </a:cubicBezTo>
                  <a:cubicBezTo>
                    <a:pt x="130" y="133"/>
                    <a:pt x="132" y="150"/>
                    <a:pt x="135" y="166"/>
                  </a:cubicBezTo>
                  <a:cubicBezTo>
                    <a:pt x="140" y="199"/>
                    <a:pt x="49" y="219"/>
                    <a:pt x="15" y="144"/>
                  </a:cubicBezTo>
                  <a:close/>
                </a:path>
              </a:pathLst>
            </a:custGeom>
            <a:solidFill>
              <a:srgbClr val="FF5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763">
              <a:extLst>
                <a:ext uri="{FF2B5EF4-FFF2-40B4-BE49-F238E27FC236}">
                  <a16:creationId xmlns:a16="http://schemas.microsoft.com/office/drawing/2014/main" id="{5A6F545E-8E6B-4ABF-A5F3-8A0B0270C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4175" y="2286001"/>
              <a:ext cx="76200" cy="109538"/>
            </a:xfrm>
            <a:custGeom>
              <a:avLst/>
              <a:gdLst>
                <a:gd name="T0" fmla="*/ 23 w 228"/>
                <a:gd name="T1" fmla="*/ 49 h 322"/>
                <a:gd name="T2" fmla="*/ 111 w 228"/>
                <a:gd name="T3" fmla="*/ 0 h 322"/>
                <a:gd name="T4" fmla="*/ 133 w 228"/>
                <a:gd name="T5" fmla="*/ 2 h 322"/>
                <a:gd name="T6" fmla="*/ 211 w 228"/>
                <a:gd name="T7" fmla="*/ 132 h 322"/>
                <a:gd name="T8" fmla="*/ 203 w 228"/>
                <a:gd name="T9" fmla="*/ 164 h 322"/>
                <a:gd name="T10" fmla="*/ 228 w 228"/>
                <a:gd name="T11" fmla="*/ 209 h 322"/>
                <a:gd name="T12" fmla="*/ 228 w 228"/>
                <a:gd name="T13" fmla="*/ 212 h 322"/>
                <a:gd name="T14" fmla="*/ 224 w 228"/>
                <a:gd name="T15" fmla="*/ 219 h 322"/>
                <a:gd name="T16" fmla="*/ 206 w 228"/>
                <a:gd name="T17" fmla="*/ 225 h 322"/>
                <a:gd name="T18" fmla="*/ 196 w 228"/>
                <a:gd name="T19" fmla="*/ 249 h 322"/>
                <a:gd name="T20" fmla="*/ 184 w 228"/>
                <a:gd name="T21" fmla="*/ 271 h 322"/>
                <a:gd name="T22" fmla="*/ 181 w 228"/>
                <a:gd name="T23" fmla="*/ 286 h 322"/>
                <a:gd name="T24" fmla="*/ 160 w 228"/>
                <a:gd name="T25" fmla="*/ 299 h 322"/>
                <a:gd name="T26" fmla="*/ 117 w 228"/>
                <a:gd name="T27" fmla="*/ 321 h 322"/>
                <a:gd name="T28" fmla="*/ 15 w 228"/>
                <a:gd name="T29" fmla="*/ 179 h 322"/>
                <a:gd name="T30" fmla="*/ 23 w 228"/>
                <a:gd name="T31" fmla="*/ 49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8" h="322">
                  <a:moveTo>
                    <a:pt x="23" y="49"/>
                  </a:moveTo>
                  <a:cubicBezTo>
                    <a:pt x="42" y="18"/>
                    <a:pt x="75" y="0"/>
                    <a:pt x="111" y="0"/>
                  </a:cubicBezTo>
                  <a:cubicBezTo>
                    <a:pt x="118" y="0"/>
                    <a:pt x="126" y="0"/>
                    <a:pt x="133" y="2"/>
                  </a:cubicBezTo>
                  <a:cubicBezTo>
                    <a:pt x="192" y="15"/>
                    <a:pt x="217" y="80"/>
                    <a:pt x="211" y="132"/>
                  </a:cubicBezTo>
                  <a:cubicBezTo>
                    <a:pt x="210" y="146"/>
                    <a:pt x="198" y="151"/>
                    <a:pt x="203" y="164"/>
                  </a:cubicBezTo>
                  <a:cubicBezTo>
                    <a:pt x="207" y="176"/>
                    <a:pt x="224" y="196"/>
                    <a:pt x="228" y="209"/>
                  </a:cubicBezTo>
                  <a:cubicBezTo>
                    <a:pt x="228" y="210"/>
                    <a:pt x="228" y="211"/>
                    <a:pt x="228" y="212"/>
                  </a:cubicBezTo>
                  <a:cubicBezTo>
                    <a:pt x="228" y="215"/>
                    <a:pt x="227" y="218"/>
                    <a:pt x="224" y="219"/>
                  </a:cubicBezTo>
                  <a:cubicBezTo>
                    <a:pt x="219" y="222"/>
                    <a:pt x="213" y="224"/>
                    <a:pt x="206" y="225"/>
                  </a:cubicBezTo>
                  <a:cubicBezTo>
                    <a:pt x="204" y="233"/>
                    <a:pt x="200" y="241"/>
                    <a:pt x="196" y="249"/>
                  </a:cubicBezTo>
                  <a:cubicBezTo>
                    <a:pt x="192" y="260"/>
                    <a:pt x="186" y="264"/>
                    <a:pt x="184" y="271"/>
                  </a:cubicBezTo>
                  <a:cubicBezTo>
                    <a:pt x="183" y="276"/>
                    <a:pt x="182" y="281"/>
                    <a:pt x="181" y="286"/>
                  </a:cubicBezTo>
                  <a:cubicBezTo>
                    <a:pt x="177" y="295"/>
                    <a:pt x="170" y="297"/>
                    <a:pt x="160" y="299"/>
                  </a:cubicBezTo>
                  <a:cubicBezTo>
                    <a:pt x="151" y="301"/>
                    <a:pt x="128" y="302"/>
                    <a:pt x="117" y="321"/>
                  </a:cubicBezTo>
                  <a:cubicBezTo>
                    <a:pt x="114" y="322"/>
                    <a:pt x="35" y="233"/>
                    <a:pt x="15" y="179"/>
                  </a:cubicBezTo>
                  <a:cubicBezTo>
                    <a:pt x="1" y="137"/>
                    <a:pt x="0" y="88"/>
                    <a:pt x="23" y="49"/>
                  </a:cubicBezTo>
                  <a:close/>
                </a:path>
              </a:pathLst>
            </a:custGeom>
            <a:solidFill>
              <a:srgbClr val="FF5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764">
              <a:extLst>
                <a:ext uri="{FF2B5EF4-FFF2-40B4-BE49-F238E27FC236}">
                  <a16:creationId xmlns:a16="http://schemas.microsoft.com/office/drawing/2014/main" id="{D7A2F2BB-D6CA-4CBB-98F8-CF04EA55B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3225" y="2309813"/>
              <a:ext cx="52387" cy="31750"/>
            </a:xfrm>
            <a:custGeom>
              <a:avLst/>
              <a:gdLst>
                <a:gd name="T0" fmla="*/ 154 w 160"/>
                <a:gd name="T1" fmla="*/ 0 h 98"/>
                <a:gd name="T2" fmla="*/ 160 w 160"/>
                <a:gd name="T3" fmla="*/ 37 h 98"/>
                <a:gd name="T4" fmla="*/ 105 w 160"/>
                <a:gd name="T5" fmla="*/ 56 h 98"/>
                <a:gd name="T6" fmla="*/ 48 w 160"/>
                <a:gd name="T7" fmla="*/ 66 h 98"/>
                <a:gd name="T8" fmla="*/ 0 w 160"/>
                <a:gd name="T9" fmla="*/ 98 h 98"/>
                <a:gd name="T10" fmla="*/ 0 w 160"/>
                <a:gd name="T11" fmla="*/ 95 h 98"/>
                <a:gd name="T12" fmla="*/ 33 w 160"/>
                <a:gd name="T13" fmla="*/ 26 h 98"/>
                <a:gd name="T14" fmla="*/ 105 w 160"/>
                <a:gd name="T15" fmla="*/ 0 h 98"/>
                <a:gd name="T16" fmla="*/ 109 w 160"/>
                <a:gd name="T17" fmla="*/ 0 h 98"/>
                <a:gd name="T18" fmla="*/ 154 w 160"/>
                <a:gd name="T1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0" h="98">
                  <a:moveTo>
                    <a:pt x="154" y="0"/>
                  </a:moveTo>
                  <a:lnTo>
                    <a:pt x="160" y="37"/>
                  </a:lnTo>
                  <a:cubicBezTo>
                    <a:pt x="148" y="54"/>
                    <a:pt x="122" y="55"/>
                    <a:pt x="105" y="56"/>
                  </a:cubicBezTo>
                  <a:cubicBezTo>
                    <a:pt x="85" y="57"/>
                    <a:pt x="66" y="60"/>
                    <a:pt x="48" y="66"/>
                  </a:cubicBezTo>
                  <a:cubicBezTo>
                    <a:pt x="29" y="72"/>
                    <a:pt x="13" y="83"/>
                    <a:pt x="0" y="98"/>
                  </a:cubicBezTo>
                  <a:cubicBezTo>
                    <a:pt x="0" y="97"/>
                    <a:pt x="0" y="96"/>
                    <a:pt x="0" y="95"/>
                  </a:cubicBezTo>
                  <a:cubicBezTo>
                    <a:pt x="0" y="68"/>
                    <a:pt x="12" y="43"/>
                    <a:pt x="33" y="26"/>
                  </a:cubicBezTo>
                  <a:cubicBezTo>
                    <a:pt x="53" y="9"/>
                    <a:pt x="79" y="0"/>
                    <a:pt x="105" y="0"/>
                  </a:cubicBezTo>
                  <a:cubicBezTo>
                    <a:pt x="106" y="0"/>
                    <a:pt x="108" y="0"/>
                    <a:pt x="109" y="0"/>
                  </a:cubicBezTo>
                  <a:lnTo>
                    <a:pt x="1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765">
              <a:extLst>
                <a:ext uri="{FF2B5EF4-FFF2-40B4-BE49-F238E27FC236}">
                  <a16:creationId xmlns:a16="http://schemas.microsoft.com/office/drawing/2014/main" id="{E4FA171D-1F56-48B4-BE29-00E567937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900" y="2273301"/>
              <a:ext cx="112712" cy="163513"/>
            </a:xfrm>
            <a:custGeom>
              <a:avLst/>
              <a:gdLst>
                <a:gd name="T0" fmla="*/ 97 w 337"/>
                <a:gd name="T1" fmla="*/ 95 h 488"/>
                <a:gd name="T2" fmla="*/ 50 w 337"/>
                <a:gd name="T3" fmla="*/ 152 h 488"/>
                <a:gd name="T4" fmla="*/ 42 w 337"/>
                <a:gd name="T5" fmla="*/ 191 h 488"/>
                <a:gd name="T6" fmla="*/ 53 w 337"/>
                <a:gd name="T7" fmla="*/ 236 h 488"/>
                <a:gd name="T8" fmla="*/ 71 w 337"/>
                <a:gd name="T9" fmla="*/ 260 h 488"/>
                <a:gd name="T10" fmla="*/ 54 w 337"/>
                <a:gd name="T11" fmla="*/ 356 h 488"/>
                <a:gd name="T12" fmla="*/ 0 w 337"/>
                <a:gd name="T13" fmla="*/ 400 h 488"/>
                <a:gd name="T14" fmla="*/ 113 w 337"/>
                <a:gd name="T15" fmla="*/ 437 h 488"/>
                <a:gd name="T16" fmla="*/ 271 w 337"/>
                <a:gd name="T17" fmla="*/ 466 h 488"/>
                <a:gd name="T18" fmla="*/ 309 w 337"/>
                <a:gd name="T19" fmla="*/ 403 h 488"/>
                <a:gd name="T20" fmla="*/ 309 w 337"/>
                <a:gd name="T21" fmla="*/ 402 h 488"/>
                <a:gd name="T22" fmla="*/ 222 w 337"/>
                <a:gd name="T23" fmla="*/ 342 h 488"/>
                <a:gd name="T24" fmla="*/ 218 w 337"/>
                <a:gd name="T25" fmla="*/ 152 h 488"/>
                <a:gd name="T26" fmla="*/ 337 w 337"/>
                <a:gd name="T27" fmla="*/ 121 h 488"/>
                <a:gd name="T28" fmla="*/ 108 w 337"/>
                <a:gd name="T29" fmla="*/ 84 h 488"/>
                <a:gd name="T30" fmla="*/ 97 w 337"/>
                <a:gd name="T31" fmla="*/ 95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7" h="488">
                  <a:moveTo>
                    <a:pt x="97" y="95"/>
                  </a:moveTo>
                  <a:cubicBezTo>
                    <a:pt x="79" y="112"/>
                    <a:pt x="64" y="131"/>
                    <a:pt x="50" y="152"/>
                  </a:cubicBezTo>
                  <a:cubicBezTo>
                    <a:pt x="45" y="164"/>
                    <a:pt x="42" y="178"/>
                    <a:pt x="42" y="191"/>
                  </a:cubicBezTo>
                  <a:cubicBezTo>
                    <a:pt x="42" y="207"/>
                    <a:pt x="46" y="222"/>
                    <a:pt x="53" y="236"/>
                  </a:cubicBezTo>
                  <a:cubicBezTo>
                    <a:pt x="58" y="245"/>
                    <a:pt x="66" y="252"/>
                    <a:pt x="71" y="260"/>
                  </a:cubicBezTo>
                  <a:cubicBezTo>
                    <a:pt x="96" y="299"/>
                    <a:pt x="81" y="327"/>
                    <a:pt x="54" y="356"/>
                  </a:cubicBezTo>
                  <a:cubicBezTo>
                    <a:pt x="47" y="363"/>
                    <a:pt x="14" y="381"/>
                    <a:pt x="0" y="400"/>
                  </a:cubicBezTo>
                  <a:cubicBezTo>
                    <a:pt x="27" y="396"/>
                    <a:pt x="52" y="386"/>
                    <a:pt x="113" y="437"/>
                  </a:cubicBezTo>
                  <a:cubicBezTo>
                    <a:pt x="173" y="488"/>
                    <a:pt x="249" y="480"/>
                    <a:pt x="271" y="466"/>
                  </a:cubicBezTo>
                  <a:cubicBezTo>
                    <a:pt x="294" y="453"/>
                    <a:pt x="309" y="429"/>
                    <a:pt x="309" y="403"/>
                  </a:cubicBezTo>
                  <a:cubicBezTo>
                    <a:pt x="309" y="402"/>
                    <a:pt x="309" y="402"/>
                    <a:pt x="309" y="402"/>
                  </a:cubicBezTo>
                  <a:cubicBezTo>
                    <a:pt x="271" y="406"/>
                    <a:pt x="239" y="375"/>
                    <a:pt x="222" y="342"/>
                  </a:cubicBezTo>
                  <a:cubicBezTo>
                    <a:pt x="185" y="273"/>
                    <a:pt x="183" y="222"/>
                    <a:pt x="218" y="152"/>
                  </a:cubicBezTo>
                  <a:cubicBezTo>
                    <a:pt x="238" y="113"/>
                    <a:pt x="295" y="130"/>
                    <a:pt x="337" y="121"/>
                  </a:cubicBezTo>
                  <a:cubicBezTo>
                    <a:pt x="316" y="7"/>
                    <a:pt x="164" y="0"/>
                    <a:pt x="108" y="84"/>
                  </a:cubicBezTo>
                  <a:cubicBezTo>
                    <a:pt x="104" y="87"/>
                    <a:pt x="100" y="91"/>
                    <a:pt x="97" y="95"/>
                  </a:cubicBezTo>
                  <a:close/>
                </a:path>
              </a:pathLst>
            </a:custGeom>
            <a:solidFill>
              <a:srgbClr val="17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766">
              <a:extLst>
                <a:ext uri="{FF2B5EF4-FFF2-40B4-BE49-F238E27FC236}">
                  <a16:creationId xmlns:a16="http://schemas.microsoft.com/office/drawing/2014/main" id="{C8F7C895-76F3-43DC-A463-73DBC1D01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7988" y="2376488"/>
              <a:ext cx="33337" cy="33338"/>
            </a:xfrm>
            <a:custGeom>
              <a:avLst/>
              <a:gdLst>
                <a:gd name="T0" fmla="*/ 93 w 102"/>
                <a:gd name="T1" fmla="*/ 33 h 99"/>
                <a:gd name="T2" fmla="*/ 78 w 102"/>
                <a:gd name="T3" fmla="*/ 34 h 99"/>
                <a:gd name="T4" fmla="*/ 0 w 102"/>
                <a:gd name="T5" fmla="*/ 0 h 99"/>
                <a:gd name="T6" fmla="*/ 21 w 102"/>
                <a:gd name="T7" fmla="*/ 49 h 99"/>
                <a:gd name="T8" fmla="*/ 52 w 102"/>
                <a:gd name="T9" fmla="*/ 91 h 99"/>
                <a:gd name="T10" fmla="*/ 78 w 102"/>
                <a:gd name="T11" fmla="*/ 99 h 99"/>
                <a:gd name="T12" fmla="*/ 102 w 102"/>
                <a:gd name="T13" fmla="*/ 93 h 99"/>
                <a:gd name="T14" fmla="*/ 93 w 102"/>
                <a:gd name="T15" fmla="*/ 3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9">
                  <a:moveTo>
                    <a:pt x="93" y="33"/>
                  </a:moveTo>
                  <a:cubicBezTo>
                    <a:pt x="88" y="34"/>
                    <a:pt x="83" y="34"/>
                    <a:pt x="78" y="34"/>
                  </a:cubicBezTo>
                  <a:cubicBezTo>
                    <a:pt x="49" y="34"/>
                    <a:pt x="20" y="22"/>
                    <a:pt x="0" y="0"/>
                  </a:cubicBezTo>
                  <a:cubicBezTo>
                    <a:pt x="9" y="15"/>
                    <a:pt x="14" y="32"/>
                    <a:pt x="21" y="49"/>
                  </a:cubicBezTo>
                  <a:cubicBezTo>
                    <a:pt x="27" y="65"/>
                    <a:pt x="38" y="80"/>
                    <a:pt x="52" y="91"/>
                  </a:cubicBezTo>
                  <a:cubicBezTo>
                    <a:pt x="60" y="96"/>
                    <a:pt x="69" y="99"/>
                    <a:pt x="78" y="99"/>
                  </a:cubicBezTo>
                  <a:cubicBezTo>
                    <a:pt x="87" y="99"/>
                    <a:pt x="95" y="97"/>
                    <a:pt x="102" y="93"/>
                  </a:cubicBezTo>
                  <a:lnTo>
                    <a:pt x="93" y="33"/>
                  </a:lnTo>
                  <a:close/>
                </a:path>
              </a:pathLst>
            </a:custGeom>
            <a:solidFill>
              <a:srgbClr val="17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767">
              <a:extLst>
                <a:ext uri="{FF2B5EF4-FFF2-40B4-BE49-F238E27FC236}">
                  <a16:creationId xmlns:a16="http://schemas.microsoft.com/office/drawing/2014/main" id="{6A9BB25F-6151-48DB-BF7A-6F4C49F74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9738" y="2611438"/>
              <a:ext cx="26987" cy="66675"/>
            </a:xfrm>
            <a:custGeom>
              <a:avLst/>
              <a:gdLst>
                <a:gd name="T0" fmla="*/ 0 w 83"/>
                <a:gd name="T1" fmla="*/ 83 h 198"/>
                <a:gd name="T2" fmla="*/ 83 w 83"/>
                <a:gd name="T3" fmla="*/ 0 h 198"/>
                <a:gd name="T4" fmla="*/ 83 w 83"/>
                <a:gd name="T5" fmla="*/ 198 h 198"/>
                <a:gd name="T6" fmla="*/ 0 w 83"/>
                <a:gd name="T7" fmla="*/ 198 h 198"/>
                <a:gd name="T8" fmla="*/ 0 w 83"/>
                <a:gd name="T9" fmla="*/ 8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98">
                  <a:moveTo>
                    <a:pt x="0" y="83"/>
                  </a:moveTo>
                  <a:lnTo>
                    <a:pt x="83" y="0"/>
                  </a:lnTo>
                  <a:lnTo>
                    <a:pt x="83" y="198"/>
                  </a:lnTo>
                  <a:lnTo>
                    <a:pt x="0" y="198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17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1768">
              <a:extLst>
                <a:ext uri="{FF2B5EF4-FFF2-40B4-BE49-F238E27FC236}">
                  <a16:creationId xmlns:a16="http://schemas.microsoft.com/office/drawing/2014/main" id="{DAA4C32A-C4ED-4EB5-8E81-02B9B44470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4325" y="2640013"/>
              <a:ext cx="125412" cy="38100"/>
            </a:xfrm>
            <a:prstGeom prst="rect">
              <a:avLst/>
            </a:prstGeom>
            <a:solidFill>
              <a:srgbClr val="008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769">
              <a:extLst>
                <a:ext uri="{FF2B5EF4-FFF2-40B4-BE49-F238E27FC236}">
                  <a16:creationId xmlns:a16="http://schemas.microsoft.com/office/drawing/2014/main" id="{DEB2055A-5417-4E5D-A421-E2B40AB9A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325" y="2611438"/>
              <a:ext cx="152400" cy="28575"/>
            </a:xfrm>
            <a:custGeom>
              <a:avLst/>
              <a:gdLst>
                <a:gd name="T0" fmla="*/ 0 w 457"/>
                <a:gd name="T1" fmla="*/ 83 h 83"/>
                <a:gd name="T2" fmla="*/ 83 w 457"/>
                <a:gd name="T3" fmla="*/ 0 h 83"/>
                <a:gd name="T4" fmla="*/ 457 w 457"/>
                <a:gd name="T5" fmla="*/ 0 h 83"/>
                <a:gd name="T6" fmla="*/ 374 w 457"/>
                <a:gd name="T7" fmla="*/ 83 h 83"/>
                <a:gd name="T8" fmla="*/ 0 w 457"/>
                <a:gd name="T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7" h="83">
                  <a:moveTo>
                    <a:pt x="0" y="83"/>
                  </a:moveTo>
                  <a:lnTo>
                    <a:pt x="83" y="0"/>
                  </a:lnTo>
                  <a:lnTo>
                    <a:pt x="457" y="0"/>
                  </a:lnTo>
                  <a:lnTo>
                    <a:pt x="374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770">
              <a:extLst>
                <a:ext uri="{FF2B5EF4-FFF2-40B4-BE49-F238E27FC236}">
                  <a16:creationId xmlns:a16="http://schemas.microsoft.com/office/drawing/2014/main" id="{22DF1684-9F28-4565-9E71-53D253F2C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3375" y="2570163"/>
              <a:ext cx="131762" cy="50800"/>
            </a:xfrm>
            <a:custGeom>
              <a:avLst/>
              <a:gdLst>
                <a:gd name="T0" fmla="*/ 56 w 396"/>
                <a:gd name="T1" fmla="*/ 0 h 150"/>
                <a:gd name="T2" fmla="*/ 396 w 396"/>
                <a:gd name="T3" fmla="*/ 0 h 150"/>
                <a:gd name="T4" fmla="*/ 340 w 396"/>
                <a:gd name="T5" fmla="*/ 150 h 150"/>
                <a:gd name="T6" fmla="*/ 0 w 396"/>
                <a:gd name="T7" fmla="*/ 150 h 150"/>
                <a:gd name="T8" fmla="*/ 56 w 396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6" h="150">
                  <a:moveTo>
                    <a:pt x="56" y="0"/>
                  </a:moveTo>
                  <a:lnTo>
                    <a:pt x="396" y="0"/>
                  </a:lnTo>
                  <a:lnTo>
                    <a:pt x="340" y="150"/>
                  </a:lnTo>
                  <a:lnTo>
                    <a:pt x="0" y="15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17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771">
              <a:extLst>
                <a:ext uri="{FF2B5EF4-FFF2-40B4-BE49-F238E27FC236}">
                  <a16:creationId xmlns:a16="http://schemas.microsoft.com/office/drawing/2014/main" id="{87544C5B-6651-4978-BC1F-B201A450D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250" y="2570163"/>
              <a:ext cx="22225" cy="50800"/>
            </a:xfrm>
            <a:custGeom>
              <a:avLst/>
              <a:gdLst>
                <a:gd name="T0" fmla="*/ 57 w 67"/>
                <a:gd name="T1" fmla="*/ 0 h 150"/>
                <a:gd name="T2" fmla="*/ 0 w 67"/>
                <a:gd name="T3" fmla="*/ 150 h 150"/>
                <a:gd name="T4" fmla="*/ 10 w 67"/>
                <a:gd name="T5" fmla="*/ 150 h 150"/>
                <a:gd name="T6" fmla="*/ 67 w 67"/>
                <a:gd name="T7" fmla="*/ 0 h 150"/>
                <a:gd name="T8" fmla="*/ 57 w 67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50">
                  <a:moveTo>
                    <a:pt x="57" y="0"/>
                  </a:moveTo>
                  <a:lnTo>
                    <a:pt x="0" y="150"/>
                  </a:lnTo>
                  <a:lnTo>
                    <a:pt x="10" y="150"/>
                  </a:lnTo>
                  <a:lnTo>
                    <a:pt x="67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66B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772">
              <a:extLst>
                <a:ext uri="{FF2B5EF4-FFF2-40B4-BE49-F238E27FC236}">
                  <a16:creationId xmlns:a16="http://schemas.microsoft.com/office/drawing/2014/main" id="{388BBDF1-5A8A-434A-83F3-9CC17CE00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8300" y="2570163"/>
              <a:ext cx="22225" cy="50800"/>
            </a:xfrm>
            <a:custGeom>
              <a:avLst/>
              <a:gdLst>
                <a:gd name="T0" fmla="*/ 56 w 66"/>
                <a:gd name="T1" fmla="*/ 0 h 150"/>
                <a:gd name="T2" fmla="*/ 0 w 66"/>
                <a:gd name="T3" fmla="*/ 150 h 150"/>
                <a:gd name="T4" fmla="*/ 9 w 66"/>
                <a:gd name="T5" fmla="*/ 150 h 150"/>
                <a:gd name="T6" fmla="*/ 66 w 66"/>
                <a:gd name="T7" fmla="*/ 0 h 150"/>
                <a:gd name="T8" fmla="*/ 56 w 66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150">
                  <a:moveTo>
                    <a:pt x="56" y="0"/>
                  </a:moveTo>
                  <a:lnTo>
                    <a:pt x="0" y="150"/>
                  </a:lnTo>
                  <a:lnTo>
                    <a:pt x="9" y="150"/>
                  </a:lnTo>
                  <a:lnTo>
                    <a:pt x="66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66B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773">
              <a:extLst>
                <a:ext uri="{FF2B5EF4-FFF2-40B4-BE49-F238E27FC236}">
                  <a16:creationId xmlns:a16="http://schemas.microsoft.com/office/drawing/2014/main" id="{CA243063-10AD-428E-888A-BE6F7E1F0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7350" y="2570163"/>
              <a:ext cx="22225" cy="50800"/>
            </a:xfrm>
            <a:custGeom>
              <a:avLst/>
              <a:gdLst>
                <a:gd name="T0" fmla="*/ 56 w 66"/>
                <a:gd name="T1" fmla="*/ 0 h 150"/>
                <a:gd name="T2" fmla="*/ 0 w 66"/>
                <a:gd name="T3" fmla="*/ 150 h 150"/>
                <a:gd name="T4" fmla="*/ 9 w 66"/>
                <a:gd name="T5" fmla="*/ 150 h 150"/>
                <a:gd name="T6" fmla="*/ 66 w 66"/>
                <a:gd name="T7" fmla="*/ 0 h 150"/>
                <a:gd name="T8" fmla="*/ 56 w 66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150">
                  <a:moveTo>
                    <a:pt x="56" y="0"/>
                  </a:moveTo>
                  <a:lnTo>
                    <a:pt x="0" y="150"/>
                  </a:lnTo>
                  <a:lnTo>
                    <a:pt x="9" y="150"/>
                  </a:lnTo>
                  <a:lnTo>
                    <a:pt x="66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66B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774">
              <a:extLst>
                <a:ext uri="{FF2B5EF4-FFF2-40B4-BE49-F238E27FC236}">
                  <a16:creationId xmlns:a16="http://schemas.microsoft.com/office/drawing/2014/main" id="{16223B23-7C0B-4940-9FB9-42F87B9A4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400" y="2570163"/>
              <a:ext cx="22225" cy="50800"/>
            </a:xfrm>
            <a:custGeom>
              <a:avLst/>
              <a:gdLst>
                <a:gd name="T0" fmla="*/ 56 w 66"/>
                <a:gd name="T1" fmla="*/ 0 h 150"/>
                <a:gd name="T2" fmla="*/ 0 w 66"/>
                <a:gd name="T3" fmla="*/ 150 h 150"/>
                <a:gd name="T4" fmla="*/ 10 w 66"/>
                <a:gd name="T5" fmla="*/ 150 h 150"/>
                <a:gd name="T6" fmla="*/ 66 w 66"/>
                <a:gd name="T7" fmla="*/ 0 h 150"/>
                <a:gd name="T8" fmla="*/ 56 w 66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150">
                  <a:moveTo>
                    <a:pt x="56" y="0"/>
                  </a:moveTo>
                  <a:lnTo>
                    <a:pt x="0" y="150"/>
                  </a:lnTo>
                  <a:lnTo>
                    <a:pt x="10" y="150"/>
                  </a:lnTo>
                  <a:lnTo>
                    <a:pt x="66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66B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775">
              <a:extLst>
                <a:ext uri="{FF2B5EF4-FFF2-40B4-BE49-F238E27FC236}">
                  <a16:creationId xmlns:a16="http://schemas.microsoft.com/office/drawing/2014/main" id="{64699097-BBE3-40A7-9A07-F3F857916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7038" y="2570163"/>
              <a:ext cx="20637" cy="50800"/>
            </a:xfrm>
            <a:custGeom>
              <a:avLst/>
              <a:gdLst>
                <a:gd name="T0" fmla="*/ 56 w 66"/>
                <a:gd name="T1" fmla="*/ 0 h 150"/>
                <a:gd name="T2" fmla="*/ 0 w 66"/>
                <a:gd name="T3" fmla="*/ 150 h 150"/>
                <a:gd name="T4" fmla="*/ 10 w 66"/>
                <a:gd name="T5" fmla="*/ 150 h 150"/>
                <a:gd name="T6" fmla="*/ 66 w 66"/>
                <a:gd name="T7" fmla="*/ 0 h 150"/>
                <a:gd name="T8" fmla="*/ 56 w 66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150">
                  <a:moveTo>
                    <a:pt x="56" y="0"/>
                  </a:moveTo>
                  <a:lnTo>
                    <a:pt x="0" y="150"/>
                  </a:lnTo>
                  <a:lnTo>
                    <a:pt x="10" y="150"/>
                  </a:lnTo>
                  <a:lnTo>
                    <a:pt x="66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66B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776">
              <a:extLst>
                <a:ext uri="{FF2B5EF4-FFF2-40B4-BE49-F238E27FC236}">
                  <a16:creationId xmlns:a16="http://schemas.microsoft.com/office/drawing/2014/main" id="{ECB2A8F0-B25D-4449-8CB1-EC5EE5303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4963" y="2609851"/>
              <a:ext cx="114300" cy="3175"/>
            </a:xfrm>
            <a:custGeom>
              <a:avLst/>
              <a:gdLst>
                <a:gd name="T0" fmla="*/ 4 w 344"/>
                <a:gd name="T1" fmla="*/ 0 h 11"/>
                <a:gd name="T2" fmla="*/ 0 w 344"/>
                <a:gd name="T3" fmla="*/ 11 h 11"/>
                <a:gd name="T4" fmla="*/ 340 w 344"/>
                <a:gd name="T5" fmla="*/ 11 h 11"/>
                <a:gd name="T6" fmla="*/ 344 w 344"/>
                <a:gd name="T7" fmla="*/ 0 h 11"/>
                <a:gd name="T8" fmla="*/ 4 w 34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4" h="11">
                  <a:moveTo>
                    <a:pt x="4" y="0"/>
                  </a:moveTo>
                  <a:lnTo>
                    <a:pt x="0" y="11"/>
                  </a:lnTo>
                  <a:lnTo>
                    <a:pt x="340" y="11"/>
                  </a:lnTo>
                  <a:lnTo>
                    <a:pt x="34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66B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777">
              <a:extLst>
                <a:ext uri="{FF2B5EF4-FFF2-40B4-BE49-F238E27FC236}">
                  <a16:creationId xmlns:a16="http://schemas.microsoft.com/office/drawing/2014/main" id="{CE250182-CCE8-40A3-874B-0D195D1E5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313" y="2593976"/>
              <a:ext cx="114300" cy="3175"/>
            </a:xfrm>
            <a:custGeom>
              <a:avLst/>
              <a:gdLst>
                <a:gd name="T0" fmla="*/ 340 w 344"/>
                <a:gd name="T1" fmla="*/ 10 h 10"/>
                <a:gd name="T2" fmla="*/ 344 w 344"/>
                <a:gd name="T3" fmla="*/ 0 h 10"/>
                <a:gd name="T4" fmla="*/ 4 w 344"/>
                <a:gd name="T5" fmla="*/ 0 h 10"/>
                <a:gd name="T6" fmla="*/ 0 w 344"/>
                <a:gd name="T7" fmla="*/ 10 h 10"/>
                <a:gd name="T8" fmla="*/ 340 w 344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4" h="10">
                  <a:moveTo>
                    <a:pt x="340" y="10"/>
                  </a:moveTo>
                  <a:lnTo>
                    <a:pt x="344" y="0"/>
                  </a:lnTo>
                  <a:lnTo>
                    <a:pt x="4" y="0"/>
                  </a:lnTo>
                  <a:lnTo>
                    <a:pt x="0" y="10"/>
                  </a:lnTo>
                  <a:lnTo>
                    <a:pt x="340" y="10"/>
                  </a:lnTo>
                  <a:close/>
                </a:path>
              </a:pathLst>
            </a:custGeom>
            <a:solidFill>
              <a:srgbClr val="66B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778">
              <a:extLst>
                <a:ext uri="{FF2B5EF4-FFF2-40B4-BE49-F238E27FC236}">
                  <a16:creationId xmlns:a16="http://schemas.microsoft.com/office/drawing/2014/main" id="{2AEEC696-5339-4182-A1B8-DD5EBA897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7663" y="2578101"/>
              <a:ext cx="114300" cy="3175"/>
            </a:xfrm>
            <a:custGeom>
              <a:avLst/>
              <a:gdLst>
                <a:gd name="T0" fmla="*/ 340 w 344"/>
                <a:gd name="T1" fmla="*/ 11 h 11"/>
                <a:gd name="T2" fmla="*/ 344 w 344"/>
                <a:gd name="T3" fmla="*/ 0 h 11"/>
                <a:gd name="T4" fmla="*/ 5 w 344"/>
                <a:gd name="T5" fmla="*/ 0 h 11"/>
                <a:gd name="T6" fmla="*/ 0 w 344"/>
                <a:gd name="T7" fmla="*/ 11 h 11"/>
                <a:gd name="T8" fmla="*/ 340 w 344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4" h="11">
                  <a:moveTo>
                    <a:pt x="340" y="11"/>
                  </a:moveTo>
                  <a:lnTo>
                    <a:pt x="344" y="0"/>
                  </a:lnTo>
                  <a:lnTo>
                    <a:pt x="5" y="0"/>
                  </a:lnTo>
                  <a:lnTo>
                    <a:pt x="0" y="11"/>
                  </a:lnTo>
                  <a:lnTo>
                    <a:pt x="340" y="11"/>
                  </a:lnTo>
                  <a:close/>
                </a:path>
              </a:pathLst>
            </a:custGeom>
            <a:solidFill>
              <a:srgbClr val="66B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779">
              <a:extLst>
                <a:ext uri="{FF2B5EF4-FFF2-40B4-BE49-F238E27FC236}">
                  <a16:creationId xmlns:a16="http://schemas.microsoft.com/office/drawing/2014/main" id="{5C9C95AE-1DB4-4DCB-87A8-5962518E4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5" y="2568576"/>
              <a:ext cx="131762" cy="109538"/>
            </a:xfrm>
            <a:custGeom>
              <a:avLst/>
              <a:gdLst>
                <a:gd name="T0" fmla="*/ 394 w 394"/>
                <a:gd name="T1" fmla="*/ 325 h 325"/>
                <a:gd name="T2" fmla="*/ 387 w 394"/>
                <a:gd name="T3" fmla="*/ 90 h 325"/>
                <a:gd name="T4" fmla="*/ 366 w 394"/>
                <a:gd name="T5" fmla="*/ 3 h 325"/>
                <a:gd name="T6" fmla="*/ 39 w 394"/>
                <a:gd name="T7" fmla="*/ 50 h 325"/>
                <a:gd name="T8" fmla="*/ 10 w 394"/>
                <a:gd name="T9" fmla="*/ 253 h 325"/>
                <a:gd name="T10" fmla="*/ 9 w 394"/>
                <a:gd name="T11" fmla="*/ 325 h 325"/>
                <a:gd name="T12" fmla="*/ 394 w 394"/>
                <a:gd name="T13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4" h="325">
                  <a:moveTo>
                    <a:pt x="394" y="325"/>
                  </a:moveTo>
                  <a:cubicBezTo>
                    <a:pt x="390" y="204"/>
                    <a:pt x="388" y="107"/>
                    <a:pt x="387" y="90"/>
                  </a:cubicBezTo>
                  <a:cubicBezTo>
                    <a:pt x="386" y="70"/>
                    <a:pt x="383" y="13"/>
                    <a:pt x="366" y="3"/>
                  </a:cubicBezTo>
                  <a:cubicBezTo>
                    <a:pt x="360" y="0"/>
                    <a:pt x="66" y="13"/>
                    <a:pt x="39" y="50"/>
                  </a:cubicBezTo>
                  <a:cubicBezTo>
                    <a:pt x="0" y="103"/>
                    <a:pt x="4" y="182"/>
                    <a:pt x="10" y="253"/>
                  </a:cubicBezTo>
                  <a:lnTo>
                    <a:pt x="9" y="325"/>
                  </a:lnTo>
                  <a:lnTo>
                    <a:pt x="394" y="325"/>
                  </a:lnTo>
                  <a:close/>
                </a:path>
              </a:pathLst>
            </a:custGeom>
            <a:solidFill>
              <a:srgbClr val="008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780">
              <a:extLst>
                <a:ext uri="{FF2B5EF4-FFF2-40B4-BE49-F238E27FC236}">
                  <a16:creationId xmlns:a16="http://schemas.microsoft.com/office/drawing/2014/main" id="{19772451-9431-4C7E-B456-F287C50CE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288" y="2390776"/>
              <a:ext cx="125412" cy="260350"/>
            </a:xfrm>
            <a:custGeom>
              <a:avLst/>
              <a:gdLst>
                <a:gd name="T0" fmla="*/ 378 w 378"/>
                <a:gd name="T1" fmla="*/ 612 h 772"/>
                <a:gd name="T2" fmla="*/ 0 w 378"/>
                <a:gd name="T3" fmla="*/ 646 h 772"/>
                <a:gd name="T4" fmla="*/ 7 w 378"/>
                <a:gd name="T5" fmla="*/ 279 h 772"/>
                <a:gd name="T6" fmla="*/ 37 w 378"/>
                <a:gd name="T7" fmla="*/ 140 h 772"/>
                <a:gd name="T8" fmla="*/ 142 w 378"/>
                <a:gd name="T9" fmla="*/ 69 h 772"/>
                <a:gd name="T10" fmla="*/ 288 w 378"/>
                <a:gd name="T11" fmla="*/ 76 h 772"/>
                <a:gd name="T12" fmla="*/ 345 w 378"/>
                <a:gd name="T13" fmla="*/ 109 h 772"/>
                <a:gd name="T14" fmla="*/ 378 w 378"/>
                <a:gd name="T15" fmla="*/ 295 h 772"/>
                <a:gd name="T16" fmla="*/ 378 w 378"/>
                <a:gd name="T17" fmla="*/ 612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8" h="772">
                  <a:moveTo>
                    <a:pt x="378" y="612"/>
                  </a:moveTo>
                  <a:cubicBezTo>
                    <a:pt x="367" y="772"/>
                    <a:pt x="214" y="704"/>
                    <a:pt x="0" y="646"/>
                  </a:cubicBezTo>
                  <a:cubicBezTo>
                    <a:pt x="12" y="590"/>
                    <a:pt x="3" y="336"/>
                    <a:pt x="7" y="279"/>
                  </a:cubicBezTo>
                  <a:cubicBezTo>
                    <a:pt x="10" y="225"/>
                    <a:pt x="11" y="186"/>
                    <a:pt x="37" y="140"/>
                  </a:cubicBezTo>
                  <a:cubicBezTo>
                    <a:pt x="55" y="107"/>
                    <a:pt x="126" y="88"/>
                    <a:pt x="142" y="69"/>
                  </a:cubicBezTo>
                  <a:cubicBezTo>
                    <a:pt x="168" y="41"/>
                    <a:pt x="152" y="0"/>
                    <a:pt x="288" y="76"/>
                  </a:cubicBezTo>
                  <a:cubicBezTo>
                    <a:pt x="305" y="86"/>
                    <a:pt x="313" y="89"/>
                    <a:pt x="345" y="109"/>
                  </a:cubicBezTo>
                  <a:cubicBezTo>
                    <a:pt x="377" y="130"/>
                    <a:pt x="376" y="196"/>
                    <a:pt x="378" y="295"/>
                  </a:cubicBezTo>
                  <a:cubicBezTo>
                    <a:pt x="378" y="339"/>
                    <a:pt x="375" y="486"/>
                    <a:pt x="378" y="612"/>
                  </a:cubicBezTo>
                  <a:close/>
                </a:path>
              </a:pathLst>
            </a:custGeom>
            <a:solidFill>
              <a:srgbClr val="17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781">
              <a:extLst>
                <a:ext uri="{FF2B5EF4-FFF2-40B4-BE49-F238E27FC236}">
                  <a16:creationId xmlns:a16="http://schemas.microsoft.com/office/drawing/2014/main" id="{0939C58F-1AB6-402A-8370-B97843EAF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3525" y="2509838"/>
              <a:ext cx="123825" cy="71438"/>
            </a:xfrm>
            <a:custGeom>
              <a:avLst/>
              <a:gdLst>
                <a:gd name="T0" fmla="*/ 48 w 368"/>
                <a:gd name="T1" fmla="*/ 130 h 213"/>
                <a:gd name="T2" fmla="*/ 181 w 368"/>
                <a:gd name="T3" fmla="*/ 159 h 213"/>
                <a:gd name="T4" fmla="*/ 267 w 368"/>
                <a:gd name="T5" fmla="*/ 187 h 213"/>
                <a:gd name="T6" fmla="*/ 338 w 368"/>
                <a:gd name="T7" fmla="*/ 211 h 213"/>
                <a:gd name="T8" fmla="*/ 352 w 368"/>
                <a:gd name="T9" fmla="*/ 195 h 213"/>
                <a:gd name="T10" fmla="*/ 322 w 368"/>
                <a:gd name="T11" fmla="*/ 175 h 213"/>
                <a:gd name="T12" fmla="*/ 354 w 368"/>
                <a:gd name="T13" fmla="*/ 178 h 213"/>
                <a:gd name="T14" fmla="*/ 365 w 368"/>
                <a:gd name="T15" fmla="*/ 172 h 213"/>
                <a:gd name="T16" fmla="*/ 359 w 368"/>
                <a:gd name="T17" fmla="*/ 156 h 213"/>
                <a:gd name="T18" fmla="*/ 332 w 368"/>
                <a:gd name="T19" fmla="*/ 133 h 213"/>
                <a:gd name="T20" fmla="*/ 317 w 368"/>
                <a:gd name="T21" fmla="*/ 123 h 213"/>
                <a:gd name="T22" fmla="*/ 298 w 368"/>
                <a:gd name="T23" fmla="*/ 118 h 213"/>
                <a:gd name="T24" fmla="*/ 225 w 368"/>
                <a:gd name="T25" fmla="*/ 103 h 213"/>
                <a:gd name="T26" fmla="*/ 106 w 368"/>
                <a:gd name="T27" fmla="*/ 38 h 213"/>
                <a:gd name="T28" fmla="*/ 75 w 368"/>
                <a:gd name="T29" fmla="*/ 1 h 213"/>
                <a:gd name="T30" fmla="*/ 0 w 368"/>
                <a:gd name="T31" fmla="*/ 75 h 213"/>
                <a:gd name="T32" fmla="*/ 48 w 368"/>
                <a:gd name="T33" fmla="*/ 13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8" h="213">
                  <a:moveTo>
                    <a:pt x="48" y="130"/>
                  </a:moveTo>
                  <a:cubicBezTo>
                    <a:pt x="91" y="145"/>
                    <a:pt x="136" y="154"/>
                    <a:pt x="181" y="159"/>
                  </a:cubicBezTo>
                  <a:cubicBezTo>
                    <a:pt x="211" y="162"/>
                    <a:pt x="241" y="171"/>
                    <a:pt x="267" y="187"/>
                  </a:cubicBezTo>
                  <a:cubicBezTo>
                    <a:pt x="312" y="193"/>
                    <a:pt x="324" y="208"/>
                    <a:pt x="338" y="211"/>
                  </a:cubicBezTo>
                  <a:cubicBezTo>
                    <a:pt x="353" y="213"/>
                    <a:pt x="362" y="202"/>
                    <a:pt x="352" y="195"/>
                  </a:cubicBezTo>
                  <a:cubicBezTo>
                    <a:pt x="342" y="188"/>
                    <a:pt x="327" y="179"/>
                    <a:pt x="322" y="175"/>
                  </a:cubicBezTo>
                  <a:cubicBezTo>
                    <a:pt x="333" y="177"/>
                    <a:pt x="343" y="178"/>
                    <a:pt x="354" y="178"/>
                  </a:cubicBezTo>
                  <a:cubicBezTo>
                    <a:pt x="358" y="178"/>
                    <a:pt x="362" y="176"/>
                    <a:pt x="365" y="172"/>
                  </a:cubicBezTo>
                  <a:cubicBezTo>
                    <a:pt x="368" y="167"/>
                    <a:pt x="363" y="160"/>
                    <a:pt x="359" y="156"/>
                  </a:cubicBezTo>
                  <a:cubicBezTo>
                    <a:pt x="351" y="148"/>
                    <a:pt x="342" y="140"/>
                    <a:pt x="332" y="133"/>
                  </a:cubicBezTo>
                  <a:cubicBezTo>
                    <a:pt x="327" y="129"/>
                    <a:pt x="322" y="126"/>
                    <a:pt x="317" y="123"/>
                  </a:cubicBezTo>
                  <a:cubicBezTo>
                    <a:pt x="311" y="120"/>
                    <a:pt x="305" y="119"/>
                    <a:pt x="298" y="118"/>
                  </a:cubicBezTo>
                  <a:cubicBezTo>
                    <a:pt x="285" y="116"/>
                    <a:pt x="234" y="105"/>
                    <a:pt x="225" y="103"/>
                  </a:cubicBezTo>
                  <a:cubicBezTo>
                    <a:pt x="185" y="91"/>
                    <a:pt x="118" y="46"/>
                    <a:pt x="106" y="38"/>
                  </a:cubicBezTo>
                  <a:cubicBezTo>
                    <a:pt x="94" y="31"/>
                    <a:pt x="89" y="25"/>
                    <a:pt x="75" y="1"/>
                  </a:cubicBezTo>
                  <a:cubicBezTo>
                    <a:pt x="57" y="0"/>
                    <a:pt x="0" y="56"/>
                    <a:pt x="0" y="75"/>
                  </a:cubicBezTo>
                  <a:cubicBezTo>
                    <a:pt x="32" y="125"/>
                    <a:pt x="33" y="124"/>
                    <a:pt x="48" y="130"/>
                  </a:cubicBezTo>
                  <a:close/>
                </a:path>
              </a:pathLst>
            </a:custGeom>
            <a:solidFill>
              <a:srgbClr val="FCE5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782">
              <a:extLst>
                <a:ext uri="{FF2B5EF4-FFF2-40B4-BE49-F238E27FC236}">
                  <a16:creationId xmlns:a16="http://schemas.microsoft.com/office/drawing/2014/main" id="{14C544F3-6C8A-441B-9357-C9DA22736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4963" y="2557463"/>
              <a:ext cx="31750" cy="34925"/>
            </a:xfrm>
            <a:custGeom>
              <a:avLst/>
              <a:gdLst>
                <a:gd name="T0" fmla="*/ 68 w 92"/>
                <a:gd name="T1" fmla="*/ 91 h 103"/>
                <a:gd name="T2" fmla="*/ 25 w 92"/>
                <a:gd name="T3" fmla="*/ 53 h 103"/>
                <a:gd name="T4" fmla="*/ 9 w 92"/>
                <a:gd name="T5" fmla="*/ 30 h 103"/>
                <a:gd name="T6" fmla="*/ 0 w 92"/>
                <a:gd name="T7" fmla="*/ 0 h 103"/>
                <a:gd name="T8" fmla="*/ 65 w 92"/>
                <a:gd name="T9" fmla="*/ 35 h 103"/>
                <a:gd name="T10" fmla="*/ 82 w 92"/>
                <a:gd name="T11" fmla="*/ 72 h 103"/>
                <a:gd name="T12" fmla="*/ 68 w 92"/>
                <a:gd name="T13" fmla="*/ 9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103">
                  <a:moveTo>
                    <a:pt x="68" y="91"/>
                  </a:moveTo>
                  <a:cubicBezTo>
                    <a:pt x="55" y="76"/>
                    <a:pt x="41" y="64"/>
                    <a:pt x="25" y="53"/>
                  </a:cubicBezTo>
                  <a:cubicBezTo>
                    <a:pt x="14" y="45"/>
                    <a:pt x="14" y="44"/>
                    <a:pt x="9" y="30"/>
                  </a:cubicBezTo>
                  <a:cubicBezTo>
                    <a:pt x="4" y="21"/>
                    <a:pt x="1" y="11"/>
                    <a:pt x="0" y="0"/>
                  </a:cubicBezTo>
                  <a:cubicBezTo>
                    <a:pt x="21" y="2"/>
                    <a:pt x="62" y="22"/>
                    <a:pt x="65" y="35"/>
                  </a:cubicBezTo>
                  <a:cubicBezTo>
                    <a:pt x="68" y="53"/>
                    <a:pt x="73" y="51"/>
                    <a:pt x="82" y="72"/>
                  </a:cubicBezTo>
                  <a:cubicBezTo>
                    <a:pt x="92" y="94"/>
                    <a:pt x="75" y="103"/>
                    <a:pt x="68" y="91"/>
                  </a:cubicBezTo>
                  <a:close/>
                </a:path>
              </a:pathLst>
            </a:custGeom>
            <a:solidFill>
              <a:srgbClr val="FCE5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783">
              <a:extLst>
                <a:ext uri="{FF2B5EF4-FFF2-40B4-BE49-F238E27FC236}">
                  <a16:creationId xmlns:a16="http://schemas.microsoft.com/office/drawing/2014/main" id="{34112068-759A-499D-B1B1-5B87A98FB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950" y="2420938"/>
              <a:ext cx="58737" cy="119063"/>
            </a:xfrm>
            <a:custGeom>
              <a:avLst/>
              <a:gdLst>
                <a:gd name="T0" fmla="*/ 31 w 178"/>
                <a:gd name="T1" fmla="*/ 0 h 355"/>
                <a:gd name="T2" fmla="*/ 106 w 178"/>
                <a:gd name="T3" fmla="*/ 84 h 355"/>
                <a:gd name="T4" fmla="*/ 178 w 178"/>
                <a:gd name="T5" fmla="*/ 274 h 355"/>
                <a:gd name="T6" fmla="*/ 76 w 178"/>
                <a:gd name="T7" fmla="*/ 355 h 355"/>
                <a:gd name="T8" fmla="*/ 1 w 178"/>
                <a:gd name="T9" fmla="*/ 198 h 355"/>
                <a:gd name="T10" fmla="*/ 31 w 178"/>
                <a:gd name="T11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" h="355">
                  <a:moveTo>
                    <a:pt x="31" y="0"/>
                  </a:moveTo>
                  <a:cubicBezTo>
                    <a:pt x="85" y="30"/>
                    <a:pt x="92" y="38"/>
                    <a:pt x="106" y="84"/>
                  </a:cubicBezTo>
                  <a:cubicBezTo>
                    <a:pt x="116" y="114"/>
                    <a:pt x="156" y="220"/>
                    <a:pt x="178" y="274"/>
                  </a:cubicBezTo>
                  <a:cubicBezTo>
                    <a:pt x="143" y="303"/>
                    <a:pt x="112" y="350"/>
                    <a:pt x="76" y="355"/>
                  </a:cubicBezTo>
                  <a:cubicBezTo>
                    <a:pt x="37" y="348"/>
                    <a:pt x="1" y="198"/>
                    <a:pt x="1" y="198"/>
                  </a:cubicBezTo>
                  <a:cubicBezTo>
                    <a:pt x="0" y="192"/>
                    <a:pt x="7" y="164"/>
                    <a:pt x="31" y="0"/>
                  </a:cubicBezTo>
                  <a:close/>
                </a:path>
              </a:pathLst>
            </a:custGeom>
            <a:solidFill>
              <a:srgbClr val="17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784">
              <a:extLst>
                <a:ext uri="{FF2B5EF4-FFF2-40B4-BE49-F238E27FC236}">
                  <a16:creationId xmlns:a16="http://schemas.microsoft.com/office/drawing/2014/main" id="{E28D7CF4-B56A-49E1-97DF-697D4A51E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338" y="2538413"/>
              <a:ext cx="0" cy="1588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1" y="0"/>
                    <a:pt x="0" y="2"/>
                  </a:cubicBezTo>
                  <a:close/>
                </a:path>
              </a:pathLst>
            </a:custGeom>
            <a:solidFill>
              <a:srgbClr val="FCE5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785">
              <a:extLst>
                <a:ext uri="{FF2B5EF4-FFF2-40B4-BE49-F238E27FC236}">
                  <a16:creationId xmlns:a16="http://schemas.microsoft.com/office/drawing/2014/main" id="{2673B0AB-FB47-4D0A-80C1-36FB4CAB3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4300" y="2420938"/>
              <a:ext cx="77787" cy="133350"/>
            </a:xfrm>
            <a:custGeom>
              <a:avLst/>
              <a:gdLst>
                <a:gd name="T0" fmla="*/ 169 w 234"/>
                <a:gd name="T1" fmla="*/ 371 h 397"/>
                <a:gd name="T2" fmla="*/ 197 w 234"/>
                <a:gd name="T3" fmla="*/ 232 h 397"/>
                <a:gd name="T4" fmla="*/ 234 w 234"/>
                <a:gd name="T5" fmla="*/ 24 h 397"/>
                <a:gd name="T6" fmla="*/ 192 w 234"/>
                <a:gd name="T7" fmla="*/ 0 h 397"/>
                <a:gd name="T8" fmla="*/ 119 w 234"/>
                <a:gd name="T9" fmla="*/ 38 h 397"/>
                <a:gd name="T10" fmla="*/ 10 w 234"/>
                <a:gd name="T11" fmla="*/ 352 h 397"/>
                <a:gd name="T12" fmla="*/ 169 w 234"/>
                <a:gd name="T13" fmla="*/ 371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4" h="397">
                  <a:moveTo>
                    <a:pt x="169" y="371"/>
                  </a:moveTo>
                  <a:cubicBezTo>
                    <a:pt x="184" y="314"/>
                    <a:pt x="178" y="281"/>
                    <a:pt x="197" y="232"/>
                  </a:cubicBezTo>
                  <a:cubicBezTo>
                    <a:pt x="229" y="151"/>
                    <a:pt x="234" y="111"/>
                    <a:pt x="234" y="24"/>
                  </a:cubicBezTo>
                  <a:cubicBezTo>
                    <a:pt x="234" y="18"/>
                    <a:pt x="192" y="6"/>
                    <a:pt x="192" y="0"/>
                  </a:cubicBezTo>
                  <a:cubicBezTo>
                    <a:pt x="192" y="0"/>
                    <a:pt x="186" y="2"/>
                    <a:pt x="119" y="38"/>
                  </a:cubicBezTo>
                  <a:cubicBezTo>
                    <a:pt x="52" y="74"/>
                    <a:pt x="27" y="189"/>
                    <a:pt x="10" y="352"/>
                  </a:cubicBezTo>
                  <a:cubicBezTo>
                    <a:pt x="0" y="397"/>
                    <a:pt x="164" y="390"/>
                    <a:pt x="169" y="371"/>
                  </a:cubicBezTo>
                  <a:close/>
                </a:path>
              </a:pathLst>
            </a:custGeom>
            <a:solidFill>
              <a:srgbClr val="17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786">
              <a:extLst>
                <a:ext uri="{FF2B5EF4-FFF2-40B4-BE49-F238E27FC236}">
                  <a16:creationId xmlns:a16="http://schemas.microsoft.com/office/drawing/2014/main" id="{61476D02-01FC-4826-923B-94869E106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650" y="2520951"/>
              <a:ext cx="117475" cy="73025"/>
            </a:xfrm>
            <a:custGeom>
              <a:avLst/>
              <a:gdLst>
                <a:gd name="T0" fmla="*/ 243 w 354"/>
                <a:gd name="T1" fmla="*/ 0 h 215"/>
                <a:gd name="T2" fmla="*/ 114 w 354"/>
                <a:gd name="T3" fmla="*/ 49 h 215"/>
                <a:gd name="T4" fmla="*/ 2 w 354"/>
                <a:gd name="T5" fmla="*/ 30 h 215"/>
                <a:gd name="T6" fmla="*/ 0 w 354"/>
                <a:gd name="T7" fmla="*/ 79 h 215"/>
                <a:gd name="T8" fmla="*/ 5 w 354"/>
                <a:gd name="T9" fmla="*/ 148 h 215"/>
                <a:gd name="T10" fmla="*/ 114 w 354"/>
                <a:gd name="T11" fmla="*/ 166 h 215"/>
                <a:gd name="T12" fmla="*/ 273 w 354"/>
                <a:gd name="T13" fmla="*/ 62 h 215"/>
                <a:gd name="T14" fmla="*/ 243 w 354"/>
                <a:gd name="T1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4" h="215">
                  <a:moveTo>
                    <a:pt x="243" y="0"/>
                  </a:moveTo>
                  <a:cubicBezTo>
                    <a:pt x="207" y="27"/>
                    <a:pt x="188" y="30"/>
                    <a:pt x="114" y="49"/>
                  </a:cubicBezTo>
                  <a:cubicBezTo>
                    <a:pt x="93" y="29"/>
                    <a:pt x="12" y="14"/>
                    <a:pt x="2" y="30"/>
                  </a:cubicBezTo>
                  <a:cubicBezTo>
                    <a:pt x="1" y="46"/>
                    <a:pt x="0" y="63"/>
                    <a:pt x="0" y="79"/>
                  </a:cubicBezTo>
                  <a:cubicBezTo>
                    <a:pt x="0" y="102"/>
                    <a:pt x="2" y="125"/>
                    <a:pt x="5" y="148"/>
                  </a:cubicBezTo>
                  <a:cubicBezTo>
                    <a:pt x="15" y="215"/>
                    <a:pt x="79" y="188"/>
                    <a:pt x="114" y="166"/>
                  </a:cubicBezTo>
                  <a:cubicBezTo>
                    <a:pt x="193" y="118"/>
                    <a:pt x="218" y="73"/>
                    <a:pt x="273" y="62"/>
                  </a:cubicBezTo>
                  <a:cubicBezTo>
                    <a:pt x="354" y="45"/>
                    <a:pt x="258" y="11"/>
                    <a:pt x="243" y="0"/>
                  </a:cubicBezTo>
                  <a:close/>
                </a:path>
              </a:pathLst>
            </a:custGeom>
            <a:solidFill>
              <a:srgbClr val="FCE5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787">
              <a:extLst>
                <a:ext uri="{FF2B5EF4-FFF2-40B4-BE49-F238E27FC236}">
                  <a16:creationId xmlns:a16="http://schemas.microsoft.com/office/drawing/2014/main" id="{BDBAC8AA-B17D-4FA6-9787-BD252097C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8438" y="2501901"/>
              <a:ext cx="42862" cy="22225"/>
            </a:xfrm>
            <a:custGeom>
              <a:avLst/>
              <a:gdLst>
                <a:gd name="T0" fmla="*/ 95 w 127"/>
                <a:gd name="T1" fmla="*/ 44 h 68"/>
                <a:gd name="T2" fmla="*/ 122 w 127"/>
                <a:gd name="T3" fmla="*/ 4 h 68"/>
                <a:gd name="T4" fmla="*/ 114 w 127"/>
                <a:gd name="T5" fmla="*/ 0 h 68"/>
                <a:gd name="T6" fmla="*/ 111 w 127"/>
                <a:gd name="T7" fmla="*/ 1 h 68"/>
                <a:gd name="T8" fmla="*/ 100 w 127"/>
                <a:gd name="T9" fmla="*/ 6 h 68"/>
                <a:gd name="T10" fmla="*/ 74 w 127"/>
                <a:gd name="T11" fmla="*/ 19 h 68"/>
                <a:gd name="T12" fmla="*/ 40 w 127"/>
                <a:gd name="T13" fmla="*/ 28 h 68"/>
                <a:gd name="T14" fmla="*/ 0 w 127"/>
                <a:gd name="T15" fmla="*/ 64 h 68"/>
                <a:gd name="T16" fmla="*/ 82 w 127"/>
                <a:gd name="T17" fmla="*/ 68 h 68"/>
                <a:gd name="T18" fmla="*/ 95 w 127"/>
                <a:gd name="T19" fmla="*/ 4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68">
                  <a:moveTo>
                    <a:pt x="95" y="44"/>
                  </a:moveTo>
                  <a:cubicBezTo>
                    <a:pt x="118" y="38"/>
                    <a:pt x="127" y="10"/>
                    <a:pt x="122" y="4"/>
                  </a:cubicBezTo>
                  <a:cubicBezTo>
                    <a:pt x="120" y="2"/>
                    <a:pt x="117" y="0"/>
                    <a:pt x="114" y="0"/>
                  </a:cubicBezTo>
                  <a:cubicBezTo>
                    <a:pt x="113" y="0"/>
                    <a:pt x="112" y="0"/>
                    <a:pt x="111" y="1"/>
                  </a:cubicBezTo>
                  <a:cubicBezTo>
                    <a:pt x="107" y="2"/>
                    <a:pt x="103" y="4"/>
                    <a:pt x="100" y="6"/>
                  </a:cubicBezTo>
                  <a:cubicBezTo>
                    <a:pt x="92" y="11"/>
                    <a:pt x="83" y="15"/>
                    <a:pt x="74" y="19"/>
                  </a:cubicBezTo>
                  <a:cubicBezTo>
                    <a:pt x="61" y="24"/>
                    <a:pt x="52" y="20"/>
                    <a:pt x="40" y="28"/>
                  </a:cubicBezTo>
                  <a:cubicBezTo>
                    <a:pt x="25" y="38"/>
                    <a:pt x="12" y="51"/>
                    <a:pt x="0" y="64"/>
                  </a:cubicBezTo>
                  <a:lnTo>
                    <a:pt x="82" y="68"/>
                  </a:lnTo>
                  <a:cubicBezTo>
                    <a:pt x="82" y="68"/>
                    <a:pt x="72" y="50"/>
                    <a:pt x="95" y="44"/>
                  </a:cubicBezTo>
                  <a:close/>
                </a:path>
              </a:pathLst>
            </a:custGeom>
            <a:solidFill>
              <a:srgbClr val="FCE5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788">
              <a:extLst>
                <a:ext uri="{FF2B5EF4-FFF2-40B4-BE49-F238E27FC236}">
                  <a16:creationId xmlns:a16="http://schemas.microsoft.com/office/drawing/2014/main" id="{FBDCF3A1-D380-431F-8999-72F1A652F3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8913" y="2516188"/>
              <a:ext cx="68262" cy="28575"/>
            </a:xfrm>
            <a:custGeom>
              <a:avLst/>
              <a:gdLst>
                <a:gd name="T0" fmla="*/ 10 w 205"/>
                <a:gd name="T1" fmla="*/ 65 h 84"/>
                <a:gd name="T2" fmla="*/ 76 w 205"/>
                <a:gd name="T3" fmla="*/ 0 h 84"/>
                <a:gd name="T4" fmla="*/ 121 w 205"/>
                <a:gd name="T5" fmla="*/ 15 h 84"/>
                <a:gd name="T6" fmla="*/ 194 w 205"/>
                <a:gd name="T7" fmla="*/ 5 h 84"/>
                <a:gd name="T8" fmla="*/ 196 w 205"/>
                <a:gd name="T9" fmla="*/ 5 h 84"/>
                <a:gd name="T10" fmla="*/ 205 w 205"/>
                <a:gd name="T11" fmla="*/ 14 h 84"/>
                <a:gd name="T12" fmla="*/ 204 w 205"/>
                <a:gd name="T13" fmla="*/ 19 h 84"/>
                <a:gd name="T14" fmla="*/ 197 w 205"/>
                <a:gd name="T15" fmla="*/ 28 h 84"/>
                <a:gd name="T16" fmla="*/ 167 w 205"/>
                <a:gd name="T17" fmla="*/ 55 h 84"/>
                <a:gd name="T18" fmla="*/ 152 w 205"/>
                <a:gd name="T19" fmla="*/ 68 h 84"/>
                <a:gd name="T20" fmla="*/ 137 w 205"/>
                <a:gd name="T21" fmla="*/ 71 h 84"/>
                <a:gd name="T22" fmla="*/ 135 w 205"/>
                <a:gd name="T23" fmla="*/ 71 h 84"/>
                <a:gd name="T24" fmla="*/ 64 w 205"/>
                <a:gd name="T25" fmla="*/ 77 h 84"/>
                <a:gd name="T26" fmla="*/ 10 w 205"/>
                <a:gd name="T27" fmla="*/ 6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5" h="84">
                  <a:moveTo>
                    <a:pt x="10" y="65"/>
                  </a:moveTo>
                  <a:cubicBezTo>
                    <a:pt x="25" y="43"/>
                    <a:pt x="27" y="0"/>
                    <a:pt x="76" y="0"/>
                  </a:cubicBezTo>
                  <a:cubicBezTo>
                    <a:pt x="101" y="0"/>
                    <a:pt x="100" y="14"/>
                    <a:pt x="121" y="15"/>
                  </a:cubicBezTo>
                  <a:cubicBezTo>
                    <a:pt x="121" y="15"/>
                    <a:pt x="161" y="12"/>
                    <a:pt x="194" y="5"/>
                  </a:cubicBezTo>
                  <a:cubicBezTo>
                    <a:pt x="195" y="5"/>
                    <a:pt x="196" y="5"/>
                    <a:pt x="196" y="5"/>
                  </a:cubicBezTo>
                  <a:cubicBezTo>
                    <a:pt x="201" y="5"/>
                    <a:pt x="205" y="9"/>
                    <a:pt x="205" y="14"/>
                  </a:cubicBezTo>
                  <a:cubicBezTo>
                    <a:pt x="205" y="16"/>
                    <a:pt x="205" y="17"/>
                    <a:pt x="204" y="19"/>
                  </a:cubicBezTo>
                  <a:cubicBezTo>
                    <a:pt x="202" y="22"/>
                    <a:pt x="200" y="25"/>
                    <a:pt x="197" y="28"/>
                  </a:cubicBezTo>
                  <a:cubicBezTo>
                    <a:pt x="190" y="34"/>
                    <a:pt x="174" y="49"/>
                    <a:pt x="167" y="55"/>
                  </a:cubicBezTo>
                  <a:cubicBezTo>
                    <a:pt x="163" y="60"/>
                    <a:pt x="158" y="64"/>
                    <a:pt x="152" y="68"/>
                  </a:cubicBezTo>
                  <a:cubicBezTo>
                    <a:pt x="147" y="70"/>
                    <a:pt x="142" y="71"/>
                    <a:pt x="137" y="71"/>
                  </a:cubicBezTo>
                  <a:cubicBezTo>
                    <a:pt x="136" y="71"/>
                    <a:pt x="136" y="71"/>
                    <a:pt x="135" y="71"/>
                  </a:cubicBezTo>
                  <a:cubicBezTo>
                    <a:pt x="122" y="71"/>
                    <a:pt x="90" y="76"/>
                    <a:pt x="64" y="77"/>
                  </a:cubicBezTo>
                  <a:cubicBezTo>
                    <a:pt x="57" y="81"/>
                    <a:pt x="0" y="84"/>
                    <a:pt x="10" y="65"/>
                  </a:cubicBezTo>
                  <a:close/>
                </a:path>
              </a:pathLst>
            </a:custGeom>
            <a:solidFill>
              <a:srgbClr val="FCE5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789">
              <a:extLst>
                <a:ext uri="{FF2B5EF4-FFF2-40B4-BE49-F238E27FC236}">
                  <a16:creationId xmlns:a16="http://schemas.microsoft.com/office/drawing/2014/main" id="{C62F3512-A47B-4413-B39C-A753230EF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150" y="2319338"/>
              <a:ext cx="79375" cy="134938"/>
            </a:xfrm>
            <a:custGeom>
              <a:avLst/>
              <a:gdLst>
                <a:gd name="T0" fmla="*/ 164 w 239"/>
                <a:gd name="T1" fmla="*/ 320 h 403"/>
                <a:gd name="T2" fmla="*/ 126 w 239"/>
                <a:gd name="T3" fmla="*/ 403 h 403"/>
                <a:gd name="T4" fmla="*/ 45 w 239"/>
                <a:gd name="T5" fmla="*/ 329 h 403"/>
                <a:gd name="T6" fmla="*/ 31 w 239"/>
                <a:gd name="T7" fmla="*/ 235 h 403"/>
                <a:gd name="T8" fmla="*/ 4 w 239"/>
                <a:gd name="T9" fmla="*/ 169 h 403"/>
                <a:gd name="T10" fmla="*/ 0 w 239"/>
                <a:gd name="T11" fmla="*/ 131 h 403"/>
                <a:gd name="T12" fmla="*/ 12 w 239"/>
                <a:gd name="T13" fmla="*/ 66 h 403"/>
                <a:gd name="T14" fmla="*/ 44 w 239"/>
                <a:gd name="T15" fmla="*/ 23 h 403"/>
                <a:gd name="T16" fmla="*/ 71 w 239"/>
                <a:gd name="T17" fmla="*/ 6 h 403"/>
                <a:gd name="T18" fmla="*/ 103 w 239"/>
                <a:gd name="T19" fmla="*/ 0 h 403"/>
                <a:gd name="T20" fmla="*/ 115 w 239"/>
                <a:gd name="T21" fmla="*/ 0 h 403"/>
                <a:gd name="T22" fmla="*/ 149 w 239"/>
                <a:gd name="T23" fmla="*/ 3 h 403"/>
                <a:gd name="T24" fmla="*/ 178 w 239"/>
                <a:gd name="T25" fmla="*/ 14 h 403"/>
                <a:gd name="T26" fmla="*/ 230 w 239"/>
                <a:gd name="T27" fmla="*/ 85 h 403"/>
                <a:gd name="T28" fmla="*/ 239 w 239"/>
                <a:gd name="T29" fmla="*/ 136 h 403"/>
                <a:gd name="T30" fmla="*/ 239 w 239"/>
                <a:gd name="T31" fmla="*/ 143 h 403"/>
                <a:gd name="T32" fmla="*/ 237 w 239"/>
                <a:gd name="T33" fmla="*/ 161 h 403"/>
                <a:gd name="T34" fmla="*/ 209 w 239"/>
                <a:gd name="T35" fmla="*/ 269 h 403"/>
                <a:gd name="T36" fmla="*/ 202 w 239"/>
                <a:gd name="T37" fmla="*/ 294 h 403"/>
                <a:gd name="T38" fmla="*/ 164 w 239"/>
                <a:gd name="T39" fmla="*/ 32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9" h="403">
                  <a:moveTo>
                    <a:pt x="164" y="320"/>
                  </a:moveTo>
                  <a:cubicBezTo>
                    <a:pt x="163" y="356"/>
                    <a:pt x="134" y="387"/>
                    <a:pt x="126" y="403"/>
                  </a:cubicBezTo>
                  <a:cubicBezTo>
                    <a:pt x="93" y="386"/>
                    <a:pt x="65" y="360"/>
                    <a:pt x="45" y="329"/>
                  </a:cubicBezTo>
                  <a:cubicBezTo>
                    <a:pt x="24" y="293"/>
                    <a:pt x="34" y="259"/>
                    <a:pt x="31" y="235"/>
                  </a:cubicBezTo>
                  <a:cubicBezTo>
                    <a:pt x="29" y="219"/>
                    <a:pt x="7" y="185"/>
                    <a:pt x="4" y="169"/>
                  </a:cubicBezTo>
                  <a:cubicBezTo>
                    <a:pt x="1" y="157"/>
                    <a:pt x="0" y="144"/>
                    <a:pt x="0" y="131"/>
                  </a:cubicBezTo>
                  <a:cubicBezTo>
                    <a:pt x="0" y="109"/>
                    <a:pt x="4" y="87"/>
                    <a:pt x="12" y="66"/>
                  </a:cubicBezTo>
                  <a:cubicBezTo>
                    <a:pt x="18" y="49"/>
                    <a:pt x="30" y="34"/>
                    <a:pt x="44" y="23"/>
                  </a:cubicBezTo>
                  <a:cubicBezTo>
                    <a:pt x="52" y="16"/>
                    <a:pt x="61" y="10"/>
                    <a:pt x="71" y="6"/>
                  </a:cubicBezTo>
                  <a:cubicBezTo>
                    <a:pt x="82" y="2"/>
                    <a:pt x="92" y="0"/>
                    <a:pt x="103" y="0"/>
                  </a:cubicBezTo>
                  <a:cubicBezTo>
                    <a:pt x="107" y="0"/>
                    <a:pt x="111" y="0"/>
                    <a:pt x="115" y="0"/>
                  </a:cubicBezTo>
                  <a:cubicBezTo>
                    <a:pt x="127" y="0"/>
                    <a:pt x="138" y="1"/>
                    <a:pt x="149" y="3"/>
                  </a:cubicBezTo>
                  <a:cubicBezTo>
                    <a:pt x="159" y="5"/>
                    <a:pt x="169" y="9"/>
                    <a:pt x="178" y="14"/>
                  </a:cubicBezTo>
                  <a:cubicBezTo>
                    <a:pt x="203" y="31"/>
                    <a:pt x="222" y="56"/>
                    <a:pt x="230" y="85"/>
                  </a:cubicBezTo>
                  <a:cubicBezTo>
                    <a:pt x="236" y="102"/>
                    <a:pt x="239" y="119"/>
                    <a:pt x="239" y="136"/>
                  </a:cubicBezTo>
                  <a:cubicBezTo>
                    <a:pt x="239" y="138"/>
                    <a:pt x="239" y="141"/>
                    <a:pt x="239" y="143"/>
                  </a:cubicBezTo>
                  <a:cubicBezTo>
                    <a:pt x="239" y="149"/>
                    <a:pt x="238" y="155"/>
                    <a:pt x="237" y="161"/>
                  </a:cubicBezTo>
                  <a:cubicBezTo>
                    <a:pt x="225" y="197"/>
                    <a:pt x="235" y="235"/>
                    <a:pt x="209" y="269"/>
                  </a:cubicBezTo>
                  <a:cubicBezTo>
                    <a:pt x="204" y="275"/>
                    <a:pt x="205" y="286"/>
                    <a:pt x="202" y="294"/>
                  </a:cubicBezTo>
                  <a:cubicBezTo>
                    <a:pt x="190" y="319"/>
                    <a:pt x="177" y="312"/>
                    <a:pt x="164" y="320"/>
                  </a:cubicBezTo>
                  <a:close/>
                </a:path>
              </a:pathLst>
            </a:custGeom>
            <a:solidFill>
              <a:srgbClr val="FCE5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790">
              <a:extLst>
                <a:ext uri="{FF2B5EF4-FFF2-40B4-BE49-F238E27FC236}">
                  <a16:creationId xmlns:a16="http://schemas.microsoft.com/office/drawing/2014/main" id="{F69F2FB1-69AA-4D22-BF2A-4CC8DC657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263" y="2371726"/>
              <a:ext cx="65087" cy="65088"/>
            </a:xfrm>
            <a:custGeom>
              <a:avLst/>
              <a:gdLst>
                <a:gd name="T0" fmla="*/ 18 w 194"/>
                <a:gd name="T1" fmla="*/ 120 h 192"/>
                <a:gd name="T2" fmla="*/ 58 w 194"/>
                <a:gd name="T3" fmla="*/ 159 h 192"/>
                <a:gd name="T4" fmla="*/ 115 w 194"/>
                <a:gd name="T5" fmla="*/ 190 h 192"/>
                <a:gd name="T6" fmla="*/ 151 w 194"/>
                <a:gd name="T7" fmla="*/ 175 h 192"/>
                <a:gd name="T8" fmla="*/ 178 w 194"/>
                <a:gd name="T9" fmla="*/ 139 h 192"/>
                <a:gd name="T10" fmla="*/ 192 w 194"/>
                <a:gd name="T11" fmla="*/ 70 h 192"/>
                <a:gd name="T12" fmla="*/ 169 w 194"/>
                <a:gd name="T13" fmla="*/ 107 h 192"/>
                <a:gd name="T14" fmla="*/ 152 w 194"/>
                <a:gd name="T15" fmla="*/ 73 h 192"/>
                <a:gd name="T16" fmla="*/ 129 w 194"/>
                <a:gd name="T17" fmla="*/ 67 h 192"/>
                <a:gd name="T18" fmla="*/ 120 w 194"/>
                <a:gd name="T19" fmla="*/ 68 h 192"/>
                <a:gd name="T20" fmla="*/ 69 w 194"/>
                <a:gd name="T21" fmla="*/ 101 h 192"/>
                <a:gd name="T22" fmla="*/ 27 w 194"/>
                <a:gd name="T23" fmla="*/ 42 h 192"/>
                <a:gd name="T24" fmla="*/ 0 w 194"/>
                <a:gd name="T25" fmla="*/ 3 h 192"/>
                <a:gd name="T26" fmla="*/ 18 w 194"/>
                <a:gd name="T27" fmla="*/ 12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4" h="192">
                  <a:moveTo>
                    <a:pt x="18" y="120"/>
                  </a:moveTo>
                  <a:cubicBezTo>
                    <a:pt x="28" y="136"/>
                    <a:pt x="42" y="149"/>
                    <a:pt x="58" y="159"/>
                  </a:cubicBezTo>
                  <a:cubicBezTo>
                    <a:pt x="70" y="167"/>
                    <a:pt x="93" y="192"/>
                    <a:pt x="115" y="190"/>
                  </a:cubicBezTo>
                  <a:cubicBezTo>
                    <a:pt x="138" y="188"/>
                    <a:pt x="136" y="181"/>
                    <a:pt x="151" y="175"/>
                  </a:cubicBezTo>
                  <a:cubicBezTo>
                    <a:pt x="176" y="167"/>
                    <a:pt x="165" y="152"/>
                    <a:pt x="178" y="139"/>
                  </a:cubicBezTo>
                  <a:cubicBezTo>
                    <a:pt x="192" y="126"/>
                    <a:pt x="194" y="92"/>
                    <a:pt x="192" y="70"/>
                  </a:cubicBezTo>
                  <a:cubicBezTo>
                    <a:pt x="186" y="84"/>
                    <a:pt x="179" y="97"/>
                    <a:pt x="169" y="107"/>
                  </a:cubicBezTo>
                  <a:cubicBezTo>
                    <a:pt x="167" y="95"/>
                    <a:pt x="161" y="82"/>
                    <a:pt x="152" y="73"/>
                  </a:cubicBezTo>
                  <a:cubicBezTo>
                    <a:pt x="145" y="69"/>
                    <a:pt x="137" y="67"/>
                    <a:pt x="129" y="67"/>
                  </a:cubicBezTo>
                  <a:cubicBezTo>
                    <a:pt x="126" y="67"/>
                    <a:pt x="123" y="67"/>
                    <a:pt x="120" y="68"/>
                  </a:cubicBezTo>
                  <a:cubicBezTo>
                    <a:pt x="99" y="72"/>
                    <a:pt x="84" y="71"/>
                    <a:pt x="69" y="101"/>
                  </a:cubicBezTo>
                  <a:cubicBezTo>
                    <a:pt x="47" y="94"/>
                    <a:pt x="34" y="67"/>
                    <a:pt x="27" y="42"/>
                  </a:cubicBezTo>
                  <a:cubicBezTo>
                    <a:pt x="21" y="19"/>
                    <a:pt x="10" y="0"/>
                    <a:pt x="0" y="3"/>
                  </a:cubicBezTo>
                  <a:cubicBezTo>
                    <a:pt x="16" y="42"/>
                    <a:pt x="0" y="83"/>
                    <a:pt x="18" y="120"/>
                  </a:cubicBezTo>
                  <a:close/>
                </a:path>
              </a:pathLst>
            </a:custGeom>
            <a:solidFill>
              <a:srgbClr val="17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791">
              <a:extLst>
                <a:ext uri="{FF2B5EF4-FFF2-40B4-BE49-F238E27FC236}">
                  <a16:creationId xmlns:a16="http://schemas.microsoft.com/office/drawing/2014/main" id="{A0E31887-56B4-4A92-8E56-6579E445D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5425" y="2401888"/>
              <a:ext cx="23812" cy="12700"/>
            </a:xfrm>
            <a:custGeom>
              <a:avLst/>
              <a:gdLst>
                <a:gd name="T0" fmla="*/ 0 w 70"/>
                <a:gd name="T1" fmla="*/ 24 h 37"/>
                <a:gd name="T2" fmla="*/ 30 w 70"/>
                <a:gd name="T3" fmla="*/ 30 h 37"/>
                <a:gd name="T4" fmla="*/ 35 w 70"/>
                <a:gd name="T5" fmla="*/ 24 h 37"/>
                <a:gd name="T6" fmla="*/ 42 w 70"/>
                <a:gd name="T7" fmla="*/ 22 h 37"/>
                <a:gd name="T8" fmla="*/ 52 w 70"/>
                <a:gd name="T9" fmla="*/ 28 h 37"/>
                <a:gd name="T10" fmla="*/ 58 w 70"/>
                <a:gd name="T11" fmla="*/ 32 h 37"/>
                <a:gd name="T12" fmla="*/ 70 w 70"/>
                <a:gd name="T13" fmla="*/ 32 h 37"/>
                <a:gd name="T14" fmla="*/ 59 w 70"/>
                <a:gd name="T15" fmla="*/ 5 h 37"/>
                <a:gd name="T16" fmla="*/ 39 w 70"/>
                <a:gd name="T17" fmla="*/ 0 h 37"/>
                <a:gd name="T18" fmla="*/ 28 w 70"/>
                <a:gd name="T19" fmla="*/ 2 h 37"/>
                <a:gd name="T20" fmla="*/ 0 w 70"/>
                <a:gd name="T21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37">
                  <a:moveTo>
                    <a:pt x="0" y="24"/>
                  </a:moveTo>
                  <a:cubicBezTo>
                    <a:pt x="5" y="29"/>
                    <a:pt x="24" y="37"/>
                    <a:pt x="30" y="30"/>
                  </a:cubicBezTo>
                  <a:cubicBezTo>
                    <a:pt x="32" y="27"/>
                    <a:pt x="32" y="25"/>
                    <a:pt x="35" y="24"/>
                  </a:cubicBezTo>
                  <a:cubicBezTo>
                    <a:pt x="37" y="22"/>
                    <a:pt x="39" y="22"/>
                    <a:pt x="42" y="22"/>
                  </a:cubicBezTo>
                  <a:cubicBezTo>
                    <a:pt x="46" y="22"/>
                    <a:pt x="50" y="24"/>
                    <a:pt x="52" y="28"/>
                  </a:cubicBezTo>
                  <a:cubicBezTo>
                    <a:pt x="54" y="29"/>
                    <a:pt x="56" y="31"/>
                    <a:pt x="58" y="32"/>
                  </a:cubicBezTo>
                  <a:cubicBezTo>
                    <a:pt x="61" y="35"/>
                    <a:pt x="66" y="33"/>
                    <a:pt x="70" y="32"/>
                  </a:cubicBezTo>
                  <a:cubicBezTo>
                    <a:pt x="67" y="23"/>
                    <a:pt x="70" y="14"/>
                    <a:pt x="59" y="5"/>
                  </a:cubicBezTo>
                  <a:cubicBezTo>
                    <a:pt x="53" y="2"/>
                    <a:pt x="46" y="0"/>
                    <a:pt x="39" y="0"/>
                  </a:cubicBezTo>
                  <a:cubicBezTo>
                    <a:pt x="36" y="0"/>
                    <a:pt x="32" y="1"/>
                    <a:pt x="28" y="2"/>
                  </a:cubicBezTo>
                  <a:cubicBezTo>
                    <a:pt x="15" y="3"/>
                    <a:pt x="4" y="11"/>
                    <a:pt x="0" y="24"/>
                  </a:cubicBezTo>
                  <a:close/>
                </a:path>
              </a:pathLst>
            </a:custGeom>
            <a:solidFill>
              <a:srgbClr val="FCE5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792">
              <a:extLst>
                <a:ext uri="{FF2B5EF4-FFF2-40B4-BE49-F238E27FC236}">
                  <a16:creationId xmlns:a16="http://schemas.microsoft.com/office/drawing/2014/main" id="{5103BD1A-CFA2-47D4-9D2E-A0D2D92CF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3363" y="2386013"/>
              <a:ext cx="12700" cy="12700"/>
            </a:xfrm>
            <a:custGeom>
              <a:avLst/>
              <a:gdLst>
                <a:gd name="T0" fmla="*/ 33 w 37"/>
                <a:gd name="T1" fmla="*/ 34 h 37"/>
                <a:gd name="T2" fmla="*/ 36 w 37"/>
                <a:gd name="T3" fmla="*/ 18 h 37"/>
                <a:gd name="T4" fmla="*/ 36 w 37"/>
                <a:gd name="T5" fmla="*/ 18 h 37"/>
                <a:gd name="T6" fmla="*/ 29 w 37"/>
                <a:gd name="T7" fmla="*/ 3 h 37"/>
                <a:gd name="T8" fmla="*/ 23 w 37"/>
                <a:gd name="T9" fmla="*/ 0 h 37"/>
                <a:gd name="T10" fmla="*/ 20 w 37"/>
                <a:gd name="T11" fmla="*/ 0 h 37"/>
                <a:gd name="T12" fmla="*/ 0 w 37"/>
                <a:gd name="T13" fmla="*/ 20 h 37"/>
                <a:gd name="T14" fmla="*/ 0 w 37"/>
                <a:gd name="T15" fmla="*/ 24 h 37"/>
                <a:gd name="T16" fmla="*/ 21 w 37"/>
                <a:gd name="T17" fmla="*/ 37 h 37"/>
                <a:gd name="T18" fmla="*/ 33 w 37"/>
                <a:gd name="T19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37">
                  <a:moveTo>
                    <a:pt x="33" y="34"/>
                  </a:moveTo>
                  <a:cubicBezTo>
                    <a:pt x="37" y="30"/>
                    <a:pt x="37" y="24"/>
                    <a:pt x="36" y="18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12"/>
                    <a:pt x="34" y="7"/>
                    <a:pt x="29" y="3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22" y="0"/>
                    <a:pt x="21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21"/>
                    <a:pt x="0" y="23"/>
                    <a:pt x="0" y="24"/>
                  </a:cubicBezTo>
                  <a:cubicBezTo>
                    <a:pt x="4" y="32"/>
                    <a:pt x="12" y="37"/>
                    <a:pt x="21" y="37"/>
                  </a:cubicBezTo>
                  <a:cubicBezTo>
                    <a:pt x="25" y="37"/>
                    <a:pt x="29" y="36"/>
                    <a:pt x="33" y="34"/>
                  </a:cubicBezTo>
                  <a:close/>
                </a:path>
              </a:pathLst>
            </a:custGeom>
            <a:solidFill>
              <a:srgbClr val="FCE5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793">
              <a:extLst>
                <a:ext uri="{FF2B5EF4-FFF2-40B4-BE49-F238E27FC236}">
                  <a16:creationId xmlns:a16="http://schemas.microsoft.com/office/drawing/2014/main" id="{79268DF2-FE47-447F-A944-CD97FB553C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0975" y="2362201"/>
              <a:ext cx="19050" cy="31750"/>
            </a:xfrm>
            <a:custGeom>
              <a:avLst/>
              <a:gdLst>
                <a:gd name="T0" fmla="*/ 49 w 56"/>
                <a:gd name="T1" fmla="*/ 38 h 95"/>
                <a:gd name="T2" fmla="*/ 16 w 56"/>
                <a:gd name="T3" fmla="*/ 5 h 95"/>
                <a:gd name="T4" fmla="*/ 7 w 56"/>
                <a:gd name="T5" fmla="*/ 57 h 95"/>
                <a:gd name="T6" fmla="*/ 40 w 56"/>
                <a:gd name="T7" fmla="*/ 90 h 95"/>
                <a:gd name="T8" fmla="*/ 49 w 56"/>
                <a:gd name="T9" fmla="*/ 3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95">
                  <a:moveTo>
                    <a:pt x="49" y="38"/>
                  </a:moveTo>
                  <a:cubicBezTo>
                    <a:pt x="42" y="15"/>
                    <a:pt x="27" y="0"/>
                    <a:pt x="16" y="5"/>
                  </a:cubicBezTo>
                  <a:cubicBezTo>
                    <a:pt x="4" y="10"/>
                    <a:pt x="0" y="33"/>
                    <a:pt x="7" y="57"/>
                  </a:cubicBezTo>
                  <a:cubicBezTo>
                    <a:pt x="14" y="80"/>
                    <a:pt x="28" y="95"/>
                    <a:pt x="40" y="90"/>
                  </a:cubicBezTo>
                  <a:cubicBezTo>
                    <a:pt x="52" y="85"/>
                    <a:pt x="56" y="62"/>
                    <a:pt x="49" y="38"/>
                  </a:cubicBezTo>
                  <a:close/>
                </a:path>
              </a:pathLst>
            </a:custGeom>
            <a:solidFill>
              <a:srgbClr val="FCE5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794">
              <a:extLst>
                <a:ext uri="{FF2B5EF4-FFF2-40B4-BE49-F238E27FC236}">
                  <a16:creationId xmlns:a16="http://schemas.microsoft.com/office/drawing/2014/main" id="{A5C6A60E-9602-413A-AC40-C0EBA31C2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0238" y="2622551"/>
              <a:ext cx="26987" cy="55563"/>
            </a:xfrm>
            <a:custGeom>
              <a:avLst/>
              <a:gdLst>
                <a:gd name="T0" fmla="*/ 83 w 84"/>
                <a:gd name="T1" fmla="*/ 165 h 165"/>
                <a:gd name="T2" fmla="*/ 84 w 84"/>
                <a:gd name="T3" fmla="*/ 157 h 165"/>
                <a:gd name="T4" fmla="*/ 79 w 84"/>
                <a:gd name="T5" fmla="*/ 129 h 165"/>
                <a:gd name="T6" fmla="*/ 41 w 84"/>
                <a:gd name="T7" fmla="*/ 0 h 165"/>
                <a:gd name="T8" fmla="*/ 4 w 84"/>
                <a:gd name="T9" fmla="*/ 129 h 165"/>
                <a:gd name="T10" fmla="*/ 0 w 84"/>
                <a:gd name="T11" fmla="*/ 157 h 165"/>
                <a:gd name="T12" fmla="*/ 0 w 84"/>
                <a:gd name="T13" fmla="*/ 165 h 165"/>
                <a:gd name="T14" fmla="*/ 83 w 84"/>
                <a:gd name="T15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65">
                  <a:moveTo>
                    <a:pt x="83" y="165"/>
                  </a:moveTo>
                  <a:cubicBezTo>
                    <a:pt x="83" y="162"/>
                    <a:pt x="84" y="159"/>
                    <a:pt x="84" y="157"/>
                  </a:cubicBezTo>
                  <a:cubicBezTo>
                    <a:pt x="84" y="147"/>
                    <a:pt x="82" y="138"/>
                    <a:pt x="79" y="129"/>
                  </a:cubicBezTo>
                  <a:lnTo>
                    <a:pt x="41" y="0"/>
                  </a:lnTo>
                  <a:lnTo>
                    <a:pt x="4" y="129"/>
                  </a:lnTo>
                  <a:cubicBezTo>
                    <a:pt x="1" y="138"/>
                    <a:pt x="0" y="147"/>
                    <a:pt x="0" y="157"/>
                  </a:cubicBezTo>
                  <a:cubicBezTo>
                    <a:pt x="0" y="159"/>
                    <a:pt x="0" y="162"/>
                    <a:pt x="0" y="165"/>
                  </a:cubicBezTo>
                  <a:lnTo>
                    <a:pt x="83" y="165"/>
                  </a:lnTo>
                  <a:close/>
                </a:path>
              </a:pathLst>
            </a:custGeom>
            <a:solidFill>
              <a:srgbClr val="68B8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795">
              <a:extLst>
                <a:ext uri="{FF2B5EF4-FFF2-40B4-BE49-F238E27FC236}">
                  <a16:creationId xmlns:a16="http://schemas.microsoft.com/office/drawing/2014/main" id="{AA13127B-480B-48CD-B66D-BB3E9D6B2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200" y="2452688"/>
              <a:ext cx="165100" cy="225425"/>
            </a:xfrm>
            <a:custGeom>
              <a:avLst/>
              <a:gdLst>
                <a:gd name="T0" fmla="*/ 2 w 492"/>
                <a:gd name="T1" fmla="*/ 670 h 670"/>
                <a:gd name="T2" fmla="*/ 4 w 492"/>
                <a:gd name="T3" fmla="*/ 583 h 670"/>
                <a:gd name="T4" fmla="*/ 50 w 492"/>
                <a:gd name="T5" fmla="*/ 333 h 670"/>
                <a:gd name="T6" fmla="*/ 62 w 492"/>
                <a:gd name="T7" fmla="*/ 75 h 670"/>
                <a:gd name="T8" fmla="*/ 123 w 492"/>
                <a:gd name="T9" fmla="*/ 7 h 670"/>
                <a:gd name="T10" fmla="*/ 177 w 492"/>
                <a:gd name="T11" fmla="*/ 0 h 670"/>
                <a:gd name="T12" fmla="*/ 257 w 492"/>
                <a:gd name="T13" fmla="*/ 17 h 670"/>
                <a:gd name="T14" fmla="*/ 398 w 492"/>
                <a:gd name="T15" fmla="*/ 179 h 670"/>
                <a:gd name="T16" fmla="*/ 426 w 492"/>
                <a:gd name="T17" fmla="*/ 269 h 670"/>
                <a:gd name="T18" fmla="*/ 421 w 492"/>
                <a:gd name="T19" fmla="*/ 364 h 670"/>
                <a:gd name="T20" fmla="*/ 488 w 492"/>
                <a:gd name="T21" fmla="*/ 652 h 670"/>
                <a:gd name="T22" fmla="*/ 487 w 492"/>
                <a:gd name="T23" fmla="*/ 670 h 670"/>
                <a:gd name="T24" fmla="*/ 2 w 492"/>
                <a:gd name="T25" fmla="*/ 67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2" h="670">
                  <a:moveTo>
                    <a:pt x="2" y="670"/>
                  </a:moveTo>
                  <a:cubicBezTo>
                    <a:pt x="0" y="642"/>
                    <a:pt x="0" y="613"/>
                    <a:pt x="4" y="583"/>
                  </a:cubicBezTo>
                  <a:cubicBezTo>
                    <a:pt x="16" y="499"/>
                    <a:pt x="55" y="418"/>
                    <a:pt x="50" y="333"/>
                  </a:cubicBezTo>
                  <a:cubicBezTo>
                    <a:pt x="45" y="243"/>
                    <a:pt x="30" y="164"/>
                    <a:pt x="62" y="75"/>
                  </a:cubicBezTo>
                  <a:cubicBezTo>
                    <a:pt x="73" y="43"/>
                    <a:pt x="90" y="18"/>
                    <a:pt x="123" y="7"/>
                  </a:cubicBezTo>
                  <a:cubicBezTo>
                    <a:pt x="141" y="2"/>
                    <a:pt x="159" y="0"/>
                    <a:pt x="177" y="0"/>
                  </a:cubicBezTo>
                  <a:cubicBezTo>
                    <a:pt x="204" y="0"/>
                    <a:pt x="232" y="6"/>
                    <a:pt x="257" y="17"/>
                  </a:cubicBezTo>
                  <a:cubicBezTo>
                    <a:pt x="323" y="48"/>
                    <a:pt x="370" y="112"/>
                    <a:pt x="398" y="179"/>
                  </a:cubicBezTo>
                  <a:cubicBezTo>
                    <a:pt x="411" y="208"/>
                    <a:pt x="420" y="238"/>
                    <a:pt x="426" y="269"/>
                  </a:cubicBezTo>
                  <a:cubicBezTo>
                    <a:pt x="431" y="301"/>
                    <a:pt x="422" y="333"/>
                    <a:pt x="421" y="364"/>
                  </a:cubicBezTo>
                  <a:cubicBezTo>
                    <a:pt x="416" y="463"/>
                    <a:pt x="492" y="553"/>
                    <a:pt x="488" y="652"/>
                  </a:cubicBezTo>
                  <a:cubicBezTo>
                    <a:pt x="488" y="658"/>
                    <a:pt x="487" y="664"/>
                    <a:pt x="487" y="670"/>
                  </a:cubicBezTo>
                  <a:lnTo>
                    <a:pt x="2" y="670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796">
              <a:extLst>
                <a:ext uri="{FF2B5EF4-FFF2-40B4-BE49-F238E27FC236}">
                  <a16:creationId xmlns:a16="http://schemas.microsoft.com/office/drawing/2014/main" id="{176C0769-F721-4771-892E-3FF6D3C77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538" y="2551113"/>
              <a:ext cx="96837" cy="127000"/>
            </a:xfrm>
            <a:custGeom>
              <a:avLst/>
              <a:gdLst>
                <a:gd name="T0" fmla="*/ 218 w 289"/>
                <a:gd name="T1" fmla="*/ 52 h 380"/>
                <a:gd name="T2" fmla="*/ 0 w 289"/>
                <a:gd name="T3" fmla="*/ 380 h 380"/>
                <a:gd name="T4" fmla="*/ 289 w 289"/>
                <a:gd name="T5" fmla="*/ 0 h 380"/>
                <a:gd name="T6" fmla="*/ 218 w 289"/>
                <a:gd name="T7" fmla="*/ 52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9" h="380">
                  <a:moveTo>
                    <a:pt x="218" y="52"/>
                  </a:moveTo>
                  <a:cubicBezTo>
                    <a:pt x="193" y="170"/>
                    <a:pt x="76" y="311"/>
                    <a:pt x="0" y="380"/>
                  </a:cubicBezTo>
                  <a:cubicBezTo>
                    <a:pt x="102" y="313"/>
                    <a:pt x="249" y="145"/>
                    <a:pt x="289" y="0"/>
                  </a:cubicBezTo>
                  <a:lnTo>
                    <a:pt x="218" y="52"/>
                  </a:lnTo>
                  <a:close/>
                </a:path>
              </a:pathLst>
            </a:custGeom>
            <a:solidFill>
              <a:srgbClr val="FF5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797">
              <a:extLst>
                <a:ext uri="{FF2B5EF4-FFF2-40B4-BE49-F238E27FC236}">
                  <a16:creationId xmlns:a16="http://schemas.microsoft.com/office/drawing/2014/main" id="{A4E9B6E3-6B98-4163-BE7A-C8CDA12AC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8963" y="2430463"/>
              <a:ext cx="128587" cy="219075"/>
            </a:xfrm>
            <a:custGeom>
              <a:avLst/>
              <a:gdLst>
                <a:gd name="T0" fmla="*/ 3 w 387"/>
                <a:gd name="T1" fmla="*/ 325 h 652"/>
                <a:gd name="T2" fmla="*/ 1 w 387"/>
                <a:gd name="T3" fmla="*/ 301 h 652"/>
                <a:gd name="T4" fmla="*/ 2 w 387"/>
                <a:gd name="T5" fmla="*/ 282 h 652"/>
                <a:gd name="T6" fmla="*/ 14 w 387"/>
                <a:gd name="T7" fmla="*/ 225 h 652"/>
                <a:gd name="T8" fmla="*/ 6 w 387"/>
                <a:gd name="T9" fmla="*/ 132 h 652"/>
                <a:gd name="T10" fmla="*/ 45 w 387"/>
                <a:gd name="T11" fmla="*/ 77 h 652"/>
                <a:gd name="T12" fmla="*/ 222 w 387"/>
                <a:gd name="T13" fmla="*/ 10 h 652"/>
                <a:gd name="T14" fmla="*/ 375 w 387"/>
                <a:gd name="T15" fmla="*/ 62 h 652"/>
                <a:gd name="T16" fmla="*/ 383 w 387"/>
                <a:gd name="T17" fmla="*/ 111 h 652"/>
                <a:gd name="T18" fmla="*/ 383 w 387"/>
                <a:gd name="T19" fmla="*/ 118 h 652"/>
                <a:gd name="T20" fmla="*/ 386 w 387"/>
                <a:gd name="T21" fmla="*/ 302 h 652"/>
                <a:gd name="T22" fmla="*/ 387 w 387"/>
                <a:gd name="T23" fmla="*/ 312 h 652"/>
                <a:gd name="T24" fmla="*/ 382 w 387"/>
                <a:gd name="T25" fmla="*/ 347 h 652"/>
                <a:gd name="T26" fmla="*/ 353 w 387"/>
                <a:gd name="T27" fmla="*/ 394 h 652"/>
                <a:gd name="T28" fmla="*/ 28 w 387"/>
                <a:gd name="T29" fmla="*/ 652 h 652"/>
                <a:gd name="T30" fmla="*/ 38 w 387"/>
                <a:gd name="T31" fmla="*/ 441 h 652"/>
                <a:gd name="T32" fmla="*/ 3 w 387"/>
                <a:gd name="T33" fmla="*/ 325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7" h="652">
                  <a:moveTo>
                    <a:pt x="3" y="325"/>
                  </a:moveTo>
                  <a:cubicBezTo>
                    <a:pt x="2" y="317"/>
                    <a:pt x="1" y="309"/>
                    <a:pt x="1" y="301"/>
                  </a:cubicBezTo>
                  <a:cubicBezTo>
                    <a:pt x="1" y="294"/>
                    <a:pt x="1" y="288"/>
                    <a:pt x="2" y="282"/>
                  </a:cubicBezTo>
                  <a:cubicBezTo>
                    <a:pt x="7" y="263"/>
                    <a:pt x="11" y="244"/>
                    <a:pt x="14" y="225"/>
                  </a:cubicBezTo>
                  <a:cubicBezTo>
                    <a:pt x="16" y="194"/>
                    <a:pt x="0" y="163"/>
                    <a:pt x="6" y="132"/>
                  </a:cubicBezTo>
                  <a:cubicBezTo>
                    <a:pt x="11" y="110"/>
                    <a:pt x="25" y="90"/>
                    <a:pt x="45" y="77"/>
                  </a:cubicBezTo>
                  <a:cubicBezTo>
                    <a:pt x="98" y="42"/>
                    <a:pt x="159" y="19"/>
                    <a:pt x="222" y="10"/>
                  </a:cubicBezTo>
                  <a:cubicBezTo>
                    <a:pt x="280" y="0"/>
                    <a:pt x="352" y="9"/>
                    <a:pt x="375" y="62"/>
                  </a:cubicBezTo>
                  <a:cubicBezTo>
                    <a:pt x="380" y="78"/>
                    <a:pt x="383" y="95"/>
                    <a:pt x="383" y="111"/>
                  </a:cubicBezTo>
                  <a:cubicBezTo>
                    <a:pt x="383" y="114"/>
                    <a:pt x="383" y="116"/>
                    <a:pt x="383" y="118"/>
                  </a:cubicBezTo>
                  <a:lnTo>
                    <a:pt x="386" y="302"/>
                  </a:lnTo>
                  <a:cubicBezTo>
                    <a:pt x="387" y="306"/>
                    <a:pt x="387" y="309"/>
                    <a:pt x="387" y="312"/>
                  </a:cubicBezTo>
                  <a:cubicBezTo>
                    <a:pt x="387" y="324"/>
                    <a:pt x="385" y="336"/>
                    <a:pt x="382" y="347"/>
                  </a:cubicBezTo>
                  <a:cubicBezTo>
                    <a:pt x="376" y="365"/>
                    <a:pt x="366" y="381"/>
                    <a:pt x="353" y="394"/>
                  </a:cubicBezTo>
                  <a:cubicBezTo>
                    <a:pt x="249" y="518"/>
                    <a:pt x="190" y="606"/>
                    <a:pt x="28" y="652"/>
                  </a:cubicBezTo>
                  <a:cubicBezTo>
                    <a:pt x="46" y="572"/>
                    <a:pt x="52" y="523"/>
                    <a:pt x="38" y="441"/>
                  </a:cubicBezTo>
                  <a:cubicBezTo>
                    <a:pt x="31" y="402"/>
                    <a:pt x="10" y="364"/>
                    <a:pt x="3" y="325"/>
                  </a:cubicBezTo>
                  <a:close/>
                </a:path>
              </a:pathLst>
            </a:custGeom>
            <a:solidFill>
              <a:srgbClr val="FF5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798">
              <a:extLst>
                <a:ext uri="{FF2B5EF4-FFF2-40B4-BE49-F238E27FC236}">
                  <a16:creationId xmlns:a16="http://schemas.microsoft.com/office/drawing/2014/main" id="{7B243FB3-0491-4CAA-8D41-8308826EB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313" y="2333626"/>
              <a:ext cx="131762" cy="198438"/>
            </a:xfrm>
            <a:custGeom>
              <a:avLst/>
              <a:gdLst>
                <a:gd name="T0" fmla="*/ 49 w 398"/>
                <a:gd name="T1" fmla="*/ 298 h 592"/>
                <a:gd name="T2" fmla="*/ 39 w 398"/>
                <a:gd name="T3" fmla="*/ 355 h 592"/>
                <a:gd name="T4" fmla="*/ 0 w 398"/>
                <a:gd name="T5" fmla="*/ 393 h 592"/>
                <a:gd name="T6" fmla="*/ 3 w 398"/>
                <a:gd name="T7" fmla="*/ 393 h 592"/>
                <a:gd name="T8" fmla="*/ 52 w 398"/>
                <a:gd name="T9" fmla="*/ 411 h 592"/>
                <a:gd name="T10" fmla="*/ 92 w 398"/>
                <a:gd name="T11" fmla="*/ 422 h 592"/>
                <a:gd name="T12" fmla="*/ 134 w 398"/>
                <a:gd name="T13" fmla="*/ 453 h 592"/>
                <a:gd name="T14" fmla="*/ 216 w 398"/>
                <a:gd name="T15" fmla="*/ 542 h 592"/>
                <a:gd name="T16" fmla="*/ 354 w 398"/>
                <a:gd name="T17" fmla="*/ 592 h 592"/>
                <a:gd name="T18" fmla="*/ 386 w 398"/>
                <a:gd name="T19" fmla="*/ 589 h 592"/>
                <a:gd name="T20" fmla="*/ 366 w 398"/>
                <a:gd name="T21" fmla="*/ 368 h 592"/>
                <a:gd name="T22" fmla="*/ 301 w 398"/>
                <a:gd name="T23" fmla="*/ 263 h 592"/>
                <a:gd name="T24" fmla="*/ 289 w 398"/>
                <a:gd name="T25" fmla="*/ 129 h 592"/>
                <a:gd name="T26" fmla="*/ 149 w 398"/>
                <a:gd name="T27" fmla="*/ 0 h 592"/>
                <a:gd name="T28" fmla="*/ 55 w 398"/>
                <a:gd name="T29" fmla="*/ 53 h 592"/>
                <a:gd name="T30" fmla="*/ 36 w 398"/>
                <a:gd name="T31" fmla="*/ 118 h 592"/>
                <a:gd name="T32" fmla="*/ 44 w 398"/>
                <a:gd name="T33" fmla="*/ 161 h 592"/>
                <a:gd name="T34" fmla="*/ 49 w 398"/>
                <a:gd name="T35" fmla="*/ 298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8" h="592">
                  <a:moveTo>
                    <a:pt x="49" y="298"/>
                  </a:moveTo>
                  <a:cubicBezTo>
                    <a:pt x="54" y="320"/>
                    <a:pt x="57" y="341"/>
                    <a:pt x="39" y="355"/>
                  </a:cubicBezTo>
                  <a:cubicBezTo>
                    <a:pt x="22" y="370"/>
                    <a:pt x="9" y="370"/>
                    <a:pt x="0" y="393"/>
                  </a:cubicBezTo>
                  <a:cubicBezTo>
                    <a:pt x="1" y="393"/>
                    <a:pt x="2" y="393"/>
                    <a:pt x="3" y="393"/>
                  </a:cubicBezTo>
                  <a:cubicBezTo>
                    <a:pt x="21" y="393"/>
                    <a:pt x="39" y="399"/>
                    <a:pt x="52" y="411"/>
                  </a:cubicBezTo>
                  <a:cubicBezTo>
                    <a:pt x="65" y="421"/>
                    <a:pt x="79" y="417"/>
                    <a:pt x="92" y="422"/>
                  </a:cubicBezTo>
                  <a:cubicBezTo>
                    <a:pt x="108" y="429"/>
                    <a:pt x="123" y="439"/>
                    <a:pt x="134" y="453"/>
                  </a:cubicBezTo>
                  <a:cubicBezTo>
                    <a:pt x="162" y="482"/>
                    <a:pt x="185" y="516"/>
                    <a:pt x="216" y="542"/>
                  </a:cubicBezTo>
                  <a:cubicBezTo>
                    <a:pt x="254" y="574"/>
                    <a:pt x="303" y="592"/>
                    <a:pt x="354" y="592"/>
                  </a:cubicBezTo>
                  <a:cubicBezTo>
                    <a:pt x="364" y="592"/>
                    <a:pt x="375" y="591"/>
                    <a:pt x="386" y="589"/>
                  </a:cubicBezTo>
                  <a:cubicBezTo>
                    <a:pt x="357" y="520"/>
                    <a:pt x="398" y="435"/>
                    <a:pt x="366" y="368"/>
                  </a:cubicBezTo>
                  <a:cubicBezTo>
                    <a:pt x="348" y="331"/>
                    <a:pt x="308" y="304"/>
                    <a:pt x="301" y="263"/>
                  </a:cubicBezTo>
                  <a:cubicBezTo>
                    <a:pt x="293" y="219"/>
                    <a:pt x="303" y="173"/>
                    <a:pt x="289" y="129"/>
                  </a:cubicBezTo>
                  <a:cubicBezTo>
                    <a:pt x="282" y="105"/>
                    <a:pt x="272" y="9"/>
                    <a:pt x="149" y="0"/>
                  </a:cubicBezTo>
                  <a:cubicBezTo>
                    <a:pt x="111" y="1"/>
                    <a:pt x="75" y="21"/>
                    <a:pt x="55" y="53"/>
                  </a:cubicBezTo>
                  <a:cubicBezTo>
                    <a:pt x="43" y="72"/>
                    <a:pt x="36" y="95"/>
                    <a:pt x="36" y="118"/>
                  </a:cubicBezTo>
                  <a:cubicBezTo>
                    <a:pt x="36" y="132"/>
                    <a:pt x="39" y="147"/>
                    <a:pt x="44" y="161"/>
                  </a:cubicBezTo>
                  <a:lnTo>
                    <a:pt x="49" y="298"/>
                  </a:ln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799">
              <a:extLst>
                <a:ext uri="{FF2B5EF4-FFF2-40B4-BE49-F238E27FC236}">
                  <a16:creationId xmlns:a16="http://schemas.microsoft.com/office/drawing/2014/main" id="{AD4F8BA3-3C26-4431-88C4-80FB8CFC8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2775" y="2436813"/>
              <a:ext cx="82550" cy="44450"/>
            </a:xfrm>
            <a:custGeom>
              <a:avLst/>
              <a:gdLst>
                <a:gd name="T0" fmla="*/ 221 w 250"/>
                <a:gd name="T1" fmla="*/ 0 h 134"/>
                <a:gd name="T2" fmla="*/ 126 w 250"/>
                <a:gd name="T3" fmla="*/ 84 h 134"/>
                <a:gd name="T4" fmla="*/ 0 w 250"/>
                <a:gd name="T5" fmla="*/ 106 h 134"/>
                <a:gd name="T6" fmla="*/ 171 w 250"/>
                <a:gd name="T7" fmla="*/ 110 h 134"/>
                <a:gd name="T8" fmla="*/ 250 w 250"/>
                <a:gd name="T9" fmla="*/ 38 h 134"/>
                <a:gd name="T10" fmla="*/ 221 w 250"/>
                <a:gd name="T1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0" h="134">
                  <a:moveTo>
                    <a:pt x="221" y="0"/>
                  </a:moveTo>
                  <a:cubicBezTo>
                    <a:pt x="202" y="40"/>
                    <a:pt x="168" y="70"/>
                    <a:pt x="126" y="84"/>
                  </a:cubicBezTo>
                  <a:cubicBezTo>
                    <a:pt x="85" y="98"/>
                    <a:pt x="43" y="105"/>
                    <a:pt x="0" y="106"/>
                  </a:cubicBezTo>
                  <a:cubicBezTo>
                    <a:pt x="52" y="134"/>
                    <a:pt x="116" y="129"/>
                    <a:pt x="171" y="110"/>
                  </a:cubicBezTo>
                  <a:cubicBezTo>
                    <a:pt x="206" y="97"/>
                    <a:pt x="243" y="75"/>
                    <a:pt x="250" y="38"/>
                  </a:cubicBezTo>
                  <a:lnTo>
                    <a:pt x="221" y="0"/>
                  </a:lnTo>
                  <a:close/>
                </a:path>
              </a:pathLst>
            </a:custGeom>
            <a:solidFill>
              <a:srgbClr val="FF5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800">
              <a:extLst>
                <a:ext uri="{FF2B5EF4-FFF2-40B4-BE49-F238E27FC236}">
                  <a16:creationId xmlns:a16="http://schemas.microsoft.com/office/drawing/2014/main" id="{D806A583-0C1D-4425-97F6-072EC1A15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188" y="2436813"/>
              <a:ext cx="38100" cy="26988"/>
            </a:xfrm>
            <a:custGeom>
              <a:avLst/>
              <a:gdLst>
                <a:gd name="T0" fmla="*/ 27 w 114"/>
                <a:gd name="T1" fmla="*/ 0 h 82"/>
                <a:gd name="T2" fmla="*/ 0 w 114"/>
                <a:gd name="T3" fmla="*/ 82 h 82"/>
                <a:gd name="T4" fmla="*/ 114 w 114"/>
                <a:gd name="T5" fmla="*/ 16 h 82"/>
                <a:gd name="T6" fmla="*/ 27 w 114"/>
                <a:gd name="T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82">
                  <a:moveTo>
                    <a:pt x="27" y="0"/>
                  </a:moveTo>
                  <a:cubicBezTo>
                    <a:pt x="23" y="29"/>
                    <a:pt x="14" y="57"/>
                    <a:pt x="0" y="82"/>
                  </a:cubicBezTo>
                  <a:cubicBezTo>
                    <a:pt x="45" y="76"/>
                    <a:pt x="86" y="52"/>
                    <a:pt x="114" y="16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FF5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801">
              <a:extLst>
                <a:ext uri="{FF2B5EF4-FFF2-40B4-BE49-F238E27FC236}">
                  <a16:creationId xmlns:a16="http://schemas.microsoft.com/office/drawing/2014/main" id="{B7BD0555-C7E8-4A9D-A38C-2E01CAAF7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8488" y="2335213"/>
              <a:ext cx="74612" cy="119063"/>
            </a:xfrm>
            <a:custGeom>
              <a:avLst/>
              <a:gdLst>
                <a:gd name="T0" fmla="*/ 115 w 226"/>
                <a:gd name="T1" fmla="*/ 339 h 357"/>
                <a:gd name="T2" fmla="*/ 84 w 226"/>
                <a:gd name="T3" fmla="*/ 356 h 357"/>
                <a:gd name="T4" fmla="*/ 85 w 226"/>
                <a:gd name="T5" fmla="*/ 299 h 357"/>
                <a:gd name="T6" fmla="*/ 73 w 226"/>
                <a:gd name="T7" fmla="*/ 301 h 357"/>
                <a:gd name="T8" fmla="*/ 33 w 226"/>
                <a:gd name="T9" fmla="*/ 279 h 357"/>
                <a:gd name="T10" fmla="*/ 23 w 226"/>
                <a:gd name="T11" fmla="*/ 166 h 357"/>
                <a:gd name="T12" fmla="*/ 22 w 226"/>
                <a:gd name="T13" fmla="*/ 74 h 357"/>
                <a:gd name="T14" fmla="*/ 135 w 226"/>
                <a:gd name="T15" fmla="*/ 6 h 357"/>
                <a:gd name="T16" fmla="*/ 225 w 226"/>
                <a:gd name="T17" fmla="*/ 121 h 357"/>
                <a:gd name="T18" fmla="*/ 226 w 226"/>
                <a:gd name="T19" fmla="*/ 151 h 357"/>
                <a:gd name="T20" fmla="*/ 208 w 226"/>
                <a:gd name="T21" fmla="*/ 269 h 357"/>
                <a:gd name="T22" fmla="*/ 129 w 226"/>
                <a:gd name="T23" fmla="*/ 337 h 357"/>
                <a:gd name="T24" fmla="*/ 115 w 226"/>
                <a:gd name="T25" fmla="*/ 339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6" h="357">
                  <a:moveTo>
                    <a:pt x="115" y="339"/>
                  </a:moveTo>
                  <a:cubicBezTo>
                    <a:pt x="112" y="339"/>
                    <a:pt x="87" y="357"/>
                    <a:pt x="84" y="356"/>
                  </a:cubicBezTo>
                  <a:cubicBezTo>
                    <a:pt x="90" y="340"/>
                    <a:pt x="83" y="300"/>
                    <a:pt x="85" y="299"/>
                  </a:cubicBezTo>
                  <a:cubicBezTo>
                    <a:pt x="81" y="300"/>
                    <a:pt x="77" y="301"/>
                    <a:pt x="73" y="301"/>
                  </a:cubicBezTo>
                  <a:cubicBezTo>
                    <a:pt x="57" y="301"/>
                    <a:pt x="42" y="293"/>
                    <a:pt x="33" y="279"/>
                  </a:cubicBezTo>
                  <a:cubicBezTo>
                    <a:pt x="21" y="263"/>
                    <a:pt x="33" y="183"/>
                    <a:pt x="23" y="166"/>
                  </a:cubicBezTo>
                  <a:cubicBezTo>
                    <a:pt x="0" y="129"/>
                    <a:pt x="10" y="116"/>
                    <a:pt x="22" y="74"/>
                  </a:cubicBezTo>
                  <a:cubicBezTo>
                    <a:pt x="33" y="32"/>
                    <a:pt x="91" y="0"/>
                    <a:pt x="135" y="6"/>
                  </a:cubicBezTo>
                  <a:cubicBezTo>
                    <a:pt x="187" y="12"/>
                    <a:pt x="221" y="68"/>
                    <a:pt x="225" y="121"/>
                  </a:cubicBezTo>
                  <a:cubicBezTo>
                    <a:pt x="226" y="131"/>
                    <a:pt x="226" y="141"/>
                    <a:pt x="226" y="151"/>
                  </a:cubicBezTo>
                  <a:cubicBezTo>
                    <a:pt x="226" y="191"/>
                    <a:pt x="220" y="231"/>
                    <a:pt x="208" y="269"/>
                  </a:cubicBezTo>
                  <a:cubicBezTo>
                    <a:pt x="197" y="302"/>
                    <a:pt x="162" y="327"/>
                    <a:pt x="129" y="337"/>
                  </a:cubicBezTo>
                  <a:cubicBezTo>
                    <a:pt x="125" y="338"/>
                    <a:pt x="120" y="339"/>
                    <a:pt x="115" y="339"/>
                  </a:cubicBezTo>
                  <a:close/>
                </a:path>
              </a:pathLst>
            </a:custGeom>
            <a:solidFill>
              <a:srgbClr val="783C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802">
              <a:extLst>
                <a:ext uri="{FF2B5EF4-FFF2-40B4-BE49-F238E27FC236}">
                  <a16:creationId xmlns:a16="http://schemas.microsoft.com/office/drawing/2014/main" id="{AD9DAAC1-FDDF-4EE0-BFFA-1F54178FA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1663" y="2338388"/>
              <a:ext cx="68262" cy="104775"/>
            </a:xfrm>
            <a:custGeom>
              <a:avLst/>
              <a:gdLst>
                <a:gd name="T0" fmla="*/ 5 w 209"/>
                <a:gd name="T1" fmla="*/ 140 h 311"/>
                <a:gd name="T2" fmla="*/ 8 w 209"/>
                <a:gd name="T3" fmla="*/ 157 h 311"/>
                <a:gd name="T4" fmla="*/ 5 w 209"/>
                <a:gd name="T5" fmla="*/ 174 h 311"/>
                <a:gd name="T6" fmla="*/ 4 w 209"/>
                <a:gd name="T7" fmla="*/ 193 h 311"/>
                <a:gd name="T8" fmla="*/ 6 w 209"/>
                <a:gd name="T9" fmla="*/ 217 h 311"/>
                <a:gd name="T10" fmla="*/ 19 w 209"/>
                <a:gd name="T11" fmla="*/ 264 h 311"/>
                <a:gd name="T12" fmla="*/ 21 w 209"/>
                <a:gd name="T13" fmla="*/ 278 h 311"/>
                <a:gd name="T14" fmla="*/ 42 w 209"/>
                <a:gd name="T15" fmla="*/ 297 h 311"/>
                <a:gd name="T16" fmla="*/ 79 w 209"/>
                <a:gd name="T17" fmla="*/ 311 h 311"/>
                <a:gd name="T18" fmla="*/ 194 w 209"/>
                <a:gd name="T19" fmla="*/ 191 h 311"/>
                <a:gd name="T20" fmla="*/ 209 w 209"/>
                <a:gd name="T21" fmla="*/ 121 h 311"/>
                <a:gd name="T22" fmla="*/ 197 w 209"/>
                <a:gd name="T23" fmla="*/ 60 h 311"/>
                <a:gd name="T24" fmla="*/ 103 w 209"/>
                <a:gd name="T25" fmla="*/ 0 h 311"/>
                <a:gd name="T26" fmla="*/ 95 w 209"/>
                <a:gd name="T27" fmla="*/ 0 h 311"/>
                <a:gd name="T28" fmla="*/ 5 w 209"/>
                <a:gd name="T29" fmla="*/ 14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9" h="311">
                  <a:moveTo>
                    <a:pt x="5" y="140"/>
                  </a:moveTo>
                  <a:cubicBezTo>
                    <a:pt x="7" y="145"/>
                    <a:pt x="8" y="151"/>
                    <a:pt x="8" y="157"/>
                  </a:cubicBezTo>
                  <a:cubicBezTo>
                    <a:pt x="8" y="163"/>
                    <a:pt x="7" y="169"/>
                    <a:pt x="5" y="174"/>
                  </a:cubicBezTo>
                  <a:cubicBezTo>
                    <a:pt x="4" y="181"/>
                    <a:pt x="4" y="187"/>
                    <a:pt x="4" y="193"/>
                  </a:cubicBezTo>
                  <a:cubicBezTo>
                    <a:pt x="4" y="201"/>
                    <a:pt x="4" y="209"/>
                    <a:pt x="6" y="217"/>
                  </a:cubicBezTo>
                  <a:cubicBezTo>
                    <a:pt x="8" y="229"/>
                    <a:pt x="17" y="252"/>
                    <a:pt x="19" y="264"/>
                  </a:cubicBezTo>
                  <a:cubicBezTo>
                    <a:pt x="20" y="269"/>
                    <a:pt x="19" y="274"/>
                    <a:pt x="21" y="278"/>
                  </a:cubicBezTo>
                  <a:cubicBezTo>
                    <a:pt x="25" y="287"/>
                    <a:pt x="33" y="294"/>
                    <a:pt x="42" y="297"/>
                  </a:cubicBezTo>
                  <a:cubicBezTo>
                    <a:pt x="51" y="300"/>
                    <a:pt x="70" y="294"/>
                    <a:pt x="79" y="311"/>
                  </a:cubicBezTo>
                  <a:cubicBezTo>
                    <a:pt x="91" y="311"/>
                    <a:pt x="169" y="243"/>
                    <a:pt x="194" y="191"/>
                  </a:cubicBezTo>
                  <a:cubicBezTo>
                    <a:pt x="204" y="169"/>
                    <a:pt x="209" y="146"/>
                    <a:pt x="209" y="121"/>
                  </a:cubicBezTo>
                  <a:cubicBezTo>
                    <a:pt x="209" y="100"/>
                    <a:pt x="205" y="79"/>
                    <a:pt x="197" y="60"/>
                  </a:cubicBezTo>
                  <a:cubicBezTo>
                    <a:pt x="180" y="23"/>
                    <a:pt x="144" y="0"/>
                    <a:pt x="103" y="0"/>
                  </a:cubicBezTo>
                  <a:cubicBezTo>
                    <a:pt x="100" y="0"/>
                    <a:pt x="98" y="0"/>
                    <a:pt x="95" y="0"/>
                  </a:cubicBezTo>
                  <a:cubicBezTo>
                    <a:pt x="36" y="7"/>
                    <a:pt x="0" y="116"/>
                    <a:pt x="5" y="140"/>
                  </a:cubicBezTo>
                  <a:close/>
                </a:path>
              </a:pathLst>
            </a:custGeom>
            <a:solidFill>
              <a:srgbClr val="783C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803">
              <a:extLst>
                <a:ext uri="{FF2B5EF4-FFF2-40B4-BE49-F238E27FC236}">
                  <a16:creationId xmlns:a16="http://schemas.microsoft.com/office/drawing/2014/main" id="{10944208-B735-4F66-9B08-021A57ED2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3250" y="2330451"/>
              <a:ext cx="74612" cy="88900"/>
            </a:xfrm>
            <a:custGeom>
              <a:avLst/>
              <a:gdLst>
                <a:gd name="T0" fmla="*/ 35 w 223"/>
                <a:gd name="T1" fmla="*/ 111 h 265"/>
                <a:gd name="T2" fmla="*/ 110 w 223"/>
                <a:gd name="T3" fmla="*/ 160 h 265"/>
                <a:gd name="T4" fmla="*/ 132 w 223"/>
                <a:gd name="T5" fmla="*/ 166 h 265"/>
                <a:gd name="T6" fmla="*/ 136 w 223"/>
                <a:gd name="T7" fmla="*/ 185 h 265"/>
                <a:gd name="T8" fmla="*/ 155 w 223"/>
                <a:gd name="T9" fmla="*/ 220 h 265"/>
                <a:gd name="T10" fmla="*/ 220 w 223"/>
                <a:gd name="T11" fmla="*/ 134 h 265"/>
                <a:gd name="T12" fmla="*/ 179 w 223"/>
                <a:gd name="T13" fmla="*/ 37 h 265"/>
                <a:gd name="T14" fmla="*/ 93 w 223"/>
                <a:gd name="T15" fmla="*/ 0 h 265"/>
                <a:gd name="T16" fmla="*/ 82 w 223"/>
                <a:gd name="T17" fmla="*/ 0 h 265"/>
                <a:gd name="T18" fmla="*/ 17 w 223"/>
                <a:gd name="T19" fmla="*/ 40 h 265"/>
                <a:gd name="T20" fmla="*/ 35 w 223"/>
                <a:gd name="T21" fmla="*/ 111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3" h="265">
                  <a:moveTo>
                    <a:pt x="35" y="111"/>
                  </a:moveTo>
                  <a:cubicBezTo>
                    <a:pt x="56" y="133"/>
                    <a:pt x="82" y="149"/>
                    <a:pt x="110" y="160"/>
                  </a:cubicBezTo>
                  <a:cubicBezTo>
                    <a:pt x="115" y="161"/>
                    <a:pt x="129" y="163"/>
                    <a:pt x="132" y="166"/>
                  </a:cubicBezTo>
                  <a:cubicBezTo>
                    <a:pt x="135" y="169"/>
                    <a:pt x="135" y="179"/>
                    <a:pt x="136" y="185"/>
                  </a:cubicBezTo>
                  <a:cubicBezTo>
                    <a:pt x="139" y="198"/>
                    <a:pt x="146" y="210"/>
                    <a:pt x="155" y="220"/>
                  </a:cubicBezTo>
                  <a:cubicBezTo>
                    <a:pt x="207" y="265"/>
                    <a:pt x="223" y="168"/>
                    <a:pt x="220" y="134"/>
                  </a:cubicBezTo>
                  <a:cubicBezTo>
                    <a:pt x="218" y="98"/>
                    <a:pt x="203" y="64"/>
                    <a:pt x="179" y="37"/>
                  </a:cubicBezTo>
                  <a:cubicBezTo>
                    <a:pt x="157" y="13"/>
                    <a:pt x="126" y="0"/>
                    <a:pt x="93" y="0"/>
                  </a:cubicBezTo>
                  <a:cubicBezTo>
                    <a:pt x="90" y="0"/>
                    <a:pt x="86" y="0"/>
                    <a:pt x="82" y="0"/>
                  </a:cubicBezTo>
                  <a:cubicBezTo>
                    <a:pt x="56" y="4"/>
                    <a:pt x="32" y="18"/>
                    <a:pt x="17" y="40"/>
                  </a:cubicBezTo>
                  <a:cubicBezTo>
                    <a:pt x="0" y="65"/>
                    <a:pt x="15" y="91"/>
                    <a:pt x="35" y="111"/>
                  </a:cubicBezTo>
                  <a:close/>
                </a:path>
              </a:pathLst>
            </a:custGeom>
            <a:solidFill>
              <a:srgbClr val="17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Oval 1804">
              <a:extLst>
                <a:ext uri="{FF2B5EF4-FFF2-40B4-BE49-F238E27FC236}">
                  <a16:creationId xmlns:a16="http://schemas.microsoft.com/office/drawing/2014/main" id="{EF917D40-3841-438D-B89D-4F804A9A56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4350" y="2582863"/>
              <a:ext cx="30162" cy="30163"/>
            </a:xfrm>
            <a:prstGeom prst="ellipse">
              <a:avLst/>
            </a:pr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05">
              <a:extLst>
                <a:ext uri="{FF2B5EF4-FFF2-40B4-BE49-F238E27FC236}">
                  <a16:creationId xmlns:a16="http://schemas.microsoft.com/office/drawing/2014/main" id="{F957891D-5CD6-4480-827A-C3B347B2E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4350" y="2519363"/>
              <a:ext cx="166687" cy="90488"/>
            </a:xfrm>
            <a:custGeom>
              <a:avLst/>
              <a:gdLst>
                <a:gd name="T0" fmla="*/ 386 w 502"/>
                <a:gd name="T1" fmla="*/ 0 h 266"/>
                <a:gd name="T2" fmla="*/ 296 w 502"/>
                <a:gd name="T3" fmla="*/ 98 h 266"/>
                <a:gd name="T4" fmla="*/ 13 w 502"/>
                <a:gd name="T5" fmla="*/ 207 h 266"/>
                <a:gd name="T6" fmla="*/ 49 w 502"/>
                <a:gd name="T7" fmla="*/ 266 h 266"/>
                <a:gd name="T8" fmla="*/ 269 w 502"/>
                <a:gd name="T9" fmla="*/ 228 h 266"/>
                <a:gd name="T10" fmla="*/ 357 w 502"/>
                <a:gd name="T11" fmla="*/ 203 h 266"/>
                <a:gd name="T12" fmla="*/ 502 w 502"/>
                <a:gd name="T13" fmla="*/ 50 h 266"/>
                <a:gd name="T14" fmla="*/ 386 w 502"/>
                <a:gd name="T1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2" h="266">
                  <a:moveTo>
                    <a:pt x="386" y="0"/>
                  </a:moveTo>
                  <a:cubicBezTo>
                    <a:pt x="324" y="84"/>
                    <a:pt x="331" y="86"/>
                    <a:pt x="296" y="98"/>
                  </a:cubicBezTo>
                  <a:cubicBezTo>
                    <a:pt x="250" y="114"/>
                    <a:pt x="58" y="191"/>
                    <a:pt x="13" y="207"/>
                  </a:cubicBezTo>
                  <a:cubicBezTo>
                    <a:pt x="0" y="212"/>
                    <a:pt x="34" y="265"/>
                    <a:pt x="49" y="266"/>
                  </a:cubicBezTo>
                  <a:cubicBezTo>
                    <a:pt x="132" y="236"/>
                    <a:pt x="181" y="239"/>
                    <a:pt x="269" y="228"/>
                  </a:cubicBezTo>
                  <a:cubicBezTo>
                    <a:pt x="299" y="225"/>
                    <a:pt x="329" y="217"/>
                    <a:pt x="357" y="203"/>
                  </a:cubicBezTo>
                  <a:cubicBezTo>
                    <a:pt x="386" y="190"/>
                    <a:pt x="481" y="79"/>
                    <a:pt x="502" y="50"/>
                  </a:cubicBezTo>
                  <a:cubicBezTo>
                    <a:pt x="502" y="50"/>
                    <a:pt x="425" y="35"/>
                    <a:pt x="386" y="0"/>
                  </a:cubicBezTo>
                  <a:close/>
                </a:path>
              </a:pathLst>
            </a:custGeom>
            <a:solidFill>
              <a:srgbClr val="783C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806">
              <a:extLst>
                <a:ext uri="{FF2B5EF4-FFF2-40B4-BE49-F238E27FC236}">
                  <a16:creationId xmlns:a16="http://schemas.microsoft.com/office/drawing/2014/main" id="{35A8E980-322A-45C4-8CF7-55E7F8A0F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463" y="2578101"/>
              <a:ext cx="33337" cy="34925"/>
            </a:xfrm>
            <a:custGeom>
              <a:avLst/>
              <a:gdLst>
                <a:gd name="T0" fmla="*/ 26 w 103"/>
                <a:gd name="T1" fmla="*/ 102 h 102"/>
                <a:gd name="T2" fmla="*/ 58 w 103"/>
                <a:gd name="T3" fmla="*/ 59 h 102"/>
                <a:gd name="T4" fmla="*/ 13 w 103"/>
                <a:gd name="T5" fmla="*/ 14 h 102"/>
                <a:gd name="T6" fmla="*/ 0 w 103"/>
                <a:gd name="T7" fmla="*/ 16 h 102"/>
                <a:gd name="T8" fmla="*/ 42 w 103"/>
                <a:gd name="T9" fmla="*/ 3 h 102"/>
                <a:gd name="T10" fmla="*/ 58 w 103"/>
                <a:gd name="T11" fmla="*/ 0 h 102"/>
                <a:gd name="T12" fmla="*/ 103 w 103"/>
                <a:gd name="T13" fmla="*/ 45 h 102"/>
                <a:gd name="T14" fmla="*/ 69 w 103"/>
                <a:gd name="T15" fmla="*/ 89 h 102"/>
                <a:gd name="T16" fmla="*/ 26 w 103"/>
                <a:gd name="T1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2">
                  <a:moveTo>
                    <a:pt x="26" y="102"/>
                  </a:moveTo>
                  <a:cubicBezTo>
                    <a:pt x="45" y="96"/>
                    <a:pt x="58" y="79"/>
                    <a:pt x="58" y="59"/>
                  </a:cubicBezTo>
                  <a:cubicBezTo>
                    <a:pt x="58" y="34"/>
                    <a:pt x="38" y="14"/>
                    <a:pt x="13" y="14"/>
                  </a:cubicBezTo>
                  <a:cubicBezTo>
                    <a:pt x="8" y="14"/>
                    <a:pt x="4" y="15"/>
                    <a:pt x="0" y="16"/>
                  </a:cubicBezTo>
                  <a:lnTo>
                    <a:pt x="42" y="3"/>
                  </a:lnTo>
                  <a:cubicBezTo>
                    <a:pt x="47" y="1"/>
                    <a:pt x="53" y="0"/>
                    <a:pt x="58" y="0"/>
                  </a:cubicBezTo>
                  <a:cubicBezTo>
                    <a:pt x="83" y="0"/>
                    <a:pt x="103" y="20"/>
                    <a:pt x="103" y="45"/>
                  </a:cubicBezTo>
                  <a:cubicBezTo>
                    <a:pt x="103" y="66"/>
                    <a:pt x="89" y="84"/>
                    <a:pt x="69" y="89"/>
                  </a:cubicBezTo>
                  <a:lnTo>
                    <a:pt x="26" y="102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807">
              <a:extLst>
                <a:ext uri="{FF2B5EF4-FFF2-40B4-BE49-F238E27FC236}">
                  <a16:creationId xmlns:a16="http://schemas.microsoft.com/office/drawing/2014/main" id="{164C41F4-D8D8-415E-96EE-E87FB57D8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8950" y="2582863"/>
              <a:ext cx="53975" cy="60325"/>
            </a:xfrm>
            <a:custGeom>
              <a:avLst/>
              <a:gdLst>
                <a:gd name="T0" fmla="*/ 52 w 162"/>
                <a:gd name="T1" fmla="*/ 19 h 180"/>
                <a:gd name="T2" fmla="*/ 9 w 162"/>
                <a:gd name="T3" fmla="*/ 41 h 180"/>
                <a:gd name="T4" fmla="*/ 0 w 162"/>
                <a:gd name="T5" fmla="*/ 48 h 180"/>
                <a:gd name="T6" fmla="*/ 2 w 162"/>
                <a:gd name="T7" fmla="*/ 52 h 180"/>
                <a:gd name="T8" fmla="*/ 18 w 162"/>
                <a:gd name="T9" fmla="*/ 58 h 180"/>
                <a:gd name="T10" fmla="*/ 23 w 162"/>
                <a:gd name="T11" fmla="*/ 57 h 180"/>
                <a:gd name="T12" fmla="*/ 45 w 162"/>
                <a:gd name="T13" fmla="*/ 53 h 180"/>
                <a:gd name="T14" fmla="*/ 48 w 162"/>
                <a:gd name="T15" fmla="*/ 53 h 180"/>
                <a:gd name="T16" fmla="*/ 65 w 162"/>
                <a:gd name="T17" fmla="*/ 57 h 180"/>
                <a:gd name="T18" fmla="*/ 70 w 162"/>
                <a:gd name="T19" fmla="*/ 61 h 180"/>
                <a:gd name="T20" fmla="*/ 72 w 162"/>
                <a:gd name="T21" fmla="*/ 69 h 180"/>
                <a:gd name="T22" fmla="*/ 71 w 162"/>
                <a:gd name="T23" fmla="*/ 75 h 180"/>
                <a:gd name="T24" fmla="*/ 44 w 162"/>
                <a:gd name="T25" fmla="*/ 136 h 180"/>
                <a:gd name="T26" fmla="*/ 31 w 162"/>
                <a:gd name="T27" fmla="*/ 175 h 180"/>
                <a:gd name="T28" fmla="*/ 32 w 162"/>
                <a:gd name="T29" fmla="*/ 178 h 180"/>
                <a:gd name="T30" fmla="*/ 41 w 162"/>
                <a:gd name="T31" fmla="*/ 176 h 180"/>
                <a:gd name="T32" fmla="*/ 108 w 162"/>
                <a:gd name="T33" fmla="*/ 140 h 180"/>
                <a:gd name="T34" fmla="*/ 126 w 162"/>
                <a:gd name="T35" fmla="*/ 112 h 180"/>
                <a:gd name="T36" fmla="*/ 144 w 162"/>
                <a:gd name="T37" fmla="*/ 89 h 180"/>
                <a:gd name="T38" fmla="*/ 154 w 162"/>
                <a:gd name="T39" fmla="*/ 69 h 180"/>
                <a:gd name="T40" fmla="*/ 162 w 162"/>
                <a:gd name="T41" fmla="*/ 52 h 180"/>
                <a:gd name="T42" fmla="*/ 161 w 162"/>
                <a:gd name="T43" fmla="*/ 45 h 180"/>
                <a:gd name="T44" fmla="*/ 119 w 162"/>
                <a:gd name="T45" fmla="*/ 7 h 180"/>
                <a:gd name="T46" fmla="*/ 52 w 162"/>
                <a:gd name="T47" fmla="*/ 1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2" h="180">
                  <a:moveTo>
                    <a:pt x="52" y="19"/>
                  </a:moveTo>
                  <a:cubicBezTo>
                    <a:pt x="39" y="28"/>
                    <a:pt x="24" y="35"/>
                    <a:pt x="9" y="41"/>
                  </a:cubicBezTo>
                  <a:cubicBezTo>
                    <a:pt x="5" y="42"/>
                    <a:pt x="0" y="44"/>
                    <a:pt x="0" y="48"/>
                  </a:cubicBezTo>
                  <a:cubicBezTo>
                    <a:pt x="1" y="50"/>
                    <a:pt x="1" y="51"/>
                    <a:pt x="2" y="52"/>
                  </a:cubicBezTo>
                  <a:cubicBezTo>
                    <a:pt x="7" y="56"/>
                    <a:pt x="12" y="58"/>
                    <a:pt x="18" y="58"/>
                  </a:cubicBezTo>
                  <a:cubicBezTo>
                    <a:pt x="20" y="58"/>
                    <a:pt x="21" y="58"/>
                    <a:pt x="23" y="57"/>
                  </a:cubicBezTo>
                  <a:cubicBezTo>
                    <a:pt x="30" y="56"/>
                    <a:pt x="37" y="54"/>
                    <a:pt x="45" y="53"/>
                  </a:cubicBezTo>
                  <a:cubicBezTo>
                    <a:pt x="46" y="53"/>
                    <a:pt x="47" y="53"/>
                    <a:pt x="48" y="53"/>
                  </a:cubicBezTo>
                  <a:cubicBezTo>
                    <a:pt x="54" y="53"/>
                    <a:pt x="59" y="55"/>
                    <a:pt x="65" y="57"/>
                  </a:cubicBezTo>
                  <a:cubicBezTo>
                    <a:pt x="67" y="58"/>
                    <a:pt x="69" y="59"/>
                    <a:pt x="70" y="61"/>
                  </a:cubicBezTo>
                  <a:cubicBezTo>
                    <a:pt x="72" y="63"/>
                    <a:pt x="72" y="66"/>
                    <a:pt x="72" y="69"/>
                  </a:cubicBezTo>
                  <a:cubicBezTo>
                    <a:pt x="72" y="71"/>
                    <a:pt x="72" y="73"/>
                    <a:pt x="71" y="75"/>
                  </a:cubicBezTo>
                  <a:cubicBezTo>
                    <a:pt x="66" y="97"/>
                    <a:pt x="56" y="118"/>
                    <a:pt x="44" y="136"/>
                  </a:cubicBezTo>
                  <a:cubicBezTo>
                    <a:pt x="37" y="148"/>
                    <a:pt x="28" y="161"/>
                    <a:pt x="31" y="175"/>
                  </a:cubicBezTo>
                  <a:cubicBezTo>
                    <a:pt x="31" y="176"/>
                    <a:pt x="31" y="177"/>
                    <a:pt x="32" y="178"/>
                  </a:cubicBezTo>
                  <a:cubicBezTo>
                    <a:pt x="34" y="180"/>
                    <a:pt x="38" y="178"/>
                    <a:pt x="41" y="176"/>
                  </a:cubicBezTo>
                  <a:cubicBezTo>
                    <a:pt x="60" y="159"/>
                    <a:pt x="98" y="147"/>
                    <a:pt x="108" y="140"/>
                  </a:cubicBezTo>
                  <a:cubicBezTo>
                    <a:pt x="118" y="132"/>
                    <a:pt x="118" y="126"/>
                    <a:pt x="126" y="112"/>
                  </a:cubicBezTo>
                  <a:cubicBezTo>
                    <a:pt x="131" y="104"/>
                    <a:pt x="137" y="96"/>
                    <a:pt x="144" y="89"/>
                  </a:cubicBezTo>
                  <a:cubicBezTo>
                    <a:pt x="147" y="84"/>
                    <a:pt x="146" y="77"/>
                    <a:pt x="154" y="69"/>
                  </a:cubicBezTo>
                  <a:cubicBezTo>
                    <a:pt x="159" y="65"/>
                    <a:pt x="162" y="59"/>
                    <a:pt x="162" y="52"/>
                  </a:cubicBezTo>
                  <a:cubicBezTo>
                    <a:pt x="162" y="50"/>
                    <a:pt x="162" y="47"/>
                    <a:pt x="161" y="45"/>
                  </a:cubicBezTo>
                  <a:cubicBezTo>
                    <a:pt x="152" y="20"/>
                    <a:pt x="137" y="0"/>
                    <a:pt x="119" y="7"/>
                  </a:cubicBezTo>
                  <a:cubicBezTo>
                    <a:pt x="97" y="14"/>
                    <a:pt x="69" y="9"/>
                    <a:pt x="52" y="19"/>
                  </a:cubicBezTo>
                  <a:close/>
                </a:path>
              </a:pathLst>
            </a:custGeom>
            <a:solidFill>
              <a:srgbClr val="783C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808">
              <a:extLst>
                <a:ext uri="{FF2B5EF4-FFF2-40B4-BE49-F238E27FC236}">
                  <a16:creationId xmlns:a16="http://schemas.microsoft.com/office/drawing/2014/main" id="{E1B5ED9F-94A4-4E35-B28A-E685F03F0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188" y="2335213"/>
              <a:ext cx="76200" cy="128588"/>
            </a:xfrm>
            <a:custGeom>
              <a:avLst/>
              <a:gdLst>
                <a:gd name="T0" fmla="*/ 127 w 228"/>
                <a:gd name="T1" fmla="*/ 0 h 383"/>
                <a:gd name="T2" fmla="*/ 158 w 228"/>
                <a:gd name="T3" fmla="*/ 200 h 383"/>
                <a:gd name="T4" fmla="*/ 0 w 228"/>
                <a:gd name="T5" fmla="*/ 383 h 383"/>
                <a:gd name="T6" fmla="*/ 144 w 228"/>
                <a:gd name="T7" fmla="*/ 355 h 383"/>
                <a:gd name="T8" fmla="*/ 191 w 228"/>
                <a:gd name="T9" fmla="*/ 323 h 383"/>
                <a:gd name="T10" fmla="*/ 215 w 228"/>
                <a:gd name="T11" fmla="*/ 275 h 383"/>
                <a:gd name="T12" fmla="*/ 228 w 228"/>
                <a:gd name="T13" fmla="*/ 189 h 383"/>
                <a:gd name="T14" fmla="*/ 199 w 228"/>
                <a:gd name="T15" fmla="*/ 61 h 383"/>
                <a:gd name="T16" fmla="*/ 127 w 228"/>
                <a:gd name="T17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383">
                  <a:moveTo>
                    <a:pt x="127" y="0"/>
                  </a:moveTo>
                  <a:cubicBezTo>
                    <a:pt x="155" y="36"/>
                    <a:pt x="158" y="114"/>
                    <a:pt x="158" y="200"/>
                  </a:cubicBezTo>
                  <a:cubicBezTo>
                    <a:pt x="158" y="268"/>
                    <a:pt x="96" y="334"/>
                    <a:pt x="0" y="383"/>
                  </a:cubicBezTo>
                  <a:cubicBezTo>
                    <a:pt x="45" y="378"/>
                    <a:pt x="103" y="373"/>
                    <a:pt x="144" y="355"/>
                  </a:cubicBezTo>
                  <a:cubicBezTo>
                    <a:pt x="162" y="348"/>
                    <a:pt x="178" y="337"/>
                    <a:pt x="191" y="323"/>
                  </a:cubicBezTo>
                  <a:cubicBezTo>
                    <a:pt x="203" y="309"/>
                    <a:pt x="211" y="292"/>
                    <a:pt x="215" y="275"/>
                  </a:cubicBezTo>
                  <a:cubicBezTo>
                    <a:pt x="224" y="247"/>
                    <a:pt x="228" y="218"/>
                    <a:pt x="228" y="189"/>
                  </a:cubicBezTo>
                  <a:cubicBezTo>
                    <a:pt x="228" y="144"/>
                    <a:pt x="218" y="101"/>
                    <a:pt x="199" y="61"/>
                  </a:cubicBezTo>
                  <a:cubicBezTo>
                    <a:pt x="183" y="33"/>
                    <a:pt x="157" y="12"/>
                    <a:pt x="127" y="0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CA16FCF4-ACE9-428B-AF49-6274BDB2FAE3}"/>
              </a:ext>
            </a:extLst>
          </p:cNvPr>
          <p:cNvGrpSpPr/>
          <p:nvPr/>
        </p:nvGrpSpPr>
        <p:grpSpPr>
          <a:xfrm>
            <a:off x="7383700" y="3161500"/>
            <a:ext cx="1377198" cy="3093405"/>
            <a:chOff x="3402013" y="2047876"/>
            <a:chExt cx="412749" cy="927100"/>
          </a:xfrm>
        </p:grpSpPr>
        <p:sp>
          <p:nvSpPr>
            <p:cNvPr id="166" name="Freeform 2103">
              <a:extLst>
                <a:ext uri="{FF2B5EF4-FFF2-40B4-BE49-F238E27FC236}">
                  <a16:creationId xmlns:a16="http://schemas.microsoft.com/office/drawing/2014/main" id="{7DBFA678-83D9-4CF2-856E-49D0FD43F3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3300" y="2325689"/>
              <a:ext cx="160337" cy="76200"/>
            </a:xfrm>
            <a:custGeom>
              <a:avLst/>
              <a:gdLst>
                <a:gd name="T0" fmla="*/ 484 w 484"/>
                <a:gd name="T1" fmla="*/ 65 h 228"/>
                <a:gd name="T2" fmla="*/ 390 w 484"/>
                <a:gd name="T3" fmla="*/ 160 h 228"/>
                <a:gd name="T4" fmla="*/ 126 w 484"/>
                <a:gd name="T5" fmla="*/ 222 h 228"/>
                <a:gd name="T6" fmla="*/ 97 w 484"/>
                <a:gd name="T7" fmla="*/ 228 h 228"/>
                <a:gd name="T8" fmla="*/ 27 w 484"/>
                <a:gd name="T9" fmla="*/ 191 h 228"/>
                <a:gd name="T10" fmla="*/ 3 w 484"/>
                <a:gd name="T11" fmla="*/ 124 h 228"/>
                <a:gd name="T12" fmla="*/ 271 w 484"/>
                <a:gd name="T13" fmla="*/ 0 h 228"/>
                <a:gd name="T14" fmla="*/ 484 w 484"/>
                <a:gd name="T15" fmla="*/ 65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4" h="228">
                  <a:moveTo>
                    <a:pt x="484" y="65"/>
                  </a:moveTo>
                  <a:cubicBezTo>
                    <a:pt x="473" y="97"/>
                    <a:pt x="452" y="155"/>
                    <a:pt x="390" y="160"/>
                  </a:cubicBezTo>
                  <a:cubicBezTo>
                    <a:pt x="300" y="170"/>
                    <a:pt x="211" y="192"/>
                    <a:pt x="126" y="222"/>
                  </a:cubicBezTo>
                  <a:cubicBezTo>
                    <a:pt x="117" y="226"/>
                    <a:pt x="107" y="228"/>
                    <a:pt x="97" y="228"/>
                  </a:cubicBezTo>
                  <a:cubicBezTo>
                    <a:pt x="69" y="228"/>
                    <a:pt x="43" y="214"/>
                    <a:pt x="27" y="191"/>
                  </a:cubicBezTo>
                  <a:cubicBezTo>
                    <a:pt x="19" y="179"/>
                    <a:pt x="0" y="137"/>
                    <a:pt x="3" y="124"/>
                  </a:cubicBezTo>
                  <a:cubicBezTo>
                    <a:pt x="13" y="80"/>
                    <a:pt x="271" y="0"/>
                    <a:pt x="271" y="0"/>
                  </a:cubicBezTo>
                  <a:cubicBezTo>
                    <a:pt x="278" y="0"/>
                    <a:pt x="347" y="1"/>
                    <a:pt x="484" y="65"/>
                  </a:cubicBez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104">
              <a:extLst>
                <a:ext uri="{FF2B5EF4-FFF2-40B4-BE49-F238E27FC236}">
                  <a16:creationId xmlns:a16="http://schemas.microsoft.com/office/drawing/2014/main" id="{8F061CC5-46F0-4C37-846F-A3FBD96DEE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375" y="2222501"/>
              <a:ext cx="79375" cy="180975"/>
            </a:xfrm>
            <a:custGeom>
              <a:avLst/>
              <a:gdLst>
                <a:gd name="T0" fmla="*/ 124 w 243"/>
                <a:gd name="T1" fmla="*/ 524 h 540"/>
                <a:gd name="T2" fmla="*/ 38 w 243"/>
                <a:gd name="T3" fmla="*/ 216 h 540"/>
                <a:gd name="T4" fmla="*/ 20 w 243"/>
                <a:gd name="T5" fmla="*/ 156 h 540"/>
                <a:gd name="T6" fmla="*/ 2 w 243"/>
                <a:gd name="T7" fmla="*/ 100 h 540"/>
                <a:gd name="T8" fmla="*/ 13 w 243"/>
                <a:gd name="T9" fmla="*/ 66 h 540"/>
                <a:gd name="T10" fmla="*/ 23 w 243"/>
                <a:gd name="T11" fmla="*/ 37 h 540"/>
                <a:gd name="T12" fmla="*/ 45 w 243"/>
                <a:gd name="T13" fmla="*/ 22 h 540"/>
                <a:gd name="T14" fmla="*/ 48 w 243"/>
                <a:gd name="T15" fmla="*/ 13 h 540"/>
                <a:gd name="T16" fmla="*/ 69 w 243"/>
                <a:gd name="T17" fmla="*/ 0 h 540"/>
                <a:gd name="T18" fmla="*/ 75 w 243"/>
                <a:gd name="T19" fmla="*/ 0 h 540"/>
                <a:gd name="T20" fmla="*/ 82 w 243"/>
                <a:gd name="T21" fmla="*/ 6 h 540"/>
                <a:gd name="T22" fmla="*/ 83 w 243"/>
                <a:gd name="T23" fmla="*/ 11 h 540"/>
                <a:gd name="T24" fmla="*/ 83 w 243"/>
                <a:gd name="T25" fmla="*/ 12 h 540"/>
                <a:gd name="T26" fmla="*/ 83 w 243"/>
                <a:gd name="T27" fmla="*/ 12 h 540"/>
                <a:gd name="T28" fmla="*/ 90 w 243"/>
                <a:gd name="T29" fmla="*/ 69 h 540"/>
                <a:gd name="T30" fmla="*/ 95 w 243"/>
                <a:gd name="T31" fmla="*/ 76 h 540"/>
                <a:gd name="T32" fmla="*/ 105 w 243"/>
                <a:gd name="T33" fmla="*/ 67 h 540"/>
                <a:gd name="T34" fmla="*/ 119 w 243"/>
                <a:gd name="T35" fmla="*/ 44 h 540"/>
                <a:gd name="T36" fmla="*/ 124 w 243"/>
                <a:gd name="T37" fmla="*/ 41 h 540"/>
                <a:gd name="T38" fmla="*/ 130 w 243"/>
                <a:gd name="T39" fmla="*/ 49 h 540"/>
                <a:gd name="T40" fmla="*/ 121 w 243"/>
                <a:gd name="T41" fmla="*/ 109 h 540"/>
                <a:gd name="T42" fmla="*/ 118 w 243"/>
                <a:gd name="T43" fmla="*/ 135 h 540"/>
                <a:gd name="T44" fmla="*/ 110 w 243"/>
                <a:gd name="T45" fmla="*/ 167 h 540"/>
                <a:gd name="T46" fmla="*/ 203 w 243"/>
                <a:gd name="T47" fmla="*/ 374 h 540"/>
                <a:gd name="T48" fmla="*/ 188 w 243"/>
                <a:gd name="T49" fmla="*/ 533 h 540"/>
                <a:gd name="T50" fmla="*/ 162 w 243"/>
                <a:gd name="T51" fmla="*/ 540 h 540"/>
                <a:gd name="T52" fmla="*/ 124 w 243"/>
                <a:gd name="T53" fmla="*/ 524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3" h="540">
                  <a:moveTo>
                    <a:pt x="124" y="524"/>
                  </a:moveTo>
                  <a:cubicBezTo>
                    <a:pt x="89" y="482"/>
                    <a:pt x="76" y="311"/>
                    <a:pt x="38" y="216"/>
                  </a:cubicBezTo>
                  <a:cubicBezTo>
                    <a:pt x="35" y="207"/>
                    <a:pt x="23" y="166"/>
                    <a:pt x="20" y="156"/>
                  </a:cubicBezTo>
                  <a:cubicBezTo>
                    <a:pt x="14" y="138"/>
                    <a:pt x="0" y="120"/>
                    <a:pt x="2" y="100"/>
                  </a:cubicBezTo>
                  <a:cubicBezTo>
                    <a:pt x="5" y="88"/>
                    <a:pt x="8" y="77"/>
                    <a:pt x="13" y="66"/>
                  </a:cubicBezTo>
                  <a:cubicBezTo>
                    <a:pt x="15" y="56"/>
                    <a:pt x="16" y="44"/>
                    <a:pt x="23" y="37"/>
                  </a:cubicBezTo>
                  <a:cubicBezTo>
                    <a:pt x="30" y="30"/>
                    <a:pt x="40" y="30"/>
                    <a:pt x="45" y="22"/>
                  </a:cubicBezTo>
                  <a:cubicBezTo>
                    <a:pt x="46" y="19"/>
                    <a:pt x="47" y="16"/>
                    <a:pt x="48" y="13"/>
                  </a:cubicBezTo>
                  <a:cubicBezTo>
                    <a:pt x="52" y="5"/>
                    <a:pt x="60" y="0"/>
                    <a:pt x="69" y="0"/>
                  </a:cubicBezTo>
                  <a:cubicBezTo>
                    <a:pt x="71" y="0"/>
                    <a:pt x="73" y="0"/>
                    <a:pt x="75" y="0"/>
                  </a:cubicBezTo>
                  <a:cubicBezTo>
                    <a:pt x="78" y="1"/>
                    <a:pt x="81" y="3"/>
                    <a:pt x="82" y="6"/>
                  </a:cubicBezTo>
                  <a:cubicBezTo>
                    <a:pt x="83" y="8"/>
                    <a:pt x="83" y="9"/>
                    <a:pt x="83" y="11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3" y="32"/>
                    <a:pt x="86" y="51"/>
                    <a:pt x="90" y="69"/>
                  </a:cubicBezTo>
                  <a:cubicBezTo>
                    <a:pt x="91" y="72"/>
                    <a:pt x="92" y="74"/>
                    <a:pt x="95" y="76"/>
                  </a:cubicBezTo>
                  <a:cubicBezTo>
                    <a:pt x="100" y="77"/>
                    <a:pt x="103" y="71"/>
                    <a:pt x="105" y="67"/>
                  </a:cubicBezTo>
                  <a:cubicBezTo>
                    <a:pt x="108" y="59"/>
                    <a:pt x="113" y="51"/>
                    <a:pt x="119" y="44"/>
                  </a:cubicBezTo>
                  <a:cubicBezTo>
                    <a:pt x="120" y="42"/>
                    <a:pt x="122" y="41"/>
                    <a:pt x="124" y="41"/>
                  </a:cubicBezTo>
                  <a:cubicBezTo>
                    <a:pt x="128" y="41"/>
                    <a:pt x="130" y="45"/>
                    <a:pt x="130" y="49"/>
                  </a:cubicBezTo>
                  <a:cubicBezTo>
                    <a:pt x="129" y="70"/>
                    <a:pt x="126" y="90"/>
                    <a:pt x="121" y="109"/>
                  </a:cubicBezTo>
                  <a:cubicBezTo>
                    <a:pt x="121" y="118"/>
                    <a:pt x="119" y="127"/>
                    <a:pt x="118" y="135"/>
                  </a:cubicBezTo>
                  <a:cubicBezTo>
                    <a:pt x="115" y="145"/>
                    <a:pt x="112" y="156"/>
                    <a:pt x="110" y="167"/>
                  </a:cubicBezTo>
                  <a:cubicBezTo>
                    <a:pt x="104" y="203"/>
                    <a:pt x="171" y="303"/>
                    <a:pt x="203" y="374"/>
                  </a:cubicBezTo>
                  <a:cubicBezTo>
                    <a:pt x="243" y="433"/>
                    <a:pt x="237" y="504"/>
                    <a:pt x="188" y="533"/>
                  </a:cubicBezTo>
                  <a:cubicBezTo>
                    <a:pt x="180" y="538"/>
                    <a:pt x="171" y="540"/>
                    <a:pt x="162" y="540"/>
                  </a:cubicBezTo>
                  <a:cubicBezTo>
                    <a:pt x="148" y="540"/>
                    <a:pt x="134" y="534"/>
                    <a:pt x="124" y="524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105">
              <a:extLst>
                <a:ext uri="{FF2B5EF4-FFF2-40B4-BE49-F238E27FC236}">
                  <a16:creationId xmlns:a16="http://schemas.microsoft.com/office/drawing/2014/main" id="{ED246845-A512-4824-9CDB-0189D6AC0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100" y="2047876"/>
              <a:ext cx="347662" cy="317500"/>
            </a:xfrm>
            <a:custGeom>
              <a:avLst/>
              <a:gdLst>
                <a:gd name="T0" fmla="*/ 818 w 1044"/>
                <a:gd name="T1" fmla="*/ 766 h 946"/>
                <a:gd name="T2" fmla="*/ 597 w 1044"/>
                <a:gd name="T3" fmla="*/ 833 h 946"/>
                <a:gd name="T4" fmla="*/ 579 w 1044"/>
                <a:gd name="T5" fmla="*/ 833 h 946"/>
                <a:gd name="T6" fmla="*/ 556 w 1044"/>
                <a:gd name="T7" fmla="*/ 832 h 946"/>
                <a:gd name="T8" fmla="*/ 318 w 1044"/>
                <a:gd name="T9" fmla="*/ 904 h 946"/>
                <a:gd name="T10" fmla="*/ 312 w 1044"/>
                <a:gd name="T11" fmla="*/ 908 h 946"/>
                <a:gd name="T12" fmla="*/ 83 w 1044"/>
                <a:gd name="T13" fmla="*/ 787 h 946"/>
                <a:gd name="T14" fmla="*/ 56 w 1044"/>
                <a:gd name="T15" fmla="*/ 529 h 946"/>
                <a:gd name="T16" fmla="*/ 62 w 1044"/>
                <a:gd name="T17" fmla="*/ 525 h 946"/>
                <a:gd name="T18" fmla="*/ 225 w 1044"/>
                <a:gd name="T19" fmla="*/ 311 h 946"/>
                <a:gd name="T20" fmla="*/ 398 w 1044"/>
                <a:gd name="T21" fmla="*/ 100 h 946"/>
                <a:gd name="T22" fmla="*/ 917 w 1044"/>
                <a:gd name="T23" fmla="*/ 205 h 946"/>
                <a:gd name="T24" fmla="*/ 818 w 1044"/>
                <a:gd name="T25" fmla="*/ 766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4" h="946">
                  <a:moveTo>
                    <a:pt x="818" y="766"/>
                  </a:moveTo>
                  <a:cubicBezTo>
                    <a:pt x="753" y="810"/>
                    <a:pt x="676" y="833"/>
                    <a:pt x="597" y="833"/>
                  </a:cubicBezTo>
                  <a:cubicBezTo>
                    <a:pt x="591" y="833"/>
                    <a:pt x="585" y="833"/>
                    <a:pt x="579" y="833"/>
                  </a:cubicBezTo>
                  <a:cubicBezTo>
                    <a:pt x="572" y="833"/>
                    <a:pt x="564" y="832"/>
                    <a:pt x="556" y="832"/>
                  </a:cubicBezTo>
                  <a:cubicBezTo>
                    <a:pt x="472" y="832"/>
                    <a:pt x="389" y="858"/>
                    <a:pt x="318" y="904"/>
                  </a:cubicBezTo>
                  <a:lnTo>
                    <a:pt x="312" y="908"/>
                  </a:lnTo>
                  <a:cubicBezTo>
                    <a:pt x="256" y="946"/>
                    <a:pt x="154" y="892"/>
                    <a:pt x="83" y="787"/>
                  </a:cubicBezTo>
                  <a:cubicBezTo>
                    <a:pt x="12" y="682"/>
                    <a:pt x="0" y="567"/>
                    <a:pt x="56" y="529"/>
                  </a:cubicBezTo>
                  <a:lnTo>
                    <a:pt x="62" y="525"/>
                  </a:lnTo>
                  <a:cubicBezTo>
                    <a:pt x="138" y="473"/>
                    <a:pt x="195" y="398"/>
                    <a:pt x="225" y="311"/>
                  </a:cubicBezTo>
                  <a:cubicBezTo>
                    <a:pt x="254" y="222"/>
                    <a:pt x="316" y="146"/>
                    <a:pt x="398" y="100"/>
                  </a:cubicBezTo>
                  <a:cubicBezTo>
                    <a:pt x="580" y="0"/>
                    <a:pt x="808" y="46"/>
                    <a:pt x="917" y="205"/>
                  </a:cubicBezTo>
                  <a:cubicBezTo>
                    <a:pt x="1044" y="390"/>
                    <a:pt x="1005" y="640"/>
                    <a:pt x="818" y="766"/>
                  </a:cubicBezTo>
                  <a:close/>
                </a:path>
              </a:pathLst>
            </a:custGeom>
            <a:solidFill>
              <a:srgbClr val="66B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106">
              <a:extLst>
                <a:ext uri="{FF2B5EF4-FFF2-40B4-BE49-F238E27FC236}">
                  <a16:creationId xmlns:a16="http://schemas.microsoft.com/office/drawing/2014/main" id="{4114D30A-768A-4F5D-94CB-0B05B88B6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2188" y="2209801"/>
              <a:ext cx="46037" cy="144463"/>
            </a:xfrm>
            <a:custGeom>
              <a:avLst/>
              <a:gdLst>
                <a:gd name="T0" fmla="*/ 29 w 139"/>
                <a:gd name="T1" fmla="*/ 407 h 428"/>
                <a:gd name="T2" fmla="*/ 131 w 139"/>
                <a:gd name="T3" fmla="*/ 385 h 428"/>
                <a:gd name="T4" fmla="*/ 97 w 139"/>
                <a:gd name="T5" fmla="*/ 172 h 428"/>
                <a:gd name="T6" fmla="*/ 111 w 139"/>
                <a:gd name="T7" fmla="*/ 142 h 428"/>
                <a:gd name="T8" fmla="*/ 119 w 139"/>
                <a:gd name="T9" fmla="*/ 117 h 428"/>
                <a:gd name="T10" fmla="*/ 139 w 139"/>
                <a:gd name="T11" fmla="*/ 60 h 428"/>
                <a:gd name="T12" fmla="*/ 135 w 139"/>
                <a:gd name="T13" fmla="*/ 51 h 428"/>
                <a:gd name="T14" fmla="*/ 135 w 139"/>
                <a:gd name="T15" fmla="*/ 51 h 428"/>
                <a:gd name="T16" fmla="*/ 130 w 139"/>
                <a:gd name="T17" fmla="*/ 53 h 428"/>
                <a:gd name="T18" fmla="*/ 113 w 139"/>
                <a:gd name="T19" fmla="*/ 73 h 428"/>
                <a:gd name="T20" fmla="*/ 101 w 139"/>
                <a:gd name="T21" fmla="*/ 79 h 428"/>
                <a:gd name="T22" fmla="*/ 98 w 139"/>
                <a:gd name="T23" fmla="*/ 72 h 428"/>
                <a:gd name="T24" fmla="*/ 98 w 139"/>
                <a:gd name="T25" fmla="*/ 72 h 428"/>
                <a:gd name="T26" fmla="*/ 97 w 139"/>
                <a:gd name="T27" fmla="*/ 60 h 428"/>
                <a:gd name="T28" fmla="*/ 102 w 139"/>
                <a:gd name="T29" fmla="*/ 15 h 428"/>
                <a:gd name="T30" fmla="*/ 102 w 139"/>
                <a:gd name="T31" fmla="*/ 12 h 428"/>
                <a:gd name="T32" fmla="*/ 102 w 139"/>
                <a:gd name="T33" fmla="*/ 9 h 428"/>
                <a:gd name="T34" fmla="*/ 96 w 139"/>
                <a:gd name="T35" fmla="*/ 2 h 428"/>
                <a:gd name="T36" fmla="*/ 86 w 139"/>
                <a:gd name="T37" fmla="*/ 0 h 428"/>
                <a:gd name="T38" fmla="*/ 67 w 139"/>
                <a:gd name="T39" fmla="*/ 9 h 428"/>
                <a:gd name="T40" fmla="*/ 62 w 139"/>
                <a:gd name="T41" fmla="*/ 17 h 428"/>
                <a:gd name="T42" fmla="*/ 38 w 139"/>
                <a:gd name="T43" fmla="*/ 28 h 428"/>
                <a:gd name="T44" fmla="*/ 22 w 139"/>
                <a:gd name="T45" fmla="*/ 54 h 428"/>
                <a:gd name="T46" fmla="*/ 5 w 139"/>
                <a:gd name="T47" fmla="*/ 85 h 428"/>
                <a:gd name="T48" fmla="*/ 12 w 139"/>
                <a:gd name="T49" fmla="*/ 144 h 428"/>
                <a:gd name="T50" fmla="*/ 19 w 139"/>
                <a:gd name="T51" fmla="*/ 207 h 428"/>
                <a:gd name="T52" fmla="*/ 29 w 139"/>
                <a:gd name="T53" fmla="*/ 407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9" h="428">
                  <a:moveTo>
                    <a:pt x="29" y="407"/>
                  </a:moveTo>
                  <a:cubicBezTo>
                    <a:pt x="77" y="428"/>
                    <a:pt x="98" y="421"/>
                    <a:pt x="131" y="385"/>
                  </a:cubicBezTo>
                  <a:cubicBezTo>
                    <a:pt x="111" y="312"/>
                    <a:pt x="86" y="203"/>
                    <a:pt x="97" y="172"/>
                  </a:cubicBezTo>
                  <a:cubicBezTo>
                    <a:pt x="101" y="161"/>
                    <a:pt x="106" y="152"/>
                    <a:pt x="111" y="142"/>
                  </a:cubicBezTo>
                  <a:cubicBezTo>
                    <a:pt x="114" y="134"/>
                    <a:pt x="117" y="126"/>
                    <a:pt x="119" y="117"/>
                  </a:cubicBezTo>
                  <a:cubicBezTo>
                    <a:pt x="128" y="99"/>
                    <a:pt x="134" y="80"/>
                    <a:pt x="139" y="60"/>
                  </a:cubicBezTo>
                  <a:cubicBezTo>
                    <a:pt x="139" y="57"/>
                    <a:pt x="139" y="52"/>
                    <a:pt x="135" y="51"/>
                  </a:cubicBezTo>
                  <a:cubicBezTo>
                    <a:pt x="135" y="51"/>
                    <a:pt x="135" y="51"/>
                    <a:pt x="135" y="51"/>
                  </a:cubicBezTo>
                  <a:cubicBezTo>
                    <a:pt x="133" y="51"/>
                    <a:pt x="131" y="52"/>
                    <a:pt x="130" y="53"/>
                  </a:cubicBezTo>
                  <a:cubicBezTo>
                    <a:pt x="123" y="59"/>
                    <a:pt x="117" y="65"/>
                    <a:pt x="113" y="73"/>
                  </a:cubicBezTo>
                  <a:cubicBezTo>
                    <a:pt x="110" y="77"/>
                    <a:pt x="106" y="82"/>
                    <a:pt x="101" y="79"/>
                  </a:cubicBezTo>
                  <a:cubicBezTo>
                    <a:pt x="99" y="78"/>
                    <a:pt x="98" y="75"/>
                    <a:pt x="98" y="72"/>
                  </a:cubicBezTo>
                  <a:cubicBezTo>
                    <a:pt x="98" y="72"/>
                    <a:pt x="98" y="72"/>
                    <a:pt x="98" y="72"/>
                  </a:cubicBezTo>
                  <a:cubicBezTo>
                    <a:pt x="98" y="68"/>
                    <a:pt x="97" y="64"/>
                    <a:pt x="97" y="60"/>
                  </a:cubicBezTo>
                  <a:cubicBezTo>
                    <a:pt x="97" y="45"/>
                    <a:pt x="99" y="30"/>
                    <a:pt x="102" y="15"/>
                  </a:cubicBezTo>
                  <a:cubicBezTo>
                    <a:pt x="102" y="14"/>
                    <a:pt x="102" y="13"/>
                    <a:pt x="102" y="12"/>
                  </a:cubicBezTo>
                  <a:cubicBezTo>
                    <a:pt x="102" y="11"/>
                    <a:pt x="102" y="10"/>
                    <a:pt x="102" y="9"/>
                  </a:cubicBezTo>
                  <a:cubicBezTo>
                    <a:pt x="101" y="6"/>
                    <a:pt x="99" y="3"/>
                    <a:pt x="96" y="2"/>
                  </a:cubicBezTo>
                  <a:cubicBezTo>
                    <a:pt x="93" y="0"/>
                    <a:pt x="89" y="0"/>
                    <a:pt x="86" y="0"/>
                  </a:cubicBezTo>
                  <a:cubicBezTo>
                    <a:pt x="78" y="0"/>
                    <a:pt x="71" y="3"/>
                    <a:pt x="67" y="9"/>
                  </a:cubicBezTo>
                  <a:cubicBezTo>
                    <a:pt x="66" y="12"/>
                    <a:pt x="64" y="15"/>
                    <a:pt x="62" y="17"/>
                  </a:cubicBezTo>
                  <a:cubicBezTo>
                    <a:pt x="56" y="24"/>
                    <a:pt x="46" y="23"/>
                    <a:pt x="38" y="28"/>
                  </a:cubicBezTo>
                  <a:cubicBezTo>
                    <a:pt x="30" y="33"/>
                    <a:pt x="27" y="45"/>
                    <a:pt x="22" y="54"/>
                  </a:cubicBezTo>
                  <a:cubicBezTo>
                    <a:pt x="16" y="64"/>
                    <a:pt x="10" y="75"/>
                    <a:pt x="5" y="85"/>
                  </a:cubicBezTo>
                  <a:cubicBezTo>
                    <a:pt x="0" y="105"/>
                    <a:pt x="10" y="125"/>
                    <a:pt x="12" y="144"/>
                  </a:cubicBezTo>
                  <a:cubicBezTo>
                    <a:pt x="14" y="155"/>
                    <a:pt x="17" y="197"/>
                    <a:pt x="19" y="207"/>
                  </a:cubicBezTo>
                  <a:cubicBezTo>
                    <a:pt x="29" y="263"/>
                    <a:pt x="27" y="341"/>
                    <a:pt x="29" y="407"/>
                  </a:cubicBezTo>
                  <a:close/>
                </a:path>
              </a:pathLst>
            </a:custGeom>
            <a:solidFill>
              <a:srgbClr val="008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107">
              <a:extLst>
                <a:ext uri="{FF2B5EF4-FFF2-40B4-BE49-F238E27FC236}">
                  <a16:creationId xmlns:a16="http://schemas.microsoft.com/office/drawing/2014/main" id="{A5C3EB45-1C85-471A-B4E0-3E15ABD18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7900" y="2192339"/>
              <a:ext cx="106362" cy="84138"/>
            </a:xfrm>
            <a:custGeom>
              <a:avLst/>
              <a:gdLst>
                <a:gd name="T0" fmla="*/ 12 w 316"/>
                <a:gd name="T1" fmla="*/ 245 h 246"/>
                <a:gd name="T2" fmla="*/ 0 w 316"/>
                <a:gd name="T3" fmla="*/ 228 h 246"/>
                <a:gd name="T4" fmla="*/ 302 w 316"/>
                <a:gd name="T5" fmla="*/ 0 h 246"/>
                <a:gd name="T6" fmla="*/ 316 w 316"/>
                <a:gd name="T7" fmla="*/ 16 h 246"/>
                <a:gd name="T8" fmla="*/ 12 w 316"/>
                <a:gd name="T9" fmla="*/ 246 h 246"/>
                <a:gd name="T10" fmla="*/ 12 w 316"/>
                <a:gd name="T11" fmla="*/ 24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" h="246">
                  <a:moveTo>
                    <a:pt x="12" y="245"/>
                  </a:moveTo>
                  <a:lnTo>
                    <a:pt x="0" y="228"/>
                  </a:lnTo>
                  <a:cubicBezTo>
                    <a:pt x="105" y="158"/>
                    <a:pt x="206" y="81"/>
                    <a:pt x="302" y="0"/>
                  </a:cubicBezTo>
                  <a:lnTo>
                    <a:pt x="316" y="16"/>
                  </a:lnTo>
                  <a:cubicBezTo>
                    <a:pt x="220" y="98"/>
                    <a:pt x="117" y="175"/>
                    <a:pt x="12" y="246"/>
                  </a:cubicBezTo>
                  <a:lnTo>
                    <a:pt x="12" y="245"/>
                  </a:lnTo>
                  <a:close/>
                </a:path>
              </a:pathLst>
            </a:custGeom>
            <a:solidFill>
              <a:srgbClr val="008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108">
              <a:extLst>
                <a:ext uri="{FF2B5EF4-FFF2-40B4-BE49-F238E27FC236}">
                  <a16:creationId xmlns:a16="http://schemas.microsoft.com/office/drawing/2014/main" id="{42C73C1D-610D-4672-A592-2E1E8EDF4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8538" y="2235201"/>
              <a:ext cx="111125" cy="69850"/>
            </a:xfrm>
            <a:custGeom>
              <a:avLst/>
              <a:gdLst>
                <a:gd name="T0" fmla="*/ 12 w 334"/>
                <a:gd name="T1" fmla="*/ 212 h 212"/>
                <a:gd name="T2" fmla="*/ 0 w 334"/>
                <a:gd name="T3" fmla="*/ 194 h 212"/>
                <a:gd name="T4" fmla="*/ 324 w 334"/>
                <a:gd name="T5" fmla="*/ 0 h 212"/>
                <a:gd name="T6" fmla="*/ 334 w 334"/>
                <a:gd name="T7" fmla="*/ 18 h 212"/>
                <a:gd name="T8" fmla="*/ 12 w 334"/>
                <a:gd name="T9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4" h="212">
                  <a:moveTo>
                    <a:pt x="12" y="212"/>
                  </a:moveTo>
                  <a:lnTo>
                    <a:pt x="0" y="194"/>
                  </a:lnTo>
                  <a:cubicBezTo>
                    <a:pt x="104" y="123"/>
                    <a:pt x="213" y="58"/>
                    <a:pt x="324" y="0"/>
                  </a:cubicBezTo>
                  <a:lnTo>
                    <a:pt x="334" y="18"/>
                  </a:lnTo>
                  <a:cubicBezTo>
                    <a:pt x="223" y="76"/>
                    <a:pt x="115" y="141"/>
                    <a:pt x="12" y="212"/>
                  </a:cubicBezTo>
                  <a:close/>
                </a:path>
              </a:pathLst>
            </a:custGeom>
            <a:solidFill>
              <a:srgbClr val="008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109">
              <a:extLst>
                <a:ext uri="{FF2B5EF4-FFF2-40B4-BE49-F238E27FC236}">
                  <a16:creationId xmlns:a16="http://schemas.microsoft.com/office/drawing/2014/main" id="{846C4688-572C-40A5-8A20-7BADDAC54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0913" y="2222501"/>
              <a:ext cx="93662" cy="120650"/>
            </a:xfrm>
            <a:custGeom>
              <a:avLst/>
              <a:gdLst>
                <a:gd name="T0" fmla="*/ 184 w 281"/>
                <a:gd name="T1" fmla="*/ 152 h 360"/>
                <a:gd name="T2" fmla="*/ 0 w 281"/>
                <a:gd name="T3" fmla="*/ 52 h 360"/>
                <a:gd name="T4" fmla="*/ 18 w 281"/>
                <a:gd name="T5" fmla="*/ 32 h 360"/>
                <a:gd name="T6" fmla="*/ 211 w 281"/>
                <a:gd name="T7" fmla="*/ 134 h 360"/>
                <a:gd name="T8" fmla="*/ 234 w 281"/>
                <a:gd name="T9" fmla="*/ 351 h 360"/>
                <a:gd name="T10" fmla="*/ 209 w 281"/>
                <a:gd name="T11" fmla="*/ 360 h 360"/>
                <a:gd name="T12" fmla="*/ 184 w 281"/>
                <a:gd name="T13" fmla="*/ 152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1" h="360">
                  <a:moveTo>
                    <a:pt x="184" y="152"/>
                  </a:moveTo>
                  <a:cubicBezTo>
                    <a:pt x="127" y="68"/>
                    <a:pt x="46" y="23"/>
                    <a:pt x="0" y="52"/>
                  </a:cubicBezTo>
                  <a:cubicBezTo>
                    <a:pt x="5" y="44"/>
                    <a:pt x="11" y="37"/>
                    <a:pt x="18" y="32"/>
                  </a:cubicBezTo>
                  <a:cubicBezTo>
                    <a:pt x="65" y="0"/>
                    <a:pt x="151" y="46"/>
                    <a:pt x="211" y="134"/>
                  </a:cubicBezTo>
                  <a:cubicBezTo>
                    <a:pt x="270" y="223"/>
                    <a:pt x="281" y="320"/>
                    <a:pt x="234" y="351"/>
                  </a:cubicBezTo>
                  <a:cubicBezTo>
                    <a:pt x="226" y="356"/>
                    <a:pt x="218" y="359"/>
                    <a:pt x="209" y="360"/>
                  </a:cubicBezTo>
                  <a:cubicBezTo>
                    <a:pt x="251" y="328"/>
                    <a:pt x="241" y="236"/>
                    <a:pt x="184" y="152"/>
                  </a:cubicBezTo>
                  <a:close/>
                </a:path>
              </a:pathLst>
            </a:custGeom>
            <a:solidFill>
              <a:srgbClr val="008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2110">
              <a:extLst>
                <a:ext uri="{FF2B5EF4-FFF2-40B4-BE49-F238E27FC236}">
                  <a16:creationId xmlns:a16="http://schemas.microsoft.com/office/drawing/2014/main" id="{FE57EA02-DAE2-4A98-BEB4-5ED18E19A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5038" y="2230439"/>
              <a:ext cx="100012" cy="122238"/>
            </a:xfrm>
            <a:custGeom>
              <a:avLst/>
              <a:gdLst>
                <a:gd name="T0" fmla="*/ 228 w 297"/>
                <a:gd name="T1" fmla="*/ 130 h 368"/>
                <a:gd name="T2" fmla="*/ 44 w 297"/>
                <a:gd name="T3" fmla="*/ 30 h 368"/>
                <a:gd name="T4" fmla="*/ 68 w 297"/>
                <a:gd name="T5" fmla="*/ 238 h 368"/>
                <a:gd name="T6" fmla="*/ 252 w 297"/>
                <a:gd name="T7" fmla="*/ 338 h 368"/>
                <a:gd name="T8" fmla="*/ 228 w 297"/>
                <a:gd name="T9" fmla="*/ 13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368">
                  <a:moveTo>
                    <a:pt x="228" y="130"/>
                  </a:moveTo>
                  <a:cubicBezTo>
                    <a:pt x="171" y="45"/>
                    <a:pt x="88" y="0"/>
                    <a:pt x="44" y="30"/>
                  </a:cubicBezTo>
                  <a:cubicBezTo>
                    <a:pt x="0" y="60"/>
                    <a:pt x="11" y="153"/>
                    <a:pt x="68" y="238"/>
                  </a:cubicBezTo>
                  <a:cubicBezTo>
                    <a:pt x="126" y="323"/>
                    <a:pt x="208" y="368"/>
                    <a:pt x="252" y="338"/>
                  </a:cubicBezTo>
                  <a:cubicBezTo>
                    <a:pt x="297" y="309"/>
                    <a:pt x="286" y="215"/>
                    <a:pt x="228" y="130"/>
                  </a:cubicBezTo>
                  <a:close/>
                </a:path>
              </a:pathLst>
            </a:custGeom>
            <a:solidFill>
              <a:srgbClr val="66B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2111">
              <a:extLst>
                <a:ext uri="{FF2B5EF4-FFF2-40B4-BE49-F238E27FC236}">
                  <a16:creationId xmlns:a16="http://schemas.microsoft.com/office/drawing/2014/main" id="{F4BAA849-DAD8-4BE2-BB4E-0005011E7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7263" y="2255839"/>
              <a:ext cx="55562" cy="71438"/>
            </a:xfrm>
            <a:custGeom>
              <a:avLst/>
              <a:gdLst>
                <a:gd name="T0" fmla="*/ 131 w 170"/>
                <a:gd name="T1" fmla="*/ 74 h 211"/>
                <a:gd name="T2" fmla="*/ 25 w 170"/>
                <a:gd name="T3" fmla="*/ 17 h 211"/>
                <a:gd name="T4" fmla="*/ 39 w 170"/>
                <a:gd name="T5" fmla="*/ 136 h 211"/>
                <a:gd name="T6" fmla="*/ 145 w 170"/>
                <a:gd name="T7" fmla="*/ 194 h 211"/>
                <a:gd name="T8" fmla="*/ 131 w 170"/>
                <a:gd name="T9" fmla="*/ 7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211">
                  <a:moveTo>
                    <a:pt x="131" y="74"/>
                  </a:moveTo>
                  <a:cubicBezTo>
                    <a:pt x="98" y="25"/>
                    <a:pt x="51" y="0"/>
                    <a:pt x="25" y="17"/>
                  </a:cubicBezTo>
                  <a:cubicBezTo>
                    <a:pt x="0" y="34"/>
                    <a:pt x="6" y="87"/>
                    <a:pt x="39" y="136"/>
                  </a:cubicBezTo>
                  <a:cubicBezTo>
                    <a:pt x="72" y="185"/>
                    <a:pt x="120" y="211"/>
                    <a:pt x="145" y="194"/>
                  </a:cubicBezTo>
                  <a:cubicBezTo>
                    <a:pt x="170" y="177"/>
                    <a:pt x="164" y="123"/>
                    <a:pt x="131" y="74"/>
                  </a:cubicBezTo>
                  <a:close/>
                </a:path>
              </a:pathLst>
            </a:custGeom>
            <a:solidFill>
              <a:srgbClr val="008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2112">
              <a:extLst>
                <a:ext uri="{FF2B5EF4-FFF2-40B4-BE49-F238E27FC236}">
                  <a16:creationId xmlns:a16="http://schemas.microsoft.com/office/drawing/2014/main" id="{8435D951-49E0-43CE-B7D2-2E27D1E0E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0613" y="2076451"/>
              <a:ext cx="96837" cy="65088"/>
            </a:xfrm>
            <a:custGeom>
              <a:avLst/>
              <a:gdLst>
                <a:gd name="T0" fmla="*/ 160 w 287"/>
                <a:gd name="T1" fmla="*/ 14 h 192"/>
                <a:gd name="T2" fmla="*/ 9 w 287"/>
                <a:gd name="T3" fmla="*/ 70 h 192"/>
                <a:gd name="T4" fmla="*/ 128 w 287"/>
                <a:gd name="T5" fmla="*/ 178 h 192"/>
                <a:gd name="T6" fmla="*/ 279 w 287"/>
                <a:gd name="T7" fmla="*/ 122 h 192"/>
                <a:gd name="T8" fmla="*/ 160 w 287"/>
                <a:gd name="T9" fmla="*/ 1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192">
                  <a:moveTo>
                    <a:pt x="160" y="14"/>
                  </a:moveTo>
                  <a:cubicBezTo>
                    <a:pt x="85" y="0"/>
                    <a:pt x="18" y="25"/>
                    <a:pt x="9" y="70"/>
                  </a:cubicBezTo>
                  <a:cubicBezTo>
                    <a:pt x="0" y="115"/>
                    <a:pt x="54" y="163"/>
                    <a:pt x="128" y="178"/>
                  </a:cubicBezTo>
                  <a:cubicBezTo>
                    <a:pt x="202" y="192"/>
                    <a:pt x="270" y="167"/>
                    <a:pt x="279" y="122"/>
                  </a:cubicBezTo>
                  <a:cubicBezTo>
                    <a:pt x="287" y="77"/>
                    <a:pt x="234" y="29"/>
                    <a:pt x="160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2113">
              <a:extLst>
                <a:ext uri="{FF2B5EF4-FFF2-40B4-BE49-F238E27FC236}">
                  <a16:creationId xmlns:a16="http://schemas.microsoft.com/office/drawing/2014/main" id="{0C417122-36A5-475F-A136-88B6F32BE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7288" y="2103439"/>
              <a:ext cx="84137" cy="203200"/>
            </a:xfrm>
            <a:custGeom>
              <a:avLst/>
              <a:gdLst>
                <a:gd name="T0" fmla="*/ 102 w 254"/>
                <a:gd name="T1" fmla="*/ 559 h 604"/>
                <a:gd name="T2" fmla="*/ 0 w 254"/>
                <a:gd name="T3" fmla="*/ 604 h 604"/>
                <a:gd name="T4" fmla="*/ 21 w 254"/>
                <a:gd name="T5" fmla="*/ 590 h 604"/>
                <a:gd name="T6" fmla="*/ 196 w 254"/>
                <a:gd name="T7" fmla="*/ 262 h 604"/>
                <a:gd name="T8" fmla="*/ 119 w 254"/>
                <a:gd name="T9" fmla="*/ 29 h 604"/>
                <a:gd name="T10" fmla="*/ 108 w 254"/>
                <a:gd name="T11" fmla="*/ 15 h 604"/>
                <a:gd name="T12" fmla="*/ 187 w 254"/>
                <a:gd name="T13" fmla="*/ 70 h 604"/>
                <a:gd name="T14" fmla="*/ 195 w 254"/>
                <a:gd name="T15" fmla="*/ 82 h 604"/>
                <a:gd name="T16" fmla="*/ 254 w 254"/>
                <a:gd name="T17" fmla="*/ 274 h 604"/>
                <a:gd name="T18" fmla="*/ 102 w 254"/>
                <a:gd name="T19" fmla="*/ 559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4" h="604">
                  <a:moveTo>
                    <a:pt x="102" y="559"/>
                  </a:moveTo>
                  <a:cubicBezTo>
                    <a:pt x="71" y="580"/>
                    <a:pt x="36" y="595"/>
                    <a:pt x="0" y="604"/>
                  </a:cubicBezTo>
                  <a:cubicBezTo>
                    <a:pt x="7" y="599"/>
                    <a:pt x="14" y="595"/>
                    <a:pt x="21" y="590"/>
                  </a:cubicBezTo>
                  <a:cubicBezTo>
                    <a:pt x="130" y="517"/>
                    <a:pt x="196" y="394"/>
                    <a:pt x="196" y="262"/>
                  </a:cubicBezTo>
                  <a:cubicBezTo>
                    <a:pt x="196" y="179"/>
                    <a:pt x="169" y="97"/>
                    <a:pt x="119" y="29"/>
                  </a:cubicBezTo>
                  <a:cubicBezTo>
                    <a:pt x="116" y="24"/>
                    <a:pt x="112" y="20"/>
                    <a:pt x="108" y="15"/>
                  </a:cubicBezTo>
                  <a:cubicBezTo>
                    <a:pt x="99" y="0"/>
                    <a:pt x="156" y="27"/>
                    <a:pt x="187" y="70"/>
                  </a:cubicBezTo>
                  <a:cubicBezTo>
                    <a:pt x="190" y="74"/>
                    <a:pt x="193" y="78"/>
                    <a:pt x="195" y="82"/>
                  </a:cubicBezTo>
                  <a:cubicBezTo>
                    <a:pt x="233" y="138"/>
                    <a:pt x="254" y="205"/>
                    <a:pt x="254" y="274"/>
                  </a:cubicBezTo>
                  <a:cubicBezTo>
                    <a:pt x="254" y="388"/>
                    <a:pt x="197" y="495"/>
                    <a:pt x="102" y="5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2114">
              <a:extLst>
                <a:ext uri="{FF2B5EF4-FFF2-40B4-BE49-F238E27FC236}">
                  <a16:creationId xmlns:a16="http://schemas.microsoft.com/office/drawing/2014/main" id="{41F8E108-A747-413C-9E7E-B1A578DB1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6775" y="2235201"/>
              <a:ext cx="155575" cy="168275"/>
            </a:xfrm>
            <a:custGeom>
              <a:avLst/>
              <a:gdLst>
                <a:gd name="T0" fmla="*/ 282 w 468"/>
                <a:gd name="T1" fmla="*/ 469 h 503"/>
                <a:gd name="T2" fmla="*/ 75 w 468"/>
                <a:gd name="T3" fmla="*/ 359 h 503"/>
                <a:gd name="T4" fmla="*/ 50 w 468"/>
                <a:gd name="T5" fmla="*/ 126 h 503"/>
                <a:gd name="T6" fmla="*/ 186 w 468"/>
                <a:gd name="T7" fmla="*/ 34 h 503"/>
                <a:gd name="T8" fmla="*/ 393 w 468"/>
                <a:gd name="T9" fmla="*/ 144 h 503"/>
                <a:gd name="T10" fmla="*/ 418 w 468"/>
                <a:gd name="T11" fmla="*/ 377 h 503"/>
                <a:gd name="T12" fmla="*/ 282 w 468"/>
                <a:gd name="T13" fmla="*/ 469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8" h="503">
                  <a:moveTo>
                    <a:pt x="282" y="469"/>
                  </a:moveTo>
                  <a:cubicBezTo>
                    <a:pt x="231" y="503"/>
                    <a:pt x="139" y="454"/>
                    <a:pt x="75" y="359"/>
                  </a:cubicBezTo>
                  <a:cubicBezTo>
                    <a:pt x="11" y="264"/>
                    <a:pt x="0" y="160"/>
                    <a:pt x="50" y="126"/>
                  </a:cubicBezTo>
                  <a:lnTo>
                    <a:pt x="186" y="34"/>
                  </a:lnTo>
                  <a:cubicBezTo>
                    <a:pt x="237" y="0"/>
                    <a:pt x="329" y="49"/>
                    <a:pt x="393" y="144"/>
                  </a:cubicBezTo>
                  <a:cubicBezTo>
                    <a:pt x="458" y="239"/>
                    <a:pt x="468" y="343"/>
                    <a:pt x="418" y="377"/>
                  </a:cubicBezTo>
                  <a:lnTo>
                    <a:pt x="282" y="469"/>
                  </a:lnTo>
                  <a:close/>
                </a:path>
              </a:pathLst>
            </a:custGeom>
            <a:solidFill>
              <a:srgbClr val="008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2115">
              <a:extLst>
                <a:ext uri="{FF2B5EF4-FFF2-40B4-BE49-F238E27FC236}">
                  <a16:creationId xmlns:a16="http://schemas.microsoft.com/office/drawing/2014/main" id="{095E0FA0-81EB-4C49-B1E0-5121FD5FF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1225" y="2241551"/>
              <a:ext cx="100012" cy="131763"/>
            </a:xfrm>
            <a:custGeom>
              <a:avLst/>
              <a:gdLst>
                <a:gd name="T0" fmla="*/ 231 w 303"/>
                <a:gd name="T1" fmla="*/ 391 h 391"/>
                <a:gd name="T2" fmla="*/ 207 w 303"/>
                <a:gd name="T3" fmla="*/ 158 h 391"/>
                <a:gd name="T4" fmla="*/ 0 w 303"/>
                <a:gd name="T5" fmla="*/ 48 h 391"/>
                <a:gd name="T6" fmla="*/ 21 w 303"/>
                <a:gd name="T7" fmla="*/ 34 h 391"/>
                <a:gd name="T8" fmla="*/ 228 w 303"/>
                <a:gd name="T9" fmla="*/ 144 h 391"/>
                <a:gd name="T10" fmla="*/ 252 w 303"/>
                <a:gd name="T11" fmla="*/ 377 h 391"/>
                <a:gd name="T12" fmla="*/ 231 w 303"/>
                <a:gd name="T13" fmla="*/ 39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391">
                  <a:moveTo>
                    <a:pt x="231" y="391"/>
                  </a:moveTo>
                  <a:cubicBezTo>
                    <a:pt x="282" y="357"/>
                    <a:pt x="271" y="253"/>
                    <a:pt x="207" y="158"/>
                  </a:cubicBezTo>
                  <a:cubicBezTo>
                    <a:pt x="143" y="63"/>
                    <a:pt x="50" y="14"/>
                    <a:pt x="0" y="48"/>
                  </a:cubicBezTo>
                  <a:lnTo>
                    <a:pt x="21" y="34"/>
                  </a:lnTo>
                  <a:cubicBezTo>
                    <a:pt x="71" y="0"/>
                    <a:pt x="163" y="49"/>
                    <a:pt x="228" y="144"/>
                  </a:cubicBezTo>
                  <a:cubicBezTo>
                    <a:pt x="292" y="239"/>
                    <a:pt x="303" y="343"/>
                    <a:pt x="252" y="377"/>
                  </a:cubicBezTo>
                  <a:lnTo>
                    <a:pt x="231" y="391"/>
                  </a:lnTo>
                  <a:close/>
                </a:path>
              </a:pathLst>
            </a:custGeom>
            <a:solidFill>
              <a:srgbClr val="17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2116">
              <a:extLst>
                <a:ext uri="{FF2B5EF4-FFF2-40B4-BE49-F238E27FC236}">
                  <a16:creationId xmlns:a16="http://schemas.microsoft.com/office/drawing/2014/main" id="{C2E2159B-F89A-4F85-BC61-B0DA271EC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0588" y="2255839"/>
              <a:ext cx="101600" cy="131763"/>
            </a:xfrm>
            <a:custGeom>
              <a:avLst/>
              <a:gdLst>
                <a:gd name="T0" fmla="*/ 232 w 303"/>
                <a:gd name="T1" fmla="*/ 392 h 392"/>
                <a:gd name="T2" fmla="*/ 207 w 303"/>
                <a:gd name="T3" fmla="*/ 158 h 392"/>
                <a:gd name="T4" fmla="*/ 0 w 303"/>
                <a:gd name="T5" fmla="*/ 48 h 392"/>
                <a:gd name="T6" fmla="*/ 21 w 303"/>
                <a:gd name="T7" fmla="*/ 34 h 392"/>
                <a:gd name="T8" fmla="*/ 228 w 303"/>
                <a:gd name="T9" fmla="*/ 144 h 392"/>
                <a:gd name="T10" fmla="*/ 252 w 303"/>
                <a:gd name="T11" fmla="*/ 378 h 392"/>
                <a:gd name="T12" fmla="*/ 232 w 303"/>
                <a:gd name="T13" fmla="*/ 39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392">
                  <a:moveTo>
                    <a:pt x="232" y="392"/>
                  </a:moveTo>
                  <a:cubicBezTo>
                    <a:pt x="282" y="358"/>
                    <a:pt x="271" y="253"/>
                    <a:pt x="207" y="158"/>
                  </a:cubicBezTo>
                  <a:cubicBezTo>
                    <a:pt x="143" y="64"/>
                    <a:pt x="51" y="14"/>
                    <a:pt x="0" y="48"/>
                  </a:cubicBezTo>
                  <a:lnTo>
                    <a:pt x="21" y="34"/>
                  </a:lnTo>
                  <a:cubicBezTo>
                    <a:pt x="71" y="0"/>
                    <a:pt x="163" y="49"/>
                    <a:pt x="228" y="144"/>
                  </a:cubicBezTo>
                  <a:cubicBezTo>
                    <a:pt x="292" y="239"/>
                    <a:pt x="303" y="344"/>
                    <a:pt x="252" y="378"/>
                  </a:cubicBezTo>
                  <a:lnTo>
                    <a:pt x="232" y="392"/>
                  </a:lnTo>
                  <a:close/>
                </a:path>
              </a:pathLst>
            </a:custGeom>
            <a:solidFill>
              <a:srgbClr val="17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2117">
              <a:extLst>
                <a:ext uri="{FF2B5EF4-FFF2-40B4-BE49-F238E27FC236}">
                  <a16:creationId xmlns:a16="http://schemas.microsoft.com/office/drawing/2014/main" id="{2E88D918-952D-4B24-B372-DF2F30886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2013" y="2268539"/>
              <a:ext cx="109537" cy="138113"/>
            </a:xfrm>
            <a:custGeom>
              <a:avLst/>
              <a:gdLst>
                <a:gd name="T0" fmla="*/ 258 w 333"/>
                <a:gd name="T1" fmla="*/ 144 h 411"/>
                <a:gd name="T2" fmla="*/ 51 w 333"/>
                <a:gd name="T3" fmla="*/ 34 h 411"/>
                <a:gd name="T4" fmla="*/ 75 w 333"/>
                <a:gd name="T5" fmla="*/ 267 h 411"/>
                <a:gd name="T6" fmla="*/ 283 w 333"/>
                <a:gd name="T7" fmla="*/ 377 h 411"/>
                <a:gd name="T8" fmla="*/ 258 w 333"/>
                <a:gd name="T9" fmla="*/ 144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411">
                  <a:moveTo>
                    <a:pt x="258" y="144"/>
                  </a:moveTo>
                  <a:cubicBezTo>
                    <a:pt x="194" y="49"/>
                    <a:pt x="101" y="0"/>
                    <a:pt x="51" y="34"/>
                  </a:cubicBezTo>
                  <a:cubicBezTo>
                    <a:pt x="0" y="68"/>
                    <a:pt x="11" y="172"/>
                    <a:pt x="75" y="267"/>
                  </a:cubicBezTo>
                  <a:cubicBezTo>
                    <a:pt x="140" y="362"/>
                    <a:pt x="232" y="411"/>
                    <a:pt x="283" y="377"/>
                  </a:cubicBezTo>
                  <a:cubicBezTo>
                    <a:pt x="333" y="343"/>
                    <a:pt x="322" y="239"/>
                    <a:pt x="258" y="144"/>
                  </a:cubicBezTo>
                  <a:close/>
                </a:path>
              </a:pathLst>
            </a:custGeom>
            <a:solidFill>
              <a:srgbClr val="17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2118">
              <a:extLst>
                <a:ext uri="{FF2B5EF4-FFF2-40B4-BE49-F238E27FC236}">
                  <a16:creationId xmlns:a16="http://schemas.microsoft.com/office/drawing/2014/main" id="{BF9D7151-35B4-4A49-9E35-85B078177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125" y="2293939"/>
              <a:ext cx="76200" cy="96838"/>
            </a:xfrm>
            <a:custGeom>
              <a:avLst/>
              <a:gdLst>
                <a:gd name="T0" fmla="*/ 179 w 233"/>
                <a:gd name="T1" fmla="*/ 103 h 290"/>
                <a:gd name="T2" fmla="*/ 35 w 233"/>
                <a:gd name="T3" fmla="*/ 24 h 290"/>
                <a:gd name="T4" fmla="*/ 54 w 233"/>
                <a:gd name="T5" fmla="*/ 187 h 290"/>
                <a:gd name="T6" fmla="*/ 199 w 233"/>
                <a:gd name="T7" fmla="*/ 266 h 290"/>
                <a:gd name="T8" fmla="*/ 179 w 233"/>
                <a:gd name="T9" fmla="*/ 103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90">
                  <a:moveTo>
                    <a:pt x="179" y="103"/>
                  </a:moveTo>
                  <a:cubicBezTo>
                    <a:pt x="134" y="36"/>
                    <a:pt x="69" y="0"/>
                    <a:pt x="35" y="24"/>
                  </a:cubicBezTo>
                  <a:cubicBezTo>
                    <a:pt x="0" y="47"/>
                    <a:pt x="9" y="120"/>
                    <a:pt x="54" y="187"/>
                  </a:cubicBezTo>
                  <a:cubicBezTo>
                    <a:pt x="99" y="255"/>
                    <a:pt x="164" y="290"/>
                    <a:pt x="199" y="266"/>
                  </a:cubicBezTo>
                  <a:cubicBezTo>
                    <a:pt x="233" y="243"/>
                    <a:pt x="225" y="170"/>
                    <a:pt x="179" y="103"/>
                  </a:cubicBezTo>
                  <a:close/>
                </a:path>
              </a:pathLst>
            </a:custGeom>
            <a:solidFill>
              <a:srgbClr val="008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2119">
              <a:extLst>
                <a:ext uri="{FF2B5EF4-FFF2-40B4-BE49-F238E27FC236}">
                  <a16:creationId xmlns:a16="http://schemas.microsoft.com/office/drawing/2014/main" id="{F823CA5A-4F95-4FC2-8E85-14AE720867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4238" y="2319339"/>
              <a:ext cx="42862" cy="52388"/>
            </a:xfrm>
            <a:custGeom>
              <a:avLst/>
              <a:gdLst>
                <a:gd name="T0" fmla="*/ 96 w 125"/>
                <a:gd name="T1" fmla="*/ 55 h 155"/>
                <a:gd name="T2" fmla="*/ 19 w 125"/>
                <a:gd name="T3" fmla="*/ 13 h 155"/>
                <a:gd name="T4" fmla="*/ 29 w 125"/>
                <a:gd name="T5" fmla="*/ 100 h 155"/>
                <a:gd name="T6" fmla="*/ 107 w 125"/>
                <a:gd name="T7" fmla="*/ 143 h 155"/>
                <a:gd name="T8" fmla="*/ 96 w 125"/>
                <a:gd name="T9" fmla="*/ 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55">
                  <a:moveTo>
                    <a:pt x="96" y="55"/>
                  </a:moveTo>
                  <a:cubicBezTo>
                    <a:pt x="72" y="19"/>
                    <a:pt x="37" y="0"/>
                    <a:pt x="19" y="13"/>
                  </a:cubicBezTo>
                  <a:cubicBezTo>
                    <a:pt x="0" y="25"/>
                    <a:pt x="5" y="64"/>
                    <a:pt x="29" y="100"/>
                  </a:cubicBezTo>
                  <a:cubicBezTo>
                    <a:pt x="53" y="136"/>
                    <a:pt x="88" y="155"/>
                    <a:pt x="107" y="143"/>
                  </a:cubicBezTo>
                  <a:cubicBezTo>
                    <a:pt x="125" y="130"/>
                    <a:pt x="121" y="91"/>
                    <a:pt x="96" y="55"/>
                  </a:cubicBezTo>
                  <a:close/>
                </a:path>
              </a:pathLst>
            </a:custGeom>
            <a:solidFill>
              <a:srgbClr val="17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2120">
              <a:extLst>
                <a:ext uri="{FF2B5EF4-FFF2-40B4-BE49-F238E27FC236}">
                  <a16:creationId xmlns:a16="http://schemas.microsoft.com/office/drawing/2014/main" id="{24EA5981-91A3-4BB0-9CD4-DCDE1C358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1413" y="2870201"/>
              <a:ext cx="60325" cy="104775"/>
            </a:xfrm>
            <a:custGeom>
              <a:avLst/>
              <a:gdLst>
                <a:gd name="T0" fmla="*/ 23 w 180"/>
                <a:gd name="T1" fmla="*/ 220 h 312"/>
                <a:gd name="T2" fmla="*/ 7 w 180"/>
                <a:gd name="T3" fmla="*/ 246 h 312"/>
                <a:gd name="T4" fmla="*/ 0 w 180"/>
                <a:gd name="T5" fmla="*/ 271 h 312"/>
                <a:gd name="T6" fmla="*/ 8 w 180"/>
                <a:gd name="T7" fmla="*/ 297 h 312"/>
                <a:gd name="T8" fmla="*/ 41 w 180"/>
                <a:gd name="T9" fmla="*/ 312 h 312"/>
                <a:gd name="T10" fmla="*/ 47 w 180"/>
                <a:gd name="T11" fmla="*/ 311 h 312"/>
                <a:gd name="T12" fmla="*/ 87 w 180"/>
                <a:gd name="T13" fmla="*/ 296 h 312"/>
                <a:gd name="T14" fmla="*/ 134 w 180"/>
                <a:gd name="T15" fmla="*/ 253 h 312"/>
                <a:gd name="T16" fmla="*/ 147 w 180"/>
                <a:gd name="T17" fmla="*/ 206 h 312"/>
                <a:gd name="T18" fmla="*/ 168 w 180"/>
                <a:gd name="T19" fmla="*/ 163 h 312"/>
                <a:gd name="T20" fmla="*/ 177 w 180"/>
                <a:gd name="T21" fmla="*/ 154 h 312"/>
                <a:gd name="T22" fmla="*/ 180 w 180"/>
                <a:gd name="T23" fmla="*/ 141 h 312"/>
                <a:gd name="T24" fmla="*/ 180 w 180"/>
                <a:gd name="T25" fmla="*/ 140 h 312"/>
                <a:gd name="T26" fmla="*/ 180 w 180"/>
                <a:gd name="T27" fmla="*/ 134 h 312"/>
                <a:gd name="T28" fmla="*/ 172 w 180"/>
                <a:gd name="T29" fmla="*/ 85 h 312"/>
                <a:gd name="T30" fmla="*/ 160 w 180"/>
                <a:gd name="T31" fmla="*/ 59 h 312"/>
                <a:gd name="T32" fmla="*/ 155 w 180"/>
                <a:gd name="T33" fmla="*/ 39 h 312"/>
                <a:gd name="T34" fmla="*/ 87 w 180"/>
                <a:gd name="T35" fmla="*/ 21 h 312"/>
                <a:gd name="T36" fmla="*/ 51 w 180"/>
                <a:gd name="T37" fmla="*/ 112 h 312"/>
                <a:gd name="T38" fmla="*/ 27 w 180"/>
                <a:gd name="T39" fmla="*/ 216 h 312"/>
                <a:gd name="T40" fmla="*/ 23 w 180"/>
                <a:gd name="T41" fmla="*/ 22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0" h="312">
                  <a:moveTo>
                    <a:pt x="23" y="220"/>
                  </a:moveTo>
                  <a:cubicBezTo>
                    <a:pt x="18" y="229"/>
                    <a:pt x="12" y="237"/>
                    <a:pt x="7" y="246"/>
                  </a:cubicBezTo>
                  <a:cubicBezTo>
                    <a:pt x="3" y="254"/>
                    <a:pt x="0" y="262"/>
                    <a:pt x="0" y="271"/>
                  </a:cubicBezTo>
                  <a:cubicBezTo>
                    <a:pt x="0" y="280"/>
                    <a:pt x="3" y="289"/>
                    <a:pt x="8" y="297"/>
                  </a:cubicBezTo>
                  <a:cubicBezTo>
                    <a:pt x="16" y="306"/>
                    <a:pt x="28" y="312"/>
                    <a:pt x="41" y="312"/>
                  </a:cubicBezTo>
                  <a:cubicBezTo>
                    <a:pt x="43" y="312"/>
                    <a:pt x="45" y="311"/>
                    <a:pt x="47" y="311"/>
                  </a:cubicBezTo>
                  <a:cubicBezTo>
                    <a:pt x="61" y="309"/>
                    <a:pt x="75" y="304"/>
                    <a:pt x="87" y="296"/>
                  </a:cubicBezTo>
                  <a:cubicBezTo>
                    <a:pt x="106" y="286"/>
                    <a:pt x="123" y="271"/>
                    <a:pt x="134" y="253"/>
                  </a:cubicBezTo>
                  <a:cubicBezTo>
                    <a:pt x="141" y="238"/>
                    <a:pt x="145" y="222"/>
                    <a:pt x="147" y="206"/>
                  </a:cubicBezTo>
                  <a:cubicBezTo>
                    <a:pt x="150" y="190"/>
                    <a:pt x="157" y="175"/>
                    <a:pt x="168" y="163"/>
                  </a:cubicBezTo>
                  <a:cubicBezTo>
                    <a:pt x="171" y="161"/>
                    <a:pt x="174" y="158"/>
                    <a:pt x="177" y="154"/>
                  </a:cubicBezTo>
                  <a:cubicBezTo>
                    <a:pt x="179" y="150"/>
                    <a:pt x="180" y="146"/>
                    <a:pt x="180" y="141"/>
                  </a:cubicBezTo>
                  <a:cubicBezTo>
                    <a:pt x="180" y="141"/>
                    <a:pt x="180" y="140"/>
                    <a:pt x="180" y="140"/>
                  </a:cubicBezTo>
                  <a:cubicBezTo>
                    <a:pt x="180" y="138"/>
                    <a:pt x="180" y="136"/>
                    <a:pt x="180" y="134"/>
                  </a:cubicBezTo>
                  <a:cubicBezTo>
                    <a:pt x="180" y="117"/>
                    <a:pt x="177" y="101"/>
                    <a:pt x="172" y="85"/>
                  </a:cubicBezTo>
                  <a:cubicBezTo>
                    <a:pt x="169" y="76"/>
                    <a:pt x="164" y="68"/>
                    <a:pt x="160" y="59"/>
                  </a:cubicBezTo>
                  <a:cubicBezTo>
                    <a:pt x="158" y="52"/>
                    <a:pt x="157" y="45"/>
                    <a:pt x="155" y="39"/>
                  </a:cubicBezTo>
                  <a:cubicBezTo>
                    <a:pt x="143" y="12"/>
                    <a:pt x="110" y="0"/>
                    <a:pt x="87" y="21"/>
                  </a:cubicBezTo>
                  <a:cubicBezTo>
                    <a:pt x="64" y="43"/>
                    <a:pt x="55" y="79"/>
                    <a:pt x="51" y="112"/>
                  </a:cubicBezTo>
                  <a:cubicBezTo>
                    <a:pt x="47" y="148"/>
                    <a:pt x="46" y="183"/>
                    <a:pt x="27" y="216"/>
                  </a:cubicBezTo>
                  <a:lnTo>
                    <a:pt x="23" y="220"/>
                  </a:lnTo>
                  <a:close/>
                </a:path>
              </a:pathLst>
            </a:custGeom>
            <a:solidFill>
              <a:srgbClr val="1C35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2121">
              <a:extLst>
                <a:ext uri="{FF2B5EF4-FFF2-40B4-BE49-F238E27FC236}">
                  <a16:creationId xmlns:a16="http://schemas.microsoft.com/office/drawing/2014/main" id="{F1B9B411-52EE-4642-B547-9C2FD9B94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5538" y="2849564"/>
              <a:ext cx="76200" cy="74613"/>
            </a:xfrm>
            <a:custGeom>
              <a:avLst/>
              <a:gdLst>
                <a:gd name="T0" fmla="*/ 80 w 225"/>
                <a:gd name="T1" fmla="*/ 62 h 223"/>
                <a:gd name="T2" fmla="*/ 78 w 225"/>
                <a:gd name="T3" fmla="*/ 70 h 223"/>
                <a:gd name="T4" fmla="*/ 43 w 225"/>
                <a:gd name="T5" fmla="*/ 144 h 223"/>
                <a:gd name="T6" fmla="*/ 26 w 225"/>
                <a:gd name="T7" fmla="*/ 218 h 223"/>
                <a:gd name="T8" fmla="*/ 29 w 225"/>
                <a:gd name="T9" fmla="*/ 221 h 223"/>
                <a:gd name="T10" fmla="*/ 42 w 225"/>
                <a:gd name="T11" fmla="*/ 223 h 223"/>
                <a:gd name="T12" fmla="*/ 44 w 225"/>
                <a:gd name="T13" fmla="*/ 223 h 223"/>
                <a:gd name="T14" fmla="*/ 44 w 225"/>
                <a:gd name="T15" fmla="*/ 223 h 223"/>
                <a:gd name="T16" fmla="*/ 135 w 225"/>
                <a:gd name="T17" fmla="*/ 174 h 223"/>
                <a:gd name="T18" fmla="*/ 155 w 225"/>
                <a:gd name="T19" fmla="*/ 139 h 223"/>
                <a:gd name="T20" fmla="*/ 182 w 225"/>
                <a:gd name="T21" fmla="*/ 115 h 223"/>
                <a:gd name="T22" fmla="*/ 225 w 225"/>
                <a:gd name="T23" fmla="*/ 71 h 223"/>
                <a:gd name="T24" fmla="*/ 177 w 225"/>
                <a:gd name="T25" fmla="*/ 0 h 223"/>
                <a:gd name="T26" fmla="*/ 133 w 225"/>
                <a:gd name="T27" fmla="*/ 24 h 223"/>
                <a:gd name="T28" fmla="*/ 98 w 225"/>
                <a:gd name="T29" fmla="*/ 42 h 223"/>
                <a:gd name="T30" fmla="*/ 80 w 225"/>
                <a:gd name="T31" fmla="*/ 62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5" h="223">
                  <a:moveTo>
                    <a:pt x="80" y="62"/>
                  </a:moveTo>
                  <a:cubicBezTo>
                    <a:pt x="79" y="65"/>
                    <a:pt x="78" y="67"/>
                    <a:pt x="78" y="70"/>
                  </a:cubicBezTo>
                  <a:cubicBezTo>
                    <a:pt x="76" y="112"/>
                    <a:pt x="59" y="122"/>
                    <a:pt x="43" y="144"/>
                  </a:cubicBezTo>
                  <a:cubicBezTo>
                    <a:pt x="28" y="163"/>
                    <a:pt x="0" y="196"/>
                    <a:pt x="26" y="218"/>
                  </a:cubicBezTo>
                  <a:cubicBezTo>
                    <a:pt x="27" y="219"/>
                    <a:pt x="28" y="220"/>
                    <a:pt x="29" y="221"/>
                  </a:cubicBezTo>
                  <a:cubicBezTo>
                    <a:pt x="33" y="222"/>
                    <a:pt x="38" y="223"/>
                    <a:pt x="42" y="223"/>
                  </a:cubicBezTo>
                  <a:cubicBezTo>
                    <a:pt x="43" y="223"/>
                    <a:pt x="43" y="223"/>
                    <a:pt x="44" y="223"/>
                  </a:cubicBezTo>
                  <a:cubicBezTo>
                    <a:pt x="44" y="223"/>
                    <a:pt x="44" y="223"/>
                    <a:pt x="44" y="223"/>
                  </a:cubicBezTo>
                  <a:cubicBezTo>
                    <a:pt x="81" y="223"/>
                    <a:pt x="115" y="205"/>
                    <a:pt x="135" y="174"/>
                  </a:cubicBezTo>
                  <a:cubicBezTo>
                    <a:pt x="142" y="162"/>
                    <a:pt x="147" y="150"/>
                    <a:pt x="155" y="139"/>
                  </a:cubicBezTo>
                  <a:cubicBezTo>
                    <a:pt x="163" y="130"/>
                    <a:pt x="172" y="122"/>
                    <a:pt x="182" y="115"/>
                  </a:cubicBezTo>
                  <a:cubicBezTo>
                    <a:pt x="211" y="95"/>
                    <a:pt x="225" y="84"/>
                    <a:pt x="225" y="71"/>
                  </a:cubicBezTo>
                  <a:cubicBezTo>
                    <a:pt x="225" y="58"/>
                    <a:pt x="208" y="33"/>
                    <a:pt x="177" y="0"/>
                  </a:cubicBezTo>
                  <a:lnTo>
                    <a:pt x="133" y="24"/>
                  </a:lnTo>
                  <a:lnTo>
                    <a:pt x="98" y="42"/>
                  </a:lnTo>
                  <a:cubicBezTo>
                    <a:pt x="89" y="45"/>
                    <a:pt x="82" y="53"/>
                    <a:pt x="80" y="62"/>
                  </a:cubicBezTo>
                  <a:close/>
                </a:path>
              </a:pathLst>
            </a:custGeom>
            <a:solidFill>
              <a:srgbClr val="1C35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2122">
              <a:extLst>
                <a:ext uri="{FF2B5EF4-FFF2-40B4-BE49-F238E27FC236}">
                  <a16:creationId xmlns:a16="http://schemas.microsoft.com/office/drawing/2014/main" id="{AEF7C18F-E545-44C1-9975-296FCFCCD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5688" y="2505076"/>
              <a:ext cx="123825" cy="355600"/>
            </a:xfrm>
            <a:custGeom>
              <a:avLst/>
              <a:gdLst>
                <a:gd name="T0" fmla="*/ 58 w 372"/>
                <a:gd name="T1" fmla="*/ 26 h 1058"/>
                <a:gd name="T2" fmla="*/ 24 w 372"/>
                <a:gd name="T3" fmla="*/ 528 h 1058"/>
                <a:gd name="T4" fmla="*/ 81 w 372"/>
                <a:gd name="T5" fmla="*/ 771 h 1058"/>
                <a:gd name="T6" fmla="*/ 294 w 372"/>
                <a:gd name="T7" fmla="*/ 1058 h 1058"/>
                <a:gd name="T8" fmla="*/ 322 w 372"/>
                <a:gd name="T9" fmla="*/ 597 h 1058"/>
                <a:gd name="T10" fmla="*/ 242 w 372"/>
                <a:gd name="T11" fmla="*/ 0 h 1058"/>
                <a:gd name="T12" fmla="*/ 58 w 372"/>
                <a:gd name="T13" fmla="*/ 26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2" h="1058">
                  <a:moveTo>
                    <a:pt x="58" y="26"/>
                  </a:moveTo>
                  <a:cubicBezTo>
                    <a:pt x="32" y="304"/>
                    <a:pt x="29" y="427"/>
                    <a:pt x="24" y="528"/>
                  </a:cubicBezTo>
                  <a:cubicBezTo>
                    <a:pt x="18" y="630"/>
                    <a:pt x="0" y="664"/>
                    <a:pt x="81" y="771"/>
                  </a:cubicBezTo>
                  <a:cubicBezTo>
                    <a:pt x="161" y="877"/>
                    <a:pt x="227" y="982"/>
                    <a:pt x="294" y="1058"/>
                  </a:cubicBezTo>
                  <a:cubicBezTo>
                    <a:pt x="338" y="914"/>
                    <a:pt x="372" y="738"/>
                    <a:pt x="322" y="597"/>
                  </a:cubicBezTo>
                  <a:cubicBezTo>
                    <a:pt x="285" y="494"/>
                    <a:pt x="234" y="108"/>
                    <a:pt x="242" y="0"/>
                  </a:cubicBezTo>
                  <a:lnTo>
                    <a:pt x="58" y="26"/>
                  </a:lnTo>
                  <a:close/>
                </a:path>
              </a:pathLst>
            </a:custGeom>
            <a:solidFill>
              <a:srgbClr val="17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2123">
              <a:extLst>
                <a:ext uri="{FF2B5EF4-FFF2-40B4-BE49-F238E27FC236}">
                  <a16:creationId xmlns:a16="http://schemas.microsoft.com/office/drawing/2014/main" id="{D95CAB67-52C9-464E-8C4A-6F33181AD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2838" y="2505076"/>
              <a:ext cx="114300" cy="417513"/>
            </a:xfrm>
            <a:custGeom>
              <a:avLst/>
              <a:gdLst>
                <a:gd name="T0" fmla="*/ 66 w 345"/>
                <a:gd name="T1" fmla="*/ 677 h 1245"/>
                <a:gd name="T2" fmla="*/ 118 w 345"/>
                <a:gd name="T3" fmla="*/ 1186 h 1245"/>
                <a:gd name="T4" fmla="*/ 146 w 345"/>
                <a:gd name="T5" fmla="*/ 1239 h 1245"/>
                <a:gd name="T6" fmla="*/ 268 w 345"/>
                <a:gd name="T7" fmla="*/ 1216 h 1245"/>
                <a:gd name="T8" fmla="*/ 275 w 345"/>
                <a:gd name="T9" fmla="*/ 375 h 1245"/>
                <a:gd name="T10" fmla="*/ 265 w 345"/>
                <a:gd name="T11" fmla="*/ 44 h 1245"/>
                <a:gd name="T12" fmla="*/ 0 w 345"/>
                <a:gd name="T13" fmla="*/ 13 h 1245"/>
                <a:gd name="T14" fmla="*/ 66 w 345"/>
                <a:gd name="T15" fmla="*/ 677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5" h="1245">
                  <a:moveTo>
                    <a:pt x="66" y="677"/>
                  </a:moveTo>
                  <a:cubicBezTo>
                    <a:pt x="93" y="845"/>
                    <a:pt x="111" y="1016"/>
                    <a:pt x="118" y="1186"/>
                  </a:cubicBezTo>
                  <a:cubicBezTo>
                    <a:pt x="118" y="1220"/>
                    <a:pt x="118" y="1226"/>
                    <a:pt x="146" y="1239"/>
                  </a:cubicBezTo>
                  <a:cubicBezTo>
                    <a:pt x="160" y="1245"/>
                    <a:pt x="263" y="1235"/>
                    <a:pt x="268" y="1216"/>
                  </a:cubicBezTo>
                  <a:cubicBezTo>
                    <a:pt x="345" y="799"/>
                    <a:pt x="265" y="510"/>
                    <a:pt x="275" y="375"/>
                  </a:cubicBezTo>
                  <a:cubicBezTo>
                    <a:pt x="281" y="279"/>
                    <a:pt x="317" y="132"/>
                    <a:pt x="265" y="44"/>
                  </a:cubicBezTo>
                  <a:cubicBezTo>
                    <a:pt x="239" y="0"/>
                    <a:pt x="64" y="29"/>
                    <a:pt x="0" y="13"/>
                  </a:cubicBezTo>
                  <a:lnTo>
                    <a:pt x="66" y="677"/>
                  </a:lnTo>
                  <a:close/>
                </a:path>
              </a:pathLst>
            </a:custGeom>
            <a:solidFill>
              <a:srgbClr val="17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2124">
              <a:extLst>
                <a:ext uri="{FF2B5EF4-FFF2-40B4-BE49-F238E27FC236}">
                  <a16:creationId xmlns:a16="http://schemas.microsoft.com/office/drawing/2014/main" id="{D50ED572-A1AC-401E-8FA3-F6595BD22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275" y="2300289"/>
              <a:ext cx="166687" cy="304800"/>
            </a:xfrm>
            <a:custGeom>
              <a:avLst/>
              <a:gdLst>
                <a:gd name="T0" fmla="*/ 66 w 498"/>
                <a:gd name="T1" fmla="*/ 705 h 908"/>
                <a:gd name="T2" fmla="*/ 462 w 498"/>
                <a:gd name="T3" fmla="*/ 661 h 908"/>
                <a:gd name="T4" fmla="*/ 493 w 498"/>
                <a:gd name="T5" fmla="*/ 345 h 908"/>
                <a:gd name="T6" fmla="*/ 458 w 498"/>
                <a:gd name="T7" fmla="*/ 184 h 908"/>
                <a:gd name="T8" fmla="*/ 329 w 498"/>
                <a:gd name="T9" fmla="*/ 82 h 908"/>
                <a:gd name="T10" fmla="*/ 108 w 498"/>
                <a:gd name="T11" fmla="*/ 103 h 908"/>
                <a:gd name="T12" fmla="*/ 65 w 498"/>
                <a:gd name="T13" fmla="*/ 187 h 908"/>
                <a:gd name="T14" fmla="*/ 65 w 498"/>
                <a:gd name="T15" fmla="*/ 427 h 908"/>
                <a:gd name="T16" fmla="*/ 66 w 498"/>
                <a:gd name="T17" fmla="*/ 705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8" h="908">
                  <a:moveTo>
                    <a:pt x="66" y="705"/>
                  </a:moveTo>
                  <a:cubicBezTo>
                    <a:pt x="118" y="804"/>
                    <a:pt x="471" y="908"/>
                    <a:pt x="462" y="661"/>
                  </a:cubicBezTo>
                  <a:cubicBezTo>
                    <a:pt x="460" y="595"/>
                    <a:pt x="498" y="410"/>
                    <a:pt x="493" y="345"/>
                  </a:cubicBezTo>
                  <a:cubicBezTo>
                    <a:pt x="489" y="282"/>
                    <a:pt x="489" y="238"/>
                    <a:pt x="458" y="184"/>
                  </a:cubicBezTo>
                  <a:cubicBezTo>
                    <a:pt x="437" y="147"/>
                    <a:pt x="351" y="119"/>
                    <a:pt x="329" y="82"/>
                  </a:cubicBezTo>
                  <a:cubicBezTo>
                    <a:pt x="288" y="1"/>
                    <a:pt x="136" y="0"/>
                    <a:pt x="108" y="103"/>
                  </a:cubicBezTo>
                  <a:cubicBezTo>
                    <a:pt x="94" y="132"/>
                    <a:pt x="76" y="142"/>
                    <a:pt x="65" y="187"/>
                  </a:cubicBezTo>
                  <a:cubicBezTo>
                    <a:pt x="53" y="301"/>
                    <a:pt x="67" y="312"/>
                    <a:pt x="65" y="427"/>
                  </a:cubicBezTo>
                  <a:cubicBezTo>
                    <a:pt x="65" y="478"/>
                    <a:pt x="0" y="605"/>
                    <a:pt x="66" y="705"/>
                  </a:cubicBez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2125">
              <a:extLst>
                <a:ext uri="{FF2B5EF4-FFF2-40B4-BE49-F238E27FC236}">
                  <a16:creationId xmlns:a16="http://schemas.microsoft.com/office/drawing/2014/main" id="{6B56FD64-864F-4261-9545-87522892C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6963" y="2378076"/>
              <a:ext cx="30162" cy="179388"/>
            </a:xfrm>
            <a:custGeom>
              <a:avLst/>
              <a:gdLst>
                <a:gd name="T0" fmla="*/ 68 w 90"/>
                <a:gd name="T1" fmla="*/ 0 h 533"/>
                <a:gd name="T2" fmla="*/ 0 w 90"/>
                <a:gd name="T3" fmla="*/ 471 h 533"/>
                <a:gd name="T4" fmla="*/ 32 w 90"/>
                <a:gd name="T5" fmla="*/ 533 h 533"/>
                <a:gd name="T6" fmla="*/ 74 w 90"/>
                <a:gd name="T7" fmla="*/ 496 h 533"/>
                <a:gd name="T8" fmla="*/ 90 w 90"/>
                <a:gd name="T9" fmla="*/ 20 h 533"/>
                <a:gd name="T10" fmla="*/ 68 w 90"/>
                <a:gd name="T11" fmla="*/ 0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533">
                  <a:moveTo>
                    <a:pt x="68" y="0"/>
                  </a:moveTo>
                  <a:lnTo>
                    <a:pt x="0" y="471"/>
                  </a:lnTo>
                  <a:lnTo>
                    <a:pt x="32" y="533"/>
                  </a:lnTo>
                  <a:lnTo>
                    <a:pt x="74" y="496"/>
                  </a:lnTo>
                  <a:lnTo>
                    <a:pt x="90" y="2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17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2126">
              <a:extLst>
                <a:ext uri="{FF2B5EF4-FFF2-40B4-BE49-F238E27FC236}">
                  <a16:creationId xmlns:a16="http://schemas.microsoft.com/office/drawing/2014/main" id="{82C0349C-2E8A-456F-9300-2B48638B9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3800" y="2455864"/>
              <a:ext cx="76200" cy="168275"/>
            </a:xfrm>
            <a:custGeom>
              <a:avLst/>
              <a:gdLst>
                <a:gd name="T0" fmla="*/ 222 w 232"/>
                <a:gd name="T1" fmla="*/ 108 h 498"/>
                <a:gd name="T2" fmla="*/ 232 w 232"/>
                <a:gd name="T3" fmla="*/ 147 h 498"/>
                <a:gd name="T4" fmla="*/ 230 w 232"/>
                <a:gd name="T5" fmla="*/ 167 h 498"/>
                <a:gd name="T6" fmla="*/ 64 w 232"/>
                <a:gd name="T7" fmla="*/ 422 h 498"/>
                <a:gd name="T8" fmla="*/ 4 w 232"/>
                <a:gd name="T9" fmla="*/ 373 h 498"/>
                <a:gd name="T10" fmla="*/ 110 w 232"/>
                <a:gd name="T11" fmla="*/ 117 h 498"/>
                <a:gd name="T12" fmla="*/ 164 w 232"/>
                <a:gd name="T13" fmla="*/ 0 h 498"/>
                <a:gd name="T14" fmla="*/ 222 w 232"/>
                <a:gd name="T15" fmla="*/ 10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2" h="498">
                  <a:moveTo>
                    <a:pt x="222" y="108"/>
                  </a:moveTo>
                  <a:cubicBezTo>
                    <a:pt x="229" y="120"/>
                    <a:pt x="232" y="134"/>
                    <a:pt x="232" y="147"/>
                  </a:cubicBezTo>
                  <a:cubicBezTo>
                    <a:pt x="232" y="154"/>
                    <a:pt x="231" y="160"/>
                    <a:pt x="230" y="167"/>
                  </a:cubicBezTo>
                  <a:cubicBezTo>
                    <a:pt x="205" y="259"/>
                    <a:pt x="97" y="316"/>
                    <a:pt x="64" y="422"/>
                  </a:cubicBezTo>
                  <a:cubicBezTo>
                    <a:pt x="7" y="498"/>
                    <a:pt x="0" y="394"/>
                    <a:pt x="4" y="373"/>
                  </a:cubicBezTo>
                  <a:cubicBezTo>
                    <a:pt x="44" y="318"/>
                    <a:pt x="52" y="242"/>
                    <a:pt x="110" y="117"/>
                  </a:cubicBezTo>
                  <a:lnTo>
                    <a:pt x="164" y="0"/>
                  </a:lnTo>
                  <a:lnTo>
                    <a:pt x="222" y="108"/>
                  </a:ln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2127">
              <a:extLst>
                <a:ext uri="{FF2B5EF4-FFF2-40B4-BE49-F238E27FC236}">
                  <a16:creationId xmlns:a16="http://schemas.microsoft.com/office/drawing/2014/main" id="{02AF026C-B93E-4EAB-A648-69B22EE31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4750" y="2578101"/>
              <a:ext cx="42862" cy="73025"/>
            </a:xfrm>
            <a:custGeom>
              <a:avLst/>
              <a:gdLst>
                <a:gd name="T0" fmla="*/ 73 w 131"/>
                <a:gd name="T1" fmla="*/ 0 h 219"/>
                <a:gd name="T2" fmla="*/ 29 w 131"/>
                <a:gd name="T3" fmla="*/ 79 h 219"/>
                <a:gd name="T4" fmla="*/ 9 w 131"/>
                <a:gd name="T5" fmla="*/ 122 h 219"/>
                <a:gd name="T6" fmla="*/ 3 w 131"/>
                <a:gd name="T7" fmla="*/ 141 h 219"/>
                <a:gd name="T8" fmla="*/ 25 w 131"/>
                <a:gd name="T9" fmla="*/ 142 h 219"/>
                <a:gd name="T10" fmla="*/ 43 w 131"/>
                <a:gd name="T11" fmla="*/ 125 h 219"/>
                <a:gd name="T12" fmla="*/ 45 w 131"/>
                <a:gd name="T13" fmla="*/ 174 h 219"/>
                <a:gd name="T14" fmla="*/ 44 w 131"/>
                <a:gd name="T15" fmla="*/ 178 h 219"/>
                <a:gd name="T16" fmla="*/ 52 w 131"/>
                <a:gd name="T17" fmla="*/ 207 h 219"/>
                <a:gd name="T18" fmla="*/ 67 w 131"/>
                <a:gd name="T19" fmla="*/ 218 h 219"/>
                <a:gd name="T20" fmla="*/ 71 w 131"/>
                <a:gd name="T21" fmla="*/ 219 h 219"/>
                <a:gd name="T22" fmla="*/ 85 w 131"/>
                <a:gd name="T23" fmla="*/ 208 h 219"/>
                <a:gd name="T24" fmla="*/ 95 w 131"/>
                <a:gd name="T25" fmla="*/ 167 h 219"/>
                <a:gd name="T26" fmla="*/ 107 w 131"/>
                <a:gd name="T27" fmla="*/ 157 h 219"/>
                <a:gd name="T28" fmla="*/ 110 w 131"/>
                <a:gd name="T29" fmla="*/ 157 h 219"/>
                <a:gd name="T30" fmla="*/ 129 w 131"/>
                <a:gd name="T31" fmla="*/ 140 h 219"/>
                <a:gd name="T32" fmla="*/ 131 w 131"/>
                <a:gd name="T33" fmla="*/ 123 h 219"/>
                <a:gd name="T34" fmla="*/ 131 w 131"/>
                <a:gd name="T35" fmla="*/ 113 h 219"/>
                <a:gd name="T36" fmla="*/ 124 w 131"/>
                <a:gd name="T37" fmla="*/ 28 h 219"/>
                <a:gd name="T38" fmla="*/ 73 w 131"/>
                <a:gd name="T39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1" h="219">
                  <a:moveTo>
                    <a:pt x="73" y="0"/>
                  </a:moveTo>
                  <a:cubicBezTo>
                    <a:pt x="32" y="41"/>
                    <a:pt x="35" y="53"/>
                    <a:pt x="29" y="79"/>
                  </a:cubicBezTo>
                  <a:cubicBezTo>
                    <a:pt x="26" y="95"/>
                    <a:pt x="19" y="110"/>
                    <a:pt x="9" y="122"/>
                  </a:cubicBezTo>
                  <a:cubicBezTo>
                    <a:pt x="5" y="128"/>
                    <a:pt x="0" y="135"/>
                    <a:pt x="3" y="141"/>
                  </a:cubicBezTo>
                  <a:cubicBezTo>
                    <a:pt x="6" y="147"/>
                    <a:pt x="18" y="147"/>
                    <a:pt x="25" y="142"/>
                  </a:cubicBezTo>
                  <a:cubicBezTo>
                    <a:pt x="32" y="136"/>
                    <a:pt x="36" y="129"/>
                    <a:pt x="43" y="125"/>
                  </a:cubicBezTo>
                  <a:lnTo>
                    <a:pt x="45" y="174"/>
                  </a:lnTo>
                  <a:cubicBezTo>
                    <a:pt x="44" y="175"/>
                    <a:pt x="44" y="176"/>
                    <a:pt x="44" y="178"/>
                  </a:cubicBezTo>
                  <a:cubicBezTo>
                    <a:pt x="44" y="188"/>
                    <a:pt x="47" y="198"/>
                    <a:pt x="52" y="207"/>
                  </a:cubicBezTo>
                  <a:cubicBezTo>
                    <a:pt x="56" y="212"/>
                    <a:pt x="61" y="216"/>
                    <a:pt x="67" y="218"/>
                  </a:cubicBezTo>
                  <a:cubicBezTo>
                    <a:pt x="69" y="218"/>
                    <a:pt x="70" y="219"/>
                    <a:pt x="71" y="219"/>
                  </a:cubicBezTo>
                  <a:cubicBezTo>
                    <a:pt x="78" y="219"/>
                    <a:pt x="83" y="215"/>
                    <a:pt x="85" y="208"/>
                  </a:cubicBezTo>
                  <a:lnTo>
                    <a:pt x="95" y="167"/>
                  </a:lnTo>
                  <a:cubicBezTo>
                    <a:pt x="96" y="161"/>
                    <a:pt x="101" y="157"/>
                    <a:pt x="107" y="157"/>
                  </a:cubicBezTo>
                  <a:cubicBezTo>
                    <a:pt x="108" y="157"/>
                    <a:pt x="109" y="157"/>
                    <a:pt x="110" y="157"/>
                  </a:cubicBezTo>
                  <a:cubicBezTo>
                    <a:pt x="119" y="156"/>
                    <a:pt x="126" y="149"/>
                    <a:pt x="129" y="140"/>
                  </a:cubicBezTo>
                  <a:cubicBezTo>
                    <a:pt x="130" y="134"/>
                    <a:pt x="131" y="128"/>
                    <a:pt x="131" y="123"/>
                  </a:cubicBezTo>
                  <a:cubicBezTo>
                    <a:pt x="131" y="119"/>
                    <a:pt x="131" y="116"/>
                    <a:pt x="131" y="113"/>
                  </a:cubicBezTo>
                  <a:lnTo>
                    <a:pt x="124" y="2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2128">
              <a:extLst>
                <a:ext uri="{FF2B5EF4-FFF2-40B4-BE49-F238E27FC236}">
                  <a16:creationId xmlns:a16="http://schemas.microsoft.com/office/drawing/2014/main" id="{A81623BD-311B-47B0-B928-FCC4ABD26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925" y="2344739"/>
              <a:ext cx="88900" cy="166688"/>
            </a:xfrm>
            <a:custGeom>
              <a:avLst/>
              <a:gdLst>
                <a:gd name="T0" fmla="*/ 181 w 267"/>
                <a:gd name="T1" fmla="*/ 498 h 498"/>
                <a:gd name="T2" fmla="*/ 134 w 267"/>
                <a:gd name="T3" fmla="*/ 457 h 498"/>
                <a:gd name="T4" fmla="*/ 42 w 267"/>
                <a:gd name="T5" fmla="*/ 261 h 498"/>
                <a:gd name="T6" fmla="*/ 0 w 267"/>
                <a:gd name="T7" fmla="*/ 21 h 498"/>
                <a:gd name="T8" fmla="*/ 0 w 267"/>
                <a:gd name="T9" fmla="*/ 0 h 498"/>
                <a:gd name="T10" fmla="*/ 98 w 267"/>
                <a:gd name="T11" fmla="*/ 35 h 498"/>
                <a:gd name="T12" fmla="*/ 265 w 267"/>
                <a:gd name="T13" fmla="*/ 403 h 498"/>
                <a:gd name="T14" fmla="*/ 267 w 267"/>
                <a:gd name="T15" fmla="*/ 421 h 498"/>
                <a:gd name="T16" fmla="*/ 189 w 267"/>
                <a:gd name="T17" fmla="*/ 498 h 498"/>
                <a:gd name="T18" fmla="*/ 181 w 267"/>
                <a:gd name="T19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7" h="498">
                  <a:moveTo>
                    <a:pt x="181" y="498"/>
                  </a:moveTo>
                  <a:cubicBezTo>
                    <a:pt x="159" y="495"/>
                    <a:pt x="140" y="479"/>
                    <a:pt x="134" y="457"/>
                  </a:cubicBezTo>
                  <a:cubicBezTo>
                    <a:pt x="118" y="391"/>
                    <a:pt x="65" y="319"/>
                    <a:pt x="42" y="261"/>
                  </a:cubicBezTo>
                  <a:cubicBezTo>
                    <a:pt x="5" y="167"/>
                    <a:pt x="0" y="122"/>
                    <a:pt x="0" y="21"/>
                  </a:cubicBezTo>
                  <a:cubicBezTo>
                    <a:pt x="0" y="14"/>
                    <a:pt x="0" y="7"/>
                    <a:pt x="0" y="0"/>
                  </a:cubicBezTo>
                  <a:cubicBezTo>
                    <a:pt x="0" y="0"/>
                    <a:pt x="97" y="35"/>
                    <a:pt x="98" y="35"/>
                  </a:cubicBezTo>
                  <a:cubicBezTo>
                    <a:pt x="141" y="47"/>
                    <a:pt x="227" y="239"/>
                    <a:pt x="265" y="403"/>
                  </a:cubicBezTo>
                  <a:cubicBezTo>
                    <a:pt x="266" y="409"/>
                    <a:pt x="267" y="415"/>
                    <a:pt x="267" y="421"/>
                  </a:cubicBezTo>
                  <a:cubicBezTo>
                    <a:pt x="267" y="463"/>
                    <a:pt x="232" y="498"/>
                    <a:pt x="189" y="498"/>
                  </a:cubicBezTo>
                  <a:cubicBezTo>
                    <a:pt x="187" y="498"/>
                    <a:pt x="184" y="498"/>
                    <a:pt x="181" y="498"/>
                  </a:cubicBez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2129">
              <a:extLst>
                <a:ext uri="{FF2B5EF4-FFF2-40B4-BE49-F238E27FC236}">
                  <a16:creationId xmlns:a16="http://schemas.microsoft.com/office/drawing/2014/main" id="{15502E72-0F30-4724-AD7E-D4A84EB46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9500" y="2230439"/>
              <a:ext cx="92075" cy="136525"/>
            </a:xfrm>
            <a:custGeom>
              <a:avLst/>
              <a:gdLst>
                <a:gd name="T0" fmla="*/ 41 w 274"/>
                <a:gd name="T1" fmla="*/ 315 h 410"/>
                <a:gd name="T2" fmla="*/ 57 w 274"/>
                <a:gd name="T3" fmla="*/ 332 h 410"/>
                <a:gd name="T4" fmla="*/ 79 w 274"/>
                <a:gd name="T5" fmla="*/ 338 h 410"/>
                <a:gd name="T6" fmla="*/ 82 w 274"/>
                <a:gd name="T7" fmla="*/ 337 h 410"/>
                <a:gd name="T8" fmla="*/ 112 w 274"/>
                <a:gd name="T9" fmla="*/ 357 h 410"/>
                <a:gd name="T10" fmla="*/ 126 w 274"/>
                <a:gd name="T11" fmla="*/ 410 h 410"/>
                <a:gd name="T12" fmla="*/ 222 w 274"/>
                <a:gd name="T13" fmla="*/ 315 h 410"/>
                <a:gd name="T14" fmla="*/ 234 w 274"/>
                <a:gd name="T15" fmla="*/ 247 h 410"/>
                <a:gd name="T16" fmla="*/ 259 w 274"/>
                <a:gd name="T17" fmla="*/ 195 h 410"/>
                <a:gd name="T18" fmla="*/ 274 w 274"/>
                <a:gd name="T19" fmla="*/ 122 h 410"/>
                <a:gd name="T20" fmla="*/ 271 w 274"/>
                <a:gd name="T21" fmla="*/ 91 h 410"/>
                <a:gd name="T22" fmla="*/ 247 w 274"/>
                <a:gd name="T23" fmla="*/ 41 h 410"/>
                <a:gd name="T24" fmla="*/ 224 w 274"/>
                <a:gd name="T25" fmla="*/ 18 h 410"/>
                <a:gd name="T26" fmla="*/ 193 w 274"/>
                <a:gd name="T27" fmla="*/ 6 h 410"/>
                <a:gd name="T28" fmla="*/ 147 w 274"/>
                <a:gd name="T29" fmla="*/ 0 h 410"/>
                <a:gd name="T30" fmla="*/ 146 w 274"/>
                <a:gd name="T31" fmla="*/ 0 h 410"/>
                <a:gd name="T32" fmla="*/ 115 w 274"/>
                <a:gd name="T33" fmla="*/ 5 h 410"/>
                <a:gd name="T34" fmla="*/ 49 w 274"/>
                <a:gd name="T35" fmla="*/ 66 h 410"/>
                <a:gd name="T36" fmla="*/ 28 w 274"/>
                <a:gd name="T37" fmla="*/ 122 h 410"/>
                <a:gd name="T38" fmla="*/ 26 w 274"/>
                <a:gd name="T39" fmla="*/ 135 h 410"/>
                <a:gd name="T40" fmla="*/ 28 w 274"/>
                <a:gd name="T41" fmla="*/ 151 h 410"/>
                <a:gd name="T42" fmla="*/ 35 w 274"/>
                <a:gd name="T43" fmla="*/ 173 h 410"/>
                <a:gd name="T44" fmla="*/ 29 w 274"/>
                <a:gd name="T45" fmla="*/ 183 h 410"/>
                <a:gd name="T46" fmla="*/ 8 w 274"/>
                <a:gd name="T47" fmla="*/ 200 h 410"/>
                <a:gd name="T48" fmla="*/ 1 w 274"/>
                <a:gd name="T49" fmla="*/ 208 h 410"/>
                <a:gd name="T50" fmla="*/ 0 w 274"/>
                <a:gd name="T51" fmla="*/ 213 h 410"/>
                <a:gd name="T52" fmla="*/ 5 w 274"/>
                <a:gd name="T53" fmla="*/ 225 h 410"/>
                <a:gd name="T54" fmla="*/ 20 w 274"/>
                <a:gd name="T55" fmla="*/ 230 h 410"/>
                <a:gd name="T56" fmla="*/ 21 w 274"/>
                <a:gd name="T57" fmla="*/ 230 h 410"/>
                <a:gd name="T58" fmla="*/ 26 w 274"/>
                <a:gd name="T59" fmla="*/ 261 h 410"/>
                <a:gd name="T60" fmla="*/ 41 w 274"/>
                <a:gd name="T61" fmla="*/ 287 h 410"/>
                <a:gd name="T62" fmla="*/ 40 w 274"/>
                <a:gd name="T63" fmla="*/ 300 h 410"/>
                <a:gd name="T64" fmla="*/ 41 w 274"/>
                <a:gd name="T65" fmla="*/ 315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4" h="410">
                  <a:moveTo>
                    <a:pt x="41" y="315"/>
                  </a:moveTo>
                  <a:cubicBezTo>
                    <a:pt x="44" y="322"/>
                    <a:pt x="50" y="329"/>
                    <a:pt x="57" y="332"/>
                  </a:cubicBezTo>
                  <a:cubicBezTo>
                    <a:pt x="64" y="335"/>
                    <a:pt x="71" y="337"/>
                    <a:pt x="79" y="338"/>
                  </a:cubicBezTo>
                  <a:cubicBezTo>
                    <a:pt x="80" y="337"/>
                    <a:pt x="81" y="337"/>
                    <a:pt x="82" y="337"/>
                  </a:cubicBezTo>
                  <a:cubicBezTo>
                    <a:pt x="95" y="337"/>
                    <a:pt x="107" y="345"/>
                    <a:pt x="112" y="357"/>
                  </a:cubicBezTo>
                  <a:cubicBezTo>
                    <a:pt x="119" y="374"/>
                    <a:pt x="124" y="392"/>
                    <a:pt x="126" y="410"/>
                  </a:cubicBezTo>
                  <a:cubicBezTo>
                    <a:pt x="207" y="375"/>
                    <a:pt x="213" y="332"/>
                    <a:pt x="222" y="315"/>
                  </a:cubicBezTo>
                  <a:cubicBezTo>
                    <a:pt x="231" y="298"/>
                    <a:pt x="228" y="266"/>
                    <a:pt x="234" y="247"/>
                  </a:cubicBezTo>
                  <a:cubicBezTo>
                    <a:pt x="239" y="232"/>
                    <a:pt x="252" y="211"/>
                    <a:pt x="259" y="195"/>
                  </a:cubicBezTo>
                  <a:cubicBezTo>
                    <a:pt x="269" y="172"/>
                    <a:pt x="274" y="147"/>
                    <a:pt x="274" y="122"/>
                  </a:cubicBezTo>
                  <a:cubicBezTo>
                    <a:pt x="274" y="111"/>
                    <a:pt x="273" y="101"/>
                    <a:pt x="271" y="91"/>
                  </a:cubicBezTo>
                  <a:cubicBezTo>
                    <a:pt x="268" y="73"/>
                    <a:pt x="260" y="55"/>
                    <a:pt x="247" y="41"/>
                  </a:cubicBezTo>
                  <a:cubicBezTo>
                    <a:pt x="241" y="32"/>
                    <a:pt x="233" y="24"/>
                    <a:pt x="224" y="18"/>
                  </a:cubicBezTo>
                  <a:cubicBezTo>
                    <a:pt x="214" y="13"/>
                    <a:pt x="204" y="8"/>
                    <a:pt x="193" y="6"/>
                  </a:cubicBezTo>
                  <a:cubicBezTo>
                    <a:pt x="178" y="2"/>
                    <a:pt x="163" y="0"/>
                    <a:pt x="147" y="0"/>
                  </a:cubicBezTo>
                  <a:cubicBezTo>
                    <a:pt x="147" y="0"/>
                    <a:pt x="147" y="0"/>
                    <a:pt x="146" y="0"/>
                  </a:cubicBezTo>
                  <a:cubicBezTo>
                    <a:pt x="136" y="0"/>
                    <a:pt x="125" y="2"/>
                    <a:pt x="115" y="5"/>
                  </a:cubicBezTo>
                  <a:cubicBezTo>
                    <a:pt x="87" y="17"/>
                    <a:pt x="63" y="39"/>
                    <a:pt x="49" y="66"/>
                  </a:cubicBezTo>
                  <a:cubicBezTo>
                    <a:pt x="38" y="83"/>
                    <a:pt x="31" y="102"/>
                    <a:pt x="28" y="122"/>
                  </a:cubicBezTo>
                  <a:cubicBezTo>
                    <a:pt x="27" y="126"/>
                    <a:pt x="26" y="130"/>
                    <a:pt x="26" y="135"/>
                  </a:cubicBezTo>
                  <a:cubicBezTo>
                    <a:pt x="26" y="140"/>
                    <a:pt x="27" y="145"/>
                    <a:pt x="28" y="151"/>
                  </a:cubicBezTo>
                  <a:cubicBezTo>
                    <a:pt x="31" y="158"/>
                    <a:pt x="36" y="165"/>
                    <a:pt x="35" y="173"/>
                  </a:cubicBezTo>
                  <a:cubicBezTo>
                    <a:pt x="34" y="177"/>
                    <a:pt x="32" y="181"/>
                    <a:pt x="29" y="183"/>
                  </a:cubicBezTo>
                  <a:lnTo>
                    <a:pt x="8" y="200"/>
                  </a:lnTo>
                  <a:cubicBezTo>
                    <a:pt x="5" y="202"/>
                    <a:pt x="3" y="205"/>
                    <a:pt x="1" y="208"/>
                  </a:cubicBezTo>
                  <a:cubicBezTo>
                    <a:pt x="0" y="210"/>
                    <a:pt x="0" y="212"/>
                    <a:pt x="0" y="213"/>
                  </a:cubicBezTo>
                  <a:cubicBezTo>
                    <a:pt x="0" y="218"/>
                    <a:pt x="2" y="222"/>
                    <a:pt x="5" y="225"/>
                  </a:cubicBezTo>
                  <a:cubicBezTo>
                    <a:pt x="9" y="228"/>
                    <a:pt x="15" y="230"/>
                    <a:pt x="20" y="230"/>
                  </a:cubicBezTo>
                  <a:cubicBezTo>
                    <a:pt x="21" y="230"/>
                    <a:pt x="21" y="230"/>
                    <a:pt x="21" y="230"/>
                  </a:cubicBezTo>
                  <a:cubicBezTo>
                    <a:pt x="28" y="230"/>
                    <a:pt x="26" y="255"/>
                    <a:pt x="26" y="261"/>
                  </a:cubicBezTo>
                  <a:cubicBezTo>
                    <a:pt x="27" y="273"/>
                    <a:pt x="41" y="276"/>
                    <a:pt x="41" y="287"/>
                  </a:cubicBezTo>
                  <a:cubicBezTo>
                    <a:pt x="40" y="291"/>
                    <a:pt x="40" y="296"/>
                    <a:pt x="40" y="300"/>
                  </a:cubicBezTo>
                  <a:cubicBezTo>
                    <a:pt x="40" y="305"/>
                    <a:pt x="40" y="310"/>
                    <a:pt x="41" y="315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2130">
              <a:extLst>
                <a:ext uri="{FF2B5EF4-FFF2-40B4-BE49-F238E27FC236}">
                  <a16:creationId xmlns:a16="http://schemas.microsoft.com/office/drawing/2014/main" id="{1D381F85-1125-4189-8766-219E9E4BD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200" y="2227264"/>
              <a:ext cx="84137" cy="95250"/>
            </a:xfrm>
            <a:custGeom>
              <a:avLst/>
              <a:gdLst>
                <a:gd name="T0" fmla="*/ 4 w 255"/>
                <a:gd name="T1" fmla="*/ 61 h 284"/>
                <a:gd name="T2" fmla="*/ 9 w 255"/>
                <a:gd name="T3" fmla="*/ 71 h 284"/>
                <a:gd name="T4" fmla="*/ 47 w 255"/>
                <a:gd name="T5" fmla="*/ 87 h 284"/>
                <a:gd name="T6" fmla="*/ 81 w 255"/>
                <a:gd name="T7" fmla="*/ 108 h 284"/>
                <a:gd name="T8" fmla="*/ 100 w 255"/>
                <a:gd name="T9" fmla="*/ 137 h 284"/>
                <a:gd name="T10" fmla="*/ 127 w 255"/>
                <a:gd name="T11" fmla="*/ 161 h 284"/>
                <a:gd name="T12" fmla="*/ 131 w 255"/>
                <a:gd name="T13" fmla="*/ 215 h 284"/>
                <a:gd name="T14" fmla="*/ 153 w 255"/>
                <a:gd name="T15" fmla="*/ 233 h 284"/>
                <a:gd name="T16" fmla="*/ 174 w 255"/>
                <a:gd name="T17" fmla="*/ 267 h 284"/>
                <a:gd name="T18" fmla="*/ 194 w 255"/>
                <a:gd name="T19" fmla="*/ 284 h 284"/>
                <a:gd name="T20" fmla="*/ 218 w 255"/>
                <a:gd name="T21" fmla="*/ 249 h 284"/>
                <a:gd name="T22" fmla="*/ 235 w 255"/>
                <a:gd name="T23" fmla="*/ 229 h 284"/>
                <a:gd name="T24" fmla="*/ 243 w 255"/>
                <a:gd name="T25" fmla="*/ 192 h 284"/>
                <a:gd name="T26" fmla="*/ 247 w 255"/>
                <a:gd name="T27" fmla="*/ 139 h 284"/>
                <a:gd name="T28" fmla="*/ 181 w 255"/>
                <a:gd name="T29" fmla="*/ 19 h 284"/>
                <a:gd name="T30" fmla="*/ 151 w 255"/>
                <a:gd name="T31" fmla="*/ 4 h 284"/>
                <a:gd name="T32" fmla="*/ 120 w 255"/>
                <a:gd name="T33" fmla="*/ 0 h 284"/>
                <a:gd name="T34" fmla="*/ 78 w 255"/>
                <a:gd name="T35" fmla="*/ 8 h 284"/>
                <a:gd name="T36" fmla="*/ 61 w 255"/>
                <a:gd name="T37" fmla="*/ 12 h 284"/>
                <a:gd name="T38" fmla="*/ 41 w 255"/>
                <a:gd name="T39" fmla="*/ 10 h 284"/>
                <a:gd name="T40" fmla="*/ 37 w 255"/>
                <a:gd name="T41" fmla="*/ 10 h 284"/>
                <a:gd name="T42" fmla="*/ 9 w 255"/>
                <a:gd name="T43" fmla="*/ 21 h 284"/>
                <a:gd name="T44" fmla="*/ 0 w 255"/>
                <a:gd name="T45" fmla="*/ 45 h 284"/>
                <a:gd name="T46" fmla="*/ 4 w 255"/>
                <a:gd name="T47" fmla="*/ 6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5" h="284">
                  <a:moveTo>
                    <a:pt x="4" y="61"/>
                  </a:moveTo>
                  <a:cubicBezTo>
                    <a:pt x="5" y="65"/>
                    <a:pt x="6" y="68"/>
                    <a:pt x="9" y="71"/>
                  </a:cubicBezTo>
                  <a:cubicBezTo>
                    <a:pt x="18" y="82"/>
                    <a:pt x="34" y="83"/>
                    <a:pt x="47" y="87"/>
                  </a:cubicBezTo>
                  <a:cubicBezTo>
                    <a:pt x="60" y="91"/>
                    <a:pt x="72" y="98"/>
                    <a:pt x="81" y="108"/>
                  </a:cubicBezTo>
                  <a:cubicBezTo>
                    <a:pt x="89" y="118"/>
                    <a:pt x="90" y="128"/>
                    <a:pt x="100" y="137"/>
                  </a:cubicBezTo>
                  <a:cubicBezTo>
                    <a:pt x="110" y="146"/>
                    <a:pt x="121" y="151"/>
                    <a:pt x="127" y="161"/>
                  </a:cubicBezTo>
                  <a:cubicBezTo>
                    <a:pt x="136" y="180"/>
                    <a:pt x="119" y="198"/>
                    <a:pt x="131" y="215"/>
                  </a:cubicBezTo>
                  <a:cubicBezTo>
                    <a:pt x="137" y="224"/>
                    <a:pt x="145" y="226"/>
                    <a:pt x="153" y="233"/>
                  </a:cubicBezTo>
                  <a:cubicBezTo>
                    <a:pt x="161" y="243"/>
                    <a:pt x="168" y="255"/>
                    <a:pt x="174" y="267"/>
                  </a:cubicBezTo>
                  <a:cubicBezTo>
                    <a:pt x="178" y="275"/>
                    <a:pt x="185" y="284"/>
                    <a:pt x="194" y="284"/>
                  </a:cubicBezTo>
                  <a:cubicBezTo>
                    <a:pt x="200" y="271"/>
                    <a:pt x="208" y="259"/>
                    <a:pt x="218" y="249"/>
                  </a:cubicBezTo>
                  <a:cubicBezTo>
                    <a:pt x="224" y="243"/>
                    <a:pt x="230" y="236"/>
                    <a:pt x="235" y="229"/>
                  </a:cubicBezTo>
                  <a:cubicBezTo>
                    <a:pt x="239" y="217"/>
                    <a:pt x="242" y="204"/>
                    <a:pt x="243" y="192"/>
                  </a:cubicBezTo>
                  <a:cubicBezTo>
                    <a:pt x="246" y="175"/>
                    <a:pt x="244" y="156"/>
                    <a:pt x="247" y="139"/>
                  </a:cubicBezTo>
                  <a:cubicBezTo>
                    <a:pt x="255" y="87"/>
                    <a:pt x="223" y="45"/>
                    <a:pt x="181" y="19"/>
                  </a:cubicBezTo>
                  <a:cubicBezTo>
                    <a:pt x="171" y="13"/>
                    <a:pt x="161" y="8"/>
                    <a:pt x="151" y="4"/>
                  </a:cubicBezTo>
                  <a:cubicBezTo>
                    <a:pt x="141" y="2"/>
                    <a:pt x="130" y="0"/>
                    <a:pt x="120" y="0"/>
                  </a:cubicBezTo>
                  <a:cubicBezTo>
                    <a:pt x="106" y="0"/>
                    <a:pt x="92" y="3"/>
                    <a:pt x="78" y="8"/>
                  </a:cubicBezTo>
                  <a:cubicBezTo>
                    <a:pt x="73" y="10"/>
                    <a:pt x="67" y="11"/>
                    <a:pt x="61" y="12"/>
                  </a:cubicBezTo>
                  <a:cubicBezTo>
                    <a:pt x="54" y="12"/>
                    <a:pt x="47" y="11"/>
                    <a:pt x="41" y="10"/>
                  </a:cubicBezTo>
                  <a:cubicBezTo>
                    <a:pt x="40" y="10"/>
                    <a:pt x="38" y="10"/>
                    <a:pt x="37" y="10"/>
                  </a:cubicBezTo>
                  <a:cubicBezTo>
                    <a:pt x="27" y="10"/>
                    <a:pt x="17" y="14"/>
                    <a:pt x="9" y="21"/>
                  </a:cubicBezTo>
                  <a:cubicBezTo>
                    <a:pt x="3" y="28"/>
                    <a:pt x="0" y="36"/>
                    <a:pt x="0" y="45"/>
                  </a:cubicBezTo>
                  <a:cubicBezTo>
                    <a:pt x="0" y="51"/>
                    <a:pt x="1" y="56"/>
                    <a:pt x="4" y="61"/>
                  </a:cubicBezTo>
                  <a:close/>
                </a:path>
              </a:pathLst>
            </a:custGeom>
            <a:solidFill>
              <a:srgbClr val="17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2131">
              <a:extLst>
                <a:ext uri="{FF2B5EF4-FFF2-40B4-BE49-F238E27FC236}">
                  <a16:creationId xmlns:a16="http://schemas.microsoft.com/office/drawing/2014/main" id="{D5E76321-70B2-4256-AB10-1F38C9A4B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9825" y="2281239"/>
              <a:ext cx="22225" cy="31750"/>
            </a:xfrm>
            <a:custGeom>
              <a:avLst/>
              <a:gdLst>
                <a:gd name="T0" fmla="*/ 48 w 70"/>
                <a:gd name="T1" fmla="*/ 5 h 97"/>
                <a:gd name="T2" fmla="*/ 7 w 70"/>
                <a:gd name="T3" fmla="*/ 40 h 97"/>
                <a:gd name="T4" fmla="*/ 22 w 70"/>
                <a:gd name="T5" fmla="*/ 92 h 97"/>
                <a:gd name="T6" fmla="*/ 63 w 70"/>
                <a:gd name="T7" fmla="*/ 57 h 97"/>
                <a:gd name="T8" fmla="*/ 48 w 70"/>
                <a:gd name="T9" fmla="*/ 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97">
                  <a:moveTo>
                    <a:pt x="48" y="5"/>
                  </a:moveTo>
                  <a:cubicBezTo>
                    <a:pt x="33" y="0"/>
                    <a:pt x="14" y="16"/>
                    <a:pt x="7" y="40"/>
                  </a:cubicBezTo>
                  <a:cubicBezTo>
                    <a:pt x="0" y="64"/>
                    <a:pt x="7" y="88"/>
                    <a:pt x="22" y="92"/>
                  </a:cubicBezTo>
                  <a:cubicBezTo>
                    <a:pt x="37" y="97"/>
                    <a:pt x="56" y="81"/>
                    <a:pt x="63" y="57"/>
                  </a:cubicBezTo>
                  <a:cubicBezTo>
                    <a:pt x="70" y="33"/>
                    <a:pt x="63" y="10"/>
                    <a:pt x="48" y="5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C1270CE0-D5A4-4231-B9B1-74CEB610728A}"/>
              </a:ext>
            </a:extLst>
          </p:cNvPr>
          <p:cNvGrpSpPr/>
          <p:nvPr/>
        </p:nvGrpSpPr>
        <p:grpSpPr>
          <a:xfrm>
            <a:off x="9597323" y="1329772"/>
            <a:ext cx="146522" cy="280390"/>
            <a:chOff x="5545138" y="625475"/>
            <a:chExt cx="1489075" cy="2849563"/>
          </a:xfrm>
        </p:grpSpPr>
        <p:sp>
          <p:nvSpPr>
            <p:cNvPr id="196" name="Freeform 117">
              <a:extLst>
                <a:ext uri="{FF2B5EF4-FFF2-40B4-BE49-F238E27FC236}">
                  <a16:creationId xmlns:a16="http://schemas.microsoft.com/office/drawing/2014/main" id="{B12E3E70-1BF6-4FE1-A31B-919027EC9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625475"/>
              <a:ext cx="1243013" cy="1697038"/>
            </a:xfrm>
            <a:custGeom>
              <a:avLst/>
              <a:gdLst>
                <a:gd name="T0" fmla="*/ 2278 w 4249"/>
                <a:gd name="T1" fmla="*/ 5744 h 5744"/>
                <a:gd name="T2" fmla="*/ 0 w 4249"/>
                <a:gd name="T3" fmla="*/ 5744 h 5744"/>
                <a:gd name="T4" fmla="*/ 4249 w 4249"/>
                <a:gd name="T5" fmla="*/ 0 h 5744"/>
                <a:gd name="T6" fmla="*/ 2603 w 4249"/>
                <a:gd name="T7" fmla="*/ 4796 h 5744"/>
                <a:gd name="T8" fmla="*/ 2278 w 4249"/>
                <a:gd name="T9" fmla="*/ 5744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2278" y="5744"/>
                  </a:moveTo>
                  <a:lnTo>
                    <a:pt x="0" y="5744"/>
                  </a:lnTo>
                  <a:lnTo>
                    <a:pt x="4249" y="0"/>
                  </a:lnTo>
                  <a:lnTo>
                    <a:pt x="2603" y="4796"/>
                  </a:lnTo>
                  <a:lnTo>
                    <a:pt x="2278" y="5744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20">
              <a:extLst>
                <a:ext uri="{FF2B5EF4-FFF2-40B4-BE49-F238E27FC236}">
                  <a16:creationId xmlns:a16="http://schemas.microsoft.com/office/drawing/2014/main" id="{EDB840B2-E20A-4728-9F44-5DFDF8F18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1779588"/>
              <a:ext cx="1243013" cy="1695450"/>
            </a:xfrm>
            <a:custGeom>
              <a:avLst/>
              <a:gdLst>
                <a:gd name="T0" fmla="*/ 1972 w 4249"/>
                <a:gd name="T1" fmla="*/ 0 h 5744"/>
                <a:gd name="T2" fmla="*/ 4249 w 4249"/>
                <a:gd name="T3" fmla="*/ 0 h 5744"/>
                <a:gd name="T4" fmla="*/ 0 w 4249"/>
                <a:gd name="T5" fmla="*/ 5744 h 5744"/>
                <a:gd name="T6" fmla="*/ 1646 w 4249"/>
                <a:gd name="T7" fmla="*/ 948 h 5744"/>
                <a:gd name="T8" fmla="*/ 1972 w 4249"/>
                <a:gd name="T9" fmla="*/ 0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1972" y="0"/>
                  </a:moveTo>
                  <a:lnTo>
                    <a:pt x="4249" y="0"/>
                  </a:lnTo>
                  <a:lnTo>
                    <a:pt x="0" y="5744"/>
                  </a:lnTo>
                  <a:lnTo>
                    <a:pt x="1646" y="948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06880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356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779A45-3948-68E6-C70E-818026819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CD5436-AF90-217D-911D-2534804F0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Quem está na mesa de decisões?</a:t>
            </a:r>
          </a:p>
          <a:p>
            <a:pPr>
              <a:lnSpc>
                <a:spcPct val="120000"/>
              </a:lnSpc>
            </a:pPr>
            <a:r>
              <a:rPr lang="en-GB" sz="1200" b="0" dirty="0">
                <a:solidFill>
                  <a:schemeClr val="bg1"/>
                </a:solidFill>
              </a:rPr>
              <a:t>As partes interessadas além do governo local desempenham um papel crucial na facilitação do acesso à energia e no alívio da pobreza energética.</a:t>
            </a:r>
          </a:p>
          <a:p>
            <a:pPr>
              <a:lnSpc>
                <a:spcPct val="120000"/>
              </a:lnSpc>
            </a:pPr>
            <a:r>
              <a:rPr lang="en-GB" sz="1200" b="0" dirty="0">
                <a:solidFill>
                  <a:schemeClr val="bg1"/>
                </a:solidFill>
              </a:rPr>
              <a:t>As partes interessadas nacionais, regionais, municipais e comunitárias têm papéis diferentes no avanço do acesso à energia e no combate à pobreza energética. </a:t>
            </a:r>
            <a:br>
              <a:rPr lang="en-GB" sz="1200" b="0" dirty="0">
                <a:solidFill>
                  <a:schemeClr val="bg1"/>
                </a:solidFill>
              </a:rPr>
            </a:br>
            <a:endParaRPr lang="en-GB" sz="1200" b="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1200" b="0" dirty="0">
                <a:solidFill>
                  <a:schemeClr val="bg1"/>
                </a:solidFill>
              </a:rPr>
              <a:t>A compreensão desse aspecto específico da EAP permite que os governos locais desenvolvam seus planos de forma contextualizada. </a:t>
            </a:r>
          </a:p>
          <a:p>
            <a:pPr>
              <a:lnSpc>
                <a:spcPct val="120000"/>
              </a:lnSpc>
            </a:pPr>
            <a:endParaRPr lang="en-GB" b="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GB" b="0" dirty="0">
              <a:solidFill>
                <a:schemeClr val="tx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0173192-0CE5-986A-05CA-9FF02F019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Conhecendo</a:t>
            </a:r>
            <a:r>
              <a:rPr lang="en-GB" dirty="0"/>
              <a:t> as partes interessadas no EAP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DCAEF2E-3967-53B4-D945-AAB72BB2F90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Módulo 1 - Conhecendo as partes interessadas do EAP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65E09B3-3C3E-C1CF-D3EA-E60B76E00156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GB" sz="1200" dirty="0">
                <a:solidFill>
                  <a:srgbClr val="1C3567"/>
                </a:solidFill>
              </a:rPr>
              <a:t>Objetivos do módulo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0" dirty="0">
                <a:solidFill>
                  <a:srgbClr val="1C3567"/>
                </a:solidFill>
              </a:rPr>
              <a:t>Identificar quais parceiros nacionais, regionais, municipais e comunitários são relevantes para o planejamento estratégico ou para a realização de intervenções de EAP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0" dirty="0">
                <a:solidFill>
                  <a:srgbClr val="1C3567"/>
                </a:solidFill>
              </a:rPr>
              <a:t>Compare os grupos que estão mais envolvidos com os grupos que devem ter espaço para participar e liderar intervenções/soluções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b="0" dirty="0">
              <a:solidFill>
                <a:srgbClr val="1C3567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200" dirty="0">
                <a:solidFill>
                  <a:srgbClr val="1C3567"/>
                </a:solidFill>
              </a:rPr>
              <a:t>Outros recursos úteis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u="none" strike="noStrike" kern="1200" cap="none" spc="0" normalizeH="0" baseline="0" noProof="0" dirty="0">
                <a:ln>
                  <a:noFill/>
                </a:ln>
                <a:solidFill>
                  <a:srgbClr val="1C35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Livros didáticos de Ação Climática Inclusiva </a:t>
            </a:r>
            <a:r>
              <a:rPr kumimoji="0" lang="en-GB" sz="1200" b="0" u="none" strike="noStrike" kern="1200" cap="none" spc="0" normalizeH="0" baseline="0" noProof="0" dirty="0">
                <a:ln>
                  <a:noFill/>
                </a:ln>
                <a:solidFill>
                  <a:srgbClr val="1C35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das Cidades C40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dirty="0">
              <a:solidFill>
                <a:srgbClr val="1C356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dirty="0">
              <a:solidFill>
                <a:srgbClr val="1C3567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680D5E-5689-9A61-BF44-294E08058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97AC88-B9C7-4AEF-9990-0777AFA013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Oval 16">
            <a:hlinkClick r:id="rId4" action="ppaction://hlinksldjump"/>
            <a:extLst>
              <a:ext uri="{FF2B5EF4-FFF2-40B4-BE49-F238E27FC236}">
                <a16:creationId xmlns:a16="http://schemas.microsoft.com/office/drawing/2014/main" id="{25AFE1DD-7358-4A16-B88F-BA57D1A38ABB}"/>
              </a:ext>
            </a:extLst>
          </p:cNvPr>
          <p:cNvSpPr/>
          <p:nvPr/>
        </p:nvSpPr>
        <p:spPr>
          <a:xfrm>
            <a:off x="9384310" y="820816"/>
            <a:ext cx="128979" cy="12897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18" name="Oval 17">
            <a:hlinkClick r:id="rId5" action="ppaction://hlinksldjump"/>
            <a:extLst>
              <a:ext uri="{FF2B5EF4-FFF2-40B4-BE49-F238E27FC236}">
                <a16:creationId xmlns:a16="http://schemas.microsoft.com/office/drawing/2014/main" id="{7385598B-EC19-4DDC-B6F2-6014DB11894B}"/>
              </a:ext>
            </a:extLst>
          </p:cNvPr>
          <p:cNvSpPr/>
          <p:nvPr/>
        </p:nvSpPr>
        <p:spPr>
          <a:xfrm>
            <a:off x="9384310" y="1983052"/>
            <a:ext cx="128979" cy="128979"/>
          </a:xfrm>
          <a:prstGeom prst="ellipse">
            <a:avLst/>
          </a:prstGeom>
          <a:solidFill>
            <a:srgbClr val="008CB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9" name="Oval 18">
            <a:hlinkClick r:id="rId4" action="ppaction://hlinksldjump"/>
            <a:extLst>
              <a:ext uri="{FF2B5EF4-FFF2-40B4-BE49-F238E27FC236}">
                <a16:creationId xmlns:a16="http://schemas.microsoft.com/office/drawing/2014/main" id="{61F26C16-29F9-4EF3-B747-A6575E2F3157}"/>
              </a:ext>
            </a:extLst>
          </p:cNvPr>
          <p:cNvSpPr/>
          <p:nvPr/>
        </p:nvSpPr>
        <p:spPr>
          <a:xfrm>
            <a:off x="9384310" y="823197"/>
            <a:ext cx="128979" cy="128979"/>
          </a:xfrm>
          <a:prstGeom prst="ellipse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0" name="Oval 19">
            <a:hlinkClick r:id="rId6" action="ppaction://hlinksldjump"/>
            <a:extLst>
              <a:ext uri="{FF2B5EF4-FFF2-40B4-BE49-F238E27FC236}">
                <a16:creationId xmlns:a16="http://schemas.microsoft.com/office/drawing/2014/main" id="{198509EE-1F60-48E1-AF75-24D114FB32D3}"/>
              </a:ext>
            </a:extLst>
          </p:cNvPr>
          <p:cNvSpPr/>
          <p:nvPr/>
        </p:nvSpPr>
        <p:spPr>
          <a:xfrm>
            <a:off x="9384310" y="1402303"/>
            <a:ext cx="128979" cy="128979"/>
          </a:xfrm>
          <a:prstGeom prst="ellipse">
            <a:avLst/>
          </a:prstGeom>
          <a:solidFill>
            <a:srgbClr val="1C356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1" name="Oval 20">
            <a:hlinkClick r:id="rId7" action="ppaction://hlinksldjump"/>
            <a:extLst>
              <a:ext uri="{FF2B5EF4-FFF2-40B4-BE49-F238E27FC236}">
                <a16:creationId xmlns:a16="http://schemas.microsoft.com/office/drawing/2014/main" id="{4C4F9908-606F-40A2-8232-66A391B2E08C}"/>
              </a:ext>
            </a:extLst>
          </p:cNvPr>
          <p:cNvSpPr/>
          <p:nvPr/>
        </p:nvSpPr>
        <p:spPr>
          <a:xfrm>
            <a:off x="9384310" y="2563074"/>
            <a:ext cx="128979" cy="128979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2" name="Oval 21">
            <a:hlinkClick r:id="rId8" action="ppaction://hlinksldjump"/>
            <a:extLst>
              <a:ext uri="{FF2B5EF4-FFF2-40B4-BE49-F238E27FC236}">
                <a16:creationId xmlns:a16="http://schemas.microsoft.com/office/drawing/2014/main" id="{AA23C249-1C67-401C-BB35-749E712F70E0}"/>
              </a:ext>
            </a:extLst>
          </p:cNvPr>
          <p:cNvSpPr/>
          <p:nvPr/>
        </p:nvSpPr>
        <p:spPr>
          <a:xfrm>
            <a:off x="9384310" y="4302666"/>
            <a:ext cx="128979" cy="128979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hlinkClick r:id="rId9" action="ppaction://hlinksldjump"/>
            <a:extLst>
              <a:ext uri="{FF2B5EF4-FFF2-40B4-BE49-F238E27FC236}">
                <a16:creationId xmlns:a16="http://schemas.microsoft.com/office/drawing/2014/main" id="{B148CA61-349E-4B2C-AD38-2D9CBA2A89A3}"/>
              </a:ext>
            </a:extLst>
          </p:cNvPr>
          <p:cNvSpPr/>
          <p:nvPr/>
        </p:nvSpPr>
        <p:spPr>
          <a:xfrm>
            <a:off x="9384310" y="3720774"/>
            <a:ext cx="128979" cy="128979"/>
          </a:xfrm>
          <a:prstGeom prst="ellipse">
            <a:avLst/>
          </a:prstGeom>
          <a:solidFill>
            <a:srgbClr val="6AB24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hlinkClick r:id="rId10" action="ppaction://hlinksldjump"/>
            <a:extLst>
              <a:ext uri="{FF2B5EF4-FFF2-40B4-BE49-F238E27FC236}">
                <a16:creationId xmlns:a16="http://schemas.microsoft.com/office/drawing/2014/main" id="{E1FB00A9-08DB-479D-955F-1253D3E111F7}"/>
              </a:ext>
            </a:extLst>
          </p:cNvPr>
          <p:cNvSpPr/>
          <p:nvPr/>
        </p:nvSpPr>
        <p:spPr>
          <a:xfrm>
            <a:off x="9384310" y="3144004"/>
            <a:ext cx="128979" cy="128979"/>
          </a:xfrm>
          <a:prstGeom prst="ellipse">
            <a:avLst/>
          </a:prstGeom>
          <a:solidFill>
            <a:srgbClr val="03884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hlinkClick r:id="rId11" action="ppaction://hlinksldjump"/>
            <a:extLst>
              <a:ext uri="{FF2B5EF4-FFF2-40B4-BE49-F238E27FC236}">
                <a16:creationId xmlns:a16="http://schemas.microsoft.com/office/drawing/2014/main" id="{BC42DB93-C714-4825-ABE3-589C5B57E1CE}"/>
              </a:ext>
            </a:extLst>
          </p:cNvPr>
          <p:cNvSpPr/>
          <p:nvPr/>
        </p:nvSpPr>
        <p:spPr>
          <a:xfrm>
            <a:off x="9384310" y="4881778"/>
            <a:ext cx="128979" cy="128979"/>
          </a:xfrm>
          <a:prstGeom prst="ellipse">
            <a:avLst/>
          </a:prstGeom>
          <a:solidFill>
            <a:srgbClr val="F195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hlinkClick r:id="rId12" action="ppaction://hlinksldjump"/>
            <a:extLst>
              <a:ext uri="{FF2B5EF4-FFF2-40B4-BE49-F238E27FC236}">
                <a16:creationId xmlns:a16="http://schemas.microsoft.com/office/drawing/2014/main" id="{3E6B53DC-512D-43DB-A11F-356EA986EBA4}"/>
              </a:ext>
            </a:extLst>
          </p:cNvPr>
          <p:cNvSpPr/>
          <p:nvPr/>
        </p:nvSpPr>
        <p:spPr>
          <a:xfrm>
            <a:off x="9384310" y="5463066"/>
            <a:ext cx="128979" cy="128979"/>
          </a:xfrm>
          <a:prstGeom prst="ellipse">
            <a:avLst/>
          </a:prstGeom>
          <a:solidFill>
            <a:srgbClr val="F8A92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2DC4E3C-62F1-4812-93B6-4C72CE9AC981}"/>
              </a:ext>
            </a:extLst>
          </p:cNvPr>
          <p:cNvGrpSpPr/>
          <p:nvPr/>
        </p:nvGrpSpPr>
        <p:grpSpPr>
          <a:xfrm>
            <a:off x="9597323" y="1329772"/>
            <a:ext cx="146522" cy="280390"/>
            <a:chOff x="5545138" y="625475"/>
            <a:chExt cx="1489075" cy="2849563"/>
          </a:xfrm>
        </p:grpSpPr>
        <p:sp>
          <p:nvSpPr>
            <p:cNvPr id="28" name="Freeform 117">
              <a:extLst>
                <a:ext uri="{FF2B5EF4-FFF2-40B4-BE49-F238E27FC236}">
                  <a16:creationId xmlns:a16="http://schemas.microsoft.com/office/drawing/2014/main" id="{1A2438B9-F401-4032-89EB-2AAE3D5D7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625475"/>
              <a:ext cx="1243013" cy="1697038"/>
            </a:xfrm>
            <a:custGeom>
              <a:avLst/>
              <a:gdLst>
                <a:gd name="T0" fmla="*/ 2278 w 4249"/>
                <a:gd name="T1" fmla="*/ 5744 h 5744"/>
                <a:gd name="T2" fmla="*/ 0 w 4249"/>
                <a:gd name="T3" fmla="*/ 5744 h 5744"/>
                <a:gd name="T4" fmla="*/ 4249 w 4249"/>
                <a:gd name="T5" fmla="*/ 0 h 5744"/>
                <a:gd name="T6" fmla="*/ 2603 w 4249"/>
                <a:gd name="T7" fmla="*/ 4796 h 5744"/>
                <a:gd name="T8" fmla="*/ 2278 w 4249"/>
                <a:gd name="T9" fmla="*/ 5744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2278" y="5744"/>
                  </a:moveTo>
                  <a:lnTo>
                    <a:pt x="0" y="5744"/>
                  </a:lnTo>
                  <a:lnTo>
                    <a:pt x="4249" y="0"/>
                  </a:lnTo>
                  <a:lnTo>
                    <a:pt x="2603" y="4796"/>
                  </a:lnTo>
                  <a:lnTo>
                    <a:pt x="2278" y="5744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20">
              <a:extLst>
                <a:ext uri="{FF2B5EF4-FFF2-40B4-BE49-F238E27FC236}">
                  <a16:creationId xmlns:a16="http://schemas.microsoft.com/office/drawing/2014/main" id="{FA262311-E515-4DD6-808F-E23534DE2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1779588"/>
              <a:ext cx="1243013" cy="1695450"/>
            </a:xfrm>
            <a:custGeom>
              <a:avLst/>
              <a:gdLst>
                <a:gd name="T0" fmla="*/ 1972 w 4249"/>
                <a:gd name="T1" fmla="*/ 0 h 5744"/>
                <a:gd name="T2" fmla="*/ 4249 w 4249"/>
                <a:gd name="T3" fmla="*/ 0 h 5744"/>
                <a:gd name="T4" fmla="*/ 0 w 4249"/>
                <a:gd name="T5" fmla="*/ 5744 h 5744"/>
                <a:gd name="T6" fmla="*/ 1646 w 4249"/>
                <a:gd name="T7" fmla="*/ 948 h 5744"/>
                <a:gd name="T8" fmla="*/ 1972 w 4249"/>
                <a:gd name="T9" fmla="*/ 0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1972" y="0"/>
                  </a:moveTo>
                  <a:lnTo>
                    <a:pt x="4249" y="0"/>
                  </a:lnTo>
                  <a:lnTo>
                    <a:pt x="0" y="5744"/>
                  </a:lnTo>
                  <a:lnTo>
                    <a:pt x="1646" y="948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44169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3D511-1F68-CAB0-8693-3B3874FCA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Introdução</a:t>
            </a:r>
            <a:r>
              <a:rPr lang="en-GB" dirty="0"/>
              <a:t> </a:t>
            </a:r>
            <a:r>
              <a:rPr lang="en-GB" dirty="0" err="1"/>
              <a:t>ao</a:t>
            </a:r>
            <a:r>
              <a:rPr lang="en-GB" dirty="0"/>
              <a:t> kit de ferramentas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E7DFD-41E6-38B7-95B7-5E5B55B87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t>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B0258A-918B-C413-FE2B-5573A8B26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685800"/>
            <a:ext cx="9068752" cy="990600"/>
          </a:xfrm>
          <a:prstGeom prst="rect">
            <a:avLst/>
          </a:prstGeom>
        </p:spPr>
        <p:txBody>
          <a:bodyPr/>
          <a:lstStyle/>
          <a:p>
            <a:r>
              <a:rPr lang="en-GB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Kit de ferramentas de </a:t>
            </a:r>
            <a:r>
              <a:rPr lang="en-GB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Acesso</a:t>
            </a:r>
            <a:r>
              <a:rPr lang="en-GB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à </a:t>
            </a:r>
            <a:r>
              <a:rPr lang="en-GB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Energia</a:t>
            </a:r>
            <a:r>
              <a:rPr lang="en-GB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Urbana para </a:t>
            </a:r>
            <a:r>
              <a:rPr lang="en-GB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governos</a:t>
            </a:r>
            <a:r>
              <a:rPr lang="en-GB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locais</a:t>
            </a:r>
            <a:endParaRPr lang="en-GB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D40A183-816D-AF71-AF76-663062B437D6}"/>
              </a:ext>
            </a:extLst>
          </p:cNvPr>
          <p:cNvSpPr txBox="1">
            <a:spLocks/>
          </p:cNvSpPr>
          <p:nvPr/>
        </p:nvSpPr>
        <p:spPr>
          <a:xfrm>
            <a:off x="685801" y="1843635"/>
            <a:ext cx="3962399" cy="403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400" b="1" kern="120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pt-BR" sz="1200" b="0" dirty="0">
                <a:solidFill>
                  <a:schemeClr val="bg1"/>
                </a:solidFill>
              </a:rPr>
              <a:t>Os módulos deste kit de ferramentas o ajudarão a desenvolver um entendimento completo e um plano para abordar o Acesso à Energia e Pobreza Energética (EAP) na sua área administrativa, de forma a considerar os benefícios mais amplos da ação. Os módulos podem ser navegados em sequência ou de forma aleatória, dependendo de seus interesses, necessidades e da sua posição atual na administração pública. </a:t>
            </a:r>
          </a:p>
          <a:p>
            <a:pPr>
              <a:lnSpc>
                <a:spcPct val="120000"/>
              </a:lnSpc>
            </a:pPr>
            <a:r>
              <a:rPr lang="pt-BR" sz="1200" b="0" dirty="0">
                <a:solidFill>
                  <a:schemeClr val="bg1"/>
                </a:solidFill>
              </a:rPr>
              <a:t>Cada governo local é único, onde vários e diversos departamentos e membros da equipe podem ter uma função na abordagem da EAP em seu contexto específico. </a:t>
            </a:r>
          </a:p>
          <a:p>
            <a:pPr>
              <a:lnSpc>
                <a:spcPct val="120000"/>
              </a:lnSpc>
            </a:pPr>
            <a:r>
              <a:rPr lang="pt-BR" sz="1200" b="0" dirty="0">
                <a:solidFill>
                  <a:schemeClr val="bg1"/>
                </a:solidFill>
              </a:rPr>
              <a:t>Este kit de ferramentas foi criado para a equipe do governo local que trabalha com EAP; no entanto, as ferramentas e a orientação contidas nele também podem ser úteis para outras partes interessadas.</a:t>
            </a:r>
            <a:endParaRPr lang="en-GB" sz="1200" b="0" dirty="0">
              <a:solidFill>
                <a:schemeClr val="bg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D3A1148-1FA2-49CE-C5FB-AA1100459CDB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C0FB0A-D444-9984-98C8-5F014A13B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828800"/>
            <a:ext cx="4648200" cy="3098800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692EE15-B9D2-3C8C-6CCC-C7E15B2F2F5A}"/>
              </a:ext>
            </a:extLst>
          </p:cNvPr>
          <p:cNvSpPr txBox="1">
            <a:spLocks/>
          </p:cNvSpPr>
          <p:nvPr/>
        </p:nvSpPr>
        <p:spPr>
          <a:xfrm>
            <a:off x="6936828" y="5046389"/>
            <a:ext cx="262627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/>
              <a:t>© Jeroen van de Water, Unsplash</a:t>
            </a:r>
          </a:p>
        </p:txBody>
      </p:sp>
    </p:spTree>
    <p:extLst>
      <p:ext uri="{BB962C8B-B14F-4D97-AF65-F5344CB8AC3E}">
        <p14:creationId xmlns:p14="http://schemas.microsoft.com/office/powerpoint/2010/main" val="14024111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356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01C999-DFE7-2AAE-3E6B-558E7B7E6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D238A1-903D-776E-3A4D-C18DE16D9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97AC88-B9C7-4AEF-9990-0777AFA013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6F614702-B756-4714-1829-0728736F0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GB">
                <a:solidFill>
                  <a:schemeClr val="bg1"/>
                </a:solidFill>
              </a:rPr>
              <a:t>Quem está incluído na tomada de decisões?</a:t>
            </a:r>
            <a:br>
              <a:rPr lang="en-GB">
                <a:solidFill>
                  <a:schemeClr val="bg1"/>
                </a:solidFill>
              </a:rPr>
            </a:br>
            <a:endParaRPr lang="en-GB">
              <a:solidFill>
                <a:schemeClr val="bg1"/>
              </a:solidFill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915B919-3290-E3F5-4213-53E760D7B9D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57801" y="1828800"/>
            <a:ext cx="3962399" cy="434816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Saber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quem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são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as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principais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partes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interessadas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em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uma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intervenção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e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como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elas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podem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ser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envolvidas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é fundamental para responder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ao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EAP de forma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significativa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e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eficaz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. </a:t>
            </a:r>
            <a:endParaRPr lang="en-GB" sz="1200" b="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O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envolvimento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com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organizações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comunitárias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que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representam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grupos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que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sofrem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com a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pobreza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energética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-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ou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com a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falta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de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acesso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à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energia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-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permite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que as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intervenções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respondam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aos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contextos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locais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.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Essas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necessidades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e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desafios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específicos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podem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não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ser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capturados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em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relatórios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e dados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quantitativos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As partes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interessadas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do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setor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privado e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sem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fins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lucrativos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também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são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fundamentais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.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Você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pode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garantir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que as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ações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sejam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tecnologicamente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viáveis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consultando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fornecedores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de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soluções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. Esses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compromissos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também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podem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impulsionar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a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implementação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por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meio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de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projetos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de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financiamento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e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pesquisa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. </a:t>
            </a:r>
            <a:endParaRPr lang="en-GB" sz="1200" b="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Por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fim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, os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colegas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do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governo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nacional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e local de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todos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os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departamentos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e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agências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são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úteis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para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encontrar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oportunidades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de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sincronizar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projetos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e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financiamentos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para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garantir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o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fornecimento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de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soluções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EAP. </a:t>
            </a:r>
            <a:endParaRPr lang="en-GB" sz="1200" b="0" dirty="0">
              <a:solidFill>
                <a:schemeClr val="bg1"/>
              </a:solidFill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4D36659-35D8-5BF1-FC04-67DC81381DA7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Módulo 1 - Conhecendo as partes interessadas do EAP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1DB72B-715F-BEE3-53CF-767E229C10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4"/>
          <a:stretch/>
        </p:blipFill>
        <p:spPr>
          <a:xfrm>
            <a:off x="685800" y="1831919"/>
            <a:ext cx="3660548" cy="502608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A6D15C-F859-EE92-488E-9D4EAF608905}"/>
              </a:ext>
            </a:extLst>
          </p:cNvPr>
          <p:cNvSpPr txBox="1">
            <a:spLocks/>
          </p:cNvSpPr>
          <p:nvPr/>
        </p:nvSpPr>
        <p:spPr>
          <a:xfrm rot="16200000">
            <a:off x="14333" y="5348885"/>
            <a:ext cx="1310777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/>
              <a:t>© Sulthan Auliya, Unsplash</a:t>
            </a:r>
          </a:p>
        </p:txBody>
      </p:sp>
      <p:sp>
        <p:nvSpPr>
          <p:cNvPr id="18" name="Oval 17">
            <a:hlinkClick r:id="rId3" action="ppaction://hlinksldjump"/>
            <a:extLst>
              <a:ext uri="{FF2B5EF4-FFF2-40B4-BE49-F238E27FC236}">
                <a16:creationId xmlns:a16="http://schemas.microsoft.com/office/drawing/2014/main" id="{88501768-5E32-4291-9D78-99F2DA60ED44}"/>
              </a:ext>
            </a:extLst>
          </p:cNvPr>
          <p:cNvSpPr/>
          <p:nvPr/>
        </p:nvSpPr>
        <p:spPr>
          <a:xfrm>
            <a:off x="9384310" y="820816"/>
            <a:ext cx="128979" cy="12897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19" name="Oval 18">
            <a:hlinkClick r:id="rId4" action="ppaction://hlinksldjump"/>
            <a:extLst>
              <a:ext uri="{FF2B5EF4-FFF2-40B4-BE49-F238E27FC236}">
                <a16:creationId xmlns:a16="http://schemas.microsoft.com/office/drawing/2014/main" id="{CFE8352B-9AB6-4BB2-A5EC-C817BE039154}"/>
              </a:ext>
            </a:extLst>
          </p:cNvPr>
          <p:cNvSpPr/>
          <p:nvPr/>
        </p:nvSpPr>
        <p:spPr>
          <a:xfrm>
            <a:off x="9384310" y="1983052"/>
            <a:ext cx="128979" cy="128979"/>
          </a:xfrm>
          <a:prstGeom prst="ellipse">
            <a:avLst/>
          </a:prstGeom>
          <a:solidFill>
            <a:srgbClr val="008CB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0" name="Oval 19">
            <a:hlinkClick r:id="rId3" action="ppaction://hlinksldjump"/>
            <a:extLst>
              <a:ext uri="{FF2B5EF4-FFF2-40B4-BE49-F238E27FC236}">
                <a16:creationId xmlns:a16="http://schemas.microsoft.com/office/drawing/2014/main" id="{9DB8F36A-81B5-4B6F-BD0E-66C32A64BECA}"/>
              </a:ext>
            </a:extLst>
          </p:cNvPr>
          <p:cNvSpPr/>
          <p:nvPr/>
        </p:nvSpPr>
        <p:spPr>
          <a:xfrm>
            <a:off x="9384310" y="823197"/>
            <a:ext cx="128979" cy="128979"/>
          </a:xfrm>
          <a:prstGeom prst="ellipse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1" name="Oval 20">
            <a:hlinkClick r:id="rId5" action="ppaction://hlinksldjump"/>
            <a:extLst>
              <a:ext uri="{FF2B5EF4-FFF2-40B4-BE49-F238E27FC236}">
                <a16:creationId xmlns:a16="http://schemas.microsoft.com/office/drawing/2014/main" id="{1AC2A9ED-4DC8-4783-8E8B-6526458F25EE}"/>
              </a:ext>
            </a:extLst>
          </p:cNvPr>
          <p:cNvSpPr/>
          <p:nvPr/>
        </p:nvSpPr>
        <p:spPr>
          <a:xfrm>
            <a:off x="9384310" y="1402303"/>
            <a:ext cx="128979" cy="128979"/>
          </a:xfrm>
          <a:prstGeom prst="ellipse">
            <a:avLst/>
          </a:prstGeom>
          <a:solidFill>
            <a:srgbClr val="1C356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2" name="Oval 21">
            <a:hlinkClick r:id="rId6" action="ppaction://hlinksldjump"/>
            <a:extLst>
              <a:ext uri="{FF2B5EF4-FFF2-40B4-BE49-F238E27FC236}">
                <a16:creationId xmlns:a16="http://schemas.microsoft.com/office/drawing/2014/main" id="{E53BF59D-7941-40AE-B632-50829C4F3D8C}"/>
              </a:ext>
            </a:extLst>
          </p:cNvPr>
          <p:cNvSpPr/>
          <p:nvPr/>
        </p:nvSpPr>
        <p:spPr>
          <a:xfrm>
            <a:off x="9384310" y="2563074"/>
            <a:ext cx="128979" cy="128979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3" name="Oval 22">
            <a:hlinkClick r:id="rId7" action="ppaction://hlinksldjump"/>
            <a:extLst>
              <a:ext uri="{FF2B5EF4-FFF2-40B4-BE49-F238E27FC236}">
                <a16:creationId xmlns:a16="http://schemas.microsoft.com/office/drawing/2014/main" id="{B9D5E1CF-AA65-4E87-ACF3-E2F3B7673E07}"/>
              </a:ext>
            </a:extLst>
          </p:cNvPr>
          <p:cNvSpPr/>
          <p:nvPr/>
        </p:nvSpPr>
        <p:spPr>
          <a:xfrm>
            <a:off x="9384310" y="4302666"/>
            <a:ext cx="128979" cy="128979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hlinkClick r:id="rId8" action="ppaction://hlinksldjump"/>
            <a:extLst>
              <a:ext uri="{FF2B5EF4-FFF2-40B4-BE49-F238E27FC236}">
                <a16:creationId xmlns:a16="http://schemas.microsoft.com/office/drawing/2014/main" id="{BC59E117-BE5A-4F66-BCCF-1161DFD8F385}"/>
              </a:ext>
            </a:extLst>
          </p:cNvPr>
          <p:cNvSpPr/>
          <p:nvPr/>
        </p:nvSpPr>
        <p:spPr>
          <a:xfrm>
            <a:off x="9384310" y="3720774"/>
            <a:ext cx="128979" cy="128979"/>
          </a:xfrm>
          <a:prstGeom prst="ellipse">
            <a:avLst/>
          </a:prstGeom>
          <a:solidFill>
            <a:srgbClr val="6AB24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hlinkClick r:id="rId9" action="ppaction://hlinksldjump"/>
            <a:extLst>
              <a:ext uri="{FF2B5EF4-FFF2-40B4-BE49-F238E27FC236}">
                <a16:creationId xmlns:a16="http://schemas.microsoft.com/office/drawing/2014/main" id="{10766B53-7CAF-4C85-8732-9AFF62A37B44}"/>
              </a:ext>
            </a:extLst>
          </p:cNvPr>
          <p:cNvSpPr/>
          <p:nvPr/>
        </p:nvSpPr>
        <p:spPr>
          <a:xfrm>
            <a:off x="9384310" y="3144004"/>
            <a:ext cx="128979" cy="128979"/>
          </a:xfrm>
          <a:prstGeom prst="ellipse">
            <a:avLst/>
          </a:prstGeom>
          <a:solidFill>
            <a:srgbClr val="03884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hlinkClick r:id="rId10" action="ppaction://hlinksldjump"/>
            <a:extLst>
              <a:ext uri="{FF2B5EF4-FFF2-40B4-BE49-F238E27FC236}">
                <a16:creationId xmlns:a16="http://schemas.microsoft.com/office/drawing/2014/main" id="{C5301D86-B44C-4BC0-A713-5CB2BED9CA16}"/>
              </a:ext>
            </a:extLst>
          </p:cNvPr>
          <p:cNvSpPr/>
          <p:nvPr/>
        </p:nvSpPr>
        <p:spPr>
          <a:xfrm>
            <a:off x="9384310" y="4881778"/>
            <a:ext cx="128979" cy="128979"/>
          </a:xfrm>
          <a:prstGeom prst="ellipse">
            <a:avLst/>
          </a:prstGeom>
          <a:solidFill>
            <a:srgbClr val="F195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hlinkClick r:id="rId11" action="ppaction://hlinksldjump"/>
            <a:extLst>
              <a:ext uri="{FF2B5EF4-FFF2-40B4-BE49-F238E27FC236}">
                <a16:creationId xmlns:a16="http://schemas.microsoft.com/office/drawing/2014/main" id="{B43354D9-D2A7-4708-9A24-CDB422C85BCA}"/>
              </a:ext>
            </a:extLst>
          </p:cNvPr>
          <p:cNvSpPr/>
          <p:nvPr/>
        </p:nvSpPr>
        <p:spPr>
          <a:xfrm>
            <a:off x="9384310" y="5463066"/>
            <a:ext cx="128979" cy="128979"/>
          </a:xfrm>
          <a:prstGeom prst="ellipse">
            <a:avLst/>
          </a:prstGeom>
          <a:solidFill>
            <a:srgbClr val="F8A92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86BF2A4-9C0E-4D40-AD2C-525A8560701F}"/>
              </a:ext>
            </a:extLst>
          </p:cNvPr>
          <p:cNvGrpSpPr/>
          <p:nvPr/>
        </p:nvGrpSpPr>
        <p:grpSpPr>
          <a:xfrm>
            <a:off x="9597323" y="1329772"/>
            <a:ext cx="146522" cy="280390"/>
            <a:chOff x="5545138" y="625475"/>
            <a:chExt cx="1489075" cy="2849563"/>
          </a:xfrm>
        </p:grpSpPr>
        <p:sp>
          <p:nvSpPr>
            <p:cNvPr id="29" name="Freeform 117">
              <a:extLst>
                <a:ext uri="{FF2B5EF4-FFF2-40B4-BE49-F238E27FC236}">
                  <a16:creationId xmlns:a16="http://schemas.microsoft.com/office/drawing/2014/main" id="{427C6116-5BE7-49B3-A673-3A5CAC908F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625475"/>
              <a:ext cx="1243013" cy="1697038"/>
            </a:xfrm>
            <a:custGeom>
              <a:avLst/>
              <a:gdLst>
                <a:gd name="T0" fmla="*/ 2278 w 4249"/>
                <a:gd name="T1" fmla="*/ 5744 h 5744"/>
                <a:gd name="T2" fmla="*/ 0 w 4249"/>
                <a:gd name="T3" fmla="*/ 5744 h 5744"/>
                <a:gd name="T4" fmla="*/ 4249 w 4249"/>
                <a:gd name="T5" fmla="*/ 0 h 5744"/>
                <a:gd name="T6" fmla="*/ 2603 w 4249"/>
                <a:gd name="T7" fmla="*/ 4796 h 5744"/>
                <a:gd name="T8" fmla="*/ 2278 w 4249"/>
                <a:gd name="T9" fmla="*/ 5744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2278" y="5744"/>
                  </a:moveTo>
                  <a:lnTo>
                    <a:pt x="0" y="5744"/>
                  </a:lnTo>
                  <a:lnTo>
                    <a:pt x="4249" y="0"/>
                  </a:lnTo>
                  <a:lnTo>
                    <a:pt x="2603" y="4796"/>
                  </a:lnTo>
                  <a:lnTo>
                    <a:pt x="2278" y="5744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20">
              <a:extLst>
                <a:ext uri="{FF2B5EF4-FFF2-40B4-BE49-F238E27FC236}">
                  <a16:creationId xmlns:a16="http://schemas.microsoft.com/office/drawing/2014/main" id="{E8160927-9447-4871-88D8-CCBA41D6F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1779588"/>
              <a:ext cx="1243013" cy="1695450"/>
            </a:xfrm>
            <a:custGeom>
              <a:avLst/>
              <a:gdLst>
                <a:gd name="T0" fmla="*/ 1972 w 4249"/>
                <a:gd name="T1" fmla="*/ 0 h 5744"/>
                <a:gd name="T2" fmla="*/ 4249 w 4249"/>
                <a:gd name="T3" fmla="*/ 0 h 5744"/>
                <a:gd name="T4" fmla="*/ 0 w 4249"/>
                <a:gd name="T5" fmla="*/ 5744 h 5744"/>
                <a:gd name="T6" fmla="*/ 1646 w 4249"/>
                <a:gd name="T7" fmla="*/ 948 h 5744"/>
                <a:gd name="T8" fmla="*/ 1972 w 4249"/>
                <a:gd name="T9" fmla="*/ 0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1972" y="0"/>
                  </a:moveTo>
                  <a:lnTo>
                    <a:pt x="4249" y="0"/>
                  </a:lnTo>
                  <a:lnTo>
                    <a:pt x="0" y="5744"/>
                  </a:lnTo>
                  <a:lnTo>
                    <a:pt x="1646" y="948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24418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CD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149226-1C28-3B48-BDCA-67E2C5F2C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9A8DB7E-9C52-644D-2753-E916BFACB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685800"/>
            <a:ext cx="8539152" cy="990600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1C3567"/>
                </a:solidFill>
              </a:rPr>
              <a:t>Partes interessadas do EAP em </a:t>
            </a:r>
            <a:br>
              <a:rPr lang="en-GB">
                <a:solidFill>
                  <a:srgbClr val="1C3567"/>
                </a:solidFill>
              </a:rPr>
            </a:br>
            <a:r>
              <a:rPr lang="en-GB">
                <a:solidFill>
                  <a:srgbClr val="1C3567"/>
                </a:solidFill>
              </a:rPr>
              <a:t>Cidade do Cabo, África do Sul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5638600-2301-81AD-C153-BC4F6B9EB227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GB" b="0" dirty="0" err="1">
                <a:solidFill>
                  <a:srgbClr val="1C3567"/>
                </a:solidFill>
              </a:rPr>
              <a:t>Módulo</a:t>
            </a:r>
            <a:r>
              <a:rPr lang="en-GB" b="0" dirty="0">
                <a:solidFill>
                  <a:srgbClr val="1C3567"/>
                </a:solidFill>
              </a:rPr>
              <a:t> 1 - </a:t>
            </a:r>
            <a:r>
              <a:rPr lang="en-GB" dirty="0" err="1">
                <a:solidFill>
                  <a:srgbClr val="1C3567"/>
                </a:solidFill>
              </a:rPr>
              <a:t>Conhecendo</a:t>
            </a:r>
            <a:r>
              <a:rPr lang="en-GB" dirty="0">
                <a:solidFill>
                  <a:srgbClr val="1C3567"/>
                </a:solidFill>
              </a:rPr>
              <a:t> as </a:t>
            </a:r>
            <a:r>
              <a:rPr lang="en-GB" dirty="0" err="1">
                <a:solidFill>
                  <a:srgbClr val="1C3567"/>
                </a:solidFill>
              </a:rPr>
              <a:t>partes</a:t>
            </a:r>
            <a:r>
              <a:rPr lang="en-GB" dirty="0">
                <a:solidFill>
                  <a:srgbClr val="1C3567"/>
                </a:solidFill>
              </a:rPr>
              <a:t> </a:t>
            </a:r>
            <a:r>
              <a:rPr lang="en-GB" dirty="0" err="1">
                <a:solidFill>
                  <a:srgbClr val="1C3567"/>
                </a:solidFill>
              </a:rPr>
              <a:t>interessadas</a:t>
            </a:r>
            <a:r>
              <a:rPr lang="en-GB" dirty="0">
                <a:solidFill>
                  <a:srgbClr val="1C3567"/>
                </a:solidFill>
              </a:rPr>
              <a:t> do EAP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B742621D-198D-97B1-CBE2-754339F911E4}"/>
              </a:ext>
            </a:extLst>
          </p:cNvPr>
          <p:cNvSpPr txBox="1">
            <a:spLocks/>
          </p:cNvSpPr>
          <p:nvPr/>
        </p:nvSpPr>
        <p:spPr>
          <a:xfrm>
            <a:off x="5262565" y="1833563"/>
            <a:ext cx="3962399" cy="4338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400" b="1" kern="120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Posteriormente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uma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emenda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à Lei de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Regulamentação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da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Eletricidade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(2006)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permitiu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que os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municípios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adquirissem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eletricidade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desenvolvedores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energia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setor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privado. Como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resultado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a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Cidade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 Cabo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lançou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uma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licitação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para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adquirir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300 MW de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energia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renovável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produtores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independentes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energia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(IPPs).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Essa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medida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visava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reduzir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dependência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da Eskom e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mitigar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falta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carga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melhorando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última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análise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o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acesso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uma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energia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acessível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confiável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sustentável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FA6AD1EC-5F18-787E-BAAE-A3FC9393CAC3}"/>
              </a:ext>
            </a:extLst>
          </p:cNvPr>
          <p:cNvSpPr txBox="1">
            <a:spLocks/>
          </p:cNvSpPr>
          <p:nvPr/>
        </p:nvSpPr>
        <p:spPr>
          <a:xfrm>
            <a:off x="681038" y="1833562"/>
            <a:ext cx="3962399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400" b="1" kern="120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Cidade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 Cabo é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uma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cidade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portuária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com 4,6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milhões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habitantes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onde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maioria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está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conectada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fornecedores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eletricidade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licenciados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No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entanto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há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pelo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menos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70.000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residências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informais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sem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conexão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direta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com a rede, e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residências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que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acessam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eletricidade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"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moradores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quintal"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informais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b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Para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avançar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vários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projetos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soluções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a equipe da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cidade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precisava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identificar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as partes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interessadas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relevantes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Por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exemplo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a Eskom,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uma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empresa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estado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da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África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 Sul, opera a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maioria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dos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ativos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geração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energia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no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país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Apesar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a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Cidade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 Cabo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influência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limitada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sobre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as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políticas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 a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infraestrutura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da Eskom, a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cidade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contestou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os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direitos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exclusivos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da Eskom no tribunal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2019.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F03893-FB71-DB21-5F8D-EF77FE0A2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97AC88-B9C7-4AEF-9990-0777AFA013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Oval 17">
            <a:hlinkClick r:id="rId3" action="ppaction://hlinksldjump"/>
            <a:extLst>
              <a:ext uri="{FF2B5EF4-FFF2-40B4-BE49-F238E27FC236}">
                <a16:creationId xmlns:a16="http://schemas.microsoft.com/office/drawing/2014/main" id="{96F7622E-248A-4292-B440-E072CC1491D0}"/>
              </a:ext>
            </a:extLst>
          </p:cNvPr>
          <p:cNvSpPr/>
          <p:nvPr/>
        </p:nvSpPr>
        <p:spPr>
          <a:xfrm>
            <a:off x="9384310" y="820816"/>
            <a:ext cx="128979" cy="12897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19" name="Oval 18">
            <a:hlinkClick r:id="rId4" action="ppaction://hlinksldjump"/>
            <a:extLst>
              <a:ext uri="{FF2B5EF4-FFF2-40B4-BE49-F238E27FC236}">
                <a16:creationId xmlns:a16="http://schemas.microsoft.com/office/drawing/2014/main" id="{75F58E20-70F6-4F46-9FD1-5B606F47320B}"/>
              </a:ext>
            </a:extLst>
          </p:cNvPr>
          <p:cNvSpPr/>
          <p:nvPr/>
        </p:nvSpPr>
        <p:spPr>
          <a:xfrm>
            <a:off x="9384310" y="1983052"/>
            <a:ext cx="128979" cy="128979"/>
          </a:xfrm>
          <a:prstGeom prst="ellipse">
            <a:avLst/>
          </a:prstGeom>
          <a:solidFill>
            <a:srgbClr val="008C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0" name="Oval 19">
            <a:hlinkClick r:id="rId3" action="ppaction://hlinksldjump"/>
            <a:extLst>
              <a:ext uri="{FF2B5EF4-FFF2-40B4-BE49-F238E27FC236}">
                <a16:creationId xmlns:a16="http://schemas.microsoft.com/office/drawing/2014/main" id="{28250D1A-788B-48D8-B41F-42C3A0E553F4}"/>
              </a:ext>
            </a:extLst>
          </p:cNvPr>
          <p:cNvSpPr/>
          <p:nvPr/>
        </p:nvSpPr>
        <p:spPr>
          <a:xfrm>
            <a:off x="9384310" y="823197"/>
            <a:ext cx="128979" cy="12897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1" name="Oval 20">
            <a:hlinkClick r:id="rId5" action="ppaction://hlinksldjump"/>
            <a:extLst>
              <a:ext uri="{FF2B5EF4-FFF2-40B4-BE49-F238E27FC236}">
                <a16:creationId xmlns:a16="http://schemas.microsoft.com/office/drawing/2014/main" id="{6F05B756-3B30-476D-86CA-37E820B07D14}"/>
              </a:ext>
            </a:extLst>
          </p:cNvPr>
          <p:cNvSpPr/>
          <p:nvPr/>
        </p:nvSpPr>
        <p:spPr>
          <a:xfrm>
            <a:off x="9384310" y="1402303"/>
            <a:ext cx="128979" cy="128979"/>
          </a:xfrm>
          <a:prstGeom prst="ellipse">
            <a:avLst/>
          </a:prstGeom>
          <a:solidFill>
            <a:srgbClr val="1C35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2" name="Oval 21">
            <a:hlinkClick r:id="rId6" action="ppaction://hlinksldjump"/>
            <a:extLst>
              <a:ext uri="{FF2B5EF4-FFF2-40B4-BE49-F238E27FC236}">
                <a16:creationId xmlns:a16="http://schemas.microsoft.com/office/drawing/2014/main" id="{FB1D8A43-3A18-4402-8131-DAF43691E3B4}"/>
              </a:ext>
            </a:extLst>
          </p:cNvPr>
          <p:cNvSpPr/>
          <p:nvPr/>
        </p:nvSpPr>
        <p:spPr>
          <a:xfrm>
            <a:off x="9384310" y="2563074"/>
            <a:ext cx="128979" cy="12897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3" name="Oval 22">
            <a:hlinkClick r:id="rId7" action="ppaction://hlinksldjump"/>
            <a:extLst>
              <a:ext uri="{FF2B5EF4-FFF2-40B4-BE49-F238E27FC236}">
                <a16:creationId xmlns:a16="http://schemas.microsoft.com/office/drawing/2014/main" id="{BB784A89-1018-44E1-937B-CD6C112DC441}"/>
              </a:ext>
            </a:extLst>
          </p:cNvPr>
          <p:cNvSpPr/>
          <p:nvPr/>
        </p:nvSpPr>
        <p:spPr>
          <a:xfrm>
            <a:off x="9384310" y="4302666"/>
            <a:ext cx="128979" cy="12897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hlinkClick r:id="rId8" action="ppaction://hlinksldjump"/>
            <a:extLst>
              <a:ext uri="{FF2B5EF4-FFF2-40B4-BE49-F238E27FC236}">
                <a16:creationId xmlns:a16="http://schemas.microsoft.com/office/drawing/2014/main" id="{5AF0DC57-C6F2-412E-9111-54F39168F136}"/>
              </a:ext>
            </a:extLst>
          </p:cNvPr>
          <p:cNvSpPr/>
          <p:nvPr/>
        </p:nvSpPr>
        <p:spPr>
          <a:xfrm>
            <a:off x="9384310" y="3720774"/>
            <a:ext cx="128979" cy="128979"/>
          </a:xfrm>
          <a:prstGeom prst="ellipse">
            <a:avLst/>
          </a:prstGeom>
          <a:solidFill>
            <a:srgbClr val="6AB2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hlinkClick r:id="rId9" action="ppaction://hlinksldjump"/>
            <a:extLst>
              <a:ext uri="{FF2B5EF4-FFF2-40B4-BE49-F238E27FC236}">
                <a16:creationId xmlns:a16="http://schemas.microsoft.com/office/drawing/2014/main" id="{C49B40E8-17C4-40DD-8265-24FB24855975}"/>
              </a:ext>
            </a:extLst>
          </p:cNvPr>
          <p:cNvSpPr/>
          <p:nvPr/>
        </p:nvSpPr>
        <p:spPr>
          <a:xfrm>
            <a:off x="9384310" y="3144004"/>
            <a:ext cx="128979" cy="128979"/>
          </a:xfrm>
          <a:prstGeom prst="ellipse">
            <a:avLst/>
          </a:prstGeom>
          <a:solidFill>
            <a:srgbClr val="0388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hlinkClick r:id="rId10" action="ppaction://hlinksldjump"/>
            <a:extLst>
              <a:ext uri="{FF2B5EF4-FFF2-40B4-BE49-F238E27FC236}">
                <a16:creationId xmlns:a16="http://schemas.microsoft.com/office/drawing/2014/main" id="{4AA557AC-4020-4B3F-AC17-E48860DECA42}"/>
              </a:ext>
            </a:extLst>
          </p:cNvPr>
          <p:cNvSpPr/>
          <p:nvPr/>
        </p:nvSpPr>
        <p:spPr>
          <a:xfrm>
            <a:off x="9384310" y="4881778"/>
            <a:ext cx="128979" cy="128979"/>
          </a:xfrm>
          <a:prstGeom prst="ellipse">
            <a:avLst/>
          </a:prstGeom>
          <a:solidFill>
            <a:srgbClr val="F19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hlinkClick r:id="rId11" action="ppaction://hlinksldjump"/>
            <a:extLst>
              <a:ext uri="{FF2B5EF4-FFF2-40B4-BE49-F238E27FC236}">
                <a16:creationId xmlns:a16="http://schemas.microsoft.com/office/drawing/2014/main" id="{A290C0FE-0752-4D3D-8E02-FB2554A4D3C9}"/>
              </a:ext>
            </a:extLst>
          </p:cNvPr>
          <p:cNvSpPr/>
          <p:nvPr/>
        </p:nvSpPr>
        <p:spPr>
          <a:xfrm>
            <a:off x="9384310" y="5463066"/>
            <a:ext cx="128979" cy="128979"/>
          </a:xfrm>
          <a:prstGeom prst="ellipse">
            <a:avLst/>
          </a:prstGeom>
          <a:solidFill>
            <a:srgbClr val="F8A9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22335DB-2E44-4430-BDE1-8A9C6FAAD1E7}"/>
              </a:ext>
            </a:extLst>
          </p:cNvPr>
          <p:cNvGrpSpPr/>
          <p:nvPr/>
        </p:nvGrpSpPr>
        <p:grpSpPr>
          <a:xfrm>
            <a:off x="9597323" y="1329772"/>
            <a:ext cx="146522" cy="280390"/>
            <a:chOff x="5545138" y="625475"/>
            <a:chExt cx="1489075" cy="2849563"/>
          </a:xfrm>
        </p:grpSpPr>
        <p:sp>
          <p:nvSpPr>
            <p:cNvPr id="29" name="Freeform 117">
              <a:extLst>
                <a:ext uri="{FF2B5EF4-FFF2-40B4-BE49-F238E27FC236}">
                  <a16:creationId xmlns:a16="http://schemas.microsoft.com/office/drawing/2014/main" id="{D7F9125F-1384-4B31-9724-DB78AE52F0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625475"/>
              <a:ext cx="1243013" cy="1697038"/>
            </a:xfrm>
            <a:custGeom>
              <a:avLst/>
              <a:gdLst>
                <a:gd name="T0" fmla="*/ 2278 w 4249"/>
                <a:gd name="T1" fmla="*/ 5744 h 5744"/>
                <a:gd name="T2" fmla="*/ 0 w 4249"/>
                <a:gd name="T3" fmla="*/ 5744 h 5744"/>
                <a:gd name="T4" fmla="*/ 4249 w 4249"/>
                <a:gd name="T5" fmla="*/ 0 h 5744"/>
                <a:gd name="T6" fmla="*/ 2603 w 4249"/>
                <a:gd name="T7" fmla="*/ 4796 h 5744"/>
                <a:gd name="T8" fmla="*/ 2278 w 4249"/>
                <a:gd name="T9" fmla="*/ 5744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2278" y="5744"/>
                  </a:moveTo>
                  <a:lnTo>
                    <a:pt x="0" y="5744"/>
                  </a:lnTo>
                  <a:lnTo>
                    <a:pt x="4249" y="0"/>
                  </a:lnTo>
                  <a:lnTo>
                    <a:pt x="2603" y="4796"/>
                  </a:lnTo>
                  <a:lnTo>
                    <a:pt x="2278" y="5744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20">
              <a:extLst>
                <a:ext uri="{FF2B5EF4-FFF2-40B4-BE49-F238E27FC236}">
                  <a16:creationId xmlns:a16="http://schemas.microsoft.com/office/drawing/2014/main" id="{E6D9ADF1-7863-40E4-9AEB-A9A7BC5FB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1779588"/>
              <a:ext cx="1243013" cy="1695450"/>
            </a:xfrm>
            <a:custGeom>
              <a:avLst/>
              <a:gdLst>
                <a:gd name="T0" fmla="*/ 1972 w 4249"/>
                <a:gd name="T1" fmla="*/ 0 h 5744"/>
                <a:gd name="T2" fmla="*/ 4249 w 4249"/>
                <a:gd name="T3" fmla="*/ 0 h 5744"/>
                <a:gd name="T4" fmla="*/ 0 w 4249"/>
                <a:gd name="T5" fmla="*/ 5744 h 5744"/>
                <a:gd name="T6" fmla="*/ 1646 w 4249"/>
                <a:gd name="T7" fmla="*/ 948 h 5744"/>
                <a:gd name="T8" fmla="*/ 1972 w 4249"/>
                <a:gd name="T9" fmla="*/ 0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1972" y="0"/>
                  </a:moveTo>
                  <a:lnTo>
                    <a:pt x="4249" y="0"/>
                  </a:lnTo>
                  <a:lnTo>
                    <a:pt x="0" y="5744"/>
                  </a:lnTo>
                  <a:lnTo>
                    <a:pt x="1646" y="948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938982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CD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D9D289-EDBA-464C-E442-3A0E704CD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6046002-E222-8E00-ACE7-849E1BDF9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7" y="685800"/>
            <a:ext cx="7872413" cy="990600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rgbClr val="1C3567"/>
                </a:solidFill>
              </a:rPr>
              <a:t>Intervenções</a:t>
            </a:r>
            <a:r>
              <a:rPr lang="en-GB" dirty="0">
                <a:solidFill>
                  <a:srgbClr val="1C3567"/>
                </a:solidFill>
              </a:rPr>
              <a:t> e partes </a:t>
            </a:r>
            <a:r>
              <a:rPr lang="en-GB" dirty="0" err="1">
                <a:solidFill>
                  <a:srgbClr val="1C3567"/>
                </a:solidFill>
              </a:rPr>
              <a:t>interessadas</a:t>
            </a:r>
            <a:r>
              <a:rPr lang="en-GB" dirty="0">
                <a:solidFill>
                  <a:srgbClr val="1C3567"/>
                </a:solidFill>
              </a:rPr>
              <a:t> </a:t>
            </a:r>
            <a:r>
              <a:rPr lang="en-GB" dirty="0" err="1">
                <a:solidFill>
                  <a:srgbClr val="1C3567"/>
                </a:solidFill>
              </a:rPr>
              <a:t>na</a:t>
            </a:r>
            <a:r>
              <a:rPr lang="en-GB" dirty="0">
                <a:solidFill>
                  <a:srgbClr val="1C3567"/>
                </a:solidFill>
              </a:rPr>
              <a:t> </a:t>
            </a:r>
            <a:r>
              <a:rPr lang="en-GB" dirty="0" err="1">
                <a:solidFill>
                  <a:srgbClr val="1C3567"/>
                </a:solidFill>
              </a:rPr>
              <a:t>Cidade</a:t>
            </a:r>
            <a:r>
              <a:rPr lang="en-GB" dirty="0">
                <a:solidFill>
                  <a:srgbClr val="1C3567"/>
                </a:solidFill>
              </a:rPr>
              <a:t> do Cabo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45A4D08-B803-635F-D09D-F8D1FDAA681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96536" y="1828801"/>
            <a:ext cx="8534389" cy="3810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GB" sz="1200" b="0">
                <a:solidFill>
                  <a:schemeClr val="tx1"/>
                </a:solidFill>
              </a:rPr>
              <a:t>Cada governo local terá suas próprias intervenções escolhidas com diferentes partes interessadas envolvidas.</a:t>
            </a:r>
            <a:br>
              <a:rPr lang="en-GB" sz="1200" b="0">
                <a:solidFill>
                  <a:schemeClr val="tx1"/>
                </a:solidFill>
              </a:rPr>
            </a:br>
            <a:r>
              <a:rPr lang="en-GB" sz="1200" b="0">
                <a:solidFill>
                  <a:schemeClr val="tx1"/>
                </a:solidFill>
              </a:rPr>
              <a:t>Na Cidade do Cabo, o município elaborou intervenções em conjunto com as partes interessadas listadas abaixo: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B643DFB-198A-7776-3C1A-5014C27C7180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GB" b="0">
                <a:solidFill>
                  <a:srgbClr val="1C3567"/>
                </a:solidFill>
              </a:rPr>
              <a:t>Módulo 1 - </a:t>
            </a:r>
            <a:r>
              <a:rPr lang="en-GB">
                <a:solidFill>
                  <a:srgbClr val="1C3567"/>
                </a:solidFill>
              </a:rPr>
              <a:t>Conhecendo as partes interessadas do EAP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20943FE-202D-F160-7A14-695D21FAAE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370326"/>
              </p:ext>
            </p:extLst>
          </p:nvPr>
        </p:nvGraphicFramePr>
        <p:xfrm>
          <a:off x="681037" y="2495349"/>
          <a:ext cx="8534390" cy="3535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0780">
                  <a:extLst>
                    <a:ext uri="{9D8B030D-6E8A-4147-A177-3AD203B41FA5}">
                      <a16:colId xmlns:a16="http://schemas.microsoft.com/office/drawing/2014/main" val="3549674493"/>
                    </a:ext>
                  </a:extLst>
                </a:gridCol>
                <a:gridCol w="1646722">
                  <a:extLst>
                    <a:ext uri="{9D8B030D-6E8A-4147-A177-3AD203B41FA5}">
                      <a16:colId xmlns:a16="http://schemas.microsoft.com/office/drawing/2014/main" val="4003066058"/>
                    </a:ext>
                  </a:extLst>
                </a:gridCol>
                <a:gridCol w="1646722">
                  <a:extLst>
                    <a:ext uri="{9D8B030D-6E8A-4147-A177-3AD203B41FA5}">
                      <a16:colId xmlns:a16="http://schemas.microsoft.com/office/drawing/2014/main" val="3434042713"/>
                    </a:ext>
                  </a:extLst>
                </a:gridCol>
                <a:gridCol w="1646722">
                  <a:extLst>
                    <a:ext uri="{9D8B030D-6E8A-4147-A177-3AD203B41FA5}">
                      <a16:colId xmlns:a16="http://schemas.microsoft.com/office/drawing/2014/main" val="3011712873"/>
                    </a:ext>
                  </a:extLst>
                </a:gridCol>
                <a:gridCol w="1646722">
                  <a:extLst>
                    <a:ext uri="{9D8B030D-6E8A-4147-A177-3AD203B41FA5}">
                      <a16:colId xmlns:a16="http://schemas.microsoft.com/office/drawing/2014/main" val="634986583"/>
                    </a:ext>
                  </a:extLst>
                </a:gridCol>
                <a:gridCol w="1646722">
                  <a:extLst>
                    <a:ext uri="{9D8B030D-6E8A-4147-A177-3AD203B41FA5}">
                      <a16:colId xmlns:a16="http://schemas.microsoft.com/office/drawing/2014/main" val="1005018249"/>
                    </a:ext>
                  </a:extLst>
                </a:gridCol>
              </a:tblGrid>
              <a:tr h="5316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Soluções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err="1">
                          <a:solidFill>
                            <a:srgbClr val="1C3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Aquisição</a:t>
                      </a:r>
                      <a:r>
                        <a:rPr lang="en-GB" sz="1200" b="1" dirty="0">
                          <a:solidFill>
                            <a:srgbClr val="1C3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sz="1200" b="1" dirty="0" err="1">
                          <a:solidFill>
                            <a:srgbClr val="1C3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energia</a:t>
                      </a:r>
                      <a:r>
                        <a:rPr lang="en-GB" sz="1200" b="1" dirty="0">
                          <a:solidFill>
                            <a:srgbClr val="1C3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b="1" dirty="0" err="1">
                          <a:solidFill>
                            <a:srgbClr val="1C3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renovável</a:t>
                      </a:r>
                      <a:endParaRPr lang="en-GB" sz="1200" b="1" dirty="0">
                        <a:solidFill>
                          <a:srgbClr val="1C356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1C3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C3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err="1">
                          <a:solidFill>
                            <a:srgbClr val="1C3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Geração</a:t>
                      </a:r>
                      <a:r>
                        <a:rPr lang="en-GB" sz="1200" b="1" dirty="0">
                          <a:solidFill>
                            <a:srgbClr val="1C3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b="1" dirty="0" err="1">
                          <a:solidFill>
                            <a:srgbClr val="1C3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embutida</a:t>
                      </a:r>
                      <a:r>
                        <a:rPr lang="en-GB" sz="1200" b="1" dirty="0">
                          <a:solidFill>
                            <a:srgbClr val="1C3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b="1" dirty="0" err="1">
                          <a:solidFill>
                            <a:srgbClr val="1C3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</a:t>
                      </a:r>
                      <a:r>
                        <a:rPr lang="en-GB" sz="1200" b="1" dirty="0">
                          <a:solidFill>
                            <a:srgbClr val="1C3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b="1" dirty="0" err="1">
                          <a:solidFill>
                            <a:srgbClr val="1C3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pequena</a:t>
                      </a:r>
                      <a:r>
                        <a:rPr lang="en-GB" sz="1200" b="1" dirty="0">
                          <a:solidFill>
                            <a:srgbClr val="1C3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b="1" dirty="0" err="1">
                          <a:solidFill>
                            <a:srgbClr val="1C3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escala</a:t>
                      </a:r>
                      <a:r>
                        <a:rPr lang="en-GB" sz="1200" b="1" dirty="0">
                          <a:solidFill>
                            <a:srgbClr val="1C3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n-GB" sz="1200" b="1" dirty="0">
                          <a:solidFill>
                            <a:srgbClr val="1C3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1" dirty="0">
                          <a:solidFill>
                            <a:srgbClr val="1C3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(SSEG) </a:t>
                      </a:r>
                    </a:p>
                  </a:txBody>
                  <a:tcPr>
                    <a:lnL w="12700" cap="flat" cmpd="sng" algn="ctr">
                      <a:solidFill>
                        <a:srgbClr val="1C3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C3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rgbClr val="1C3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Política de </a:t>
                      </a:r>
                      <a:r>
                        <a:rPr lang="en-GB" sz="1200" b="1" dirty="0" err="1">
                          <a:solidFill>
                            <a:srgbClr val="1C3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energia</a:t>
                      </a:r>
                      <a:r>
                        <a:rPr lang="en-GB" sz="1200" b="1" dirty="0">
                          <a:solidFill>
                            <a:srgbClr val="1C3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b="1" dirty="0" err="1">
                          <a:solidFill>
                            <a:srgbClr val="1C3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alternativa</a:t>
                      </a:r>
                      <a:r>
                        <a:rPr lang="en-GB" sz="1200" b="1" dirty="0">
                          <a:solidFill>
                            <a:srgbClr val="1C3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b="1" dirty="0" err="1">
                          <a:solidFill>
                            <a:srgbClr val="1C3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básica</a:t>
                      </a:r>
                      <a:r>
                        <a:rPr lang="en-GB" sz="1200" b="1" dirty="0">
                          <a:solidFill>
                            <a:srgbClr val="1C3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b="1" dirty="0" err="1">
                          <a:solidFill>
                            <a:srgbClr val="1C3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gratuita</a:t>
                      </a:r>
                      <a:r>
                        <a:rPr lang="en-GB" sz="1200" b="1" dirty="0">
                          <a:solidFill>
                            <a:srgbClr val="1C3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GB" sz="1200" b="1" dirty="0" err="1">
                          <a:solidFill>
                            <a:srgbClr val="1C3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</a:t>
                      </a:r>
                      <a:r>
                        <a:rPr lang="en-GB" sz="1200" b="1" dirty="0">
                          <a:solidFill>
                            <a:srgbClr val="1C3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b="1" dirty="0" err="1">
                          <a:solidFill>
                            <a:srgbClr val="1C3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desenvolvimento</a:t>
                      </a:r>
                      <a:r>
                        <a:rPr lang="en-GB" sz="1200" b="1" dirty="0">
                          <a:solidFill>
                            <a:srgbClr val="1C3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rgbClr val="1C3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C3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err="1">
                          <a:solidFill>
                            <a:srgbClr val="1C3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Unidade</a:t>
                      </a:r>
                      <a:r>
                        <a:rPr lang="en-GB" sz="1200" b="1" dirty="0">
                          <a:solidFill>
                            <a:srgbClr val="1C3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sz="1200" b="1" dirty="0" err="1">
                          <a:solidFill>
                            <a:srgbClr val="1C3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Serviços</a:t>
                      </a:r>
                      <a:r>
                        <a:rPr lang="en-GB" sz="1200" b="1" dirty="0">
                          <a:solidFill>
                            <a:srgbClr val="1C3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sz="1200" b="1" dirty="0" err="1">
                          <a:solidFill>
                            <a:srgbClr val="1C3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Energia</a:t>
                      </a:r>
                      <a:r>
                        <a:rPr lang="en-GB" sz="1200" b="1" dirty="0">
                          <a:solidFill>
                            <a:srgbClr val="1C3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para </a:t>
                      </a:r>
                      <a:r>
                        <a:rPr lang="en-GB" sz="1200" b="1" dirty="0" err="1">
                          <a:solidFill>
                            <a:srgbClr val="1C3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Baixa</a:t>
                      </a:r>
                      <a:r>
                        <a:rPr lang="en-GB" sz="1200" b="1" dirty="0">
                          <a:solidFill>
                            <a:srgbClr val="1C3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Renda (LINES) da </a:t>
                      </a:r>
                      <a:r>
                        <a:rPr lang="en-GB" sz="1200" b="1" dirty="0" err="1">
                          <a:solidFill>
                            <a:srgbClr val="1C3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Cidade</a:t>
                      </a:r>
                      <a:r>
                        <a:rPr lang="en-GB" sz="1200" b="1" dirty="0">
                          <a:solidFill>
                            <a:srgbClr val="1C3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 Cabo</a:t>
                      </a:r>
                    </a:p>
                  </a:txBody>
                  <a:tcPr>
                    <a:lnL w="12700" cap="flat" cmpd="sng" algn="ctr">
                      <a:solidFill>
                        <a:srgbClr val="1C3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C3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err="1">
                          <a:solidFill>
                            <a:srgbClr val="1C3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Iniciativa</a:t>
                      </a:r>
                      <a:r>
                        <a:rPr lang="fr-FR" sz="1200" b="1" dirty="0">
                          <a:solidFill>
                            <a:srgbClr val="1C3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sz="1200" b="1" noProof="0" dirty="0" err="1">
                          <a:solidFill>
                            <a:srgbClr val="1C3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Resiliência</a:t>
                      </a:r>
                      <a:r>
                        <a:rPr lang="en-GB" sz="1200" b="1" noProof="0" dirty="0">
                          <a:solidFill>
                            <a:srgbClr val="1C3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b="1" dirty="0" err="1">
                          <a:solidFill>
                            <a:srgbClr val="1C3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Energética</a:t>
                      </a:r>
                      <a:r>
                        <a:rPr lang="fr-FR" sz="1200" b="1" dirty="0">
                          <a:solidFill>
                            <a:srgbClr val="1C3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Municipal (MER) </a:t>
                      </a:r>
                      <a:endParaRPr lang="en-GB" sz="1200" b="1" dirty="0">
                        <a:solidFill>
                          <a:srgbClr val="1C356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C3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1C3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7711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100"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de intervenção 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GB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Estabelecer</a:t>
                      </a: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estruturas</a:t>
                      </a: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legais</a:t>
                      </a: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</a:t>
                      </a:r>
                      <a:r>
                        <a:rPr lang="en-GB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regulatórias</a:t>
                      </a: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para </a:t>
                      </a:r>
                      <a:r>
                        <a:rPr lang="en-GB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implementar</a:t>
                      </a: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intervenções</a:t>
                      </a: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 a </a:t>
                      </a:r>
                      <a:r>
                        <a:rPr lang="en-GB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participação</a:t>
                      </a: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 </a:t>
                      </a:r>
                      <a:r>
                        <a:rPr lang="en-GB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setor</a:t>
                      </a: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privado </a:t>
                      </a:r>
                    </a:p>
                  </a:txBody>
                  <a:tcPr>
                    <a:lnR w="12700" cap="flat" cmpd="sng" algn="ctr">
                      <a:solidFill>
                        <a:srgbClr val="1C3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Estabelecer estruturas legais e regulatórias para implementar intervenções com a participação do setor privado </a:t>
                      </a:r>
                    </a:p>
                  </a:txBody>
                  <a:tcPr>
                    <a:lnL w="12700" cap="flat" cmpd="sng" algn="ctr">
                      <a:solidFill>
                        <a:srgbClr val="1C3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Elaboração de políticas e programas que abordem experiências vividas que proporcionem benefícios socioeconômicos </a:t>
                      </a:r>
                    </a:p>
                  </a:txBody>
                  <a:tcPr>
                    <a:lnL w="12700" cap="flat" cmpd="sng" algn="ctr">
                      <a:solidFill>
                        <a:srgbClr val="1C3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Grupo de trabalho central para acesso à energia para liderar a propriedade, a coordenação e o envolvimento das partes interessadas </a:t>
                      </a:r>
                    </a:p>
                  </a:txBody>
                  <a:tcPr>
                    <a:lnL w="12700" cap="flat" cmpd="sng" algn="ctr">
                      <a:solidFill>
                        <a:srgbClr val="1C3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Participar de plataformas regionais e internacionais para compartilhar práticas recomendadas, desenvolver soluções e formar coalizões de defesa</a:t>
                      </a:r>
                    </a:p>
                  </a:txBody>
                  <a:tcPr>
                    <a:lnL w="12700" cap="flat" cmpd="sng" algn="ctr">
                      <a:solidFill>
                        <a:srgbClr val="1C3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C3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9221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100"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Partes interessadas 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Cidade do Cabo </a:t>
                      </a:r>
                    </a:p>
                    <a:p>
                      <a:pPr marL="171450" indent="-1714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Eskom</a:t>
                      </a:r>
                    </a:p>
                    <a:p>
                      <a:pPr marL="171450" indent="-1714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1C3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Cidade do Cabo </a:t>
                      </a:r>
                    </a:p>
                    <a:p>
                      <a:pPr marL="171450" indent="-1714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Produtores independentes de energia </a:t>
                      </a:r>
                    </a:p>
                  </a:txBody>
                  <a:tcPr>
                    <a:lnL w="12700" cap="flat" cmpd="sng" algn="ctr">
                      <a:solidFill>
                        <a:srgbClr val="1C3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Cidade do Cabo </a:t>
                      </a:r>
                    </a:p>
                    <a:p>
                      <a:pPr marL="171450" indent="-1714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Famílias </a:t>
                      </a:r>
                    </a:p>
                    <a:p>
                      <a:pPr marL="171450" indent="-1714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Municípios</a:t>
                      </a:r>
                    </a:p>
                  </a:txBody>
                  <a:tcPr>
                    <a:lnL w="12700" cap="flat" cmpd="sng" algn="ctr">
                      <a:solidFill>
                        <a:srgbClr val="1C3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Cidade do Cabo </a:t>
                      </a:r>
                    </a:p>
                    <a:p>
                      <a:pPr marL="171450" indent="-1714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Serviços de energia para baixa renda (LINES)</a:t>
                      </a:r>
                    </a:p>
                  </a:txBody>
                  <a:tcPr>
                    <a:lnL w="12700" cap="flat" cmpd="sng" algn="ctr">
                      <a:solidFill>
                        <a:srgbClr val="1C3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Cidade</a:t>
                      </a: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 Cabo </a:t>
                      </a:r>
                    </a:p>
                    <a:p>
                      <a:pPr marL="171450" indent="-1714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Produtores </a:t>
                      </a:r>
                      <a:r>
                        <a:rPr lang="en-GB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independentes</a:t>
                      </a: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energia</a:t>
                      </a: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rgbClr val="1C3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C3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59660608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8325A4-3A17-5E2B-FCF7-750D9B712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97AC88-B9C7-4AEF-9990-0777AFA013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Oval 17">
            <a:hlinkClick r:id="rId3" action="ppaction://hlinksldjump"/>
            <a:extLst>
              <a:ext uri="{FF2B5EF4-FFF2-40B4-BE49-F238E27FC236}">
                <a16:creationId xmlns:a16="http://schemas.microsoft.com/office/drawing/2014/main" id="{C02A70E9-01B4-466B-B2F4-ECDC7DF06061}"/>
              </a:ext>
            </a:extLst>
          </p:cNvPr>
          <p:cNvSpPr/>
          <p:nvPr/>
        </p:nvSpPr>
        <p:spPr>
          <a:xfrm>
            <a:off x="9384310" y="820816"/>
            <a:ext cx="128979" cy="12897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19" name="Oval 18">
            <a:hlinkClick r:id="rId4" action="ppaction://hlinksldjump"/>
            <a:extLst>
              <a:ext uri="{FF2B5EF4-FFF2-40B4-BE49-F238E27FC236}">
                <a16:creationId xmlns:a16="http://schemas.microsoft.com/office/drawing/2014/main" id="{486A1E0C-BB8C-41EB-AAAA-FB89B7ACDDDD}"/>
              </a:ext>
            </a:extLst>
          </p:cNvPr>
          <p:cNvSpPr/>
          <p:nvPr/>
        </p:nvSpPr>
        <p:spPr>
          <a:xfrm>
            <a:off x="9384310" y="1983052"/>
            <a:ext cx="128979" cy="128979"/>
          </a:xfrm>
          <a:prstGeom prst="ellipse">
            <a:avLst/>
          </a:prstGeom>
          <a:solidFill>
            <a:srgbClr val="008C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0" name="Oval 19">
            <a:hlinkClick r:id="rId3" action="ppaction://hlinksldjump"/>
            <a:extLst>
              <a:ext uri="{FF2B5EF4-FFF2-40B4-BE49-F238E27FC236}">
                <a16:creationId xmlns:a16="http://schemas.microsoft.com/office/drawing/2014/main" id="{65382185-7626-45E5-B937-74D263046EAD}"/>
              </a:ext>
            </a:extLst>
          </p:cNvPr>
          <p:cNvSpPr/>
          <p:nvPr/>
        </p:nvSpPr>
        <p:spPr>
          <a:xfrm>
            <a:off x="9384310" y="823197"/>
            <a:ext cx="128979" cy="12897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1" name="Oval 20">
            <a:hlinkClick r:id="rId5" action="ppaction://hlinksldjump"/>
            <a:extLst>
              <a:ext uri="{FF2B5EF4-FFF2-40B4-BE49-F238E27FC236}">
                <a16:creationId xmlns:a16="http://schemas.microsoft.com/office/drawing/2014/main" id="{3B0EA0A2-D66C-4C18-8DF6-62402F4DD249}"/>
              </a:ext>
            </a:extLst>
          </p:cNvPr>
          <p:cNvSpPr/>
          <p:nvPr/>
        </p:nvSpPr>
        <p:spPr>
          <a:xfrm>
            <a:off x="9384310" y="1402303"/>
            <a:ext cx="128979" cy="128979"/>
          </a:xfrm>
          <a:prstGeom prst="ellipse">
            <a:avLst/>
          </a:prstGeom>
          <a:solidFill>
            <a:srgbClr val="1C35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2" name="Oval 21">
            <a:hlinkClick r:id="rId6" action="ppaction://hlinksldjump"/>
            <a:extLst>
              <a:ext uri="{FF2B5EF4-FFF2-40B4-BE49-F238E27FC236}">
                <a16:creationId xmlns:a16="http://schemas.microsoft.com/office/drawing/2014/main" id="{8D2ECB3D-0D8C-49CB-82E0-BF82CDB35E26}"/>
              </a:ext>
            </a:extLst>
          </p:cNvPr>
          <p:cNvSpPr/>
          <p:nvPr/>
        </p:nvSpPr>
        <p:spPr>
          <a:xfrm>
            <a:off x="9384310" y="2563074"/>
            <a:ext cx="128979" cy="12897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3" name="Oval 22">
            <a:hlinkClick r:id="rId7" action="ppaction://hlinksldjump"/>
            <a:extLst>
              <a:ext uri="{FF2B5EF4-FFF2-40B4-BE49-F238E27FC236}">
                <a16:creationId xmlns:a16="http://schemas.microsoft.com/office/drawing/2014/main" id="{C7855A32-320E-4996-8E4A-374A9A6571D4}"/>
              </a:ext>
            </a:extLst>
          </p:cNvPr>
          <p:cNvSpPr/>
          <p:nvPr/>
        </p:nvSpPr>
        <p:spPr>
          <a:xfrm>
            <a:off x="9384310" y="4302666"/>
            <a:ext cx="128979" cy="12897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hlinkClick r:id="rId8" action="ppaction://hlinksldjump"/>
            <a:extLst>
              <a:ext uri="{FF2B5EF4-FFF2-40B4-BE49-F238E27FC236}">
                <a16:creationId xmlns:a16="http://schemas.microsoft.com/office/drawing/2014/main" id="{FD7C4FB2-3533-413C-8890-5A954607B26B}"/>
              </a:ext>
            </a:extLst>
          </p:cNvPr>
          <p:cNvSpPr/>
          <p:nvPr/>
        </p:nvSpPr>
        <p:spPr>
          <a:xfrm>
            <a:off x="9384310" y="3720774"/>
            <a:ext cx="128979" cy="128979"/>
          </a:xfrm>
          <a:prstGeom prst="ellipse">
            <a:avLst/>
          </a:prstGeom>
          <a:solidFill>
            <a:srgbClr val="6AB2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hlinkClick r:id="rId9" action="ppaction://hlinksldjump"/>
            <a:extLst>
              <a:ext uri="{FF2B5EF4-FFF2-40B4-BE49-F238E27FC236}">
                <a16:creationId xmlns:a16="http://schemas.microsoft.com/office/drawing/2014/main" id="{4207E44A-3195-4282-9D1F-A2E97AC184F6}"/>
              </a:ext>
            </a:extLst>
          </p:cNvPr>
          <p:cNvSpPr/>
          <p:nvPr/>
        </p:nvSpPr>
        <p:spPr>
          <a:xfrm>
            <a:off x="9384310" y="3144004"/>
            <a:ext cx="128979" cy="128979"/>
          </a:xfrm>
          <a:prstGeom prst="ellipse">
            <a:avLst/>
          </a:prstGeom>
          <a:solidFill>
            <a:srgbClr val="0388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hlinkClick r:id="rId10" action="ppaction://hlinksldjump"/>
            <a:extLst>
              <a:ext uri="{FF2B5EF4-FFF2-40B4-BE49-F238E27FC236}">
                <a16:creationId xmlns:a16="http://schemas.microsoft.com/office/drawing/2014/main" id="{47946B26-4C6C-4677-B9D2-47F0B0391E08}"/>
              </a:ext>
            </a:extLst>
          </p:cNvPr>
          <p:cNvSpPr/>
          <p:nvPr/>
        </p:nvSpPr>
        <p:spPr>
          <a:xfrm>
            <a:off x="9384310" y="4881778"/>
            <a:ext cx="128979" cy="128979"/>
          </a:xfrm>
          <a:prstGeom prst="ellipse">
            <a:avLst/>
          </a:prstGeom>
          <a:solidFill>
            <a:srgbClr val="F19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hlinkClick r:id="rId11" action="ppaction://hlinksldjump"/>
            <a:extLst>
              <a:ext uri="{FF2B5EF4-FFF2-40B4-BE49-F238E27FC236}">
                <a16:creationId xmlns:a16="http://schemas.microsoft.com/office/drawing/2014/main" id="{77060F58-07F5-41AE-9777-C0FA70ED89C1}"/>
              </a:ext>
            </a:extLst>
          </p:cNvPr>
          <p:cNvSpPr/>
          <p:nvPr/>
        </p:nvSpPr>
        <p:spPr>
          <a:xfrm>
            <a:off x="9384310" y="5463066"/>
            <a:ext cx="128979" cy="128979"/>
          </a:xfrm>
          <a:prstGeom prst="ellipse">
            <a:avLst/>
          </a:prstGeom>
          <a:solidFill>
            <a:srgbClr val="F8A9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2F79CCC-D7AD-4D8E-AB9B-C737BB823CE6}"/>
              </a:ext>
            </a:extLst>
          </p:cNvPr>
          <p:cNvGrpSpPr/>
          <p:nvPr/>
        </p:nvGrpSpPr>
        <p:grpSpPr>
          <a:xfrm>
            <a:off x="9597323" y="1329772"/>
            <a:ext cx="146522" cy="280390"/>
            <a:chOff x="5545138" y="625475"/>
            <a:chExt cx="1489075" cy="2849563"/>
          </a:xfrm>
        </p:grpSpPr>
        <p:sp>
          <p:nvSpPr>
            <p:cNvPr id="29" name="Freeform 117">
              <a:extLst>
                <a:ext uri="{FF2B5EF4-FFF2-40B4-BE49-F238E27FC236}">
                  <a16:creationId xmlns:a16="http://schemas.microsoft.com/office/drawing/2014/main" id="{DE226369-9D47-4E1E-B35B-DCD443822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625475"/>
              <a:ext cx="1243013" cy="1697038"/>
            </a:xfrm>
            <a:custGeom>
              <a:avLst/>
              <a:gdLst>
                <a:gd name="T0" fmla="*/ 2278 w 4249"/>
                <a:gd name="T1" fmla="*/ 5744 h 5744"/>
                <a:gd name="T2" fmla="*/ 0 w 4249"/>
                <a:gd name="T3" fmla="*/ 5744 h 5744"/>
                <a:gd name="T4" fmla="*/ 4249 w 4249"/>
                <a:gd name="T5" fmla="*/ 0 h 5744"/>
                <a:gd name="T6" fmla="*/ 2603 w 4249"/>
                <a:gd name="T7" fmla="*/ 4796 h 5744"/>
                <a:gd name="T8" fmla="*/ 2278 w 4249"/>
                <a:gd name="T9" fmla="*/ 5744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2278" y="5744"/>
                  </a:moveTo>
                  <a:lnTo>
                    <a:pt x="0" y="5744"/>
                  </a:lnTo>
                  <a:lnTo>
                    <a:pt x="4249" y="0"/>
                  </a:lnTo>
                  <a:lnTo>
                    <a:pt x="2603" y="4796"/>
                  </a:lnTo>
                  <a:lnTo>
                    <a:pt x="2278" y="5744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20">
              <a:extLst>
                <a:ext uri="{FF2B5EF4-FFF2-40B4-BE49-F238E27FC236}">
                  <a16:creationId xmlns:a16="http://schemas.microsoft.com/office/drawing/2014/main" id="{991ABE03-8EAD-49B3-A097-729021E90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1779588"/>
              <a:ext cx="1243013" cy="1695450"/>
            </a:xfrm>
            <a:custGeom>
              <a:avLst/>
              <a:gdLst>
                <a:gd name="T0" fmla="*/ 1972 w 4249"/>
                <a:gd name="T1" fmla="*/ 0 h 5744"/>
                <a:gd name="T2" fmla="*/ 4249 w 4249"/>
                <a:gd name="T3" fmla="*/ 0 h 5744"/>
                <a:gd name="T4" fmla="*/ 0 w 4249"/>
                <a:gd name="T5" fmla="*/ 5744 h 5744"/>
                <a:gd name="T6" fmla="*/ 1646 w 4249"/>
                <a:gd name="T7" fmla="*/ 948 h 5744"/>
                <a:gd name="T8" fmla="*/ 1972 w 4249"/>
                <a:gd name="T9" fmla="*/ 0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1972" y="0"/>
                  </a:moveTo>
                  <a:lnTo>
                    <a:pt x="4249" y="0"/>
                  </a:lnTo>
                  <a:lnTo>
                    <a:pt x="0" y="5744"/>
                  </a:lnTo>
                  <a:lnTo>
                    <a:pt x="1646" y="948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119744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356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01C999-DFE7-2AAE-3E6B-558E7B7E6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237C564-A12E-8CC2-FC8D-B63A8AA1D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28800"/>
            <a:ext cx="3962399" cy="43481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1200" b="0" dirty="0">
                <a:solidFill>
                  <a:schemeClr val="bg1"/>
                </a:solidFill>
              </a:rPr>
              <a:t>No </a:t>
            </a:r>
            <a:r>
              <a:rPr lang="en-GB" sz="1200" b="0" dirty="0" err="1">
                <a:solidFill>
                  <a:schemeClr val="bg1"/>
                </a:solidFill>
              </a:rPr>
              <a:t>desenvolvimento</a:t>
            </a:r>
            <a:r>
              <a:rPr lang="en-GB" sz="1200" b="0" dirty="0">
                <a:solidFill>
                  <a:schemeClr val="bg1"/>
                </a:solidFill>
              </a:rPr>
              <a:t> deste Kit de Ferramentas, muitas cidades compartilharam que um desafio comum para os governos locais é a falta de propriedade clara para o EAP. </a:t>
            </a:r>
          </a:p>
          <a:p>
            <a:pPr>
              <a:lnSpc>
                <a:spcPct val="120000"/>
              </a:lnSpc>
            </a:pPr>
            <a:r>
              <a:rPr lang="en-GB" sz="1200" b="0" dirty="0">
                <a:solidFill>
                  <a:schemeClr val="bg1"/>
                </a:solidFill>
              </a:rPr>
              <a:t>Uma equipe de EAP clara e capacitada para coletar dados, interagir com as partes interessadas e planejar intervenções é o ponto de partida mais importante. Sem isso, os funcionários do governo local </a:t>
            </a:r>
            <a:r>
              <a:rPr lang="en-GB" sz="1200" b="0" dirty="0" err="1">
                <a:solidFill>
                  <a:schemeClr val="bg1"/>
                </a:solidFill>
              </a:rPr>
              <a:t>encontrarão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obstáculos</a:t>
            </a:r>
            <a:r>
              <a:rPr lang="en-GB" sz="1200" b="0" dirty="0">
                <a:solidFill>
                  <a:schemeClr val="bg1"/>
                </a:solidFill>
              </a:rPr>
              <a:t> para discutir como o EAP é um desafio para os cidadãos. </a:t>
            </a:r>
          </a:p>
          <a:p>
            <a:pPr>
              <a:lnSpc>
                <a:spcPct val="120000"/>
              </a:lnSpc>
            </a:pPr>
            <a:r>
              <a:rPr lang="en-GB" sz="1200" b="0" dirty="0">
                <a:solidFill>
                  <a:schemeClr val="bg1"/>
                </a:solidFill>
              </a:rPr>
              <a:t>Algumas configurações possíveis de governança do EAP são apresentadas nesta página. Nenhuma delas é superior </a:t>
            </a:r>
            <a:r>
              <a:rPr lang="en-GB" sz="1200" b="0" dirty="0" err="1">
                <a:solidFill>
                  <a:schemeClr val="bg1"/>
                </a:solidFill>
              </a:rPr>
              <a:t>como</a:t>
            </a:r>
            <a:r>
              <a:rPr lang="en-GB" sz="1200" b="0" dirty="0">
                <a:solidFill>
                  <a:schemeClr val="bg1"/>
                </a:solidFill>
              </a:rPr>
              <a:t> pontos de partida contextuais para a liderança no acesso à energia. A partir daqui, as equipes do EAP podem começar a planejar </a:t>
            </a:r>
            <a:br>
              <a:rPr lang="en-GB" sz="1200" b="0" dirty="0">
                <a:solidFill>
                  <a:schemeClr val="bg1"/>
                </a:solidFill>
              </a:rPr>
            </a:br>
            <a:r>
              <a:rPr lang="en-GB" sz="1200" b="0" dirty="0">
                <a:solidFill>
                  <a:schemeClr val="bg1"/>
                </a:solidFill>
              </a:rPr>
              <a:t>como navegar no governo local e nas estruturas políticas nacionais para realizar o planejamento e as intervenções do EAP.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D238A1-903D-776E-3A4D-C18DE16D9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97AC88-B9C7-4AEF-9990-0777AFA013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6F614702-B756-4714-1829-0728736F0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Governança do EAP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20C6E4B2-4135-BCE4-7C50-1A53D1CEEC13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2483616551"/>
              </p:ext>
            </p:extLst>
          </p:nvPr>
        </p:nvGraphicFramePr>
        <p:xfrm>
          <a:off x="5257800" y="2461844"/>
          <a:ext cx="3962400" cy="25908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4254">
                  <a:extLst>
                    <a:ext uri="{9D8B030D-6E8A-4147-A177-3AD203B41FA5}">
                      <a16:colId xmlns:a16="http://schemas.microsoft.com/office/drawing/2014/main" val="1078576956"/>
                    </a:ext>
                  </a:extLst>
                </a:gridCol>
                <a:gridCol w="3338146">
                  <a:extLst>
                    <a:ext uri="{9D8B030D-6E8A-4147-A177-3AD203B41FA5}">
                      <a16:colId xmlns:a16="http://schemas.microsoft.com/office/drawing/2014/main" val="37597351"/>
                    </a:ext>
                  </a:extLst>
                </a:gridCol>
              </a:tblGrid>
              <a:tr h="968930"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Equipe EAP e/ou funcionários de um departamento específico (por exemplo, igualdade social e suporte), </a:t>
                      </a:r>
                      <a:br>
                        <a:rPr lang="en-GB" sz="1200" b="0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0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política energética e infraestrutura, </a:t>
                      </a:r>
                      <a:br>
                        <a:rPr lang="en-GB" sz="1200" b="0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0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fornecimento e qualidade de moradia etc.)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7723628"/>
                  </a:ext>
                </a:extLst>
              </a:tr>
              <a:tr h="7925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Grupo de Trabalho de Acesso à Energia com representantes de vários departamentos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8823110"/>
                  </a:ext>
                </a:extLst>
              </a:tr>
              <a:tr h="7925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Funcionários individuais com funções relacionadas ao EAP em vários departamentos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2028374"/>
                  </a:ext>
                </a:extLst>
              </a:tr>
            </a:tbl>
          </a:graphicData>
        </a:graphic>
      </p:graphicFrame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4D36659-35D8-5BF1-FC04-67DC81381DA7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Módulo 1 - Conhecendo as partes interessadas do EAP</a:t>
            </a:r>
          </a:p>
        </p:txBody>
      </p:sp>
      <p:pic>
        <p:nvPicPr>
          <p:cNvPr id="20" name="Graphic 19" descr="Meeting with solid fill">
            <a:extLst>
              <a:ext uri="{FF2B5EF4-FFF2-40B4-BE49-F238E27FC236}">
                <a16:creationId xmlns:a16="http://schemas.microsoft.com/office/drawing/2014/main" id="{4D74C90D-5D5B-9C06-9158-268F3BC01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87963" y="2395599"/>
            <a:ext cx="612000" cy="612000"/>
          </a:xfrm>
          <a:prstGeom prst="rect">
            <a:avLst/>
          </a:prstGeom>
        </p:spPr>
      </p:pic>
      <p:pic>
        <p:nvPicPr>
          <p:cNvPr id="22" name="Graphic 21" descr="Cheers with solid fill">
            <a:extLst>
              <a:ext uri="{FF2B5EF4-FFF2-40B4-BE49-F238E27FC236}">
                <a16:creationId xmlns:a16="http://schemas.microsoft.com/office/drawing/2014/main" id="{6C7726C0-6724-30A9-80E7-CEC856A886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87963" y="3386017"/>
            <a:ext cx="612000" cy="612000"/>
          </a:xfrm>
          <a:prstGeom prst="rect">
            <a:avLst/>
          </a:prstGeom>
        </p:spPr>
      </p:pic>
      <p:pic>
        <p:nvPicPr>
          <p:cNvPr id="26" name="Graphic 25" descr="Connections with solid fill">
            <a:extLst>
              <a:ext uri="{FF2B5EF4-FFF2-40B4-BE49-F238E27FC236}">
                <a16:creationId xmlns:a16="http://schemas.microsoft.com/office/drawing/2014/main" id="{9B64E21A-4A2C-12C9-1FD9-8C9F2A398A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87963" y="4181835"/>
            <a:ext cx="612000" cy="612000"/>
          </a:xfrm>
          <a:prstGeom prst="rect">
            <a:avLst/>
          </a:prstGeom>
        </p:spPr>
      </p:pic>
      <p:sp>
        <p:nvSpPr>
          <p:cNvPr id="27" name="Content Placeholder 11">
            <a:extLst>
              <a:ext uri="{FF2B5EF4-FFF2-40B4-BE49-F238E27FC236}">
                <a16:creationId xmlns:a16="http://schemas.microsoft.com/office/drawing/2014/main" id="{D21AA7F8-6986-651D-F8F6-9CE271AF9688}"/>
              </a:ext>
            </a:extLst>
          </p:cNvPr>
          <p:cNvSpPr txBox="1">
            <a:spLocks/>
          </p:cNvSpPr>
          <p:nvPr/>
        </p:nvSpPr>
        <p:spPr>
          <a:xfrm>
            <a:off x="5257791" y="1828800"/>
            <a:ext cx="3962399" cy="566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 sz="1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Exemplos de configurações de governança do EAP</a:t>
            </a:r>
            <a:br>
              <a:rPr lang="en-GB" sz="1200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en-GB" sz="1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em governos locais</a:t>
            </a:r>
          </a:p>
        </p:txBody>
      </p:sp>
      <p:sp>
        <p:nvSpPr>
          <p:cNvPr id="21" name="Oval 20">
            <a:hlinkClick r:id="rId8" action="ppaction://hlinksldjump"/>
            <a:extLst>
              <a:ext uri="{FF2B5EF4-FFF2-40B4-BE49-F238E27FC236}">
                <a16:creationId xmlns:a16="http://schemas.microsoft.com/office/drawing/2014/main" id="{8B0E7AB7-B755-4220-804D-E9EDCDB8C0BE}"/>
              </a:ext>
            </a:extLst>
          </p:cNvPr>
          <p:cNvSpPr/>
          <p:nvPr/>
        </p:nvSpPr>
        <p:spPr>
          <a:xfrm>
            <a:off x="9384310" y="820816"/>
            <a:ext cx="128979" cy="12897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23" name="Oval 22">
            <a:hlinkClick r:id="rId9" action="ppaction://hlinksldjump"/>
            <a:extLst>
              <a:ext uri="{FF2B5EF4-FFF2-40B4-BE49-F238E27FC236}">
                <a16:creationId xmlns:a16="http://schemas.microsoft.com/office/drawing/2014/main" id="{BCF9CEBC-3D61-4524-BDD5-C2C151160031}"/>
              </a:ext>
            </a:extLst>
          </p:cNvPr>
          <p:cNvSpPr/>
          <p:nvPr/>
        </p:nvSpPr>
        <p:spPr>
          <a:xfrm>
            <a:off x="9384310" y="1983052"/>
            <a:ext cx="128979" cy="128979"/>
          </a:xfrm>
          <a:prstGeom prst="ellipse">
            <a:avLst/>
          </a:prstGeom>
          <a:solidFill>
            <a:srgbClr val="008CB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4" name="Oval 23">
            <a:hlinkClick r:id="rId8" action="ppaction://hlinksldjump"/>
            <a:extLst>
              <a:ext uri="{FF2B5EF4-FFF2-40B4-BE49-F238E27FC236}">
                <a16:creationId xmlns:a16="http://schemas.microsoft.com/office/drawing/2014/main" id="{D3E32BFA-F6B0-4B90-A952-38C2CB767FBC}"/>
              </a:ext>
            </a:extLst>
          </p:cNvPr>
          <p:cNvSpPr/>
          <p:nvPr/>
        </p:nvSpPr>
        <p:spPr>
          <a:xfrm>
            <a:off x="9384310" y="823197"/>
            <a:ext cx="128979" cy="128979"/>
          </a:xfrm>
          <a:prstGeom prst="ellipse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5" name="Oval 24">
            <a:hlinkClick r:id="rId10" action="ppaction://hlinksldjump"/>
            <a:extLst>
              <a:ext uri="{FF2B5EF4-FFF2-40B4-BE49-F238E27FC236}">
                <a16:creationId xmlns:a16="http://schemas.microsoft.com/office/drawing/2014/main" id="{8EE878C2-3EFE-4600-A027-254CE60A6CA7}"/>
              </a:ext>
            </a:extLst>
          </p:cNvPr>
          <p:cNvSpPr/>
          <p:nvPr/>
        </p:nvSpPr>
        <p:spPr>
          <a:xfrm>
            <a:off x="9384310" y="1402303"/>
            <a:ext cx="128979" cy="128979"/>
          </a:xfrm>
          <a:prstGeom prst="ellipse">
            <a:avLst/>
          </a:prstGeom>
          <a:solidFill>
            <a:srgbClr val="1C356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8" name="Oval 27">
            <a:hlinkClick r:id="rId11" action="ppaction://hlinksldjump"/>
            <a:extLst>
              <a:ext uri="{FF2B5EF4-FFF2-40B4-BE49-F238E27FC236}">
                <a16:creationId xmlns:a16="http://schemas.microsoft.com/office/drawing/2014/main" id="{C1079559-2AD2-4CE9-BE8B-9537D3061242}"/>
              </a:ext>
            </a:extLst>
          </p:cNvPr>
          <p:cNvSpPr/>
          <p:nvPr/>
        </p:nvSpPr>
        <p:spPr>
          <a:xfrm>
            <a:off x="9384310" y="2563074"/>
            <a:ext cx="128979" cy="128979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9" name="Oval 28">
            <a:hlinkClick r:id="rId12" action="ppaction://hlinksldjump"/>
            <a:extLst>
              <a:ext uri="{FF2B5EF4-FFF2-40B4-BE49-F238E27FC236}">
                <a16:creationId xmlns:a16="http://schemas.microsoft.com/office/drawing/2014/main" id="{B1C1BA81-DC69-4D0A-B4D3-00D5543AC3E9}"/>
              </a:ext>
            </a:extLst>
          </p:cNvPr>
          <p:cNvSpPr/>
          <p:nvPr/>
        </p:nvSpPr>
        <p:spPr>
          <a:xfrm>
            <a:off x="9384310" y="4302666"/>
            <a:ext cx="128979" cy="128979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hlinkClick r:id="rId13" action="ppaction://hlinksldjump"/>
            <a:extLst>
              <a:ext uri="{FF2B5EF4-FFF2-40B4-BE49-F238E27FC236}">
                <a16:creationId xmlns:a16="http://schemas.microsoft.com/office/drawing/2014/main" id="{9491EB94-1704-4607-9DF4-ACB8C2C34D4C}"/>
              </a:ext>
            </a:extLst>
          </p:cNvPr>
          <p:cNvSpPr/>
          <p:nvPr/>
        </p:nvSpPr>
        <p:spPr>
          <a:xfrm>
            <a:off x="9384310" y="3720774"/>
            <a:ext cx="128979" cy="128979"/>
          </a:xfrm>
          <a:prstGeom prst="ellipse">
            <a:avLst/>
          </a:prstGeom>
          <a:solidFill>
            <a:srgbClr val="6AB24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hlinkClick r:id="rId14" action="ppaction://hlinksldjump"/>
            <a:extLst>
              <a:ext uri="{FF2B5EF4-FFF2-40B4-BE49-F238E27FC236}">
                <a16:creationId xmlns:a16="http://schemas.microsoft.com/office/drawing/2014/main" id="{F6818433-9609-4D73-B4E3-FC9B67BEBE07}"/>
              </a:ext>
            </a:extLst>
          </p:cNvPr>
          <p:cNvSpPr/>
          <p:nvPr/>
        </p:nvSpPr>
        <p:spPr>
          <a:xfrm>
            <a:off x="9384310" y="3144004"/>
            <a:ext cx="128979" cy="128979"/>
          </a:xfrm>
          <a:prstGeom prst="ellipse">
            <a:avLst/>
          </a:prstGeom>
          <a:solidFill>
            <a:srgbClr val="03884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hlinkClick r:id="rId15" action="ppaction://hlinksldjump"/>
            <a:extLst>
              <a:ext uri="{FF2B5EF4-FFF2-40B4-BE49-F238E27FC236}">
                <a16:creationId xmlns:a16="http://schemas.microsoft.com/office/drawing/2014/main" id="{174C1B45-2703-4764-981F-1B1DE80075A1}"/>
              </a:ext>
            </a:extLst>
          </p:cNvPr>
          <p:cNvSpPr/>
          <p:nvPr/>
        </p:nvSpPr>
        <p:spPr>
          <a:xfrm>
            <a:off x="9384310" y="4881778"/>
            <a:ext cx="128979" cy="128979"/>
          </a:xfrm>
          <a:prstGeom prst="ellipse">
            <a:avLst/>
          </a:prstGeom>
          <a:solidFill>
            <a:srgbClr val="F195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hlinkClick r:id="rId16" action="ppaction://hlinksldjump"/>
            <a:extLst>
              <a:ext uri="{FF2B5EF4-FFF2-40B4-BE49-F238E27FC236}">
                <a16:creationId xmlns:a16="http://schemas.microsoft.com/office/drawing/2014/main" id="{4F545C7E-8AD4-4CE8-8214-294F6A2F7D47}"/>
              </a:ext>
            </a:extLst>
          </p:cNvPr>
          <p:cNvSpPr/>
          <p:nvPr/>
        </p:nvSpPr>
        <p:spPr>
          <a:xfrm>
            <a:off x="9384310" y="5463066"/>
            <a:ext cx="128979" cy="128979"/>
          </a:xfrm>
          <a:prstGeom prst="ellipse">
            <a:avLst/>
          </a:prstGeom>
          <a:solidFill>
            <a:srgbClr val="F8A92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D73F072-FADB-4313-8200-17CF348446C2}"/>
              </a:ext>
            </a:extLst>
          </p:cNvPr>
          <p:cNvGrpSpPr/>
          <p:nvPr/>
        </p:nvGrpSpPr>
        <p:grpSpPr>
          <a:xfrm>
            <a:off x="9597323" y="1329772"/>
            <a:ext cx="146522" cy="280390"/>
            <a:chOff x="5545138" y="625475"/>
            <a:chExt cx="1489075" cy="2849563"/>
          </a:xfrm>
        </p:grpSpPr>
        <p:sp>
          <p:nvSpPr>
            <p:cNvPr id="35" name="Freeform 117">
              <a:extLst>
                <a:ext uri="{FF2B5EF4-FFF2-40B4-BE49-F238E27FC236}">
                  <a16:creationId xmlns:a16="http://schemas.microsoft.com/office/drawing/2014/main" id="{01D23F42-F1EF-451A-B8A1-8196942BE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625475"/>
              <a:ext cx="1243013" cy="1697038"/>
            </a:xfrm>
            <a:custGeom>
              <a:avLst/>
              <a:gdLst>
                <a:gd name="T0" fmla="*/ 2278 w 4249"/>
                <a:gd name="T1" fmla="*/ 5744 h 5744"/>
                <a:gd name="T2" fmla="*/ 0 w 4249"/>
                <a:gd name="T3" fmla="*/ 5744 h 5744"/>
                <a:gd name="T4" fmla="*/ 4249 w 4249"/>
                <a:gd name="T5" fmla="*/ 0 h 5744"/>
                <a:gd name="T6" fmla="*/ 2603 w 4249"/>
                <a:gd name="T7" fmla="*/ 4796 h 5744"/>
                <a:gd name="T8" fmla="*/ 2278 w 4249"/>
                <a:gd name="T9" fmla="*/ 5744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2278" y="5744"/>
                  </a:moveTo>
                  <a:lnTo>
                    <a:pt x="0" y="5744"/>
                  </a:lnTo>
                  <a:lnTo>
                    <a:pt x="4249" y="0"/>
                  </a:lnTo>
                  <a:lnTo>
                    <a:pt x="2603" y="4796"/>
                  </a:lnTo>
                  <a:lnTo>
                    <a:pt x="2278" y="5744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20">
              <a:extLst>
                <a:ext uri="{FF2B5EF4-FFF2-40B4-BE49-F238E27FC236}">
                  <a16:creationId xmlns:a16="http://schemas.microsoft.com/office/drawing/2014/main" id="{F4D87BFD-D90A-4971-9415-1F9EC235B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1779588"/>
              <a:ext cx="1243013" cy="1695450"/>
            </a:xfrm>
            <a:custGeom>
              <a:avLst/>
              <a:gdLst>
                <a:gd name="T0" fmla="*/ 1972 w 4249"/>
                <a:gd name="T1" fmla="*/ 0 h 5744"/>
                <a:gd name="T2" fmla="*/ 4249 w 4249"/>
                <a:gd name="T3" fmla="*/ 0 h 5744"/>
                <a:gd name="T4" fmla="*/ 0 w 4249"/>
                <a:gd name="T5" fmla="*/ 5744 h 5744"/>
                <a:gd name="T6" fmla="*/ 1646 w 4249"/>
                <a:gd name="T7" fmla="*/ 948 h 5744"/>
                <a:gd name="T8" fmla="*/ 1972 w 4249"/>
                <a:gd name="T9" fmla="*/ 0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1972" y="0"/>
                  </a:moveTo>
                  <a:lnTo>
                    <a:pt x="4249" y="0"/>
                  </a:lnTo>
                  <a:lnTo>
                    <a:pt x="0" y="5744"/>
                  </a:lnTo>
                  <a:lnTo>
                    <a:pt x="1646" y="948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363816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8AA10-4B39-DB5D-CFE8-6C55288DF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241702-945D-81DE-3413-F71FFD52D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1200" b="0" dirty="0">
                <a:solidFill>
                  <a:schemeClr val="tx1"/>
                </a:solidFill>
              </a:rPr>
              <a:t>Esta ferramenta o ajudará a identificar quem são as partes </a:t>
            </a:r>
            <a:r>
              <a:rPr lang="en-GB" sz="1200" b="0" dirty="0" err="1">
                <a:solidFill>
                  <a:schemeClr val="tx1"/>
                </a:solidFill>
              </a:rPr>
              <a:t>interessadas</a:t>
            </a:r>
            <a:r>
              <a:rPr lang="en-GB" sz="1200" b="0" dirty="0">
                <a:solidFill>
                  <a:schemeClr val="tx1"/>
                </a:solidFill>
              </a:rPr>
              <a:t> para vários ativos do EAP nos quais você gostaria de se concentrar. As </a:t>
            </a:r>
            <a:r>
              <a:rPr lang="en-GB" sz="1200" b="0" dirty="0" err="1">
                <a:solidFill>
                  <a:schemeClr val="tx1"/>
                </a:solidFill>
              </a:rPr>
              <a:t>folhas</a:t>
            </a:r>
            <a:r>
              <a:rPr lang="en-GB" sz="1200" b="0" dirty="0">
                <a:solidFill>
                  <a:schemeClr val="tx1"/>
                </a:solidFill>
              </a:rPr>
              <a:t> de </a:t>
            </a:r>
            <a:r>
              <a:rPr lang="en-GB" sz="1200" b="0" dirty="0" err="1">
                <a:solidFill>
                  <a:schemeClr val="tx1"/>
                </a:solidFill>
              </a:rPr>
              <a:t>trabalho</a:t>
            </a:r>
            <a:r>
              <a:rPr lang="en-GB" sz="1200" b="0" dirty="0">
                <a:solidFill>
                  <a:schemeClr val="tx1"/>
                </a:solidFill>
              </a:rPr>
              <a:t> dessa ferramenta podem ser copiadas e preenchidas várias vezes, dependendo do foco específico necessário.</a:t>
            </a:r>
          </a:p>
          <a:p>
            <a:pPr>
              <a:lnSpc>
                <a:spcPct val="120000"/>
              </a:lnSpc>
            </a:pPr>
            <a:r>
              <a:rPr lang="en-GB" sz="1200" b="0" dirty="0">
                <a:solidFill>
                  <a:schemeClr val="tx1"/>
                </a:solidFill>
              </a:rPr>
              <a:t>O envolvimento com as principais partes interessadas pode ajudá-lo a projetar e implementar soluções mais impactantes. A colaboração com as partes interessadas também preenche lacunas nos poderes disponíveis do governo local (</a:t>
            </a:r>
            <a:r>
              <a:rPr lang="en-GB" sz="1200" b="0" dirty="0">
                <a:solidFill>
                  <a:schemeClr val="tx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Módulo 6</a:t>
            </a:r>
            <a:r>
              <a:rPr lang="en-GB" sz="1200" b="0" dirty="0">
                <a:solidFill>
                  <a:schemeClr val="tx1"/>
                </a:solidFill>
              </a:rPr>
              <a:t>). </a:t>
            </a:r>
          </a:p>
          <a:p>
            <a:pPr>
              <a:lnSpc>
                <a:spcPct val="120000"/>
              </a:lnSpc>
            </a:pP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Quando você estiver pronto para selecionar e agir em relação às intervenções prioritárias (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Módulo 7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), esta orientação e as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folhas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de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trabalho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poderão ser revisadas para restringir os principais interessados.</a:t>
            </a:r>
            <a:endParaRPr lang="en-GB" sz="1200" b="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CD2267-1989-8A5A-C3F9-A153E593B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1C3567"/>
                </a:solidFill>
              </a:rPr>
              <a:t>Ferramenta de </a:t>
            </a:r>
            <a:r>
              <a:rPr lang="en-GB" dirty="0" err="1">
                <a:solidFill>
                  <a:srgbClr val="1C3567"/>
                </a:solidFill>
              </a:rPr>
              <a:t>mapeamento</a:t>
            </a:r>
            <a:r>
              <a:rPr lang="en-GB" dirty="0">
                <a:solidFill>
                  <a:srgbClr val="1C3567"/>
                </a:solidFill>
              </a:rPr>
              <a:t> de </a:t>
            </a:r>
            <a:r>
              <a:rPr lang="en-GB" dirty="0" err="1">
                <a:solidFill>
                  <a:srgbClr val="1C3567"/>
                </a:solidFill>
              </a:rPr>
              <a:t>partes</a:t>
            </a:r>
            <a:r>
              <a:rPr lang="en-GB" dirty="0">
                <a:solidFill>
                  <a:srgbClr val="1C3567"/>
                </a:solidFill>
              </a:rPr>
              <a:t> </a:t>
            </a:r>
            <a:r>
              <a:rPr lang="en-GB" dirty="0" err="1">
                <a:solidFill>
                  <a:srgbClr val="1C3567"/>
                </a:solidFill>
              </a:rPr>
              <a:t>interessadas</a:t>
            </a:r>
            <a:endParaRPr lang="en-GB" b="0" dirty="0">
              <a:solidFill>
                <a:srgbClr val="1C3567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98ABA5-7768-74C6-A686-852DEAF27E20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GB" b="0">
                <a:solidFill>
                  <a:srgbClr val="1C3567"/>
                </a:solidFill>
              </a:rPr>
              <a:t>Módulo 1 - </a:t>
            </a:r>
            <a:r>
              <a:rPr lang="en-GB">
                <a:solidFill>
                  <a:srgbClr val="1C3567"/>
                </a:solidFill>
              </a:rPr>
              <a:t>Conhecendo as partes interessadas do EAP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3F5AAB-0641-CF21-CCF2-9C5646ED2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97AC88-B9C7-4AEF-9990-0777AFA013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B69335C6-21AF-98F3-14C3-47B92165B01B}"/>
              </a:ext>
            </a:extLst>
          </p:cNvPr>
          <p:cNvSpPr txBox="1">
            <a:spLocks/>
          </p:cNvSpPr>
          <p:nvPr/>
        </p:nvSpPr>
        <p:spPr>
          <a:xfrm>
            <a:off x="5257791" y="1833562"/>
            <a:ext cx="3962399" cy="43481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400" b="1" kern="120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1C3567"/>
                </a:solidFill>
                <a:effectLst/>
                <a:uLnTx/>
                <a:uFillTx/>
                <a:latin typeface="Arial"/>
                <a:cs typeface="Arial"/>
              </a:rPr>
              <a:t>Quando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1C3567"/>
                </a:solidFill>
                <a:effectLst/>
                <a:uLnTx/>
                <a:uFillTx/>
                <a:latin typeface="Arial"/>
                <a:cs typeface="Arial"/>
              </a:rPr>
              <a:t> usar 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1C3567"/>
                </a:solidFill>
                <a:effectLst/>
                <a:uLnTx/>
                <a:uFillTx/>
                <a:latin typeface="Arial"/>
                <a:cs typeface="Arial"/>
              </a:rPr>
              <a:t>essa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1C3567"/>
                </a:solidFill>
                <a:effectLst/>
                <a:uLnTx/>
                <a:uFillTx/>
                <a:latin typeface="Arial"/>
                <a:cs typeface="Arial"/>
              </a:rPr>
              <a:t> ferramenta</a:t>
            </a:r>
          </a:p>
          <a:p>
            <a:pPr>
              <a:lnSpc>
                <a:spcPct val="120000"/>
              </a:lnSpc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Use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esta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ferramenta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quando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estiver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pronto para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mapear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a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constelação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de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partes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interessadas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nas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quais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você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pode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se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basear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lang="en-GB" sz="1200" b="0" dirty="0">
                <a:solidFill>
                  <a:prstClr val="black"/>
                </a:solidFill>
                <a:latin typeface="Arial"/>
                <a:cs typeface="Arial"/>
              </a:rPr>
              <a:t>para </a:t>
            </a:r>
            <a:r>
              <a:rPr lang="en-GB" sz="1200" b="0" dirty="0" err="1">
                <a:solidFill>
                  <a:prstClr val="black"/>
                </a:solidFill>
                <a:latin typeface="Arial"/>
                <a:cs typeface="Arial"/>
              </a:rPr>
              <a:t>obter</a:t>
            </a:r>
            <a:r>
              <a:rPr lang="en-GB" sz="1200" b="0" dirty="0">
                <a:solidFill>
                  <a:prstClr val="black"/>
                </a:solidFill>
                <a:latin typeface="Arial"/>
                <a:cs typeface="Arial"/>
              </a:rPr>
              <a:t> insights </a:t>
            </a:r>
            <a:r>
              <a:rPr lang="en-GB" sz="1200" b="0" dirty="0" err="1">
                <a:solidFill>
                  <a:prstClr val="black"/>
                </a:solidFill>
                <a:latin typeface="Arial"/>
                <a:cs typeface="Arial"/>
              </a:rPr>
              <a:t>sobre</a:t>
            </a:r>
            <a:r>
              <a:rPr lang="en-GB" sz="1200" b="0" dirty="0">
                <a:solidFill>
                  <a:prstClr val="black"/>
                </a:solidFill>
                <a:latin typeface="Arial"/>
                <a:cs typeface="Arial"/>
              </a:rPr>
              <a:t> o </a:t>
            </a:r>
            <a:r>
              <a:rPr lang="en-GB" sz="1200" b="0" dirty="0" err="1">
                <a:solidFill>
                  <a:prstClr val="black"/>
                </a:solidFill>
                <a:latin typeface="Arial"/>
                <a:cs typeface="Arial"/>
              </a:rPr>
              <a:t>acesso</a:t>
            </a:r>
            <a:r>
              <a:rPr lang="en-GB" sz="1200" b="0" dirty="0">
                <a:solidFill>
                  <a:prstClr val="black"/>
                </a:solidFill>
                <a:latin typeface="Arial"/>
                <a:cs typeface="Arial"/>
              </a:rPr>
              <a:t> à </a:t>
            </a:r>
            <a:r>
              <a:rPr lang="en-GB" sz="1200" b="0" dirty="0" err="1">
                <a:solidFill>
                  <a:prstClr val="black"/>
                </a:solidFill>
                <a:latin typeface="Arial"/>
                <a:cs typeface="Arial"/>
              </a:rPr>
              <a:t>energia</a:t>
            </a:r>
            <a:r>
              <a:rPr lang="en-GB" sz="1200" b="0" dirty="0">
                <a:solidFill>
                  <a:prstClr val="black"/>
                </a:solidFill>
                <a:latin typeface="Arial"/>
                <a:cs typeface="Arial"/>
              </a:rPr>
              <a:t> e a </a:t>
            </a:r>
            <a:r>
              <a:rPr lang="en-GB" sz="1200" b="0" dirty="0" err="1">
                <a:solidFill>
                  <a:prstClr val="black"/>
                </a:solidFill>
                <a:latin typeface="Arial"/>
                <a:cs typeface="Arial"/>
              </a:rPr>
              <a:t>pobreza</a:t>
            </a:r>
            <a:r>
              <a:rPr lang="en-GB" sz="1200" b="0" dirty="0">
                <a:solidFill>
                  <a:prstClr val="black"/>
                </a:solidFill>
                <a:latin typeface="Arial"/>
                <a:cs typeface="Arial"/>
              </a:rPr>
              <a:t> e/</a:t>
            </a:r>
            <a:r>
              <a:rPr lang="en-GB" sz="1200" b="0" dirty="0" err="1">
                <a:solidFill>
                  <a:prstClr val="black"/>
                </a:solidFill>
                <a:latin typeface="Arial"/>
                <a:cs typeface="Arial"/>
              </a:rPr>
              <a:t>ou</a:t>
            </a:r>
            <a:r>
              <a:rPr lang="en-GB" sz="1200" b="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prstClr val="black"/>
                </a:solidFill>
                <a:latin typeface="Arial"/>
                <a:cs typeface="Arial"/>
              </a:rPr>
              <a:t>colaborar</a:t>
            </a:r>
            <a:r>
              <a:rPr lang="en-GB" sz="1200" b="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prstClr val="black"/>
                </a:solidFill>
                <a:latin typeface="Arial"/>
                <a:cs typeface="Arial"/>
              </a:rPr>
              <a:t>na</a:t>
            </a:r>
            <a:r>
              <a:rPr lang="en-GB" sz="1200" b="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prstClr val="black"/>
                </a:solidFill>
                <a:latin typeface="Arial"/>
                <a:cs typeface="Arial"/>
              </a:rPr>
              <a:t>formação</a:t>
            </a:r>
            <a:r>
              <a:rPr lang="en-GB" sz="1200" b="0" dirty="0">
                <a:solidFill>
                  <a:prstClr val="black"/>
                </a:solidFill>
                <a:latin typeface="Arial"/>
                <a:cs typeface="Arial"/>
              </a:rPr>
              <a:t> e </a:t>
            </a:r>
            <a:r>
              <a:rPr lang="en-GB" sz="1200" b="0" dirty="0" err="1">
                <a:solidFill>
                  <a:prstClr val="black"/>
                </a:solidFill>
                <a:latin typeface="Arial"/>
                <a:cs typeface="Arial"/>
              </a:rPr>
              <a:t>na</a:t>
            </a:r>
            <a:r>
              <a:rPr lang="en-GB" sz="1200" b="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prstClr val="black"/>
                </a:solidFill>
                <a:latin typeface="Arial"/>
                <a:cs typeface="Arial"/>
              </a:rPr>
              <a:t>execução</a:t>
            </a:r>
            <a:r>
              <a:rPr lang="en-GB" sz="1200" b="0" dirty="0">
                <a:solidFill>
                  <a:prstClr val="black"/>
                </a:solidFill>
                <a:latin typeface="Arial"/>
                <a:cs typeface="Arial"/>
              </a:rPr>
              <a:t> de </a:t>
            </a:r>
            <a:r>
              <a:rPr lang="en-GB" sz="1200" b="0" dirty="0" err="1">
                <a:solidFill>
                  <a:prstClr val="black"/>
                </a:solidFill>
                <a:latin typeface="Arial"/>
                <a:cs typeface="Arial"/>
              </a:rPr>
              <a:t>intervenções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  <a:endParaRPr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1C3567"/>
                </a:solidFill>
                <a:effectLst/>
                <a:uLnTx/>
                <a:uFillTx/>
                <a:latin typeface="Arial"/>
                <a:cs typeface="Arial"/>
              </a:rPr>
              <a:t>Quem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1C356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1C3567"/>
                </a:solidFill>
                <a:effectLst/>
                <a:uLnTx/>
                <a:uFillTx/>
                <a:latin typeface="Arial"/>
                <a:cs typeface="Arial"/>
              </a:rPr>
              <a:t>deve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1C356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1C3567"/>
                </a:solidFill>
                <a:effectLst/>
                <a:uLnTx/>
                <a:uFillTx/>
                <a:latin typeface="Arial"/>
                <a:cs typeface="Arial"/>
              </a:rPr>
              <a:t>fazer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1C356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1C3567"/>
                </a:solidFill>
                <a:effectLst/>
                <a:uLnTx/>
                <a:uFillTx/>
                <a:latin typeface="Arial"/>
                <a:cs typeface="Arial"/>
              </a:rPr>
              <a:t>parte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1C3567"/>
                </a:solidFill>
                <a:effectLst/>
                <a:uLnTx/>
                <a:uFillTx/>
                <a:latin typeface="Arial"/>
                <a:cs typeface="Arial"/>
              </a:rPr>
              <a:t> da conversa</a:t>
            </a:r>
            <a:endParaRPr lang="en-GB" sz="1200" b="1" i="0" u="none" strike="noStrike" kern="1200" cap="none" spc="0" normalizeH="0" baseline="0" noProof="0" dirty="0">
              <a:ln>
                <a:noFill/>
              </a:ln>
              <a:solidFill>
                <a:srgbClr val="1C3567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Funcionários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do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governo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local que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entendem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as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intervenções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que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você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está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interessado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em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explorar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  <a:endParaRPr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1C3567"/>
                </a:solidFill>
                <a:effectLst/>
                <a:uLnTx/>
                <a:uFillTx/>
                <a:latin typeface="Arial"/>
                <a:cs typeface="Arial"/>
              </a:rPr>
              <a:t>Sugestão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1C3567"/>
                </a:solidFill>
                <a:effectLst/>
                <a:uLnTx/>
                <a:uFillTx/>
                <a:latin typeface="Arial"/>
                <a:cs typeface="Arial"/>
              </a:rPr>
              <a:t> de 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1C3567"/>
                </a:solidFill>
                <a:effectLst/>
                <a:uLnTx/>
                <a:uFillTx/>
                <a:latin typeface="Arial"/>
                <a:cs typeface="Arial"/>
              </a:rPr>
              <a:t>configuração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1C3567"/>
                </a:solidFill>
                <a:effectLst/>
                <a:uLnTx/>
                <a:uFillTx/>
                <a:latin typeface="Arial"/>
                <a:cs typeface="Arial"/>
              </a:rPr>
              <a:t> e 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1C3567"/>
                </a:solidFill>
                <a:effectLst/>
                <a:uLnTx/>
                <a:uFillTx/>
                <a:latin typeface="Arial"/>
                <a:cs typeface="Arial"/>
              </a:rPr>
              <a:t>logística</a:t>
            </a:r>
            <a:endParaRPr lang="en-GB" sz="1200" b="1" i="0" u="none" strike="noStrike" kern="1200" cap="none" spc="0" normalizeH="0" baseline="0" noProof="0" dirty="0">
              <a:ln>
                <a:noFill/>
              </a:ln>
              <a:solidFill>
                <a:srgbClr val="1C3567"/>
              </a:solidFill>
              <a:effectLst/>
              <a:uLnTx/>
              <a:uFillTx/>
              <a:latin typeface="Arial"/>
              <a:cs typeface="Arial"/>
            </a:endParaRPr>
          </a:p>
          <a:p>
            <a:pPr>
              <a:lnSpc>
                <a:spcPct val="120000"/>
              </a:lnSpc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As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páginas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a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seguir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podem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ser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impressas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e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usadas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para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centralizar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discussões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e conversas</a:t>
            </a:r>
            <a:r>
              <a:rPr lang="en-GB" sz="1200" b="0" dirty="0">
                <a:solidFill>
                  <a:prstClr val="black"/>
                </a:solidFill>
                <a:latin typeface="Arial"/>
                <a:cs typeface="Arial"/>
              </a:rPr>
              <a:t>. </a:t>
            </a:r>
            <a:endParaRPr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>
            <a:hlinkClick r:id="rId5" action="ppaction://hlinksldjump"/>
            <a:extLst>
              <a:ext uri="{FF2B5EF4-FFF2-40B4-BE49-F238E27FC236}">
                <a16:creationId xmlns:a16="http://schemas.microsoft.com/office/drawing/2014/main" id="{5355DA10-BBB6-4028-A353-833367332A15}"/>
              </a:ext>
            </a:extLst>
          </p:cNvPr>
          <p:cNvSpPr/>
          <p:nvPr/>
        </p:nvSpPr>
        <p:spPr>
          <a:xfrm>
            <a:off x="9384310" y="820816"/>
            <a:ext cx="128979" cy="12897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19" name="Oval 18">
            <a:hlinkClick r:id="rId6" action="ppaction://hlinksldjump"/>
            <a:extLst>
              <a:ext uri="{FF2B5EF4-FFF2-40B4-BE49-F238E27FC236}">
                <a16:creationId xmlns:a16="http://schemas.microsoft.com/office/drawing/2014/main" id="{32A0BE62-E631-441D-90A1-2CA56D3935AF}"/>
              </a:ext>
            </a:extLst>
          </p:cNvPr>
          <p:cNvSpPr/>
          <p:nvPr/>
        </p:nvSpPr>
        <p:spPr>
          <a:xfrm>
            <a:off x="9384310" y="1983052"/>
            <a:ext cx="128979" cy="128979"/>
          </a:xfrm>
          <a:prstGeom prst="ellipse">
            <a:avLst/>
          </a:prstGeom>
          <a:solidFill>
            <a:srgbClr val="008C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0" name="Oval 19">
            <a:hlinkClick r:id="rId5" action="ppaction://hlinksldjump"/>
            <a:extLst>
              <a:ext uri="{FF2B5EF4-FFF2-40B4-BE49-F238E27FC236}">
                <a16:creationId xmlns:a16="http://schemas.microsoft.com/office/drawing/2014/main" id="{87C2F2EB-4C61-4A4A-BF9A-A7B87B34A757}"/>
              </a:ext>
            </a:extLst>
          </p:cNvPr>
          <p:cNvSpPr/>
          <p:nvPr/>
        </p:nvSpPr>
        <p:spPr>
          <a:xfrm>
            <a:off x="9384310" y="823197"/>
            <a:ext cx="128979" cy="12897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1" name="Oval 20">
            <a:hlinkClick r:id="rId7" action="ppaction://hlinksldjump"/>
            <a:extLst>
              <a:ext uri="{FF2B5EF4-FFF2-40B4-BE49-F238E27FC236}">
                <a16:creationId xmlns:a16="http://schemas.microsoft.com/office/drawing/2014/main" id="{4EFA6782-B0EC-43B5-B142-FCCBF8879080}"/>
              </a:ext>
            </a:extLst>
          </p:cNvPr>
          <p:cNvSpPr/>
          <p:nvPr/>
        </p:nvSpPr>
        <p:spPr>
          <a:xfrm>
            <a:off x="9384310" y="1402303"/>
            <a:ext cx="128979" cy="128979"/>
          </a:xfrm>
          <a:prstGeom prst="ellipse">
            <a:avLst/>
          </a:prstGeom>
          <a:solidFill>
            <a:srgbClr val="1C35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2" name="Oval 21">
            <a:hlinkClick r:id="rId8" action="ppaction://hlinksldjump"/>
            <a:extLst>
              <a:ext uri="{FF2B5EF4-FFF2-40B4-BE49-F238E27FC236}">
                <a16:creationId xmlns:a16="http://schemas.microsoft.com/office/drawing/2014/main" id="{91623ACB-83DE-4665-ACEB-1AB0E0B88577}"/>
              </a:ext>
            </a:extLst>
          </p:cNvPr>
          <p:cNvSpPr/>
          <p:nvPr/>
        </p:nvSpPr>
        <p:spPr>
          <a:xfrm>
            <a:off x="9384310" y="2563074"/>
            <a:ext cx="128979" cy="12897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3" name="Oval 22">
            <a:hlinkClick r:id="rId3" action="ppaction://hlinksldjump"/>
            <a:extLst>
              <a:ext uri="{FF2B5EF4-FFF2-40B4-BE49-F238E27FC236}">
                <a16:creationId xmlns:a16="http://schemas.microsoft.com/office/drawing/2014/main" id="{83070E50-DB4C-482A-85FF-9B60B71864A8}"/>
              </a:ext>
            </a:extLst>
          </p:cNvPr>
          <p:cNvSpPr/>
          <p:nvPr/>
        </p:nvSpPr>
        <p:spPr>
          <a:xfrm>
            <a:off x="9384310" y="4302666"/>
            <a:ext cx="128979" cy="12897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hlinkClick r:id="rId9" action="ppaction://hlinksldjump"/>
            <a:extLst>
              <a:ext uri="{FF2B5EF4-FFF2-40B4-BE49-F238E27FC236}">
                <a16:creationId xmlns:a16="http://schemas.microsoft.com/office/drawing/2014/main" id="{6B7010C9-0606-41ED-9352-039BCB61527E}"/>
              </a:ext>
            </a:extLst>
          </p:cNvPr>
          <p:cNvSpPr/>
          <p:nvPr/>
        </p:nvSpPr>
        <p:spPr>
          <a:xfrm>
            <a:off x="9384310" y="3720774"/>
            <a:ext cx="128979" cy="128979"/>
          </a:xfrm>
          <a:prstGeom prst="ellipse">
            <a:avLst/>
          </a:prstGeom>
          <a:solidFill>
            <a:srgbClr val="6AB2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hlinkClick r:id="rId10" action="ppaction://hlinksldjump"/>
            <a:extLst>
              <a:ext uri="{FF2B5EF4-FFF2-40B4-BE49-F238E27FC236}">
                <a16:creationId xmlns:a16="http://schemas.microsoft.com/office/drawing/2014/main" id="{FD6A52E3-2C21-486D-8F96-49D14C67FBF3}"/>
              </a:ext>
            </a:extLst>
          </p:cNvPr>
          <p:cNvSpPr/>
          <p:nvPr/>
        </p:nvSpPr>
        <p:spPr>
          <a:xfrm>
            <a:off x="9384310" y="3144004"/>
            <a:ext cx="128979" cy="128979"/>
          </a:xfrm>
          <a:prstGeom prst="ellipse">
            <a:avLst/>
          </a:prstGeom>
          <a:solidFill>
            <a:srgbClr val="0388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hlinkClick r:id="rId4" action="ppaction://hlinksldjump"/>
            <a:extLst>
              <a:ext uri="{FF2B5EF4-FFF2-40B4-BE49-F238E27FC236}">
                <a16:creationId xmlns:a16="http://schemas.microsoft.com/office/drawing/2014/main" id="{E8A42451-4348-47F1-873F-EB7A1B22BCD1}"/>
              </a:ext>
            </a:extLst>
          </p:cNvPr>
          <p:cNvSpPr/>
          <p:nvPr/>
        </p:nvSpPr>
        <p:spPr>
          <a:xfrm>
            <a:off x="9384310" y="4881778"/>
            <a:ext cx="128979" cy="128979"/>
          </a:xfrm>
          <a:prstGeom prst="ellipse">
            <a:avLst/>
          </a:prstGeom>
          <a:solidFill>
            <a:srgbClr val="F19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hlinkClick r:id="rId11" action="ppaction://hlinksldjump"/>
            <a:extLst>
              <a:ext uri="{FF2B5EF4-FFF2-40B4-BE49-F238E27FC236}">
                <a16:creationId xmlns:a16="http://schemas.microsoft.com/office/drawing/2014/main" id="{A29A02F2-FF89-4FAA-A5D2-0119801DFD7C}"/>
              </a:ext>
            </a:extLst>
          </p:cNvPr>
          <p:cNvSpPr/>
          <p:nvPr/>
        </p:nvSpPr>
        <p:spPr>
          <a:xfrm>
            <a:off x="9384310" y="5463066"/>
            <a:ext cx="128979" cy="128979"/>
          </a:xfrm>
          <a:prstGeom prst="ellipse">
            <a:avLst/>
          </a:prstGeom>
          <a:solidFill>
            <a:srgbClr val="F8A9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B661809-CA3C-4518-A8CE-D8B79C1AE4C7}"/>
              </a:ext>
            </a:extLst>
          </p:cNvPr>
          <p:cNvGrpSpPr/>
          <p:nvPr/>
        </p:nvGrpSpPr>
        <p:grpSpPr>
          <a:xfrm>
            <a:off x="9597323" y="1329772"/>
            <a:ext cx="146522" cy="280390"/>
            <a:chOff x="5545138" y="625475"/>
            <a:chExt cx="1489075" cy="2849563"/>
          </a:xfrm>
        </p:grpSpPr>
        <p:sp>
          <p:nvSpPr>
            <p:cNvPr id="29" name="Freeform 117">
              <a:extLst>
                <a:ext uri="{FF2B5EF4-FFF2-40B4-BE49-F238E27FC236}">
                  <a16:creationId xmlns:a16="http://schemas.microsoft.com/office/drawing/2014/main" id="{AF0F9238-9B03-4F28-B539-BBCF9697A3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625475"/>
              <a:ext cx="1243013" cy="1697038"/>
            </a:xfrm>
            <a:custGeom>
              <a:avLst/>
              <a:gdLst>
                <a:gd name="T0" fmla="*/ 2278 w 4249"/>
                <a:gd name="T1" fmla="*/ 5744 h 5744"/>
                <a:gd name="T2" fmla="*/ 0 w 4249"/>
                <a:gd name="T3" fmla="*/ 5744 h 5744"/>
                <a:gd name="T4" fmla="*/ 4249 w 4249"/>
                <a:gd name="T5" fmla="*/ 0 h 5744"/>
                <a:gd name="T6" fmla="*/ 2603 w 4249"/>
                <a:gd name="T7" fmla="*/ 4796 h 5744"/>
                <a:gd name="T8" fmla="*/ 2278 w 4249"/>
                <a:gd name="T9" fmla="*/ 5744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2278" y="5744"/>
                  </a:moveTo>
                  <a:lnTo>
                    <a:pt x="0" y="5744"/>
                  </a:lnTo>
                  <a:lnTo>
                    <a:pt x="4249" y="0"/>
                  </a:lnTo>
                  <a:lnTo>
                    <a:pt x="2603" y="4796"/>
                  </a:lnTo>
                  <a:lnTo>
                    <a:pt x="2278" y="5744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20">
              <a:extLst>
                <a:ext uri="{FF2B5EF4-FFF2-40B4-BE49-F238E27FC236}">
                  <a16:creationId xmlns:a16="http://schemas.microsoft.com/office/drawing/2014/main" id="{1573452D-ACBC-48A2-B380-A1E8F2550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1779588"/>
              <a:ext cx="1243013" cy="1695450"/>
            </a:xfrm>
            <a:custGeom>
              <a:avLst/>
              <a:gdLst>
                <a:gd name="T0" fmla="*/ 1972 w 4249"/>
                <a:gd name="T1" fmla="*/ 0 h 5744"/>
                <a:gd name="T2" fmla="*/ 4249 w 4249"/>
                <a:gd name="T3" fmla="*/ 0 h 5744"/>
                <a:gd name="T4" fmla="*/ 0 w 4249"/>
                <a:gd name="T5" fmla="*/ 5744 h 5744"/>
                <a:gd name="T6" fmla="*/ 1646 w 4249"/>
                <a:gd name="T7" fmla="*/ 948 h 5744"/>
                <a:gd name="T8" fmla="*/ 1972 w 4249"/>
                <a:gd name="T9" fmla="*/ 0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1972" y="0"/>
                  </a:moveTo>
                  <a:lnTo>
                    <a:pt x="4249" y="0"/>
                  </a:lnTo>
                  <a:lnTo>
                    <a:pt x="0" y="5744"/>
                  </a:lnTo>
                  <a:lnTo>
                    <a:pt x="1646" y="948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34609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0652C-16A8-E5B9-5639-4ABC7A5E70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35475A0-DDD1-15E1-23A6-167C74A74A6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4540190" y="2932200"/>
            <a:ext cx="4680000" cy="3240000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0CB2DB-C2D2-2128-A7F5-3A1036A12EE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702921" y="1686274"/>
            <a:ext cx="4680000" cy="3240000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BB9AAC4-7171-0ADA-3E12-02D12AE66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685800"/>
            <a:ext cx="8539162" cy="9906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1C3567"/>
                </a:solidFill>
              </a:rPr>
              <a:t>Ferramenta e guia de facilitação</a:t>
            </a:r>
            <a:br>
              <a:rPr lang="en-GB" dirty="0">
                <a:solidFill>
                  <a:srgbClr val="1C3567"/>
                </a:solidFill>
              </a:rPr>
            </a:br>
            <a:r>
              <a:rPr lang="en-GB" sz="2000" b="0" dirty="0">
                <a:solidFill>
                  <a:srgbClr val="1C3567"/>
                </a:solidFill>
              </a:rPr>
              <a:t>Identificação das partes interessadas</a:t>
            </a:r>
            <a:endParaRPr lang="en-GB" b="0" dirty="0">
              <a:solidFill>
                <a:srgbClr val="1C3567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5D1B98-4D61-531C-FD6E-93E1824D8C36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GB" b="0" dirty="0">
                <a:solidFill>
                  <a:srgbClr val="1C3567"/>
                </a:solidFill>
              </a:rPr>
              <a:t>Módulo 1 - </a:t>
            </a:r>
            <a:r>
              <a:rPr lang="en-GB" dirty="0">
                <a:solidFill>
                  <a:srgbClr val="1C3567"/>
                </a:solidFill>
              </a:rPr>
              <a:t>Conhecendo as partes interessadas do EAP</a:t>
            </a: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A60E2EAF-551D-72B3-36C0-6F2DE1D9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6186836"/>
            <a:ext cx="47328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97AC88-B9C7-4AEF-9990-0777AFA013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Wave 17">
            <a:extLst>
              <a:ext uri="{FF2B5EF4-FFF2-40B4-BE49-F238E27FC236}">
                <a16:creationId xmlns:a16="http://schemas.microsoft.com/office/drawing/2014/main" id="{88E5658B-41B9-7838-B849-F70658B42682}"/>
              </a:ext>
            </a:extLst>
          </p:cNvPr>
          <p:cNvSpPr/>
          <p:nvPr/>
        </p:nvSpPr>
        <p:spPr>
          <a:xfrm flipH="1">
            <a:off x="1041547" y="4751271"/>
            <a:ext cx="3082778" cy="1158876"/>
          </a:xfrm>
          <a:custGeom>
            <a:avLst/>
            <a:gdLst>
              <a:gd name="connsiteX0" fmla="*/ 0 w 3082778"/>
              <a:gd name="connsiteY0" fmla="*/ 20130 h 1158876"/>
              <a:gd name="connsiteX1" fmla="*/ 3082778 w 3082778"/>
              <a:gd name="connsiteY1" fmla="*/ 20130 h 1158876"/>
              <a:gd name="connsiteX2" fmla="*/ 3082778 w 3082778"/>
              <a:gd name="connsiteY2" fmla="*/ 1138746 h 1158876"/>
              <a:gd name="connsiteX3" fmla="*/ 0 w 3082778"/>
              <a:gd name="connsiteY3" fmla="*/ 1138746 h 1158876"/>
              <a:gd name="connsiteX4" fmla="*/ 0 w 3082778"/>
              <a:gd name="connsiteY4" fmla="*/ 20130 h 1158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2778" h="1158876" fill="none" extrusionOk="0">
                <a:moveTo>
                  <a:pt x="0" y="20130"/>
                </a:moveTo>
                <a:cubicBezTo>
                  <a:pt x="899817" y="60399"/>
                  <a:pt x="2156226" y="54027"/>
                  <a:pt x="3082778" y="20130"/>
                </a:cubicBezTo>
                <a:cubicBezTo>
                  <a:pt x="3131078" y="369161"/>
                  <a:pt x="3134754" y="695498"/>
                  <a:pt x="3082778" y="1138746"/>
                </a:cubicBezTo>
                <a:cubicBezTo>
                  <a:pt x="2169557" y="1370852"/>
                  <a:pt x="965417" y="974268"/>
                  <a:pt x="0" y="1138746"/>
                </a:cubicBezTo>
                <a:cubicBezTo>
                  <a:pt x="-22233" y="1001084"/>
                  <a:pt x="-25843" y="478943"/>
                  <a:pt x="0" y="20130"/>
                </a:cubicBezTo>
                <a:close/>
              </a:path>
              <a:path w="3082778" h="1158876" stroke="0" extrusionOk="0">
                <a:moveTo>
                  <a:pt x="0" y="20130"/>
                </a:moveTo>
                <a:cubicBezTo>
                  <a:pt x="978511" y="-90933"/>
                  <a:pt x="2064425" y="125750"/>
                  <a:pt x="3082778" y="20130"/>
                </a:cubicBezTo>
                <a:cubicBezTo>
                  <a:pt x="3164630" y="167721"/>
                  <a:pt x="3045706" y="870712"/>
                  <a:pt x="3082778" y="1138746"/>
                </a:cubicBezTo>
                <a:cubicBezTo>
                  <a:pt x="2129864" y="1245064"/>
                  <a:pt x="1045169" y="1019092"/>
                  <a:pt x="0" y="1138746"/>
                </a:cubicBezTo>
                <a:cubicBezTo>
                  <a:pt x="96360" y="706584"/>
                  <a:pt x="-93119" y="230608"/>
                  <a:pt x="0" y="20130"/>
                </a:cubicBezTo>
                <a:close/>
              </a:path>
            </a:pathLst>
          </a:custGeom>
          <a:solidFill>
            <a:srgbClr val="F2F2F2">
              <a:alpha val="80000"/>
            </a:srgbClr>
          </a:solidFill>
          <a:ln w="28575">
            <a:solidFill>
              <a:schemeClr val="accent5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911498443">
                  <a:prstGeom prst="wave">
                    <a:avLst>
                      <a:gd name="adj1" fmla="val 1737"/>
                      <a:gd name="adj2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800" tIns="54000" rIns="72000" bIns="54000" rtlCol="0" anchor="t" anchorCtr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05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Notas do facilitador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As principais partes interessadas podem incluir organizações responsáveis por esses ativos e comunidades que interagem frequentemente com esses sistemas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ardrop 19">
            <a:extLst>
              <a:ext uri="{FF2B5EF4-FFF2-40B4-BE49-F238E27FC236}">
                <a16:creationId xmlns:a16="http://schemas.microsoft.com/office/drawing/2014/main" id="{A43A0CC7-FB1F-D89F-32F0-89BB5AD83BBE}"/>
              </a:ext>
            </a:extLst>
          </p:cNvPr>
          <p:cNvSpPr/>
          <p:nvPr/>
        </p:nvSpPr>
        <p:spPr>
          <a:xfrm rot="10800000" flipV="1">
            <a:off x="4950617" y="2533408"/>
            <a:ext cx="2933293" cy="1189624"/>
          </a:xfrm>
          <a:custGeom>
            <a:avLst/>
            <a:gdLst>
              <a:gd name="connsiteX0" fmla="*/ 0 w 2933293"/>
              <a:gd name="connsiteY0" fmla="*/ 594812 h 1189624"/>
              <a:gd name="connsiteX1" fmla="*/ 1466647 w 2933293"/>
              <a:gd name="connsiteY1" fmla="*/ 0 h 1189624"/>
              <a:gd name="connsiteX2" fmla="*/ 2911821 w 2933293"/>
              <a:gd name="connsiteY2" fmla="*/ 8708 h 1189624"/>
              <a:gd name="connsiteX3" fmla="*/ 2933293 w 2933293"/>
              <a:gd name="connsiteY3" fmla="*/ 594812 h 1189624"/>
              <a:gd name="connsiteX4" fmla="*/ 1466646 w 2933293"/>
              <a:gd name="connsiteY4" fmla="*/ 1189624 h 1189624"/>
              <a:gd name="connsiteX5" fmla="*/ -1 w 2933293"/>
              <a:gd name="connsiteY5" fmla="*/ 594812 h 1189624"/>
              <a:gd name="connsiteX6" fmla="*/ 0 w 2933293"/>
              <a:gd name="connsiteY6" fmla="*/ 594812 h 118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33293" h="1189624" fill="none" extrusionOk="0">
                <a:moveTo>
                  <a:pt x="0" y="594812"/>
                </a:moveTo>
                <a:cubicBezTo>
                  <a:pt x="42743" y="178797"/>
                  <a:pt x="672781" y="-88400"/>
                  <a:pt x="1466647" y="0"/>
                </a:cubicBezTo>
                <a:cubicBezTo>
                  <a:pt x="1902871" y="-9322"/>
                  <a:pt x="2248789" y="-20577"/>
                  <a:pt x="2911821" y="8708"/>
                </a:cubicBezTo>
                <a:cubicBezTo>
                  <a:pt x="2953461" y="220334"/>
                  <a:pt x="2933306" y="406488"/>
                  <a:pt x="2933293" y="594812"/>
                </a:cubicBezTo>
                <a:cubicBezTo>
                  <a:pt x="2817671" y="908756"/>
                  <a:pt x="2268620" y="1194763"/>
                  <a:pt x="1466646" y="1189624"/>
                </a:cubicBezTo>
                <a:cubicBezTo>
                  <a:pt x="662674" y="1224860"/>
                  <a:pt x="4560" y="942280"/>
                  <a:pt x="-1" y="594812"/>
                </a:cubicBezTo>
                <a:lnTo>
                  <a:pt x="0" y="594812"/>
                </a:lnTo>
                <a:close/>
              </a:path>
              <a:path w="2933293" h="1189624" stroke="0" extrusionOk="0">
                <a:moveTo>
                  <a:pt x="0" y="594812"/>
                </a:moveTo>
                <a:cubicBezTo>
                  <a:pt x="-89249" y="186363"/>
                  <a:pt x="667038" y="43351"/>
                  <a:pt x="1466647" y="0"/>
                </a:cubicBezTo>
                <a:cubicBezTo>
                  <a:pt x="2029089" y="-88332"/>
                  <a:pt x="2406134" y="129961"/>
                  <a:pt x="2911821" y="8708"/>
                </a:cubicBezTo>
                <a:cubicBezTo>
                  <a:pt x="2936610" y="209576"/>
                  <a:pt x="2938479" y="383937"/>
                  <a:pt x="2933293" y="594812"/>
                </a:cubicBezTo>
                <a:cubicBezTo>
                  <a:pt x="2988170" y="925464"/>
                  <a:pt x="2271786" y="1198542"/>
                  <a:pt x="1466646" y="1189624"/>
                </a:cubicBezTo>
                <a:cubicBezTo>
                  <a:pt x="609560" y="1229184"/>
                  <a:pt x="41030" y="909835"/>
                  <a:pt x="-1" y="594812"/>
                </a:cubicBezTo>
                <a:lnTo>
                  <a:pt x="0" y="594812"/>
                </a:lnTo>
                <a:close/>
              </a:path>
            </a:pathLst>
          </a:custGeom>
          <a:solidFill>
            <a:srgbClr val="F2F2F2">
              <a:alpha val="80000"/>
            </a:srgbClr>
          </a:solidFill>
          <a:ln w="28575">
            <a:solidFill>
              <a:schemeClr val="accent6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911498443">
                  <a:prstGeom prst="teardrop">
                    <a:avLst>
                      <a:gd name="adj" fmla="val 9853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t" anchorCtr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05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0" lang="en-SG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Circule os ativos do EAP nos quais a equipe gostaria de se concentrar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ardrop 1">
            <a:extLst>
              <a:ext uri="{FF2B5EF4-FFF2-40B4-BE49-F238E27FC236}">
                <a16:creationId xmlns:a16="http://schemas.microsoft.com/office/drawing/2014/main" id="{A6B59D03-18B4-3268-55CD-675250D1578D}"/>
              </a:ext>
            </a:extLst>
          </p:cNvPr>
          <p:cNvSpPr/>
          <p:nvPr/>
        </p:nvSpPr>
        <p:spPr>
          <a:xfrm rot="10800000" flipV="1">
            <a:off x="6331851" y="4907387"/>
            <a:ext cx="1810743" cy="1556761"/>
          </a:xfrm>
          <a:custGeom>
            <a:avLst/>
            <a:gdLst>
              <a:gd name="connsiteX0" fmla="*/ 0 w 1810743"/>
              <a:gd name="connsiteY0" fmla="*/ 778381 h 1556761"/>
              <a:gd name="connsiteX1" fmla="*/ 905372 w 1810743"/>
              <a:gd name="connsiteY1" fmla="*/ 0 h 1556761"/>
              <a:gd name="connsiteX2" fmla="*/ 1797488 w 1810743"/>
              <a:gd name="connsiteY2" fmla="*/ 11395 h 1556761"/>
              <a:gd name="connsiteX3" fmla="*/ 1810743 w 1810743"/>
              <a:gd name="connsiteY3" fmla="*/ 778381 h 1556761"/>
              <a:gd name="connsiteX4" fmla="*/ 905371 w 1810743"/>
              <a:gd name="connsiteY4" fmla="*/ 1556762 h 1556761"/>
              <a:gd name="connsiteX5" fmla="*/ -1 w 1810743"/>
              <a:gd name="connsiteY5" fmla="*/ 778381 h 1556761"/>
              <a:gd name="connsiteX6" fmla="*/ 0 w 1810743"/>
              <a:gd name="connsiteY6" fmla="*/ 778381 h 155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0743" h="1556761" fill="none" extrusionOk="0">
                <a:moveTo>
                  <a:pt x="0" y="778381"/>
                </a:moveTo>
                <a:cubicBezTo>
                  <a:pt x="35076" y="276681"/>
                  <a:pt x="411602" y="-34243"/>
                  <a:pt x="905372" y="0"/>
                </a:cubicBezTo>
                <a:cubicBezTo>
                  <a:pt x="1218108" y="22167"/>
                  <a:pt x="1496512" y="-1847"/>
                  <a:pt x="1797488" y="11395"/>
                </a:cubicBezTo>
                <a:cubicBezTo>
                  <a:pt x="1843918" y="289425"/>
                  <a:pt x="1810801" y="554748"/>
                  <a:pt x="1810743" y="778381"/>
                </a:cubicBezTo>
                <a:cubicBezTo>
                  <a:pt x="1787652" y="1205361"/>
                  <a:pt x="1359580" y="1586070"/>
                  <a:pt x="905371" y="1556762"/>
                </a:cubicBezTo>
                <a:cubicBezTo>
                  <a:pt x="415310" y="1614923"/>
                  <a:pt x="14876" y="1270120"/>
                  <a:pt x="-1" y="778381"/>
                </a:cubicBezTo>
                <a:lnTo>
                  <a:pt x="0" y="778381"/>
                </a:lnTo>
                <a:close/>
              </a:path>
              <a:path w="1810743" h="1556761" stroke="0" extrusionOk="0">
                <a:moveTo>
                  <a:pt x="0" y="778381"/>
                </a:moveTo>
                <a:cubicBezTo>
                  <a:pt x="-8543" y="340841"/>
                  <a:pt x="425422" y="83685"/>
                  <a:pt x="905372" y="0"/>
                </a:cubicBezTo>
                <a:cubicBezTo>
                  <a:pt x="1225228" y="47325"/>
                  <a:pt x="1480585" y="13763"/>
                  <a:pt x="1797488" y="11395"/>
                </a:cubicBezTo>
                <a:cubicBezTo>
                  <a:pt x="1812712" y="270411"/>
                  <a:pt x="1822780" y="486725"/>
                  <a:pt x="1810743" y="778381"/>
                </a:cubicBezTo>
                <a:cubicBezTo>
                  <a:pt x="1885686" y="1211199"/>
                  <a:pt x="1359532" y="1640788"/>
                  <a:pt x="905371" y="1556762"/>
                </a:cubicBezTo>
                <a:cubicBezTo>
                  <a:pt x="357547" y="1596929"/>
                  <a:pt x="31400" y="1197951"/>
                  <a:pt x="-1" y="778381"/>
                </a:cubicBezTo>
                <a:lnTo>
                  <a:pt x="0" y="778381"/>
                </a:lnTo>
                <a:close/>
              </a:path>
            </a:pathLst>
          </a:custGeom>
          <a:solidFill>
            <a:srgbClr val="F2F2F2">
              <a:alpha val="80000"/>
            </a:srgbClr>
          </a:solidFill>
          <a:ln w="28575">
            <a:solidFill>
              <a:schemeClr val="accent6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911498443">
                  <a:prstGeom prst="teardrop">
                    <a:avLst>
                      <a:gd name="adj" fmla="val 9853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t" anchorCtr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105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n-SG" sz="105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Usando notas adesivas, </a:t>
            </a:r>
            <a:br>
              <a:rPr kumimoji="0" lang="en-SG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SG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anote os principais interessados nesses ativos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hlinkClick r:id="rId5" action="ppaction://hlinksldjump"/>
            <a:extLst>
              <a:ext uri="{FF2B5EF4-FFF2-40B4-BE49-F238E27FC236}">
                <a16:creationId xmlns:a16="http://schemas.microsoft.com/office/drawing/2014/main" id="{015E8B5A-E3D1-4B0C-B7F3-E0B56E3C78C8}"/>
              </a:ext>
            </a:extLst>
          </p:cNvPr>
          <p:cNvSpPr/>
          <p:nvPr/>
        </p:nvSpPr>
        <p:spPr>
          <a:xfrm>
            <a:off x="9384310" y="820816"/>
            <a:ext cx="128979" cy="12897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22" name="Oval 21">
            <a:hlinkClick r:id="rId6" action="ppaction://hlinksldjump"/>
            <a:extLst>
              <a:ext uri="{FF2B5EF4-FFF2-40B4-BE49-F238E27FC236}">
                <a16:creationId xmlns:a16="http://schemas.microsoft.com/office/drawing/2014/main" id="{30A48680-A75A-44E9-8382-277D4CC3F152}"/>
              </a:ext>
            </a:extLst>
          </p:cNvPr>
          <p:cNvSpPr/>
          <p:nvPr/>
        </p:nvSpPr>
        <p:spPr>
          <a:xfrm>
            <a:off x="9384310" y="1983052"/>
            <a:ext cx="128979" cy="128979"/>
          </a:xfrm>
          <a:prstGeom prst="ellipse">
            <a:avLst/>
          </a:prstGeom>
          <a:solidFill>
            <a:srgbClr val="008C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3" name="Oval 22">
            <a:hlinkClick r:id="rId5" action="ppaction://hlinksldjump"/>
            <a:extLst>
              <a:ext uri="{FF2B5EF4-FFF2-40B4-BE49-F238E27FC236}">
                <a16:creationId xmlns:a16="http://schemas.microsoft.com/office/drawing/2014/main" id="{88216A64-BE41-455F-95F4-61F5979B5D54}"/>
              </a:ext>
            </a:extLst>
          </p:cNvPr>
          <p:cNvSpPr/>
          <p:nvPr/>
        </p:nvSpPr>
        <p:spPr>
          <a:xfrm>
            <a:off x="9384310" y="823197"/>
            <a:ext cx="128979" cy="12897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4" name="Oval 23">
            <a:hlinkClick r:id="rId7" action="ppaction://hlinksldjump"/>
            <a:extLst>
              <a:ext uri="{FF2B5EF4-FFF2-40B4-BE49-F238E27FC236}">
                <a16:creationId xmlns:a16="http://schemas.microsoft.com/office/drawing/2014/main" id="{7E31EF14-7F78-4BA3-917C-78CC40675AE5}"/>
              </a:ext>
            </a:extLst>
          </p:cNvPr>
          <p:cNvSpPr/>
          <p:nvPr/>
        </p:nvSpPr>
        <p:spPr>
          <a:xfrm>
            <a:off x="9384310" y="1402303"/>
            <a:ext cx="128979" cy="128979"/>
          </a:xfrm>
          <a:prstGeom prst="ellipse">
            <a:avLst/>
          </a:prstGeom>
          <a:solidFill>
            <a:srgbClr val="1C35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5" name="Oval 24">
            <a:hlinkClick r:id="rId8" action="ppaction://hlinksldjump"/>
            <a:extLst>
              <a:ext uri="{FF2B5EF4-FFF2-40B4-BE49-F238E27FC236}">
                <a16:creationId xmlns:a16="http://schemas.microsoft.com/office/drawing/2014/main" id="{AEC6B8B6-D0DF-42EC-B323-DB5BEAD2D607}"/>
              </a:ext>
            </a:extLst>
          </p:cNvPr>
          <p:cNvSpPr/>
          <p:nvPr/>
        </p:nvSpPr>
        <p:spPr>
          <a:xfrm>
            <a:off x="9384310" y="2563074"/>
            <a:ext cx="128979" cy="12897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6" name="Oval 25">
            <a:hlinkClick r:id="rId9" action="ppaction://hlinksldjump"/>
            <a:extLst>
              <a:ext uri="{FF2B5EF4-FFF2-40B4-BE49-F238E27FC236}">
                <a16:creationId xmlns:a16="http://schemas.microsoft.com/office/drawing/2014/main" id="{8EDF8373-28C4-4631-B55E-CE9063B6BF79}"/>
              </a:ext>
            </a:extLst>
          </p:cNvPr>
          <p:cNvSpPr/>
          <p:nvPr/>
        </p:nvSpPr>
        <p:spPr>
          <a:xfrm>
            <a:off x="9384310" y="4302666"/>
            <a:ext cx="128979" cy="12897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hlinkClick r:id="rId10" action="ppaction://hlinksldjump"/>
            <a:extLst>
              <a:ext uri="{FF2B5EF4-FFF2-40B4-BE49-F238E27FC236}">
                <a16:creationId xmlns:a16="http://schemas.microsoft.com/office/drawing/2014/main" id="{C554C49B-1498-43E7-8E2E-2B68B31C4141}"/>
              </a:ext>
            </a:extLst>
          </p:cNvPr>
          <p:cNvSpPr/>
          <p:nvPr/>
        </p:nvSpPr>
        <p:spPr>
          <a:xfrm>
            <a:off x="9384310" y="3720774"/>
            <a:ext cx="128979" cy="128979"/>
          </a:xfrm>
          <a:prstGeom prst="ellipse">
            <a:avLst/>
          </a:prstGeom>
          <a:solidFill>
            <a:srgbClr val="6AB2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hlinkClick r:id="rId11" action="ppaction://hlinksldjump"/>
            <a:extLst>
              <a:ext uri="{FF2B5EF4-FFF2-40B4-BE49-F238E27FC236}">
                <a16:creationId xmlns:a16="http://schemas.microsoft.com/office/drawing/2014/main" id="{95F609D8-C4D3-4427-AA3F-822FA8D620F2}"/>
              </a:ext>
            </a:extLst>
          </p:cNvPr>
          <p:cNvSpPr/>
          <p:nvPr/>
        </p:nvSpPr>
        <p:spPr>
          <a:xfrm>
            <a:off x="9384310" y="3144004"/>
            <a:ext cx="128979" cy="128979"/>
          </a:xfrm>
          <a:prstGeom prst="ellipse">
            <a:avLst/>
          </a:prstGeom>
          <a:solidFill>
            <a:srgbClr val="0388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hlinkClick r:id="rId12" action="ppaction://hlinksldjump"/>
            <a:extLst>
              <a:ext uri="{FF2B5EF4-FFF2-40B4-BE49-F238E27FC236}">
                <a16:creationId xmlns:a16="http://schemas.microsoft.com/office/drawing/2014/main" id="{19047687-8384-437F-B42D-EB6B814F17F2}"/>
              </a:ext>
            </a:extLst>
          </p:cNvPr>
          <p:cNvSpPr/>
          <p:nvPr/>
        </p:nvSpPr>
        <p:spPr>
          <a:xfrm>
            <a:off x="9384310" y="4881778"/>
            <a:ext cx="128979" cy="128979"/>
          </a:xfrm>
          <a:prstGeom prst="ellipse">
            <a:avLst/>
          </a:prstGeom>
          <a:solidFill>
            <a:srgbClr val="F19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hlinkClick r:id="rId13" action="ppaction://hlinksldjump"/>
            <a:extLst>
              <a:ext uri="{FF2B5EF4-FFF2-40B4-BE49-F238E27FC236}">
                <a16:creationId xmlns:a16="http://schemas.microsoft.com/office/drawing/2014/main" id="{37A08649-A7D8-48B8-8077-7EEC1CA994E6}"/>
              </a:ext>
            </a:extLst>
          </p:cNvPr>
          <p:cNvSpPr/>
          <p:nvPr/>
        </p:nvSpPr>
        <p:spPr>
          <a:xfrm>
            <a:off x="9384310" y="5463066"/>
            <a:ext cx="128979" cy="128979"/>
          </a:xfrm>
          <a:prstGeom prst="ellipse">
            <a:avLst/>
          </a:prstGeom>
          <a:solidFill>
            <a:srgbClr val="F8A9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474DC3B-68C8-47FB-B080-861F388F8CF4}"/>
              </a:ext>
            </a:extLst>
          </p:cNvPr>
          <p:cNvGrpSpPr/>
          <p:nvPr/>
        </p:nvGrpSpPr>
        <p:grpSpPr>
          <a:xfrm>
            <a:off x="9597323" y="1329772"/>
            <a:ext cx="146522" cy="280390"/>
            <a:chOff x="5545138" y="625475"/>
            <a:chExt cx="1489075" cy="2849563"/>
          </a:xfrm>
        </p:grpSpPr>
        <p:sp>
          <p:nvSpPr>
            <p:cNvPr id="32" name="Freeform 117">
              <a:extLst>
                <a:ext uri="{FF2B5EF4-FFF2-40B4-BE49-F238E27FC236}">
                  <a16:creationId xmlns:a16="http://schemas.microsoft.com/office/drawing/2014/main" id="{40034F6C-9572-4C07-878D-841FF418A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625475"/>
              <a:ext cx="1243013" cy="1697038"/>
            </a:xfrm>
            <a:custGeom>
              <a:avLst/>
              <a:gdLst>
                <a:gd name="T0" fmla="*/ 2278 w 4249"/>
                <a:gd name="T1" fmla="*/ 5744 h 5744"/>
                <a:gd name="T2" fmla="*/ 0 w 4249"/>
                <a:gd name="T3" fmla="*/ 5744 h 5744"/>
                <a:gd name="T4" fmla="*/ 4249 w 4249"/>
                <a:gd name="T5" fmla="*/ 0 h 5744"/>
                <a:gd name="T6" fmla="*/ 2603 w 4249"/>
                <a:gd name="T7" fmla="*/ 4796 h 5744"/>
                <a:gd name="T8" fmla="*/ 2278 w 4249"/>
                <a:gd name="T9" fmla="*/ 5744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2278" y="5744"/>
                  </a:moveTo>
                  <a:lnTo>
                    <a:pt x="0" y="5744"/>
                  </a:lnTo>
                  <a:lnTo>
                    <a:pt x="4249" y="0"/>
                  </a:lnTo>
                  <a:lnTo>
                    <a:pt x="2603" y="4796"/>
                  </a:lnTo>
                  <a:lnTo>
                    <a:pt x="2278" y="5744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20">
              <a:extLst>
                <a:ext uri="{FF2B5EF4-FFF2-40B4-BE49-F238E27FC236}">
                  <a16:creationId xmlns:a16="http://schemas.microsoft.com/office/drawing/2014/main" id="{865232E5-17B4-450E-8A64-BDEAC0B9A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1779588"/>
              <a:ext cx="1243013" cy="1695450"/>
            </a:xfrm>
            <a:custGeom>
              <a:avLst/>
              <a:gdLst>
                <a:gd name="T0" fmla="*/ 1972 w 4249"/>
                <a:gd name="T1" fmla="*/ 0 h 5744"/>
                <a:gd name="T2" fmla="*/ 4249 w 4249"/>
                <a:gd name="T3" fmla="*/ 0 h 5744"/>
                <a:gd name="T4" fmla="*/ 0 w 4249"/>
                <a:gd name="T5" fmla="*/ 5744 h 5744"/>
                <a:gd name="T6" fmla="*/ 1646 w 4249"/>
                <a:gd name="T7" fmla="*/ 948 h 5744"/>
                <a:gd name="T8" fmla="*/ 1972 w 4249"/>
                <a:gd name="T9" fmla="*/ 0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1972" y="0"/>
                  </a:moveTo>
                  <a:lnTo>
                    <a:pt x="4249" y="0"/>
                  </a:lnTo>
                  <a:lnTo>
                    <a:pt x="0" y="5744"/>
                  </a:lnTo>
                  <a:lnTo>
                    <a:pt x="1646" y="948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80128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7D66F-3E9C-53F9-F5A0-2A0C368A2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CFE2EF-C66C-8A71-350A-80BF7585F96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706536" y="1686275"/>
            <a:ext cx="6492928" cy="4495104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7B75AAD-86F8-2242-0DE7-BB3472028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685800"/>
            <a:ext cx="8539152" cy="9906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1C3567"/>
                </a:solidFill>
              </a:rPr>
              <a:t>Ferramenta e guia de facilitação</a:t>
            </a:r>
            <a:br>
              <a:rPr lang="en-GB" dirty="0">
                <a:solidFill>
                  <a:srgbClr val="1C3567"/>
                </a:solidFill>
              </a:rPr>
            </a:br>
            <a:r>
              <a:rPr lang="en-GB" sz="2000" b="0" dirty="0">
                <a:solidFill>
                  <a:srgbClr val="1C3567"/>
                </a:solidFill>
              </a:rPr>
              <a:t>Mapeamento das partes interessadas</a:t>
            </a:r>
            <a:endParaRPr lang="en-GB" b="0" dirty="0">
              <a:solidFill>
                <a:srgbClr val="1C3567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D2C865-9E4C-8678-B0C3-9FDED613333B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GB" b="0">
                <a:solidFill>
                  <a:srgbClr val="1C3567"/>
                </a:solidFill>
              </a:rPr>
              <a:t>Módulo 1 - </a:t>
            </a:r>
            <a:r>
              <a:rPr lang="en-GB">
                <a:solidFill>
                  <a:srgbClr val="1C3567"/>
                </a:solidFill>
              </a:rPr>
              <a:t>Conhecendo as partes interessadas do EAP</a:t>
            </a:r>
          </a:p>
        </p:txBody>
      </p:sp>
      <p:sp>
        <p:nvSpPr>
          <p:cNvPr id="18" name="Wave 17">
            <a:extLst>
              <a:ext uri="{FF2B5EF4-FFF2-40B4-BE49-F238E27FC236}">
                <a16:creationId xmlns:a16="http://schemas.microsoft.com/office/drawing/2014/main" id="{B44146C9-D1D6-88CB-BCE7-9CF76991DFDA}"/>
              </a:ext>
            </a:extLst>
          </p:cNvPr>
          <p:cNvSpPr/>
          <p:nvPr/>
        </p:nvSpPr>
        <p:spPr>
          <a:xfrm flipH="1">
            <a:off x="681037" y="4897405"/>
            <a:ext cx="3552906" cy="1160446"/>
          </a:xfrm>
          <a:custGeom>
            <a:avLst/>
            <a:gdLst>
              <a:gd name="connsiteX0" fmla="*/ 0 w 3552906"/>
              <a:gd name="connsiteY0" fmla="*/ 20157 h 1160446"/>
              <a:gd name="connsiteX1" fmla="*/ 3552906 w 3552906"/>
              <a:gd name="connsiteY1" fmla="*/ 20157 h 1160446"/>
              <a:gd name="connsiteX2" fmla="*/ 3552906 w 3552906"/>
              <a:gd name="connsiteY2" fmla="*/ 1140289 h 1160446"/>
              <a:gd name="connsiteX3" fmla="*/ 0 w 3552906"/>
              <a:gd name="connsiteY3" fmla="*/ 1140289 h 1160446"/>
              <a:gd name="connsiteX4" fmla="*/ 0 w 3552906"/>
              <a:gd name="connsiteY4" fmla="*/ 20157 h 1160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2906" h="1160446" fill="none" extrusionOk="0">
                <a:moveTo>
                  <a:pt x="0" y="20157"/>
                </a:moveTo>
                <a:cubicBezTo>
                  <a:pt x="1049158" y="66526"/>
                  <a:pt x="2419219" y="70715"/>
                  <a:pt x="3552906" y="20157"/>
                </a:cubicBezTo>
                <a:cubicBezTo>
                  <a:pt x="3567174" y="368506"/>
                  <a:pt x="3474347" y="722737"/>
                  <a:pt x="3552906" y="1140289"/>
                </a:cubicBezTo>
                <a:cubicBezTo>
                  <a:pt x="2486543" y="1377632"/>
                  <a:pt x="1099650" y="940517"/>
                  <a:pt x="0" y="1140289"/>
                </a:cubicBezTo>
                <a:cubicBezTo>
                  <a:pt x="-82991" y="749758"/>
                  <a:pt x="-92843" y="469495"/>
                  <a:pt x="0" y="20157"/>
                </a:cubicBezTo>
                <a:close/>
              </a:path>
              <a:path w="3552906" h="1160446" stroke="0" extrusionOk="0">
                <a:moveTo>
                  <a:pt x="0" y="20157"/>
                </a:moveTo>
                <a:cubicBezTo>
                  <a:pt x="1039756" y="-176507"/>
                  <a:pt x="2386085" y="160229"/>
                  <a:pt x="3552906" y="20157"/>
                </a:cubicBezTo>
                <a:cubicBezTo>
                  <a:pt x="3593497" y="182680"/>
                  <a:pt x="3632090" y="937670"/>
                  <a:pt x="3552906" y="1140289"/>
                </a:cubicBezTo>
                <a:cubicBezTo>
                  <a:pt x="2455540" y="1253135"/>
                  <a:pt x="1191268" y="1052270"/>
                  <a:pt x="0" y="1140289"/>
                </a:cubicBezTo>
                <a:cubicBezTo>
                  <a:pt x="-49943" y="944472"/>
                  <a:pt x="3541" y="509124"/>
                  <a:pt x="0" y="20157"/>
                </a:cubicBezTo>
                <a:close/>
              </a:path>
            </a:pathLst>
          </a:custGeom>
          <a:solidFill>
            <a:srgbClr val="F2F2F2">
              <a:alpha val="80000"/>
            </a:srgbClr>
          </a:solidFill>
          <a:ln w="28575">
            <a:solidFill>
              <a:schemeClr val="accent5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911498443">
                  <a:prstGeom prst="wave">
                    <a:avLst>
                      <a:gd name="adj1" fmla="val 1737"/>
                      <a:gd name="adj2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800" tIns="54000" rIns="72000" bIns="54000" rtlCol="0" anchor="t" anchorCtr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05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Notas do facilitador</a:t>
            </a:r>
          </a:p>
          <a:p>
            <a:pPr>
              <a:defRPr/>
            </a:pPr>
            <a:r>
              <a:rPr kumimoji="0" lang="en-SG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Dentro</a:t>
            </a:r>
            <a:r>
              <a:rPr kumimoji="0" lang="en-SG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de </a:t>
            </a:r>
            <a:r>
              <a:rPr kumimoji="0" lang="en-SG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cada</a:t>
            </a:r>
            <a:r>
              <a:rPr kumimoji="0" lang="en-SG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lang="en-SG" sz="1200" dirty="0" err="1">
                <a:solidFill>
                  <a:sysClr val="windowText" lastClr="000000"/>
                </a:solidFill>
                <a:latin typeface="Arial"/>
                <a:cs typeface="Arial"/>
              </a:rPr>
              <a:t>grupo</a:t>
            </a:r>
            <a:r>
              <a:rPr lang="en-SG" sz="120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kumimoji="0" lang="en-SG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de </a:t>
            </a:r>
            <a:r>
              <a:rPr kumimoji="0" lang="en-SG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participantes</a:t>
            </a:r>
            <a:r>
              <a:rPr kumimoji="0" lang="en-SG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SG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relevantes</a:t>
            </a:r>
            <a:r>
              <a:rPr kumimoji="0" lang="en-SG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, </a:t>
            </a:r>
            <a:r>
              <a:rPr kumimoji="0" lang="en-SG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pode</a:t>
            </a:r>
            <a:r>
              <a:rPr kumimoji="0" lang="en-SG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haver </a:t>
            </a:r>
            <a:r>
              <a:rPr kumimoji="0" lang="en-SG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diferentes</a:t>
            </a:r>
            <a:r>
              <a:rPr kumimoji="0" lang="en-SG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SG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graus</a:t>
            </a:r>
            <a:r>
              <a:rPr kumimoji="0" lang="en-SG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de </a:t>
            </a:r>
            <a:r>
              <a:rPr kumimoji="0" lang="en-SG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poder</a:t>
            </a:r>
            <a:r>
              <a:rPr kumimoji="0" lang="en-SG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para </a:t>
            </a:r>
            <a:r>
              <a:rPr kumimoji="0" lang="en-SG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tópicos</a:t>
            </a:r>
            <a:r>
              <a:rPr kumimoji="0" lang="en-SG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/</a:t>
            </a:r>
            <a:r>
              <a:rPr kumimoji="0" lang="en-SG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áreas</a:t>
            </a:r>
            <a:r>
              <a:rPr kumimoji="0" lang="en-SG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SG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específicas</a:t>
            </a:r>
            <a:r>
              <a:rPr kumimoji="0" lang="en-SG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do </a:t>
            </a:r>
            <a:r>
              <a:rPr lang="en-SG" sz="1200" dirty="0">
                <a:solidFill>
                  <a:sysClr val="windowText" lastClr="000000"/>
                </a:solidFill>
                <a:latin typeface="Arial"/>
                <a:cs typeface="Arial"/>
              </a:rPr>
              <a:t>EAP. </a:t>
            </a:r>
            <a:r>
              <a:rPr lang="en-SG" sz="1200" dirty="0" err="1">
                <a:solidFill>
                  <a:sysClr val="windowText" lastClr="000000"/>
                </a:solidFill>
                <a:latin typeface="Arial"/>
                <a:cs typeface="Arial"/>
              </a:rPr>
              <a:t>Certifique</a:t>
            </a:r>
            <a:r>
              <a:rPr lang="en-SG" sz="1200" dirty="0">
                <a:solidFill>
                  <a:sysClr val="windowText" lastClr="000000"/>
                </a:solidFill>
                <a:latin typeface="Arial"/>
                <a:cs typeface="Arial"/>
              </a:rPr>
              <a:t>-se </a:t>
            </a:r>
            <a:r>
              <a:rPr kumimoji="0" lang="en-SG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de </a:t>
            </a:r>
            <a:r>
              <a:rPr kumimoji="0" lang="en-SG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diferenciar</a:t>
            </a:r>
            <a:r>
              <a:rPr kumimoji="0" lang="en-SG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SG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isso</a:t>
            </a:r>
            <a:r>
              <a:rPr kumimoji="0" lang="en-SG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SG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na</a:t>
            </a:r>
            <a:r>
              <a:rPr kumimoji="0" lang="en-SG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SG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tabela</a:t>
            </a:r>
            <a:r>
              <a:rPr lang="en-SG" sz="1600" dirty="0">
                <a:solidFill>
                  <a:sysClr val="windowText" lastClr="000000"/>
                </a:solidFill>
                <a:latin typeface="Arial"/>
                <a:cs typeface="Arial"/>
              </a:rPr>
              <a:t>.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ardrop 19">
            <a:extLst>
              <a:ext uri="{FF2B5EF4-FFF2-40B4-BE49-F238E27FC236}">
                <a16:creationId xmlns:a16="http://schemas.microsoft.com/office/drawing/2014/main" id="{413078ED-05CB-81B6-D49A-AE98E1A3A8C7}"/>
              </a:ext>
            </a:extLst>
          </p:cNvPr>
          <p:cNvSpPr/>
          <p:nvPr/>
        </p:nvSpPr>
        <p:spPr>
          <a:xfrm flipH="1">
            <a:off x="4148216" y="3179918"/>
            <a:ext cx="2528807" cy="1560022"/>
          </a:xfrm>
          <a:custGeom>
            <a:avLst/>
            <a:gdLst>
              <a:gd name="connsiteX0" fmla="*/ 0 w 2528807"/>
              <a:gd name="connsiteY0" fmla="*/ 780011 h 1560022"/>
              <a:gd name="connsiteX1" fmla="*/ 1264404 w 2528807"/>
              <a:gd name="connsiteY1" fmla="*/ 0 h 1560022"/>
              <a:gd name="connsiteX2" fmla="*/ 2528807 w 2528807"/>
              <a:gd name="connsiteY2" fmla="*/ 0 h 1560022"/>
              <a:gd name="connsiteX3" fmla="*/ 2528807 w 2528807"/>
              <a:gd name="connsiteY3" fmla="*/ 780011 h 1560022"/>
              <a:gd name="connsiteX4" fmla="*/ 1264403 w 2528807"/>
              <a:gd name="connsiteY4" fmla="*/ 1560022 h 1560022"/>
              <a:gd name="connsiteX5" fmla="*/ -1 w 2528807"/>
              <a:gd name="connsiteY5" fmla="*/ 780011 h 1560022"/>
              <a:gd name="connsiteX6" fmla="*/ 0 w 2528807"/>
              <a:gd name="connsiteY6" fmla="*/ 780011 h 1560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8807" h="1560022" fill="none" extrusionOk="0">
                <a:moveTo>
                  <a:pt x="0" y="780011"/>
                </a:moveTo>
                <a:cubicBezTo>
                  <a:pt x="22270" y="303630"/>
                  <a:pt x="575489" y="-51459"/>
                  <a:pt x="1264404" y="0"/>
                </a:cubicBezTo>
                <a:cubicBezTo>
                  <a:pt x="1616017" y="58869"/>
                  <a:pt x="2377841" y="-34184"/>
                  <a:pt x="2528807" y="0"/>
                </a:cubicBezTo>
                <a:cubicBezTo>
                  <a:pt x="2501364" y="277085"/>
                  <a:pt x="2479371" y="613740"/>
                  <a:pt x="2528807" y="780011"/>
                </a:cubicBezTo>
                <a:cubicBezTo>
                  <a:pt x="2472760" y="1203740"/>
                  <a:pt x="1921260" y="1586541"/>
                  <a:pt x="1264403" y="1560022"/>
                </a:cubicBezTo>
                <a:cubicBezTo>
                  <a:pt x="574913" y="1611520"/>
                  <a:pt x="14043" y="1269187"/>
                  <a:pt x="-1" y="780011"/>
                </a:cubicBezTo>
                <a:lnTo>
                  <a:pt x="0" y="780011"/>
                </a:lnTo>
                <a:close/>
              </a:path>
              <a:path w="2528807" h="1560022" stroke="0" extrusionOk="0">
                <a:moveTo>
                  <a:pt x="0" y="780011"/>
                </a:moveTo>
                <a:cubicBezTo>
                  <a:pt x="-84750" y="273311"/>
                  <a:pt x="578723" y="52656"/>
                  <a:pt x="1264404" y="0"/>
                </a:cubicBezTo>
                <a:cubicBezTo>
                  <a:pt x="1854430" y="13632"/>
                  <a:pt x="2305172" y="41717"/>
                  <a:pt x="2528807" y="0"/>
                </a:cubicBezTo>
                <a:cubicBezTo>
                  <a:pt x="2554966" y="92394"/>
                  <a:pt x="2529938" y="640453"/>
                  <a:pt x="2528807" y="780011"/>
                </a:cubicBezTo>
                <a:cubicBezTo>
                  <a:pt x="2544156" y="1211399"/>
                  <a:pt x="1938592" y="1604218"/>
                  <a:pt x="1264403" y="1560022"/>
                </a:cubicBezTo>
                <a:cubicBezTo>
                  <a:pt x="537402" y="1584130"/>
                  <a:pt x="78164" y="1185114"/>
                  <a:pt x="-1" y="780011"/>
                </a:cubicBezTo>
                <a:lnTo>
                  <a:pt x="0" y="780011"/>
                </a:lnTo>
                <a:close/>
              </a:path>
            </a:pathLst>
          </a:custGeom>
          <a:solidFill>
            <a:srgbClr val="F2F2F2">
              <a:alpha val="80000"/>
            </a:srgbClr>
          </a:solidFill>
          <a:ln w="28575">
            <a:solidFill>
              <a:schemeClr val="accent6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911498443">
                  <a:prstGeom prst="teardrop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105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Coloque a nota adesiva de acordo com o grau de poder que as partes interessadas do EAP têm em sua cidade. </a:t>
            </a:r>
            <a:endParaRPr kumimoji="0" lang="en-GB" sz="12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6AFC9495-71A6-67B6-0278-1B3B47825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6186836"/>
            <a:ext cx="47328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97AC88-B9C7-4AEF-9990-0777AFA013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ardrop 3">
            <a:extLst>
              <a:ext uri="{FF2B5EF4-FFF2-40B4-BE49-F238E27FC236}">
                <a16:creationId xmlns:a16="http://schemas.microsoft.com/office/drawing/2014/main" id="{F6A492CE-B6B5-BE18-EDAC-1BC6271B5293}"/>
              </a:ext>
            </a:extLst>
          </p:cNvPr>
          <p:cNvSpPr/>
          <p:nvPr/>
        </p:nvSpPr>
        <p:spPr>
          <a:xfrm>
            <a:off x="4863313" y="4847066"/>
            <a:ext cx="3087041" cy="1154476"/>
          </a:xfrm>
          <a:custGeom>
            <a:avLst/>
            <a:gdLst>
              <a:gd name="connsiteX0" fmla="*/ 0 w 3087041"/>
              <a:gd name="connsiteY0" fmla="*/ 577238 h 1154476"/>
              <a:gd name="connsiteX1" fmla="*/ 1543521 w 3087041"/>
              <a:gd name="connsiteY1" fmla="*/ 0 h 1154476"/>
              <a:gd name="connsiteX2" fmla="*/ 3192911 w 3087041"/>
              <a:gd name="connsiteY2" fmla="*/ -39593 h 1154476"/>
              <a:gd name="connsiteX3" fmla="*/ 3087041 w 3087041"/>
              <a:gd name="connsiteY3" fmla="*/ 577238 h 1154476"/>
              <a:gd name="connsiteX4" fmla="*/ 1543520 w 3087041"/>
              <a:gd name="connsiteY4" fmla="*/ 1154476 h 1154476"/>
              <a:gd name="connsiteX5" fmla="*/ -1 w 3087041"/>
              <a:gd name="connsiteY5" fmla="*/ 577238 h 1154476"/>
              <a:gd name="connsiteX6" fmla="*/ 0 w 3087041"/>
              <a:gd name="connsiteY6" fmla="*/ 577238 h 115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87041" h="1154476" fill="none" extrusionOk="0">
                <a:moveTo>
                  <a:pt x="0" y="577238"/>
                </a:moveTo>
                <a:cubicBezTo>
                  <a:pt x="40525" y="175471"/>
                  <a:pt x="706759" y="-85989"/>
                  <a:pt x="1543521" y="0"/>
                </a:cubicBezTo>
                <a:cubicBezTo>
                  <a:pt x="2147477" y="78136"/>
                  <a:pt x="2592397" y="-92631"/>
                  <a:pt x="3192911" y="-39593"/>
                </a:cubicBezTo>
                <a:cubicBezTo>
                  <a:pt x="3128381" y="169618"/>
                  <a:pt x="3087049" y="376035"/>
                  <a:pt x="3087041" y="577238"/>
                </a:cubicBezTo>
                <a:cubicBezTo>
                  <a:pt x="3033563" y="889303"/>
                  <a:pt x="2280076" y="1228624"/>
                  <a:pt x="1543520" y="1154476"/>
                </a:cubicBezTo>
                <a:cubicBezTo>
                  <a:pt x="694738" y="1175967"/>
                  <a:pt x="3315" y="909825"/>
                  <a:pt x="-1" y="577238"/>
                </a:cubicBezTo>
                <a:lnTo>
                  <a:pt x="0" y="577238"/>
                </a:lnTo>
                <a:close/>
              </a:path>
              <a:path w="3087041" h="1154476" stroke="0" extrusionOk="0">
                <a:moveTo>
                  <a:pt x="0" y="577238"/>
                </a:moveTo>
                <a:cubicBezTo>
                  <a:pt x="-34118" y="227878"/>
                  <a:pt x="696989" y="24728"/>
                  <a:pt x="1543521" y="0"/>
                </a:cubicBezTo>
                <a:cubicBezTo>
                  <a:pt x="2134835" y="87386"/>
                  <a:pt x="2565470" y="26418"/>
                  <a:pt x="3192911" y="-39593"/>
                </a:cubicBezTo>
                <a:cubicBezTo>
                  <a:pt x="3152838" y="182039"/>
                  <a:pt x="3093697" y="351726"/>
                  <a:pt x="3087041" y="577238"/>
                </a:cubicBezTo>
                <a:cubicBezTo>
                  <a:pt x="3148981" y="898460"/>
                  <a:pt x="2336640" y="1263200"/>
                  <a:pt x="1543520" y="1154476"/>
                </a:cubicBezTo>
                <a:cubicBezTo>
                  <a:pt x="677939" y="1165499"/>
                  <a:pt x="21970" y="888818"/>
                  <a:pt x="-1" y="577238"/>
                </a:cubicBezTo>
                <a:lnTo>
                  <a:pt x="0" y="577238"/>
                </a:lnTo>
                <a:close/>
              </a:path>
            </a:pathLst>
          </a:custGeom>
          <a:solidFill>
            <a:srgbClr val="F2F2F2">
              <a:alpha val="80000"/>
            </a:srgbClr>
          </a:solidFill>
          <a:ln w="28575">
            <a:solidFill>
              <a:schemeClr val="accent6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911498443">
                  <a:prstGeom prst="teardrop">
                    <a:avLst>
                      <a:gd name="adj" fmla="val 106859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105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Adicione quaisquer colunas de outros participantes relevantes que você possa ter em seu contexto local </a:t>
            </a:r>
            <a:endParaRPr kumimoji="0" lang="en-GB" sz="12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hlinkClick r:id="rId4" action="ppaction://hlinksldjump"/>
            <a:extLst>
              <a:ext uri="{FF2B5EF4-FFF2-40B4-BE49-F238E27FC236}">
                <a16:creationId xmlns:a16="http://schemas.microsoft.com/office/drawing/2014/main" id="{0C2D4C5D-707A-4741-9163-1AE41E68D979}"/>
              </a:ext>
            </a:extLst>
          </p:cNvPr>
          <p:cNvSpPr/>
          <p:nvPr/>
        </p:nvSpPr>
        <p:spPr>
          <a:xfrm>
            <a:off x="9384310" y="820816"/>
            <a:ext cx="128979" cy="12897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22" name="Oval 21">
            <a:hlinkClick r:id="rId5" action="ppaction://hlinksldjump"/>
            <a:extLst>
              <a:ext uri="{FF2B5EF4-FFF2-40B4-BE49-F238E27FC236}">
                <a16:creationId xmlns:a16="http://schemas.microsoft.com/office/drawing/2014/main" id="{C08BCEBA-AA5E-422B-9C4C-11B06CC855FE}"/>
              </a:ext>
            </a:extLst>
          </p:cNvPr>
          <p:cNvSpPr/>
          <p:nvPr/>
        </p:nvSpPr>
        <p:spPr>
          <a:xfrm>
            <a:off x="9384310" y="1983052"/>
            <a:ext cx="128979" cy="128979"/>
          </a:xfrm>
          <a:prstGeom prst="ellipse">
            <a:avLst/>
          </a:prstGeom>
          <a:solidFill>
            <a:srgbClr val="008C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3" name="Oval 22">
            <a:hlinkClick r:id="rId4" action="ppaction://hlinksldjump"/>
            <a:extLst>
              <a:ext uri="{FF2B5EF4-FFF2-40B4-BE49-F238E27FC236}">
                <a16:creationId xmlns:a16="http://schemas.microsoft.com/office/drawing/2014/main" id="{2BA2D237-0C1F-4C79-A2B6-5E4255941415}"/>
              </a:ext>
            </a:extLst>
          </p:cNvPr>
          <p:cNvSpPr/>
          <p:nvPr/>
        </p:nvSpPr>
        <p:spPr>
          <a:xfrm>
            <a:off x="9384310" y="823197"/>
            <a:ext cx="128979" cy="12897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4" name="Oval 23">
            <a:hlinkClick r:id="rId6" action="ppaction://hlinksldjump"/>
            <a:extLst>
              <a:ext uri="{FF2B5EF4-FFF2-40B4-BE49-F238E27FC236}">
                <a16:creationId xmlns:a16="http://schemas.microsoft.com/office/drawing/2014/main" id="{214D8962-E099-4AB2-9532-CD85D3741102}"/>
              </a:ext>
            </a:extLst>
          </p:cNvPr>
          <p:cNvSpPr/>
          <p:nvPr/>
        </p:nvSpPr>
        <p:spPr>
          <a:xfrm>
            <a:off x="9384310" y="1402303"/>
            <a:ext cx="128979" cy="128979"/>
          </a:xfrm>
          <a:prstGeom prst="ellipse">
            <a:avLst/>
          </a:prstGeom>
          <a:solidFill>
            <a:srgbClr val="1C35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5" name="Oval 24">
            <a:hlinkClick r:id="rId7" action="ppaction://hlinksldjump"/>
            <a:extLst>
              <a:ext uri="{FF2B5EF4-FFF2-40B4-BE49-F238E27FC236}">
                <a16:creationId xmlns:a16="http://schemas.microsoft.com/office/drawing/2014/main" id="{A78FF666-EF3F-48C1-A70B-A9E65DDA1E75}"/>
              </a:ext>
            </a:extLst>
          </p:cNvPr>
          <p:cNvSpPr/>
          <p:nvPr/>
        </p:nvSpPr>
        <p:spPr>
          <a:xfrm>
            <a:off x="9384310" y="2563074"/>
            <a:ext cx="128979" cy="12897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6" name="Oval 25">
            <a:hlinkClick r:id="rId8" action="ppaction://hlinksldjump"/>
            <a:extLst>
              <a:ext uri="{FF2B5EF4-FFF2-40B4-BE49-F238E27FC236}">
                <a16:creationId xmlns:a16="http://schemas.microsoft.com/office/drawing/2014/main" id="{1E9FE7B6-8916-4C3A-897F-2183E6BEF006}"/>
              </a:ext>
            </a:extLst>
          </p:cNvPr>
          <p:cNvSpPr/>
          <p:nvPr/>
        </p:nvSpPr>
        <p:spPr>
          <a:xfrm>
            <a:off x="9384310" y="4302666"/>
            <a:ext cx="128979" cy="12897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hlinkClick r:id="rId9" action="ppaction://hlinksldjump"/>
            <a:extLst>
              <a:ext uri="{FF2B5EF4-FFF2-40B4-BE49-F238E27FC236}">
                <a16:creationId xmlns:a16="http://schemas.microsoft.com/office/drawing/2014/main" id="{A6C82C20-068F-48BA-A1D3-7EF450BD9E49}"/>
              </a:ext>
            </a:extLst>
          </p:cNvPr>
          <p:cNvSpPr/>
          <p:nvPr/>
        </p:nvSpPr>
        <p:spPr>
          <a:xfrm>
            <a:off x="9384310" y="3720774"/>
            <a:ext cx="128979" cy="128979"/>
          </a:xfrm>
          <a:prstGeom prst="ellipse">
            <a:avLst/>
          </a:prstGeom>
          <a:solidFill>
            <a:srgbClr val="6AB2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hlinkClick r:id="rId10" action="ppaction://hlinksldjump"/>
            <a:extLst>
              <a:ext uri="{FF2B5EF4-FFF2-40B4-BE49-F238E27FC236}">
                <a16:creationId xmlns:a16="http://schemas.microsoft.com/office/drawing/2014/main" id="{99A455BA-51FF-4996-B990-269CFDBB2491}"/>
              </a:ext>
            </a:extLst>
          </p:cNvPr>
          <p:cNvSpPr/>
          <p:nvPr/>
        </p:nvSpPr>
        <p:spPr>
          <a:xfrm>
            <a:off x="9384310" y="3144004"/>
            <a:ext cx="128979" cy="128979"/>
          </a:xfrm>
          <a:prstGeom prst="ellipse">
            <a:avLst/>
          </a:prstGeom>
          <a:solidFill>
            <a:srgbClr val="0388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hlinkClick r:id="rId11" action="ppaction://hlinksldjump"/>
            <a:extLst>
              <a:ext uri="{FF2B5EF4-FFF2-40B4-BE49-F238E27FC236}">
                <a16:creationId xmlns:a16="http://schemas.microsoft.com/office/drawing/2014/main" id="{2CA00C9C-2899-4698-A72B-32F11A80E22A}"/>
              </a:ext>
            </a:extLst>
          </p:cNvPr>
          <p:cNvSpPr/>
          <p:nvPr/>
        </p:nvSpPr>
        <p:spPr>
          <a:xfrm>
            <a:off x="9384310" y="4881778"/>
            <a:ext cx="128979" cy="128979"/>
          </a:xfrm>
          <a:prstGeom prst="ellipse">
            <a:avLst/>
          </a:prstGeom>
          <a:solidFill>
            <a:srgbClr val="F19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hlinkClick r:id="rId12" action="ppaction://hlinksldjump"/>
            <a:extLst>
              <a:ext uri="{FF2B5EF4-FFF2-40B4-BE49-F238E27FC236}">
                <a16:creationId xmlns:a16="http://schemas.microsoft.com/office/drawing/2014/main" id="{8758D1A2-FAD4-4E17-A5CE-4C266ACDDC0C}"/>
              </a:ext>
            </a:extLst>
          </p:cNvPr>
          <p:cNvSpPr/>
          <p:nvPr/>
        </p:nvSpPr>
        <p:spPr>
          <a:xfrm>
            <a:off x="9384310" y="5463066"/>
            <a:ext cx="128979" cy="128979"/>
          </a:xfrm>
          <a:prstGeom prst="ellipse">
            <a:avLst/>
          </a:prstGeom>
          <a:solidFill>
            <a:srgbClr val="F8A9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01AB8D1-39DB-4778-B89B-946962E14242}"/>
              </a:ext>
            </a:extLst>
          </p:cNvPr>
          <p:cNvGrpSpPr/>
          <p:nvPr/>
        </p:nvGrpSpPr>
        <p:grpSpPr>
          <a:xfrm>
            <a:off x="9597323" y="1329772"/>
            <a:ext cx="146522" cy="280390"/>
            <a:chOff x="5545138" y="625475"/>
            <a:chExt cx="1489075" cy="2849563"/>
          </a:xfrm>
        </p:grpSpPr>
        <p:sp>
          <p:nvSpPr>
            <p:cNvPr id="32" name="Freeform 117">
              <a:extLst>
                <a:ext uri="{FF2B5EF4-FFF2-40B4-BE49-F238E27FC236}">
                  <a16:creationId xmlns:a16="http://schemas.microsoft.com/office/drawing/2014/main" id="{5AA36F13-F7E4-4340-9E14-DBCC56672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625475"/>
              <a:ext cx="1243013" cy="1697038"/>
            </a:xfrm>
            <a:custGeom>
              <a:avLst/>
              <a:gdLst>
                <a:gd name="T0" fmla="*/ 2278 w 4249"/>
                <a:gd name="T1" fmla="*/ 5744 h 5744"/>
                <a:gd name="T2" fmla="*/ 0 w 4249"/>
                <a:gd name="T3" fmla="*/ 5744 h 5744"/>
                <a:gd name="T4" fmla="*/ 4249 w 4249"/>
                <a:gd name="T5" fmla="*/ 0 h 5744"/>
                <a:gd name="T6" fmla="*/ 2603 w 4249"/>
                <a:gd name="T7" fmla="*/ 4796 h 5744"/>
                <a:gd name="T8" fmla="*/ 2278 w 4249"/>
                <a:gd name="T9" fmla="*/ 5744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2278" y="5744"/>
                  </a:moveTo>
                  <a:lnTo>
                    <a:pt x="0" y="5744"/>
                  </a:lnTo>
                  <a:lnTo>
                    <a:pt x="4249" y="0"/>
                  </a:lnTo>
                  <a:lnTo>
                    <a:pt x="2603" y="4796"/>
                  </a:lnTo>
                  <a:lnTo>
                    <a:pt x="2278" y="5744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20">
              <a:extLst>
                <a:ext uri="{FF2B5EF4-FFF2-40B4-BE49-F238E27FC236}">
                  <a16:creationId xmlns:a16="http://schemas.microsoft.com/office/drawing/2014/main" id="{3CFF0B99-BD17-48D9-96A1-41F7D3866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1779588"/>
              <a:ext cx="1243013" cy="1695450"/>
            </a:xfrm>
            <a:custGeom>
              <a:avLst/>
              <a:gdLst>
                <a:gd name="T0" fmla="*/ 1972 w 4249"/>
                <a:gd name="T1" fmla="*/ 0 h 5744"/>
                <a:gd name="T2" fmla="*/ 4249 w 4249"/>
                <a:gd name="T3" fmla="*/ 0 h 5744"/>
                <a:gd name="T4" fmla="*/ 0 w 4249"/>
                <a:gd name="T5" fmla="*/ 5744 h 5744"/>
                <a:gd name="T6" fmla="*/ 1646 w 4249"/>
                <a:gd name="T7" fmla="*/ 948 h 5744"/>
                <a:gd name="T8" fmla="*/ 1972 w 4249"/>
                <a:gd name="T9" fmla="*/ 0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1972" y="0"/>
                  </a:moveTo>
                  <a:lnTo>
                    <a:pt x="4249" y="0"/>
                  </a:lnTo>
                  <a:lnTo>
                    <a:pt x="0" y="5744"/>
                  </a:lnTo>
                  <a:lnTo>
                    <a:pt x="1646" y="948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524589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592DC5-6BB8-2188-7503-2E485FF88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DE03C6-D785-94E8-0E2D-6DF0B8F1027D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GB" b="0" dirty="0" err="1">
                <a:solidFill>
                  <a:srgbClr val="1C3567"/>
                </a:solidFill>
              </a:rPr>
              <a:t>Módulo</a:t>
            </a:r>
            <a:r>
              <a:rPr lang="en-GB" b="0" dirty="0">
                <a:solidFill>
                  <a:srgbClr val="1C3567"/>
                </a:solidFill>
              </a:rPr>
              <a:t> 1 - </a:t>
            </a:r>
            <a:r>
              <a:rPr lang="en-GB" dirty="0" err="1">
                <a:solidFill>
                  <a:srgbClr val="1C3567"/>
                </a:solidFill>
              </a:rPr>
              <a:t>Conhecendo</a:t>
            </a:r>
            <a:r>
              <a:rPr lang="en-GB" dirty="0">
                <a:solidFill>
                  <a:srgbClr val="1C3567"/>
                </a:solidFill>
              </a:rPr>
              <a:t> as </a:t>
            </a:r>
            <a:r>
              <a:rPr lang="en-GB" dirty="0" err="1">
                <a:solidFill>
                  <a:srgbClr val="1C3567"/>
                </a:solidFill>
              </a:rPr>
              <a:t>partes</a:t>
            </a:r>
            <a:r>
              <a:rPr lang="en-GB" dirty="0">
                <a:solidFill>
                  <a:srgbClr val="1C3567"/>
                </a:solidFill>
              </a:rPr>
              <a:t> </a:t>
            </a:r>
            <a:r>
              <a:rPr lang="en-GB" dirty="0" err="1">
                <a:solidFill>
                  <a:srgbClr val="1C3567"/>
                </a:solidFill>
              </a:rPr>
              <a:t>interessadas</a:t>
            </a:r>
            <a:r>
              <a:rPr lang="en-GB" dirty="0">
                <a:solidFill>
                  <a:srgbClr val="1C3567"/>
                </a:solidFill>
              </a:rPr>
              <a:t> do EAP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43CB53-6AE2-99E2-0836-B597AD23B82E}"/>
              </a:ext>
            </a:extLst>
          </p:cNvPr>
          <p:cNvSpPr txBox="1"/>
          <p:nvPr/>
        </p:nvSpPr>
        <p:spPr>
          <a:xfrm>
            <a:off x="685799" y="689449"/>
            <a:ext cx="862906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1. Identificar quem são as principais partes interessadas responsáveis pelos ativos do EAP (página 1)</a:t>
            </a:r>
          </a:p>
          <a:p>
            <a:pPr marL="448945" lvl="1" indent="-182245">
              <a:buFont typeface="+mj-lt"/>
              <a:buAutoNum type="alphaLcParenR"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Circule os ativos que são relevantes </a:t>
            </a:r>
            <a:r>
              <a:rPr lang="en-GB" sz="1200" dirty="0">
                <a:solidFill>
                  <a:prstClr val="black"/>
                </a:solidFill>
                <a:latin typeface="Arial"/>
                <a:cs typeface="Arial"/>
              </a:rPr>
              <a:t>para seu governo local</a:t>
            </a:r>
            <a:endParaRPr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8945" marR="0" lvl="1" indent="-18224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Anote as principais partes interessadas que são responsáveis por (ou interagem com) esses ativos</a:t>
            </a:r>
            <a:endParaRPr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492809-0A4E-D9EA-06F0-DF0B5B938EFC}"/>
              </a:ext>
            </a:extLst>
          </p:cNvPr>
          <p:cNvSpPr/>
          <p:nvPr/>
        </p:nvSpPr>
        <p:spPr>
          <a:xfrm>
            <a:off x="9308387" y="0"/>
            <a:ext cx="236305" cy="57843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9A48C51-ADF8-C631-1AEB-7E0858C0E139}"/>
              </a:ext>
            </a:extLst>
          </p:cNvPr>
          <p:cNvCxnSpPr>
            <a:cxnSpLocks/>
          </p:cNvCxnSpPr>
          <p:nvPr/>
        </p:nvCxnSpPr>
        <p:spPr>
          <a:xfrm>
            <a:off x="2637790" y="4164406"/>
            <a:ext cx="2499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B3B87B6-BB0D-BA8B-8A6E-59D2A8ADDA59}"/>
              </a:ext>
            </a:extLst>
          </p:cNvPr>
          <p:cNvCxnSpPr>
            <a:cxnSpLocks/>
          </p:cNvCxnSpPr>
          <p:nvPr/>
        </p:nvCxnSpPr>
        <p:spPr>
          <a:xfrm>
            <a:off x="3970432" y="3438874"/>
            <a:ext cx="215780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AEC0486-C2F9-E893-A5F4-909E1FADE3EB}"/>
              </a:ext>
            </a:extLst>
          </p:cNvPr>
          <p:cNvGrpSpPr/>
          <p:nvPr/>
        </p:nvGrpSpPr>
        <p:grpSpPr>
          <a:xfrm>
            <a:off x="1071373" y="3116473"/>
            <a:ext cx="1599917" cy="656928"/>
            <a:chOff x="76758" y="3011772"/>
            <a:chExt cx="1599917" cy="656928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2B33A71-4DED-2EB8-A01C-4D0A4C8E27DD}"/>
                </a:ext>
              </a:extLst>
            </p:cNvPr>
            <p:cNvSpPr/>
            <p:nvPr/>
          </p:nvSpPr>
          <p:spPr>
            <a:xfrm>
              <a:off x="1029744" y="3011772"/>
              <a:ext cx="646931" cy="656928"/>
            </a:xfrm>
            <a:prstGeom prst="ellipse">
              <a:avLst/>
            </a:prstGeom>
            <a:solidFill>
              <a:schemeClr val="bg2"/>
            </a:solidFill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A313778-1102-854A-65BB-C0A9A889300E}"/>
                </a:ext>
              </a:extLst>
            </p:cNvPr>
            <p:cNvSpPr txBox="1"/>
            <p:nvPr/>
          </p:nvSpPr>
          <p:spPr>
            <a:xfrm>
              <a:off x="76758" y="3245999"/>
              <a:ext cx="132119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Solar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F3F4803-9C7A-3AA1-760F-0DB7F76A487C}"/>
              </a:ext>
            </a:extLst>
          </p:cNvPr>
          <p:cNvGrpSpPr/>
          <p:nvPr/>
        </p:nvGrpSpPr>
        <p:grpSpPr>
          <a:xfrm>
            <a:off x="1052864" y="3829444"/>
            <a:ext cx="1600870" cy="656928"/>
            <a:chOff x="75805" y="4214930"/>
            <a:chExt cx="1600870" cy="656928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8463166-9961-DC87-D108-F4711D0A3ECA}"/>
                </a:ext>
              </a:extLst>
            </p:cNvPr>
            <p:cNvSpPr/>
            <p:nvPr/>
          </p:nvSpPr>
          <p:spPr>
            <a:xfrm>
              <a:off x="1029744" y="4214930"/>
              <a:ext cx="646931" cy="656928"/>
            </a:xfrm>
            <a:prstGeom prst="ellipse">
              <a:avLst/>
            </a:prstGeom>
            <a:solidFill>
              <a:schemeClr val="bg2"/>
            </a:solidFill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EB19DC5-72FB-B137-7D8A-AB6B11D96BA1}"/>
                </a:ext>
              </a:extLst>
            </p:cNvPr>
            <p:cNvSpPr txBox="1"/>
            <p:nvPr/>
          </p:nvSpPr>
          <p:spPr>
            <a:xfrm>
              <a:off x="75805" y="4419087"/>
              <a:ext cx="132119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Hidro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1773A9F-0B08-7CBC-CB74-AA924B65B42F}"/>
              </a:ext>
            </a:extLst>
          </p:cNvPr>
          <p:cNvGrpSpPr/>
          <p:nvPr/>
        </p:nvGrpSpPr>
        <p:grpSpPr>
          <a:xfrm>
            <a:off x="867425" y="4537690"/>
            <a:ext cx="1770365" cy="656928"/>
            <a:chOff x="-93690" y="4214930"/>
            <a:chExt cx="1770365" cy="65692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BF2EDE6-6949-72DD-49B0-0F55ED09573E}"/>
                </a:ext>
              </a:extLst>
            </p:cNvPr>
            <p:cNvSpPr/>
            <p:nvPr/>
          </p:nvSpPr>
          <p:spPr>
            <a:xfrm>
              <a:off x="1029744" y="4214930"/>
              <a:ext cx="646931" cy="656928"/>
            </a:xfrm>
            <a:prstGeom prst="ellipse">
              <a:avLst/>
            </a:prstGeom>
            <a:solidFill>
              <a:schemeClr val="bg2"/>
            </a:solidFill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5A74698-F8C7-B3ED-641C-CFD368B8833B}"/>
                </a:ext>
              </a:extLst>
            </p:cNvPr>
            <p:cNvSpPr txBox="1"/>
            <p:nvPr/>
          </p:nvSpPr>
          <p:spPr>
            <a:xfrm>
              <a:off x="-93690" y="4383110"/>
              <a:ext cx="132119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Geotérmica</a:t>
              </a:r>
            </a:p>
          </p:txBody>
        </p: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60DC719-B8DF-0DF6-F073-B54843377D07}"/>
              </a:ext>
            </a:extLst>
          </p:cNvPr>
          <p:cNvCxnSpPr>
            <a:cxnSpLocks/>
          </p:cNvCxnSpPr>
          <p:nvPr/>
        </p:nvCxnSpPr>
        <p:spPr>
          <a:xfrm>
            <a:off x="3970432" y="2158254"/>
            <a:ext cx="0" cy="23801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E8B82F5-6581-7C42-0B0B-452CB0FEDE45}"/>
              </a:ext>
            </a:extLst>
          </p:cNvPr>
          <p:cNvCxnSpPr>
            <a:cxnSpLocks/>
          </p:cNvCxnSpPr>
          <p:nvPr/>
        </p:nvCxnSpPr>
        <p:spPr>
          <a:xfrm>
            <a:off x="1355559" y="2158254"/>
            <a:ext cx="26148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D412408-F2F3-C162-4981-BC94EA168156}"/>
              </a:ext>
            </a:extLst>
          </p:cNvPr>
          <p:cNvCxnSpPr>
            <a:cxnSpLocks/>
          </p:cNvCxnSpPr>
          <p:nvPr/>
        </p:nvCxnSpPr>
        <p:spPr>
          <a:xfrm>
            <a:off x="2887723" y="3438874"/>
            <a:ext cx="0" cy="21930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F217AE7-0B80-A9EC-8CDC-1A92372A777D}"/>
              </a:ext>
            </a:extLst>
          </p:cNvPr>
          <p:cNvCxnSpPr>
            <a:cxnSpLocks/>
          </p:cNvCxnSpPr>
          <p:nvPr/>
        </p:nvCxnSpPr>
        <p:spPr>
          <a:xfrm>
            <a:off x="2564728" y="5624133"/>
            <a:ext cx="32603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3798541-7630-C1F8-0C82-ED8013A009D9}"/>
              </a:ext>
            </a:extLst>
          </p:cNvPr>
          <p:cNvCxnSpPr>
            <a:cxnSpLocks/>
          </p:cNvCxnSpPr>
          <p:nvPr/>
        </p:nvCxnSpPr>
        <p:spPr>
          <a:xfrm flipV="1">
            <a:off x="2887723" y="4538410"/>
            <a:ext cx="1082709" cy="89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217D79D-E377-F236-123F-71C6D09E0516}"/>
              </a:ext>
            </a:extLst>
          </p:cNvPr>
          <p:cNvCxnSpPr>
            <a:cxnSpLocks/>
          </p:cNvCxnSpPr>
          <p:nvPr/>
        </p:nvCxnSpPr>
        <p:spPr>
          <a:xfrm>
            <a:off x="2671290" y="3444937"/>
            <a:ext cx="21643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F13F94A-1C79-3E53-F15E-54B9585508D5}"/>
              </a:ext>
            </a:extLst>
          </p:cNvPr>
          <p:cNvGrpSpPr/>
          <p:nvPr/>
        </p:nvGrpSpPr>
        <p:grpSpPr>
          <a:xfrm>
            <a:off x="2755709" y="4209946"/>
            <a:ext cx="1321196" cy="1047933"/>
            <a:chOff x="696196" y="3011772"/>
            <a:chExt cx="1321196" cy="1047933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8130698-06BB-8D04-36CC-587E680852F5}"/>
                </a:ext>
              </a:extLst>
            </p:cNvPr>
            <p:cNvSpPr/>
            <p:nvPr/>
          </p:nvSpPr>
          <p:spPr>
            <a:xfrm>
              <a:off x="1029744" y="3011772"/>
              <a:ext cx="646931" cy="656928"/>
            </a:xfrm>
            <a:prstGeom prst="ellipse">
              <a:avLst/>
            </a:prstGeom>
            <a:solidFill>
              <a:schemeClr val="bg2"/>
            </a:solidFill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0B56D34-E95D-3AA7-6183-AF311C0FA852}"/>
                </a:ext>
              </a:extLst>
            </p:cNvPr>
            <p:cNvSpPr txBox="1"/>
            <p:nvPr/>
          </p:nvSpPr>
          <p:spPr>
            <a:xfrm>
              <a:off x="696196" y="3628818"/>
              <a:ext cx="132119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Armazenamento de energia </a:t>
              </a:r>
              <a:br>
                <a: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armazenamento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4E65B2B-9752-C4BD-7B35-3FE6C4135660}"/>
              </a:ext>
            </a:extLst>
          </p:cNvPr>
          <p:cNvGrpSpPr/>
          <p:nvPr/>
        </p:nvGrpSpPr>
        <p:grpSpPr>
          <a:xfrm>
            <a:off x="514911" y="1828800"/>
            <a:ext cx="1321196" cy="1047933"/>
            <a:chOff x="696196" y="3011772"/>
            <a:chExt cx="1321196" cy="1047933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09F80B5-EDE8-37AB-23DA-9517EDDF71EA}"/>
                </a:ext>
              </a:extLst>
            </p:cNvPr>
            <p:cNvSpPr/>
            <p:nvPr/>
          </p:nvSpPr>
          <p:spPr>
            <a:xfrm>
              <a:off x="1029744" y="3011772"/>
              <a:ext cx="646931" cy="656928"/>
            </a:xfrm>
            <a:prstGeom prst="ellipse">
              <a:avLst/>
            </a:prstGeom>
            <a:solidFill>
              <a:schemeClr val="bg2"/>
            </a:solidFill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27AD7C1-8FC1-3790-97FE-EDF973AC3724}"/>
                </a:ext>
              </a:extLst>
            </p:cNvPr>
            <p:cNvSpPr txBox="1"/>
            <p:nvPr/>
          </p:nvSpPr>
          <p:spPr>
            <a:xfrm>
              <a:off x="696196" y="3628818"/>
              <a:ext cx="132119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Aquisição de fontes de energia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1A149CD-FF76-EE5F-872B-F8DCEBAC162D}"/>
              </a:ext>
            </a:extLst>
          </p:cNvPr>
          <p:cNvGrpSpPr/>
          <p:nvPr/>
        </p:nvGrpSpPr>
        <p:grpSpPr>
          <a:xfrm>
            <a:off x="1687226" y="1829790"/>
            <a:ext cx="1321196" cy="1217210"/>
            <a:chOff x="696196" y="1843849"/>
            <a:chExt cx="1321196" cy="1217210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8DC44D36-7127-DF07-55A3-CAFC4DF9D4F7}"/>
                </a:ext>
              </a:extLst>
            </p:cNvPr>
            <p:cNvGrpSpPr/>
            <p:nvPr/>
          </p:nvGrpSpPr>
          <p:grpSpPr>
            <a:xfrm>
              <a:off x="1029744" y="1843849"/>
              <a:ext cx="654100" cy="656928"/>
              <a:chOff x="685800" y="1828800"/>
              <a:chExt cx="837627" cy="841248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ABD96211-BDB5-6F80-E360-423A58565F28}"/>
                  </a:ext>
                </a:extLst>
              </p:cNvPr>
              <p:cNvSpPr/>
              <p:nvPr/>
            </p:nvSpPr>
            <p:spPr>
              <a:xfrm>
                <a:off x="685800" y="1828800"/>
                <a:ext cx="828446" cy="841248"/>
              </a:xfrm>
              <a:prstGeom prst="ellipse">
                <a:avLst/>
              </a:prstGeom>
              <a:solidFill>
                <a:schemeClr val="bg2"/>
              </a:solidFill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60" name="Graphic 59" descr="Production outline">
                <a:extLst>
                  <a:ext uri="{FF2B5EF4-FFF2-40B4-BE49-F238E27FC236}">
                    <a16:creationId xmlns:a16="http://schemas.microsoft.com/office/drawing/2014/main" id="{804BE030-6DC5-A5D0-C98E-9B8BD0A22F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82724" y="1896586"/>
                <a:ext cx="643779" cy="643779"/>
              </a:xfrm>
              <a:prstGeom prst="rect">
                <a:avLst/>
              </a:prstGeom>
            </p:spPr>
          </p:pic>
          <p:pic>
            <p:nvPicPr>
              <p:cNvPr id="61" name="Graphic 60" descr="Lightning bolt with solid fill">
                <a:extLst>
                  <a:ext uri="{FF2B5EF4-FFF2-40B4-BE49-F238E27FC236}">
                    <a16:creationId xmlns:a16="http://schemas.microsoft.com/office/drawing/2014/main" id="{0A9DDB02-6FC6-15FD-7B44-3CA3820ACB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012280" y="2097004"/>
                <a:ext cx="511147" cy="511147"/>
              </a:xfrm>
              <a:prstGeom prst="rect">
                <a:avLst/>
              </a:prstGeom>
            </p:spPr>
          </p:pic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6973393-C7FE-E772-1DA6-0CA06F7EF386}"/>
                </a:ext>
              </a:extLst>
            </p:cNvPr>
            <p:cNvSpPr txBox="1"/>
            <p:nvPr/>
          </p:nvSpPr>
          <p:spPr>
            <a:xfrm>
              <a:off x="696196" y="2460895"/>
              <a:ext cx="1321196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kumimoji="0" lang="en-GB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Geração</a:t>
              </a: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 </a:t>
              </a:r>
              <a:r>
                <a:rPr kumimoji="0" lang="en-GB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energia</a:t>
              </a: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ão</a:t>
              </a: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renovável</a:t>
              </a:r>
              <a:endPara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389B11D-945E-B801-7522-C65891CFEEA1}"/>
              </a:ext>
            </a:extLst>
          </p:cNvPr>
          <p:cNvGrpSpPr/>
          <p:nvPr/>
        </p:nvGrpSpPr>
        <p:grpSpPr>
          <a:xfrm>
            <a:off x="3863726" y="3116473"/>
            <a:ext cx="1321196" cy="1047933"/>
            <a:chOff x="696196" y="3011772"/>
            <a:chExt cx="1321196" cy="1047933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A404D913-F5EF-88A6-294C-E1C1036F77EF}"/>
                </a:ext>
              </a:extLst>
            </p:cNvPr>
            <p:cNvSpPr/>
            <p:nvPr/>
          </p:nvSpPr>
          <p:spPr>
            <a:xfrm>
              <a:off x="1029744" y="3011772"/>
              <a:ext cx="646931" cy="656928"/>
            </a:xfrm>
            <a:prstGeom prst="ellipse">
              <a:avLst/>
            </a:prstGeom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A319EFC-CE64-E1D1-D5C9-7D88A272A5A9}"/>
                </a:ext>
              </a:extLst>
            </p:cNvPr>
            <p:cNvSpPr txBox="1"/>
            <p:nvPr/>
          </p:nvSpPr>
          <p:spPr>
            <a:xfrm>
              <a:off x="696196" y="3628818"/>
              <a:ext cx="132119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Transmissão de energia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869F3BB-F138-8DC5-9C4D-F2C925A1BB4F}"/>
              </a:ext>
            </a:extLst>
          </p:cNvPr>
          <p:cNvGrpSpPr/>
          <p:nvPr/>
        </p:nvGrpSpPr>
        <p:grpSpPr>
          <a:xfrm>
            <a:off x="4895818" y="3116473"/>
            <a:ext cx="1321196" cy="1047933"/>
            <a:chOff x="696196" y="3011772"/>
            <a:chExt cx="1321196" cy="1047933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2B3D6D7B-38F8-94AE-EDA6-2A157FC7E984}"/>
                </a:ext>
              </a:extLst>
            </p:cNvPr>
            <p:cNvSpPr/>
            <p:nvPr/>
          </p:nvSpPr>
          <p:spPr>
            <a:xfrm>
              <a:off x="1029744" y="3011772"/>
              <a:ext cx="646931" cy="656928"/>
            </a:xfrm>
            <a:prstGeom prst="ellipse">
              <a:avLst/>
            </a:prstGeom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F3F75A4-71DA-4068-C294-B29B6A84D333}"/>
                </a:ext>
              </a:extLst>
            </p:cNvPr>
            <p:cNvSpPr txBox="1"/>
            <p:nvPr/>
          </p:nvSpPr>
          <p:spPr>
            <a:xfrm>
              <a:off x="696196" y="3628818"/>
              <a:ext cx="132119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Distribuição de energia </a:t>
              </a:r>
              <a:br>
                <a: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distribuição</a:t>
              </a:r>
            </a:p>
          </p:txBody>
        </p:sp>
      </p:grp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3684D62-215A-1D27-B97C-13FCD7791759}"/>
              </a:ext>
            </a:extLst>
          </p:cNvPr>
          <p:cNvCxnSpPr>
            <a:cxnSpLocks/>
          </p:cNvCxnSpPr>
          <p:nvPr/>
        </p:nvCxnSpPr>
        <p:spPr>
          <a:xfrm>
            <a:off x="7273896" y="3549738"/>
            <a:ext cx="0" cy="1408059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B928593F-82CC-4969-1921-0BBC5446A536}"/>
              </a:ext>
            </a:extLst>
          </p:cNvPr>
          <p:cNvCxnSpPr>
            <a:cxnSpLocks/>
          </p:cNvCxnSpPr>
          <p:nvPr/>
        </p:nvCxnSpPr>
        <p:spPr>
          <a:xfrm>
            <a:off x="5646821" y="4957797"/>
            <a:ext cx="1627075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BA14C70-D877-4974-9182-E8A647D30F28}"/>
              </a:ext>
            </a:extLst>
          </p:cNvPr>
          <p:cNvCxnSpPr>
            <a:cxnSpLocks/>
          </p:cNvCxnSpPr>
          <p:nvPr/>
        </p:nvCxnSpPr>
        <p:spPr>
          <a:xfrm>
            <a:off x="6855229" y="3549738"/>
            <a:ext cx="0" cy="11494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FCC0A8F6-C070-6C94-3614-284B1ED24653}"/>
              </a:ext>
            </a:extLst>
          </p:cNvPr>
          <p:cNvCxnSpPr>
            <a:cxnSpLocks/>
          </p:cNvCxnSpPr>
          <p:nvPr/>
        </p:nvCxnSpPr>
        <p:spPr>
          <a:xfrm>
            <a:off x="5646821" y="4699158"/>
            <a:ext cx="120840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C6B1CDFE-2895-7B41-EB76-9C165CE3D295}"/>
              </a:ext>
            </a:extLst>
          </p:cNvPr>
          <p:cNvSpPr/>
          <p:nvPr/>
        </p:nvSpPr>
        <p:spPr>
          <a:xfrm>
            <a:off x="6116454" y="2444976"/>
            <a:ext cx="1921197" cy="1950885"/>
          </a:xfrm>
          <a:prstGeom prst="roundRect">
            <a:avLst>
              <a:gd name="adj" fmla="val 25563"/>
            </a:avLst>
          </a:prstGeom>
          <a:solidFill>
            <a:schemeClr val="accent2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7AB42FD-06B3-597C-06FF-004009CE9C07}"/>
              </a:ext>
            </a:extLst>
          </p:cNvPr>
          <p:cNvSpPr txBox="1"/>
          <p:nvPr/>
        </p:nvSpPr>
        <p:spPr>
          <a:xfrm>
            <a:off x="8037650" y="3120336"/>
            <a:ext cx="12772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Distritos e bairros do governo local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1CDDD797-3725-12DD-E583-73A08C96B682}"/>
              </a:ext>
            </a:extLst>
          </p:cNvPr>
          <p:cNvGrpSpPr/>
          <p:nvPr/>
        </p:nvGrpSpPr>
        <p:grpSpPr>
          <a:xfrm>
            <a:off x="4895818" y="4518469"/>
            <a:ext cx="1321196" cy="1217210"/>
            <a:chOff x="696196" y="3011772"/>
            <a:chExt cx="1321196" cy="1217210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BCC676B6-459F-99AB-D13B-D7E3A3AF4E28}"/>
                </a:ext>
              </a:extLst>
            </p:cNvPr>
            <p:cNvSpPr/>
            <p:nvPr/>
          </p:nvSpPr>
          <p:spPr>
            <a:xfrm>
              <a:off x="1029744" y="3011772"/>
              <a:ext cx="646931" cy="656928"/>
            </a:xfrm>
            <a:prstGeom prst="ellipse">
              <a:avLst/>
            </a:prstGeom>
            <a:solidFill>
              <a:schemeClr val="bg2"/>
            </a:solidFill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1CD819F-AF6A-8451-3615-9B41E069FD69}"/>
                </a:ext>
              </a:extLst>
            </p:cNvPr>
            <p:cNvSpPr txBox="1"/>
            <p:nvPr/>
          </p:nvSpPr>
          <p:spPr>
            <a:xfrm>
              <a:off x="696196" y="3628818"/>
              <a:ext cx="1321196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Geração de calor/resfriamento distrital</a:t>
              </a:r>
            </a:p>
          </p:txBody>
        </p:sp>
      </p:grpSp>
      <p:pic>
        <p:nvPicPr>
          <p:cNvPr id="92" name="Graphic 91" descr="Water with solid fill">
            <a:extLst>
              <a:ext uri="{FF2B5EF4-FFF2-40B4-BE49-F238E27FC236}">
                <a16:creationId xmlns:a16="http://schemas.microsoft.com/office/drawing/2014/main" id="{8EE22DB8-3F12-B96E-8B2E-0AB12619D4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81375" y="4382231"/>
            <a:ext cx="298599" cy="298599"/>
          </a:xfrm>
          <a:prstGeom prst="rect">
            <a:avLst/>
          </a:prstGeom>
        </p:spPr>
      </p:pic>
      <p:pic>
        <p:nvPicPr>
          <p:cNvPr id="93" name="Graphic 92" descr="Snowflake with solid fill">
            <a:extLst>
              <a:ext uri="{FF2B5EF4-FFF2-40B4-BE49-F238E27FC236}">
                <a16:creationId xmlns:a16="http://schemas.microsoft.com/office/drawing/2014/main" id="{2095FD00-5D16-FFF9-BC7D-D0B675B083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65945" y="4961349"/>
            <a:ext cx="329459" cy="329459"/>
          </a:xfrm>
          <a:prstGeom prst="rect">
            <a:avLst/>
          </a:prstGeom>
        </p:spPr>
      </p:pic>
      <p:pic>
        <p:nvPicPr>
          <p:cNvPr id="94" name="Graphic 93" descr="City outline">
            <a:extLst>
              <a:ext uri="{FF2B5EF4-FFF2-40B4-BE49-F238E27FC236}">
                <a16:creationId xmlns:a16="http://schemas.microsoft.com/office/drawing/2014/main" id="{5D11F9F1-E28B-FB24-3262-D9BE2AA378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322189" y="2651113"/>
            <a:ext cx="1509725" cy="1509725"/>
          </a:xfrm>
          <a:prstGeom prst="rect">
            <a:avLst/>
          </a:prstGeom>
        </p:spPr>
      </p:pic>
      <p:pic>
        <p:nvPicPr>
          <p:cNvPr id="95" name="Graphic 94" descr="Thermometer with solid fill">
            <a:extLst>
              <a:ext uri="{FF2B5EF4-FFF2-40B4-BE49-F238E27FC236}">
                <a16:creationId xmlns:a16="http://schemas.microsoft.com/office/drawing/2014/main" id="{0D5E74FD-46BA-74C8-C124-8A18D2530FC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298352" y="4588410"/>
            <a:ext cx="516128" cy="516128"/>
          </a:xfrm>
          <a:prstGeom prst="rect">
            <a:avLst/>
          </a:prstGeom>
        </p:spPr>
      </p:pic>
      <p:pic>
        <p:nvPicPr>
          <p:cNvPr id="101" name="Picture 100" descr="Electric transformer icon outline style Royalty Free Vector">
            <a:extLst>
              <a:ext uri="{FF2B5EF4-FFF2-40B4-BE49-F238E27FC236}">
                <a16:creationId xmlns:a16="http://schemas.microsoft.com/office/drawing/2014/main" id="{33C43EF1-E661-499F-CBC3-CD0A67181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000" b="90000" l="10000" r="90000">
                        <a14:foregroundMark x1="21200" y1="8796" x2="21200" y2="8796"/>
                        <a14:foregroundMark x1="24700" y1="6481" x2="24700" y2="6481"/>
                        <a14:foregroundMark x1="78000" y1="5278" x2="78000" y2="5278"/>
                        <a14:foregroundMark x1="52400" y1="50370" x2="52400" y2="50370"/>
                        <a14:foregroundMark x1="48000" y1="69444" x2="48000" y2="69444"/>
                        <a14:foregroundMark x1="48600" y1="72963" x2="48600" y2="72963"/>
                        <a14:foregroundMark x1="22700" y1="5185" x2="22700" y2="5185"/>
                        <a14:foregroundMark x1="77600" y1="5278" x2="77600" y2="5278"/>
                        <a14:foregroundMark x1="77600" y1="5000" x2="77600" y2="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893" y="3193285"/>
            <a:ext cx="485876" cy="52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Graphic 101" descr="Electric Tower outline">
            <a:extLst>
              <a:ext uri="{FF2B5EF4-FFF2-40B4-BE49-F238E27FC236}">
                <a16:creationId xmlns:a16="http://schemas.microsoft.com/office/drawing/2014/main" id="{AB49AC84-493D-CFA5-98DB-A4E1526E4EF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255091" y="3163612"/>
            <a:ext cx="550524" cy="550524"/>
          </a:xfrm>
          <a:prstGeom prst="rect">
            <a:avLst/>
          </a:prstGeom>
        </p:spPr>
      </p:pic>
      <p:pic>
        <p:nvPicPr>
          <p:cNvPr id="103" name="Picture 20" descr="Solar Icons &amp; Symbols">
            <a:extLst>
              <a:ext uri="{FF2B5EF4-FFF2-40B4-BE49-F238E27FC236}">
                <a16:creationId xmlns:a16="http://schemas.microsoft.com/office/drawing/2014/main" id="{FA2870A7-F32C-389E-8D1C-1EAC9DD15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808" y="3206723"/>
            <a:ext cx="419387" cy="41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Graphic 103" descr="Battery charging outline">
            <a:extLst>
              <a:ext uri="{FF2B5EF4-FFF2-40B4-BE49-F238E27FC236}">
                <a16:creationId xmlns:a16="http://schemas.microsoft.com/office/drawing/2014/main" id="{FC1F49D7-E55D-28E1-2137-BFD70246753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145281" y="4271015"/>
            <a:ext cx="552682" cy="552682"/>
          </a:xfrm>
          <a:prstGeom prst="rect">
            <a:avLst/>
          </a:prstGeom>
        </p:spPr>
      </p:pic>
      <p:pic>
        <p:nvPicPr>
          <p:cNvPr id="105" name="Picture 22" descr="Dam Icon Royalty-Free Images, Stock Photos &amp; Pictures | Shutterstock">
            <a:extLst>
              <a:ext uri="{FF2B5EF4-FFF2-40B4-BE49-F238E27FC236}">
                <a16:creationId xmlns:a16="http://schemas.microsoft.com/office/drawing/2014/main" id="{AD530EBB-7B5A-1B2D-5B66-EF4CF427C0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biLevel thresh="75000"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30333" b="68333" l="10000" r="90000">
                        <a14:foregroundMark x1="33500" y1="38333" x2="33500" y2="38333"/>
                        <a14:foregroundMark x1="44333" y1="41833" x2="44333" y2="41833"/>
                        <a14:foregroundMark x1="55667" y1="42000" x2="55667" y2="42000"/>
                        <a14:foregroundMark x1="66667" y1="49167" x2="66667" y2="49167"/>
                        <a14:foregroundMark x1="75500" y1="53167" x2="75500" y2="53167"/>
                        <a14:foregroundMark x1="55167" y1="57333" x2="55167" y2="57333"/>
                        <a14:foregroundMark x1="45833" y1="55167" x2="45833" y2="55167"/>
                        <a14:foregroundMark x1="33667" y1="59667" x2="33667" y2="59667"/>
                        <a14:foregroundMark x1="35167" y1="63833" x2="35167" y2="63833"/>
                        <a14:foregroundMark x1="36000" y1="67333" x2="36000" y2="67333"/>
                        <a14:foregroundMark x1="29000" y1="30333" x2="29000" y2="30333"/>
                        <a14:backgroundMark x1="45000" y1="56167" x2="45000" y2="56167"/>
                        <a14:backgroundMark x1="54000" y1="58000" x2="54000" y2="58000"/>
                        <a14:backgroundMark x1="32833" y1="59500" x2="32833" y2="5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272" b="26872"/>
          <a:stretch/>
        </p:blipFill>
        <p:spPr bwMode="auto">
          <a:xfrm>
            <a:off x="1888294" y="3935584"/>
            <a:ext cx="919589" cy="43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28" descr="Outline geothermal energy icon isolated black Vector Image">
            <a:extLst>
              <a:ext uri="{FF2B5EF4-FFF2-40B4-BE49-F238E27FC236}">
                <a16:creationId xmlns:a16="http://schemas.microsoft.com/office/drawing/2014/main" id="{59070354-176F-311D-D401-BDB4C582CF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6667" b="59167" l="26200" r="74300">
                        <a14:foregroundMark x1="39500" y1="17315" x2="39500" y2="17315"/>
                        <a14:foregroundMark x1="53800" y1="16759" x2="53800" y2="16759"/>
                        <a14:foregroundMark x1="26200" y1="43981" x2="26200" y2="43981"/>
                        <a14:foregroundMark x1="38300" y1="53796" x2="38300" y2="53796"/>
                        <a14:foregroundMark x1="51500" y1="53981" x2="51500" y2="53981"/>
                        <a14:foregroundMark x1="51600" y1="59259" x2="51600" y2="59259"/>
                        <a14:foregroundMark x1="63600" y1="53981" x2="63600" y2="53981"/>
                        <a14:foregroundMark x1="74300" y1="46944" x2="74300" y2="46944"/>
                        <a14:foregroundMark x1="64200" y1="37315" x2="64200" y2="37315"/>
                        <a14:foregroundMark x1="63800" y1="40833" x2="63800" y2="40833"/>
                        <a14:foregroundMark x1="59100" y1="41111" x2="59100" y2="41111"/>
                        <a14:foregroundMark x1="58800" y1="37500" x2="58800" y2="37500"/>
                        <a14:foregroundMark x1="51600" y1="37593" x2="51600" y2="37593"/>
                        <a14:foregroundMark x1="52100" y1="41019" x2="52100" y2="41019"/>
                        <a14:backgroundMark x1="40000" y1="52222" x2="40000" y2="52222"/>
                        <a14:backgroundMark x1="50800" y1="52407" x2="50800" y2="52407"/>
                        <a14:backgroundMark x1="61500" y1="52593" x2="61500" y2="52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4357" r="22247" b="38176"/>
          <a:stretch/>
        </p:blipFill>
        <p:spPr bwMode="auto">
          <a:xfrm>
            <a:off x="2071668" y="4645695"/>
            <a:ext cx="485311" cy="44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Graphic 106" descr="Lightning bolt with solid fill">
            <a:extLst>
              <a:ext uri="{FF2B5EF4-FFF2-40B4-BE49-F238E27FC236}">
                <a16:creationId xmlns:a16="http://schemas.microsoft.com/office/drawing/2014/main" id="{AAAB87A9-6E07-A444-6E7D-D64DD9BEBD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6643" y="1904237"/>
            <a:ext cx="517996" cy="517996"/>
          </a:xfrm>
          <a:prstGeom prst="rect">
            <a:avLst/>
          </a:prstGeom>
        </p:spPr>
      </p:pic>
      <p:sp>
        <p:nvSpPr>
          <p:cNvPr id="108" name="Oval 107">
            <a:extLst>
              <a:ext uri="{FF2B5EF4-FFF2-40B4-BE49-F238E27FC236}">
                <a16:creationId xmlns:a16="http://schemas.microsoft.com/office/drawing/2014/main" id="{61702257-D425-17BF-CDBC-0F986C6CBF24}"/>
              </a:ext>
            </a:extLst>
          </p:cNvPr>
          <p:cNvSpPr/>
          <p:nvPr/>
        </p:nvSpPr>
        <p:spPr>
          <a:xfrm>
            <a:off x="1957104" y="5245936"/>
            <a:ext cx="646931" cy="656928"/>
          </a:xfrm>
          <a:prstGeom prst="ellipse">
            <a:avLst/>
          </a:prstGeom>
          <a:solidFill>
            <a:schemeClr val="bg2"/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C8F80495-63F2-0C4B-70E7-D82444E7900F}"/>
              </a:ext>
            </a:extLst>
          </p:cNvPr>
          <p:cNvCxnSpPr>
            <a:cxnSpLocks/>
          </p:cNvCxnSpPr>
          <p:nvPr/>
        </p:nvCxnSpPr>
        <p:spPr>
          <a:xfrm>
            <a:off x="2639042" y="4882180"/>
            <a:ext cx="2499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7B07A48E-EF11-0B33-0D7B-6075331879A4}"/>
              </a:ext>
            </a:extLst>
          </p:cNvPr>
          <p:cNvSpPr txBox="1"/>
          <p:nvPr/>
        </p:nvSpPr>
        <p:spPr>
          <a:xfrm>
            <a:off x="584374" y="5475092"/>
            <a:ext cx="13211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Vento</a:t>
            </a:r>
          </a:p>
        </p:txBody>
      </p:sp>
      <p:pic>
        <p:nvPicPr>
          <p:cNvPr id="112" name="Graphic 111" descr="Wind Turbines with solid fill">
            <a:extLst>
              <a:ext uri="{FF2B5EF4-FFF2-40B4-BE49-F238E27FC236}">
                <a16:creationId xmlns:a16="http://schemas.microsoft.com/office/drawing/2014/main" id="{52D37E89-C40F-8AAC-76E9-625626595C3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2017946" y="5337014"/>
            <a:ext cx="515550" cy="515550"/>
          </a:xfrm>
          <a:prstGeom prst="rect">
            <a:avLst/>
          </a:prstGeom>
        </p:spPr>
      </p:pic>
      <p:sp>
        <p:nvSpPr>
          <p:cNvPr id="65" name="Slide Number Placeholder 4">
            <a:extLst>
              <a:ext uri="{FF2B5EF4-FFF2-40B4-BE49-F238E27FC236}">
                <a16:creationId xmlns:a16="http://schemas.microsoft.com/office/drawing/2014/main" id="{D09C7E7B-9319-4B48-87F5-C93D6FD7B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6186836"/>
            <a:ext cx="473280" cy="365125"/>
          </a:xfrm>
        </p:spPr>
        <p:txBody>
          <a:bodyPr/>
          <a:lstStyle/>
          <a:p>
            <a:fld id="{CE97AC88-B9C7-4AEF-9990-0777AFA0136D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0698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B352B-B0F5-4874-167B-4B8F0A56A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C4D7085-014B-0351-EAF6-26E7241EE859}"/>
              </a:ext>
            </a:extLst>
          </p:cNvPr>
          <p:cNvSpPr/>
          <p:nvPr/>
        </p:nvSpPr>
        <p:spPr>
          <a:xfrm>
            <a:off x="9308387" y="0"/>
            <a:ext cx="236305" cy="57843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A99187-CDC0-33E0-325E-1EDBF0FA62DF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GB" b="0" dirty="0" err="1">
                <a:solidFill>
                  <a:srgbClr val="1C3567"/>
                </a:solidFill>
              </a:rPr>
              <a:t>Módulo</a:t>
            </a:r>
            <a:r>
              <a:rPr lang="en-GB" b="0" dirty="0">
                <a:solidFill>
                  <a:srgbClr val="1C3567"/>
                </a:solidFill>
              </a:rPr>
              <a:t> 1 - </a:t>
            </a:r>
            <a:r>
              <a:rPr lang="en-GB" dirty="0" err="1">
                <a:solidFill>
                  <a:srgbClr val="1C3567"/>
                </a:solidFill>
              </a:rPr>
              <a:t>Conhecendo</a:t>
            </a:r>
            <a:r>
              <a:rPr lang="en-GB" dirty="0">
                <a:solidFill>
                  <a:srgbClr val="1C3567"/>
                </a:solidFill>
              </a:rPr>
              <a:t> as </a:t>
            </a:r>
            <a:r>
              <a:rPr lang="en-GB" dirty="0" err="1">
                <a:solidFill>
                  <a:srgbClr val="1C3567"/>
                </a:solidFill>
              </a:rPr>
              <a:t>partes</a:t>
            </a:r>
            <a:r>
              <a:rPr lang="en-GB" dirty="0">
                <a:solidFill>
                  <a:srgbClr val="1C3567"/>
                </a:solidFill>
              </a:rPr>
              <a:t> </a:t>
            </a:r>
            <a:r>
              <a:rPr lang="en-GB" dirty="0" err="1">
                <a:solidFill>
                  <a:srgbClr val="1C3567"/>
                </a:solidFill>
              </a:rPr>
              <a:t>interessadas</a:t>
            </a:r>
            <a:r>
              <a:rPr lang="en-GB" dirty="0">
                <a:solidFill>
                  <a:srgbClr val="1C3567"/>
                </a:solidFill>
              </a:rPr>
              <a:t> do EAP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726F28-2A6A-A75A-B3E8-E28452FC986B}"/>
              </a:ext>
            </a:extLst>
          </p:cNvPr>
          <p:cNvSpPr txBox="1"/>
          <p:nvPr/>
        </p:nvSpPr>
        <p:spPr>
          <a:xfrm>
            <a:off x="685800" y="682701"/>
            <a:ext cx="869842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1. Identificar quem são as principais partes interessadas responsáveis pelos ativos do EAP (página 2)</a:t>
            </a:r>
          </a:p>
          <a:p>
            <a:pPr marL="448945" lvl="1" indent="-182245">
              <a:buFont typeface="+mj-lt"/>
              <a:buAutoNum type="alphaLcParenR"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Circule os ativos que são relevantes </a:t>
            </a:r>
            <a:r>
              <a:rPr lang="en-GB" sz="1200" dirty="0">
                <a:solidFill>
                  <a:prstClr val="black"/>
                </a:solidFill>
                <a:latin typeface="Arial"/>
                <a:cs typeface="Arial"/>
              </a:rPr>
              <a:t>para seu governo local</a:t>
            </a:r>
            <a:endParaRPr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8945" marR="0" lvl="1" indent="-18224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Anote as principais partes interessadas que são responsáveis por (ou interagem com) esses ativos</a:t>
            </a:r>
            <a:endParaRPr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39C64FE-3212-A0F6-764C-71DB3D7EFC41}"/>
              </a:ext>
            </a:extLst>
          </p:cNvPr>
          <p:cNvCxnSpPr>
            <a:cxnSpLocks/>
          </p:cNvCxnSpPr>
          <p:nvPr/>
        </p:nvCxnSpPr>
        <p:spPr>
          <a:xfrm>
            <a:off x="1654657" y="2626737"/>
            <a:ext cx="11052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568870C-1513-FFF5-6ABE-039D5ED0729E}"/>
              </a:ext>
            </a:extLst>
          </p:cNvPr>
          <p:cNvCxnSpPr>
            <a:cxnSpLocks/>
          </p:cNvCxnSpPr>
          <p:nvPr/>
        </p:nvCxnSpPr>
        <p:spPr>
          <a:xfrm>
            <a:off x="723866" y="3840615"/>
            <a:ext cx="26148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FE95E36-5EC8-23B0-19A4-F708FCDBD50F}"/>
              </a:ext>
            </a:extLst>
          </p:cNvPr>
          <p:cNvSpPr/>
          <p:nvPr/>
        </p:nvSpPr>
        <p:spPr>
          <a:xfrm>
            <a:off x="685800" y="1828800"/>
            <a:ext cx="3962400" cy="4023630"/>
          </a:xfrm>
          <a:prstGeom prst="roundRect">
            <a:avLst>
              <a:gd name="adj" fmla="val 23568"/>
            </a:avLst>
          </a:prstGeom>
          <a:noFill/>
          <a:ln w="28575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400ECB-3976-AB6A-A134-D8A5742FF14D}"/>
              </a:ext>
            </a:extLst>
          </p:cNvPr>
          <p:cNvSpPr txBox="1"/>
          <p:nvPr/>
        </p:nvSpPr>
        <p:spPr>
          <a:xfrm>
            <a:off x="923919" y="5920464"/>
            <a:ext cx="34861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Distritos e bairros do governo local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40F69E5-DAE0-E85B-A572-CF7535F99768}"/>
              </a:ext>
            </a:extLst>
          </p:cNvPr>
          <p:cNvGrpSpPr/>
          <p:nvPr/>
        </p:nvGrpSpPr>
        <p:grpSpPr>
          <a:xfrm>
            <a:off x="423930" y="1867386"/>
            <a:ext cx="1321196" cy="1047933"/>
            <a:chOff x="696196" y="3011772"/>
            <a:chExt cx="1321196" cy="1047933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2FE267B-D3C3-D5A7-844F-0A0D4D2BB5F1}"/>
                </a:ext>
              </a:extLst>
            </p:cNvPr>
            <p:cNvSpPr/>
            <p:nvPr/>
          </p:nvSpPr>
          <p:spPr>
            <a:xfrm>
              <a:off x="1029744" y="3011772"/>
              <a:ext cx="646931" cy="656928"/>
            </a:xfrm>
            <a:prstGeom prst="ellipse">
              <a:avLst/>
            </a:prstGeom>
            <a:solidFill>
              <a:schemeClr val="accent2"/>
            </a:solidFill>
            <a:ln w="3175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FD605A0-82D0-EC01-CA89-06A84823E9CA}"/>
                </a:ext>
              </a:extLst>
            </p:cNvPr>
            <p:cNvSpPr txBox="1"/>
            <p:nvPr/>
          </p:nvSpPr>
          <p:spPr>
            <a:xfrm>
              <a:off x="696196" y="3628818"/>
              <a:ext cx="132119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Soluções de microrrede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B161225-BF16-E3DE-F485-77C218AE1CD0}"/>
              </a:ext>
            </a:extLst>
          </p:cNvPr>
          <p:cNvGrpSpPr/>
          <p:nvPr/>
        </p:nvGrpSpPr>
        <p:grpSpPr>
          <a:xfrm>
            <a:off x="6266095" y="2479960"/>
            <a:ext cx="1321196" cy="1047933"/>
            <a:chOff x="696196" y="3011772"/>
            <a:chExt cx="1321196" cy="1047933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06E9FD6-D1D2-6966-E74C-1B1330FDCAC2}"/>
                </a:ext>
              </a:extLst>
            </p:cNvPr>
            <p:cNvSpPr/>
            <p:nvPr/>
          </p:nvSpPr>
          <p:spPr>
            <a:xfrm>
              <a:off x="1029744" y="3011772"/>
              <a:ext cx="646931" cy="656928"/>
            </a:xfrm>
            <a:prstGeom prst="ellipse">
              <a:avLst/>
            </a:prstGeom>
            <a:solidFill>
              <a:schemeClr val="accent4"/>
            </a:solidFill>
            <a:ln w="3175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6CF70CD-9CB1-7E5B-EC3D-E655017B3205}"/>
                </a:ext>
              </a:extLst>
            </p:cNvPr>
            <p:cNvSpPr txBox="1"/>
            <p:nvPr/>
          </p:nvSpPr>
          <p:spPr>
            <a:xfrm>
              <a:off x="696196" y="3628818"/>
              <a:ext cx="132119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Eficiência energética</a:t>
              </a:r>
              <a:br>
                <a: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estoque de edifícios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08DDCAA-C486-336A-EA78-76E1D81B4097}"/>
              </a:ext>
            </a:extLst>
          </p:cNvPr>
          <p:cNvGrpSpPr/>
          <p:nvPr/>
        </p:nvGrpSpPr>
        <p:grpSpPr>
          <a:xfrm>
            <a:off x="2301165" y="2126592"/>
            <a:ext cx="2445602" cy="908952"/>
            <a:chOff x="950539" y="2840091"/>
            <a:chExt cx="2445602" cy="908952"/>
          </a:xfrm>
        </p:grpSpPr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E8111073-EFA8-2897-C080-2EDE8F8A4AED}"/>
                </a:ext>
              </a:extLst>
            </p:cNvPr>
            <p:cNvSpPr/>
            <p:nvPr/>
          </p:nvSpPr>
          <p:spPr>
            <a:xfrm>
              <a:off x="950539" y="2840091"/>
              <a:ext cx="1050811" cy="908952"/>
            </a:xfrm>
            <a:prstGeom prst="triangle">
              <a:avLst/>
            </a:prstGeom>
            <a:solidFill>
              <a:schemeClr val="accent4"/>
            </a:solidFill>
            <a:ln w="3175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6340C8C-0502-30B5-8A78-F612DDD2C029}"/>
                </a:ext>
              </a:extLst>
            </p:cNvPr>
            <p:cNvSpPr txBox="1"/>
            <p:nvPr/>
          </p:nvSpPr>
          <p:spPr>
            <a:xfrm>
              <a:off x="1814611" y="2916617"/>
              <a:ext cx="158153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Residencial </a:t>
              </a:r>
              <a:br>
                <a: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 comerciais </a:t>
              </a:r>
              <a:br>
                <a: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edifícios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DEA099E-61B3-389E-B9E3-78ABDCD3A34F}"/>
              </a:ext>
            </a:extLst>
          </p:cNvPr>
          <p:cNvGrpSpPr/>
          <p:nvPr/>
        </p:nvGrpSpPr>
        <p:grpSpPr>
          <a:xfrm>
            <a:off x="1678758" y="3509153"/>
            <a:ext cx="2402327" cy="1047933"/>
            <a:chOff x="1678758" y="3509153"/>
            <a:chExt cx="2402327" cy="1047933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EF192851-4AB0-54C1-7B0F-CA43ACFF7D7E}"/>
                </a:ext>
              </a:extLst>
            </p:cNvPr>
            <p:cNvGrpSpPr/>
            <p:nvPr/>
          </p:nvGrpSpPr>
          <p:grpSpPr>
            <a:xfrm>
              <a:off x="1678758" y="3509153"/>
              <a:ext cx="1321196" cy="1047933"/>
              <a:chOff x="696196" y="3011772"/>
              <a:chExt cx="1321196" cy="1047933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AE122317-79E6-D35F-2EC6-CDBD85713194}"/>
                  </a:ext>
                </a:extLst>
              </p:cNvPr>
              <p:cNvSpPr/>
              <p:nvPr/>
            </p:nvSpPr>
            <p:spPr>
              <a:xfrm>
                <a:off x="1029744" y="3011772"/>
                <a:ext cx="646931" cy="656928"/>
              </a:xfrm>
              <a:prstGeom prst="ellipse">
                <a:avLst/>
              </a:prstGeom>
              <a:solidFill>
                <a:schemeClr val="accent2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A8C570B-BC92-0275-3D4F-CF6A6B768DFC}"/>
                  </a:ext>
                </a:extLst>
              </p:cNvPr>
              <p:cNvSpPr txBox="1"/>
              <p:nvPr/>
            </p:nvSpPr>
            <p:spPr>
              <a:xfrm>
                <a:off x="696196" y="3628818"/>
                <a:ext cx="13211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Armazenamento de energia </a:t>
                </a:r>
                <a:br>
                  <a:rPr kumimoji="0" lang="en-GB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</a:br>
                <a:r>
                  <a:rPr kumimoji="0" lang="en-GB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armazenamento</a:t>
                </a: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6E36E2BE-E98E-FAFD-313A-A9530A005460}"/>
                </a:ext>
              </a:extLst>
            </p:cNvPr>
            <p:cNvGrpSpPr/>
            <p:nvPr/>
          </p:nvGrpSpPr>
          <p:grpSpPr>
            <a:xfrm>
              <a:off x="2759889" y="3509153"/>
              <a:ext cx="1321196" cy="1047933"/>
              <a:chOff x="696196" y="4214930"/>
              <a:chExt cx="1321196" cy="1047933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8AB23D0F-967D-FFB2-C0B4-E5DA949D9DFB}"/>
                  </a:ext>
                </a:extLst>
              </p:cNvPr>
              <p:cNvSpPr/>
              <p:nvPr/>
            </p:nvSpPr>
            <p:spPr>
              <a:xfrm>
                <a:off x="1029744" y="4214930"/>
                <a:ext cx="646931" cy="656928"/>
              </a:xfrm>
              <a:prstGeom prst="ellipse">
                <a:avLst/>
              </a:prstGeom>
              <a:solidFill>
                <a:schemeClr val="accent2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6AA0287-027F-E4A8-95E2-CF93288888CB}"/>
                  </a:ext>
                </a:extLst>
              </p:cNvPr>
              <p:cNvSpPr txBox="1"/>
              <p:nvPr/>
            </p:nvSpPr>
            <p:spPr>
              <a:xfrm>
                <a:off x="696196" y="4831976"/>
                <a:ext cx="13211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Energia solar distribuída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geração</a:t>
                </a:r>
              </a:p>
            </p:txBody>
          </p:sp>
        </p:grpSp>
      </p:grp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5259047-8F12-6678-75C5-B265D8B9A417}"/>
              </a:ext>
            </a:extLst>
          </p:cNvPr>
          <p:cNvCxnSpPr>
            <a:cxnSpLocks/>
          </p:cNvCxnSpPr>
          <p:nvPr/>
        </p:nvCxnSpPr>
        <p:spPr>
          <a:xfrm>
            <a:off x="1654657" y="2626737"/>
            <a:ext cx="0" cy="23454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E61ECC1-ABB4-5E18-58BE-29FBE1092F66}"/>
              </a:ext>
            </a:extLst>
          </p:cNvPr>
          <p:cNvCxnSpPr>
            <a:cxnSpLocks/>
          </p:cNvCxnSpPr>
          <p:nvPr/>
        </p:nvCxnSpPr>
        <p:spPr>
          <a:xfrm>
            <a:off x="1654657" y="4966133"/>
            <a:ext cx="11052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C4BBE92-CC56-B84A-EA4C-338B5E2170D5}"/>
              </a:ext>
            </a:extLst>
          </p:cNvPr>
          <p:cNvGrpSpPr/>
          <p:nvPr/>
        </p:nvGrpSpPr>
        <p:grpSpPr>
          <a:xfrm>
            <a:off x="2219323" y="4625120"/>
            <a:ext cx="1321196" cy="1047933"/>
            <a:chOff x="696196" y="4214930"/>
            <a:chExt cx="1321196" cy="1047933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1008C7E-458A-BDA1-EC17-37FADCF8CFC4}"/>
                </a:ext>
              </a:extLst>
            </p:cNvPr>
            <p:cNvSpPr/>
            <p:nvPr/>
          </p:nvSpPr>
          <p:spPr>
            <a:xfrm>
              <a:off x="1029744" y="4214930"/>
              <a:ext cx="646931" cy="656928"/>
            </a:xfrm>
            <a:prstGeom prst="ellipse">
              <a:avLst/>
            </a:prstGeom>
            <a:solidFill>
              <a:schemeClr val="accent2"/>
            </a:solidFill>
            <a:ln w="3175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A49A9E16-9007-5089-FD3C-C053DE8CFB3A}"/>
                </a:ext>
              </a:extLst>
            </p:cNvPr>
            <p:cNvSpPr txBox="1"/>
            <p:nvPr/>
          </p:nvSpPr>
          <p:spPr>
            <a:xfrm>
              <a:off x="696196" y="4831976"/>
              <a:ext cx="132119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Geração de energia de reserva</a:t>
              </a:r>
            </a:p>
          </p:txBody>
        </p:sp>
      </p:grpSp>
      <p:sp>
        <p:nvSpPr>
          <p:cNvPr id="72" name="Isosceles Triangle 71">
            <a:extLst>
              <a:ext uri="{FF2B5EF4-FFF2-40B4-BE49-F238E27FC236}">
                <a16:creationId xmlns:a16="http://schemas.microsoft.com/office/drawing/2014/main" id="{E403887E-3090-9D6A-3801-1AD3D5E04383}"/>
              </a:ext>
            </a:extLst>
          </p:cNvPr>
          <p:cNvSpPr/>
          <p:nvPr/>
        </p:nvSpPr>
        <p:spPr>
          <a:xfrm>
            <a:off x="5257800" y="1828800"/>
            <a:ext cx="3324726" cy="2875888"/>
          </a:xfrm>
          <a:prstGeom prst="triangle">
            <a:avLst/>
          </a:prstGeom>
          <a:noFill/>
          <a:ln w="28575">
            <a:solidFill>
              <a:schemeClr val="accent4"/>
            </a:solidFill>
            <a:prstDash val="solid"/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90D7DA4-D0C2-40ED-629E-33AC40282DAC}"/>
              </a:ext>
            </a:extLst>
          </p:cNvPr>
          <p:cNvGrpSpPr/>
          <p:nvPr/>
        </p:nvGrpSpPr>
        <p:grpSpPr>
          <a:xfrm>
            <a:off x="5507255" y="3592324"/>
            <a:ext cx="1460527" cy="1047933"/>
            <a:chOff x="696195" y="3011772"/>
            <a:chExt cx="1460527" cy="1047933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A21F39BE-7CD2-785D-2C53-7D3F40DB18A0}"/>
                </a:ext>
              </a:extLst>
            </p:cNvPr>
            <p:cNvSpPr/>
            <p:nvPr/>
          </p:nvSpPr>
          <p:spPr>
            <a:xfrm>
              <a:off x="1102993" y="3011772"/>
              <a:ext cx="646931" cy="656928"/>
            </a:xfrm>
            <a:prstGeom prst="ellipse">
              <a:avLst/>
            </a:prstGeom>
            <a:solidFill>
              <a:schemeClr val="accent4"/>
            </a:solidFill>
            <a:ln w="3175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B7B40352-AF7A-1668-4FB7-5A802B67CF02}"/>
                </a:ext>
              </a:extLst>
            </p:cNvPr>
            <p:cNvSpPr txBox="1"/>
            <p:nvPr/>
          </p:nvSpPr>
          <p:spPr>
            <a:xfrm>
              <a:off x="696195" y="3628818"/>
              <a:ext cx="146052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Baixo carbono</a:t>
              </a:r>
              <a:br>
                <a: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aquecimento e resfriamento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CA14A33-82F0-95BF-BF2C-34DAF6B7C542}"/>
              </a:ext>
            </a:extLst>
          </p:cNvPr>
          <p:cNvGrpSpPr/>
          <p:nvPr/>
        </p:nvGrpSpPr>
        <p:grpSpPr>
          <a:xfrm>
            <a:off x="6857028" y="3602232"/>
            <a:ext cx="1460526" cy="1047933"/>
            <a:chOff x="696196" y="3011772"/>
            <a:chExt cx="1460526" cy="1047933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407E79DC-9B0B-7204-AE74-7BFE42E594B5}"/>
                </a:ext>
              </a:extLst>
            </p:cNvPr>
            <p:cNvSpPr/>
            <p:nvPr/>
          </p:nvSpPr>
          <p:spPr>
            <a:xfrm>
              <a:off x="1102994" y="3011772"/>
              <a:ext cx="646931" cy="656928"/>
            </a:xfrm>
            <a:prstGeom prst="ellipse">
              <a:avLst/>
            </a:prstGeom>
            <a:solidFill>
              <a:schemeClr val="accent4"/>
            </a:solidFill>
            <a:ln w="3175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09285ED9-940F-F338-6ACB-102006A07C5D}"/>
                </a:ext>
              </a:extLst>
            </p:cNvPr>
            <p:cNvSpPr txBox="1"/>
            <p:nvPr/>
          </p:nvSpPr>
          <p:spPr>
            <a:xfrm>
              <a:off x="696196" y="3628818"/>
              <a:ext cx="146052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Equipamentos de cozimento e combustíveis limpos </a:t>
              </a:r>
            </a:p>
          </p:txBody>
        </p:sp>
      </p:grp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FC32629E-010B-32D4-4AAB-703E28B5D27D}"/>
              </a:ext>
            </a:extLst>
          </p:cNvPr>
          <p:cNvCxnSpPr>
            <a:cxnSpLocks/>
            <a:endCxn id="72" idx="0"/>
          </p:cNvCxnSpPr>
          <p:nvPr/>
        </p:nvCxnSpPr>
        <p:spPr>
          <a:xfrm flipV="1">
            <a:off x="2826571" y="1828800"/>
            <a:ext cx="4093592" cy="297792"/>
          </a:xfrm>
          <a:prstGeom prst="line">
            <a:avLst/>
          </a:prstGeom>
          <a:ln w="63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9E4B357-F4BB-3611-4E98-08EECB1BBC53}"/>
              </a:ext>
            </a:extLst>
          </p:cNvPr>
          <p:cNvCxnSpPr>
            <a:cxnSpLocks/>
            <a:endCxn id="72" idx="2"/>
          </p:cNvCxnSpPr>
          <p:nvPr/>
        </p:nvCxnSpPr>
        <p:spPr>
          <a:xfrm>
            <a:off x="3351976" y="3035544"/>
            <a:ext cx="1905824" cy="1669144"/>
          </a:xfrm>
          <a:prstGeom prst="line">
            <a:avLst/>
          </a:prstGeom>
          <a:ln w="63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Graphic 81" descr="Building outline">
            <a:extLst>
              <a:ext uri="{FF2B5EF4-FFF2-40B4-BE49-F238E27FC236}">
                <a16:creationId xmlns:a16="http://schemas.microsoft.com/office/drawing/2014/main" id="{931E4E5B-AA0E-23B7-C984-9BA9D11C03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24901" y="2445928"/>
            <a:ext cx="469976" cy="497016"/>
          </a:xfrm>
          <a:prstGeom prst="rect">
            <a:avLst/>
          </a:prstGeom>
        </p:spPr>
      </p:pic>
      <p:pic>
        <p:nvPicPr>
          <p:cNvPr id="83" name="Graphic 82" descr="Home outline">
            <a:extLst>
              <a:ext uri="{FF2B5EF4-FFF2-40B4-BE49-F238E27FC236}">
                <a16:creationId xmlns:a16="http://schemas.microsoft.com/office/drawing/2014/main" id="{6A57AEFC-8D3E-D941-CD94-B3A138BFD8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20546" y="2630860"/>
            <a:ext cx="344690" cy="344690"/>
          </a:xfrm>
          <a:prstGeom prst="rect">
            <a:avLst/>
          </a:prstGeom>
        </p:spPr>
      </p:pic>
      <p:pic>
        <p:nvPicPr>
          <p:cNvPr id="84" name="Picture 12" descr="Generator - Free industry icons">
            <a:extLst>
              <a:ext uri="{FF2B5EF4-FFF2-40B4-BE49-F238E27FC236}">
                <a16:creationId xmlns:a16="http://schemas.microsoft.com/office/drawing/2014/main" id="{8ABC2C14-F72F-52EB-7A98-6ACCBF21A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738140"/>
            <a:ext cx="430887" cy="43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Graphic 84" descr="Battery charging outline">
            <a:extLst>
              <a:ext uri="{FF2B5EF4-FFF2-40B4-BE49-F238E27FC236}">
                <a16:creationId xmlns:a16="http://schemas.microsoft.com/office/drawing/2014/main" id="{D8DA225F-B09E-90BD-E128-F8A0C9E44F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94880" y="3581222"/>
            <a:ext cx="530617" cy="530617"/>
          </a:xfrm>
          <a:prstGeom prst="rect">
            <a:avLst/>
          </a:prstGeom>
        </p:spPr>
      </p:pic>
      <p:pic>
        <p:nvPicPr>
          <p:cNvPr id="86" name="Picture 36" descr="Low-Carbon Icons - Free SVG &amp; PNG Low-Carbon Images - Noun Project">
            <a:extLst>
              <a:ext uri="{FF2B5EF4-FFF2-40B4-BE49-F238E27FC236}">
                <a16:creationId xmlns:a16="http://schemas.microsoft.com/office/drawing/2014/main" id="{F2A94D8A-A4AA-9CB6-9402-D1B6184A6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657" y="3601715"/>
            <a:ext cx="573022" cy="57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34" descr="Best Epc Royalty-Free Images, Stock Photos &amp; Pictures | Shutterstock">
            <a:extLst>
              <a:ext uri="{FF2B5EF4-FFF2-40B4-BE49-F238E27FC236}">
                <a16:creationId xmlns:a16="http://schemas.microsoft.com/office/drawing/2014/main" id="{B162BA97-724C-705F-FEEE-886DDE5A94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857" b="70714" l="39604" r="60396">
                        <a14:foregroundMark x1="39714" y1="42500" x2="39714" y2="42500"/>
                        <a14:foregroundMark x1="47525" y1="26786" x2="47525" y2="26786"/>
                        <a14:foregroundMark x1="57426" y1="40714" x2="57426" y2="40714"/>
                        <a14:foregroundMark x1="57316" y1="56786" x2="57316" y2="56786"/>
                        <a14:foregroundMark x1="52255" y1="67500" x2="52255" y2="67500"/>
                        <a14:foregroundMark x1="60396" y1="62857" x2="60396" y2="6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176" r="38348" b="21424"/>
          <a:stretch/>
        </p:blipFill>
        <p:spPr bwMode="auto">
          <a:xfrm>
            <a:off x="6646516" y="2501278"/>
            <a:ext cx="547294" cy="54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14" descr="Solar Roof Icons - Free SVG &amp; PNG Solar Roof Images - Noun Project">
            <a:extLst>
              <a:ext uri="{FF2B5EF4-FFF2-40B4-BE49-F238E27FC236}">
                <a16:creationId xmlns:a16="http://schemas.microsoft.com/office/drawing/2014/main" id="{0D55F24D-99BC-CCA5-E956-6B3C0467B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188" y="2344796"/>
            <a:ext cx="51501" cy="5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Flowchart: Off-page Connector 88">
            <a:extLst>
              <a:ext uri="{FF2B5EF4-FFF2-40B4-BE49-F238E27FC236}">
                <a16:creationId xmlns:a16="http://schemas.microsoft.com/office/drawing/2014/main" id="{3AAF73E0-970D-D3FF-C402-27AF701632C5}"/>
              </a:ext>
            </a:extLst>
          </p:cNvPr>
          <p:cNvSpPr/>
          <p:nvPr/>
        </p:nvSpPr>
        <p:spPr>
          <a:xfrm rot="10800000">
            <a:off x="909011" y="1966121"/>
            <a:ext cx="343863" cy="414109"/>
          </a:xfrm>
          <a:prstGeom prst="flowChartOffpageConnector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0" name="Graphic 89" descr="Lightning bolt with solid fill">
            <a:extLst>
              <a:ext uri="{FF2B5EF4-FFF2-40B4-BE49-F238E27FC236}">
                <a16:creationId xmlns:a16="http://schemas.microsoft.com/office/drawing/2014/main" id="{8054D139-B343-3EDD-8EE7-C4F30A10E7C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29516" y="2055816"/>
            <a:ext cx="301264" cy="301264"/>
          </a:xfrm>
          <a:prstGeom prst="rect">
            <a:avLst/>
          </a:prstGeom>
        </p:spPr>
      </p:pic>
      <p:pic>
        <p:nvPicPr>
          <p:cNvPr id="91" name="Picture 2" descr="Cooking - Free Tools and utensils icons">
            <a:extLst>
              <a:ext uri="{FF2B5EF4-FFF2-40B4-BE49-F238E27FC236}">
                <a16:creationId xmlns:a16="http://schemas.microsoft.com/office/drawing/2014/main" id="{53B4E89D-F482-FCB8-AD1B-92EEE4BF8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780" y="3723332"/>
            <a:ext cx="458109" cy="45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14" descr="Solar Roof Icons - Free SVG &amp; PNG Solar Roof Images - Noun Project">
            <a:extLst>
              <a:ext uri="{FF2B5EF4-FFF2-40B4-BE49-F238E27FC236}">
                <a16:creationId xmlns:a16="http://schemas.microsoft.com/office/drawing/2014/main" id="{7DE43D17-AC23-A2B0-BCFB-C2FB81B72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206" y="3534006"/>
            <a:ext cx="548250" cy="5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Slide Number Placeholder 6">
            <a:extLst>
              <a:ext uri="{FF2B5EF4-FFF2-40B4-BE49-F238E27FC236}">
                <a16:creationId xmlns:a16="http://schemas.microsoft.com/office/drawing/2014/main" id="{61741762-91DF-4099-B18D-013E36A7B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6186836"/>
            <a:ext cx="473280" cy="365125"/>
          </a:xfrm>
        </p:spPr>
        <p:txBody>
          <a:bodyPr/>
          <a:lstStyle/>
          <a:p>
            <a:fld id="{CE97AC88-B9C7-4AEF-9990-0777AFA0136D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6284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1D9E0-7A2C-B8D7-14C2-21F1B85F1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2CD127-52C8-1DB8-6772-887C26E1D77A}"/>
              </a:ext>
            </a:extLst>
          </p:cNvPr>
          <p:cNvSpPr/>
          <p:nvPr/>
        </p:nvSpPr>
        <p:spPr>
          <a:xfrm>
            <a:off x="9308387" y="0"/>
            <a:ext cx="236305" cy="57843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3F56FF7-E211-B843-FF65-3B08004029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783071"/>
              </p:ext>
            </p:extLst>
          </p:nvPr>
        </p:nvGraphicFramePr>
        <p:xfrm>
          <a:off x="507623" y="1972122"/>
          <a:ext cx="8962968" cy="4205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9727">
                  <a:extLst>
                    <a:ext uri="{9D8B030D-6E8A-4147-A177-3AD203B41FA5}">
                      <a16:colId xmlns:a16="http://schemas.microsoft.com/office/drawing/2014/main" val="455807853"/>
                    </a:ext>
                  </a:extLst>
                </a:gridCol>
                <a:gridCol w="7813241">
                  <a:extLst>
                    <a:ext uri="{9D8B030D-6E8A-4147-A177-3AD203B41FA5}">
                      <a16:colId xmlns:a16="http://schemas.microsoft.com/office/drawing/2014/main" val="3372852720"/>
                    </a:ext>
                  </a:extLst>
                </a:gridCol>
              </a:tblGrid>
              <a:tr h="1401788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Alta </a:t>
                      </a:r>
                    </a:p>
                    <a:p>
                      <a:r>
                        <a:rPr lang="en-GB" sz="12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Poderes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94335"/>
                  </a:ext>
                </a:extLst>
              </a:tr>
              <a:tr h="1401788">
                <a:tc>
                  <a:txBody>
                    <a:bodyPr/>
                    <a:lstStyle/>
                    <a:p>
                      <a:r>
                        <a:rPr lang="en-GB" sz="12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Compartilhado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GB" sz="12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poderes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082220"/>
                  </a:ext>
                </a:extLst>
              </a:tr>
              <a:tr h="1401788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 </a:t>
                      </a:r>
                      <a:r>
                        <a:rPr lang="en-GB" sz="12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poderes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</a:p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 com </a:t>
                      </a:r>
                      <a:r>
                        <a:rPr lang="en-GB" sz="12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alta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necessidade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2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juros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606882"/>
                  </a:ext>
                </a:extLst>
              </a:tr>
            </a:tbl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A819D0-C69F-38B3-04C6-4CCCA712E26A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GB" b="0">
                <a:solidFill>
                  <a:srgbClr val="1C3567"/>
                </a:solidFill>
              </a:rPr>
              <a:t>Módulo 1 - </a:t>
            </a:r>
            <a:r>
              <a:rPr lang="en-GB">
                <a:solidFill>
                  <a:srgbClr val="1C3567"/>
                </a:solidFill>
              </a:rPr>
              <a:t>Conhecendo as partes interessadas do EAP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E42F42-E8DA-D7EE-E48C-5D71C6A51F5C}"/>
              </a:ext>
            </a:extLst>
          </p:cNvPr>
          <p:cNvSpPr txBox="1"/>
          <p:nvPr/>
        </p:nvSpPr>
        <p:spPr>
          <a:xfrm>
            <a:off x="685800" y="689863"/>
            <a:ext cx="8524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Agora que você identificou os principais participantes responsáveis pelos ativos do EAP, adicione-os à categoria correta</a:t>
            </a: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Há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outras partes interessadas que você considera relevantes em cada categoria?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A936A99-770D-AFD4-C005-9CB5BA71D2F2}"/>
              </a:ext>
            </a:extLst>
          </p:cNvPr>
          <p:cNvSpPr/>
          <p:nvPr/>
        </p:nvSpPr>
        <p:spPr>
          <a:xfrm>
            <a:off x="1642547" y="1305098"/>
            <a:ext cx="1562481" cy="4867101"/>
          </a:xfrm>
          <a:prstGeom prst="roundRect">
            <a:avLst>
              <a:gd name="adj" fmla="val 12471"/>
            </a:avLst>
          </a:prstGeom>
          <a:solidFill>
            <a:srgbClr val="FFFFFF">
              <a:alpha val="20000"/>
            </a:srgb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Partes 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interessadas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nacionais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D2F5ABF-413D-A2EE-339E-10552C15EBF6}"/>
              </a:ext>
            </a:extLst>
          </p:cNvPr>
          <p:cNvSpPr/>
          <p:nvPr/>
        </p:nvSpPr>
        <p:spPr>
          <a:xfrm>
            <a:off x="3207326" y="1314449"/>
            <a:ext cx="1562481" cy="4867101"/>
          </a:xfrm>
          <a:prstGeom prst="roundRect">
            <a:avLst>
              <a:gd name="adj" fmla="val 12471"/>
            </a:avLst>
          </a:prstGeom>
          <a:solidFill>
            <a:srgbClr val="FFFFFF">
              <a:alpha val="20000"/>
            </a:srgb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Partes interessadas regionais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DCD9A70-586D-9578-46BA-DCF7CB3943F4}"/>
              </a:ext>
            </a:extLst>
          </p:cNvPr>
          <p:cNvSpPr/>
          <p:nvPr/>
        </p:nvSpPr>
        <p:spPr>
          <a:xfrm>
            <a:off x="4777794" y="1305098"/>
            <a:ext cx="1562481" cy="4867101"/>
          </a:xfrm>
          <a:prstGeom prst="roundRect">
            <a:avLst>
              <a:gd name="adj" fmla="val 12471"/>
            </a:avLst>
          </a:prstGeom>
          <a:solidFill>
            <a:srgbClr val="FFFFFF">
              <a:alpha val="20000"/>
            </a:srgb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46800" rIns="36000"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Partes interessadas do governo local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63F390A-7818-B048-4F07-C4C76EDEB7F3}"/>
              </a:ext>
            </a:extLst>
          </p:cNvPr>
          <p:cNvSpPr/>
          <p:nvPr/>
        </p:nvSpPr>
        <p:spPr>
          <a:xfrm>
            <a:off x="6348262" y="1314449"/>
            <a:ext cx="1562481" cy="4867101"/>
          </a:xfrm>
          <a:prstGeom prst="roundRect">
            <a:avLst>
              <a:gd name="adj" fmla="val 12471"/>
            </a:avLst>
          </a:prstGeom>
          <a:solidFill>
            <a:srgbClr val="FFFFFF">
              <a:alpha val="20000"/>
            </a:srgb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Partes interessadas da comunidade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E81D6D8-677F-1BD2-F69A-60ABE3165224}"/>
              </a:ext>
            </a:extLst>
          </p:cNvPr>
          <p:cNvSpPr/>
          <p:nvPr/>
        </p:nvSpPr>
        <p:spPr>
          <a:xfrm>
            <a:off x="7908110" y="1305098"/>
            <a:ext cx="1562481" cy="4867101"/>
          </a:xfrm>
          <a:prstGeom prst="roundRect">
            <a:avLst>
              <a:gd name="adj" fmla="val 12471"/>
            </a:avLst>
          </a:prstGeom>
          <a:solidFill>
            <a:srgbClr val="FFFFFF">
              <a:alpha val="20000"/>
            </a:srgb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Partes 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interessadas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privadas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2162EADE-B832-408E-8CA4-9B22D7065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6186836"/>
            <a:ext cx="473280" cy="365125"/>
          </a:xfrm>
        </p:spPr>
        <p:txBody>
          <a:bodyPr/>
          <a:lstStyle/>
          <a:p>
            <a:fld id="{CE97AC88-B9C7-4AEF-9990-0777AFA0136D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538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3D511-1F68-CAB0-8693-3B3874FCA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pt-BR" sz="1200" b="0" dirty="0">
                <a:solidFill>
                  <a:schemeClr val="tx1"/>
                </a:solidFill>
              </a:rPr>
              <a:t>O Toolkit começa com o Módulo 1 sobre as partes interessadas - identificando onde as organizações relevantes são fundamentais para possibilitar o progresso de intervenções específicas de acesso à energia ou da ação da EAP como um todo. </a:t>
            </a:r>
          </a:p>
          <a:p>
            <a:pPr>
              <a:lnSpc>
                <a:spcPct val="120000"/>
              </a:lnSpc>
            </a:pPr>
            <a:r>
              <a:rPr lang="pt-BR" sz="1200" b="0" dirty="0">
                <a:solidFill>
                  <a:schemeClr val="tx1"/>
                </a:solidFill>
              </a:rPr>
              <a:t>Os módulos 2 e 3 exploram diferentes tipos de dados. Eles são reunidos no módulo 4 para criar sua referência de base única de EAP. </a:t>
            </a:r>
          </a:p>
          <a:p>
            <a:pPr>
              <a:lnSpc>
                <a:spcPct val="120000"/>
              </a:lnSpc>
            </a:pPr>
            <a:r>
              <a:rPr lang="pt-BR" sz="1200" b="0" dirty="0">
                <a:solidFill>
                  <a:schemeClr val="tx1"/>
                </a:solidFill>
              </a:rPr>
              <a:t>Os módulos 5 e 6 o ajudam a entender os obstáculos que você pode enfrentar ao lidar com a EAP e os poderes disponíveis para enfrentar esses desafios. </a:t>
            </a:r>
            <a:endParaRPr lang="en-GB" sz="1200" b="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E7DFD-41E6-38B7-95B7-5E5B55B87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t>4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0058723-C7BF-645E-D3EB-47CB6CE8D8E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pt-BR" sz="1200" b="0" dirty="0">
                <a:solidFill>
                  <a:schemeClr val="tx1"/>
                </a:solidFill>
              </a:rPr>
              <a:t>O Módulo 7 apresenta as diferentes intervenções que podem ser usadas pelos governos locais para combater o EAP. Entre as intervenções apresentadas nesse módulo, você pode selecionar a mais apropriada e relevante para você, com base nos conhecimentos sobre EAP obtidos nos Módulos 1 a 6. </a:t>
            </a:r>
          </a:p>
          <a:p>
            <a:pPr>
              <a:lnSpc>
                <a:spcPct val="120000"/>
              </a:lnSpc>
            </a:pPr>
            <a:r>
              <a:rPr lang="pt-BR" sz="1200" b="0" dirty="0">
                <a:solidFill>
                  <a:schemeClr val="tx1"/>
                </a:solidFill>
              </a:rPr>
              <a:t>Por fim, o Módulo 8 reúne os sete módulos anteriores para argumentar a favor de uma solução específica de EAP, ao mesmo tempo em que destaca seus benefícios adicionais. </a:t>
            </a:r>
          </a:p>
          <a:p>
            <a:pPr>
              <a:lnSpc>
                <a:spcPct val="120000"/>
              </a:lnSpc>
            </a:pPr>
            <a:r>
              <a:rPr lang="pt-BR" sz="1200" b="0" dirty="0">
                <a:solidFill>
                  <a:schemeClr val="tx1"/>
                </a:solidFill>
              </a:rPr>
              <a:t>O restante desta seção apresenta uma visão geral mais detalhada de cada módulo.</a:t>
            </a:r>
            <a:endParaRPr lang="en-GB" sz="1200" b="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B0258A-918B-C413-FE2B-5573A8B26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accent6"/>
                </a:solidFill>
              </a:rPr>
              <a:t>Orientação</a:t>
            </a:r>
            <a:r>
              <a:rPr lang="en-GB" dirty="0">
                <a:solidFill>
                  <a:schemeClr val="accent6"/>
                </a:solidFill>
              </a:rPr>
              <a:t> do </a:t>
            </a:r>
            <a:r>
              <a:rPr lang="en-GB" dirty="0" err="1">
                <a:solidFill>
                  <a:schemeClr val="accent6"/>
                </a:solidFill>
              </a:rPr>
              <a:t>módulo</a:t>
            </a:r>
            <a:r>
              <a:rPr lang="en-GB" dirty="0">
                <a:solidFill>
                  <a:schemeClr val="accent6"/>
                </a:solidFill>
              </a:rPr>
              <a:t> do kit de ferramentas</a:t>
            </a:r>
          </a:p>
        </p:txBody>
      </p:sp>
    </p:spTree>
    <p:extLst>
      <p:ext uri="{BB962C8B-B14F-4D97-AF65-F5344CB8AC3E}">
        <p14:creationId xmlns:p14="http://schemas.microsoft.com/office/powerpoint/2010/main" val="5420603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551AF8-406C-AEDC-A089-F2E561D97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745E7-3F35-CBD4-44A2-B899A55D3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7" y="685800"/>
            <a:ext cx="8645083" cy="990600"/>
          </a:xfrm>
        </p:spPr>
        <p:txBody>
          <a:bodyPr>
            <a:noAutofit/>
          </a:bodyPr>
          <a:lstStyle/>
          <a:p>
            <a:r>
              <a:rPr lang="en-GB" sz="1400" b="0" dirty="0">
                <a:solidFill>
                  <a:srgbClr val="1C3567"/>
                </a:solidFill>
              </a:rPr>
              <a:t>Planilha de </a:t>
            </a:r>
            <a:r>
              <a:rPr lang="en-GB" sz="1400" b="0" dirty="0" err="1">
                <a:solidFill>
                  <a:srgbClr val="1C3567"/>
                </a:solidFill>
              </a:rPr>
              <a:t>verificação</a:t>
            </a:r>
            <a:r>
              <a:rPr lang="en-GB" sz="1400" b="0" dirty="0">
                <a:solidFill>
                  <a:srgbClr val="1C3567"/>
                </a:solidFill>
              </a:rPr>
              <a:t> </a:t>
            </a:r>
            <a:br>
              <a:rPr lang="en-GB" dirty="0">
                <a:solidFill>
                  <a:srgbClr val="1C3567"/>
                </a:solidFill>
              </a:rPr>
            </a:br>
            <a:r>
              <a:rPr lang="en-GB" dirty="0" err="1">
                <a:solidFill>
                  <a:srgbClr val="1C3567"/>
                </a:solidFill>
              </a:rPr>
              <a:t>Conhecendo</a:t>
            </a:r>
            <a:r>
              <a:rPr lang="en-GB" dirty="0">
                <a:solidFill>
                  <a:srgbClr val="1C3567"/>
                </a:solidFill>
              </a:rPr>
              <a:t> as </a:t>
            </a:r>
            <a:r>
              <a:rPr lang="en-GB" dirty="0" err="1">
                <a:solidFill>
                  <a:srgbClr val="1C3567"/>
                </a:solidFill>
              </a:rPr>
              <a:t>nossas</a:t>
            </a:r>
            <a:r>
              <a:rPr lang="en-GB" dirty="0">
                <a:solidFill>
                  <a:srgbClr val="1C3567"/>
                </a:solidFill>
              </a:rPr>
              <a:t> </a:t>
            </a:r>
            <a:r>
              <a:rPr lang="en-GB" dirty="0" err="1">
                <a:solidFill>
                  <a:srgbClr val="1C3567"/>
                </a:solidFill>
              </a:rPr>
              <a:t>partes</a:t>
            </a:r>
            <a:r>
              <a:rPr lang="en-GB" dirty="0">
                <a:solidFill>
                  <a:srgbClr val="1C3567"/>
                </a:solidFill>
              </a:rPr>
              <a:t> </a:t>
            </a:r>
            <a:br>
              <a:rPr lang="en-GB" dirty="0">
                <a:solidFill>
                  <a:srgbClr val="1C3567"/>
                </a:solidFill>
              </a:rPr>
            </a:br>
            <a:r>
              <a:rPr lang="en-GB" dirty="0" err="1">
                <a:solidFill>
                  <a:srgbClr val="1C3567"/>
                </a:solidFill>
              </a:rPr>
              <a:t>interessadas</a:t>
            </a:r>
            <a:r>
              <a:rPr lang="en-GB" dirty="0">
                <a:solidFill>
                  <a:srgbClr val="1C3567"/>
                </a:solidFill>
              </a:rPr>
              <a:t> no EAP</a:t>
            </a:r>
            <a:br>
              <a:rPr lang="en-GB" b="0" dirty="0">
                <a:solidFill>
                  <a:srgbClr val="1C3567"/>
                </a:solidFill>
              </a:rPr>
            </a:br>
            <a:endParaRPr lang="en-GB" dirty="0">
              <a:solidFill>
                <a:srgbClr val="1C3567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A7C2F-D1FD-1CC1-989A-90E0673B14ED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GB" b="0" dirty="0" err="1">
                <a:solidFill>
                  <a:srgbClr val="1C3567"/>
                </a:solidFill>
              </a:rPr>
              <a:t>Módulo</a:t>
            </a:r>
            <a:r>
              <a:rPr lang="en-GB" b="0" dirty="0">
                <a:solidFill>
                  <a:srgbClr val="1C3567"/>
                </a:solidFill>
              </a:rPr>
              <a:t> 1 - </a:t>
            </a:r>
            <a:r>
              <a:rPr lang="en-GB" dirty="0" err="1">
                <a:solidFill>
                  <a:srgbClr val="1C3567"/>
                </a:solidFill>
              </a:rPr>
              <a:t>Conhecendo</a:t>
            </a:r>
            <a:r>
              <a:rPr lang="en-GB" dirty="0">
                <a:solidFill>
                  <a:srgbClr val="1C3567"/>
                </a:solidFill>
              </a:rPr>
              <a:t> as </a:t>
            </a:r>
            <a:r>
              <a:rPr lang="en-GB" dirty="0" err="1">
                <a:solidFill>
                  <a:srgbClr val="1C3567"/>
                </a:solidFill>
              </a:rPr>
              <a:t>partes</a:t>
            </a:r>
            <a:r>
              <a:rPr lang="en-GB" dirty="0">
                <a:solidFill>
                  <a:srgbClr val="1C3567"/>
                </a:solidFill>
              </a:rPr>
              <a:t> </a:t>
            </a:r>
            <a:r>
              <a:rPr lang="en-GB" dirty="0" err="1">
                <a:solidFill>
                  <a:srgbClr val="1C3567"/>
                </a:solidFill>
              </a:rPr>
              <a:t>interessadas</a:t>
            </a:r>
            <a:r>
              <a:rPr lang="en-GB" dirty="0">
                <a:solidFill>
                  <a:srgbClr val="1C3567"/>
                </a:solidFill>
              </a:rPr>
              <a:t> do EAP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ECAE2FD-3BA7-3756-3A3D-DFC339E6820B}"/>
              </a:ext>
            </a:extLst>
          </p:cNvPr>
          <p:cNvSpPr/>
          <p:nvPr/>
        </p:nvSpPr>
        <p:spPr>
          <a:xfrm>
            <a:off x="682480" y="2264940"/>
            <a:ext cx="2101924" cy="2183235"/>
          </a:xfrm>
          <a:prstGeom prst="roundRect">
            <a:avLst>
              <a:gd name="adj" fmla="val 7765"/>
            </a:avLst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1C35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Partes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1C35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1C35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interessadas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1C35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1C35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nacionais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1C35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CE79492-E070-1B91-B804-E4031EDAA348}"/>
              </a:ext>
            </a:extLst>
          </p:cNvPr>
          <p:cNvSpPr/>
          <p:nvPr/>
        </p:nvSpPr>
        <p:spPr>
          <a:xfrm>
            <a:off x="2830362" y="2253842"/>
            <a:ext cx="2101924" cy="2183235"/>
          </a:xfrm>
          <a:prstGeom prst="roundRect">
            <a:avLst>
              <a:gd name="adj" fmla="val 6830"/>
            </a:avLst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1C35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Partes interessadas regionais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1BA7F6F-73EC-F8B3-2D79-6DA429D6E024}"/>
              </a:ext>
            </a:extLst>
          </p:cNvPr>
          <p:cNvSpPr/>
          <p:nvPr/>
        </p:nvSpPr>
        <p:spPr>
          <a:xfrm>
            <a:off x="4973715" y="2264939"/>
            <a:ext cx="2098592" cy="2183235"/>
          </a:xfrm>
          <a:prstGeom prst="roundRect">
            <a:avLst>
              <a:gd name="adj" fmla="val 5893"/>
            </a:avLst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1C35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Partes interessadas municipais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B2EE7E5-5B25-7299-5338-C5FC52A21007}"/>
              </a:ext>
            </a:extLst>
          </p:cNvPr>
          <p:cNvSpPr/>
          <p:nvPr/>
        </p:nvSpPr>
        <p:spPr>
          <a:xfrm>
            <a:off x="7121598" y="2264939"/>
            <a:ext cx="2098592" cy="2183235"/>
          </a:xfrm>
          <a:prstGeom prst="roundRect">
            <a:avLst>
              <a:gd name="adj" fmla="val 9172"/>
            </a:avLst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1C35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Partes interessadas da comunidade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A1E2A43-319C-E6A3-1DBD-F6F6B1CCEC6A}"/>
              </a:ext>
            </a:extLst>
          </p:cNvPr>
          <p:cNvSpPr/>
          <p:nvPr/>
        </p:nvSpPr>
        <p:spPr>
          <a:xfrm>
            <a:off x="685810" y="1841555"/>
            <a:ext cx="8534390" cy="423385"/>
          </a:xfrm>
          <a:prstGeom prst="roundRect">
            <a:avLst/>
          </a:prstGeom>
          <a:solidFill>
            <a:srgbClr val="1C3567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Quem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são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suas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principais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partes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interessadas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que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são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relevantes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para os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diferentes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ativos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 EAP?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C1D85E8-283F-090D-E00A-BD9FDD3B6999}"/>
              </a:ext>
            </a:extLst>
          </p:cNvPr>
          <p:cNvSpPr/>
          <p:nvPr/>
        </p:nvSpPr>
        <p:spPr>
          <a:xfrm>
            <a:off x="685800" y="4576979"/>
            <a:ext cx="8538688" cy="537550"/>
          </a:xfrm>
          <a:prstGeom prst="roundRect">
            <a:avLst/>
          </a:prstGeom>
          <a:solidFill>
            <a:srgbClr val="1C3567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 outros grupos importantes devem ter espaço e oportunidades para participar e liderar as intervenções?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46C4C16-143F-FCFE-25DA-798185D77D58}"/>
              </a:ext>
            </a:extLst>
          </p:cNvPr>
          <p:cNvSpPr/>
          <p:nvPr/>
        </p:nvSpPr>
        <p:spPr>
          <a:xfrm>
            <a:off x="685800" y="5114530"/>
            <a:ext cx="8538688" cy="1057670"/>
          </a:xfrm>
          <a:prstGeom prst="roundRect">
            <a:avLst>
              <a:gd name="adj" fmla="val 7617"/>
            </a:avLst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E4DEAE4-35ED-A5A2-2EFE-0F9822A43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97AC88-B9C7-4AEF-9990-0777AFA013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Oval 22">
            <a:hlinkClick r:id="rId3" action="ppaction://hlinksldjump"/>
            <a:extLst>
              <a:ext uri="{FF2B5EF4-FFF2-40B4-BE49-F238E27FC236}">
                <a16:creationId xmlns:a16="http://schemas.microsoft.com/office/drawing/2014/main" id="{A2E7C226-AEB2-4D6E-AA25-34E25638E1C7}"/>
              </a:ext>
            </a:extLst>
          </p:cNvPr>
          <p:cNvSpPr/>
          <p:nvPr/>
        </p:nvSpPr>
        <p:spPr>
          <a:xfrm>
            <a:off x="9384310" y="820816"/>
            <a:ext cx="128979" cy="12897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24" name="Oval 23">
            <a:hlinkClick r:id="rId4" action="ppaction://hlinksldjump"/>
            <a:extLst>
              <a:ext uri="{FF2B5EF4-FFF2-40B4-BE49-F238E27FC236}">
                <a16:creationId xmlns:a16="http://schemas.microsoft.com/office/drawing/2014/main" id="{46EDD462-2568-49E0-9A6A-0F62A5A94A9E}"/>
              </a:ext>
            </a:extLst>
          </p:cNvPr>
          <p:cNvSpPr/>
          <p:nvPr/>
        </p:nvSpPr>
        <p:spPr>
          <a:xfrm>
            <a:off x="9384310" y="1983052"/>
            <a:ext cx="128979" cy="128979"/>
          </a:xfrm>
          <a:prstGeom prst="ellipse">
            <a:avLst/>
          </a:prstGeom>
          <a:solidFill>
            <a:srgbClr val="008C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5" name="Oval 24">
            <a:hlinkClick r:id="rId3" action="ppaction://hlinksldjump"/>
            <a:extLst>
              <a:ext uri="{FF2B5EF4-FFF2-40B4-BE49-F238E27FC236}">
                <a16:creationId xmlns:a16="http://schemas.microsoft.com/office/drawing/2014/main" id="{3B77B039-2AB9-465F-B93D-BE1B3DDEEFE9}"/>
              </a:ext>
            </a:extLst>
          </p:cNvPr>
          <p:cNvSpPr/>
          <p:nvPr/>
        </p:nvSpPr>
        <p:spPr>
          <a:xfrm>
            <a:off x="9384310" y="823197"/>
            <a:ext cx="128979" cy="12897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6" name="Oval 25">
            <a:hlinkClick r:id="rId5" action="ppaction://hlinksldjump"/>
            <a:extLst>
              <a:ext uri="{FF2B5EF4-FFF2-40B4-BE49-F238E27FC236}">
                <a16:creationId xmlns:a16="http://schemas.microsoft.com/office/drawing/2014/main" id="{EE7CD00C-4C92-49B0-9B59-801D1ED56FFA}"/>
              </a:ext>
            </a:extLst>
          </p:cNvPr>
          <p:cNvSpPr/>
          <p:nvPr/>
        </p:nvSpPr>
        <p:spPr>
          <a:xfrm>
            <a:off x="9384310" y="1402303"/>
            <a:ext cx="128979" cy="128979"/>
          </a:xfrm>
          <a:prstGeom prst="ellipse">
            <a:avLst/>
          </a:prstGeom>
          <a:solidFill>
            <a:srgbClr val="1C35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7" name="Oval 26">
            <a:hlinkClick r:id="rId6" action="ppaction://hlinksldjump"/>
            <a:extLst>
              <a:ext uri="{FF2B5EF4-FFF2-40B4-BE49-F238E27FC236}">
                <a16:creationId xmlns:a16="http://schemas.microsoft.com/office/drawing/2014/main" id="{671A49F6-D4C5-4B00-8424-45DEE48A0D85}"/>
              </a:ext>
            </a:extLst>
          </p:cNvPr>
          <p:cNvSpPr/>
          <p:nvPr/>
        </p:nvSpPr>
        <p:spPr>
          <a:xfrm>
            <a:off x="9384310" y="2563074"/>
            <a:ext cx="128979" cy="12897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8" name="Oval 27">
            <a:hlinkClick r:id="rId7" action="ppaction://hlinksldjump"/>
            <a:extLst>
              <a:ext uri="{FF2B5EF4-FFF2-40B4-BE49-F238E27FC236}">
                <a16:creationId xmlns:a16="http://schemas.microsoft.com/office/drawing/2014/main" id="{D01FB770-A10F-4E88-9CA6-A1F0EA150473}"/>
              </a:ext>
            </a:extLst>
          </p:cNvPr>
          <p:cNvSpPr/>
          <p:nvPr/>
        </p:nvSpPr>
        <p:spPr>
          <a:xfrm>
            <a:off x="9384310" y="4302666"/>
            <a:ext cx="128979" cy="12897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hlinkClick r:id="rId8" action="ppaction://hlinksldjump"/>
            <a:extLst>
              <a:ext uri="{FF2B5EF4-FFF2-40B4-BE49-F238E27FC236}">
                <a16:creationId xmlns:a16="http://schemas.microsoft.com/office/drawing/2014/main" id="{8B5F15F7-464E-4652-8CFD-9F86CC88F743}"/>
              </a:ext>
            </a:extLst>
          </p:cNvPr>
          <p:cNvSpPr/>
          <p:nvPr/>
        </p:nvSpPr>
        <p:spPr>
          <a:xfrm>
            <a:off x="9384310" y="3720774"/>
            <a:ext cx="128979" cy="128979"/>
          </a:xfrm>
          <a:prstGeom prst="ellipse">
            <a:avLst/>
          </a:prstGeom>
          <a:solidFill>
            <a:srgbClr val="6AB2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hlinkClick r:id="rId9" action="ppaction://hlinksldjump"/>
            <a:extLst>
              <a:ext uri="{FF2B5EF4-FFF2-40B4-BE49-F238E27FC236}">
                <a16:creationId xmlns:a16="http://schemas.microsoft.com/office/drawing/2014/main" id="{3A286B7E-A088-48B0-8894-8E376956425D}"/>
              </a:ext>
            </a:extLst>
          </p:cNvPr>
          <p:cNvSpPr/>
          <p:nvPr/>
        </p:nvSpPr>
        <p:spPr>
          <a:xfrm>
            <a:off x="9384310" y="3144004"/>
            <a:ext cx="128979" cy="128979"/>
          </a:xfrm>
          <a:prstGeom prst="ellipse">
            <a:avLst/>
          </a:prstGeom>
          <a:solidFill>
            <a:srgbClr val="0388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hlinkClick r:id="rId10" action="ppaction://hlinksldjump"/>
            <a:extLst>
              <a:ext uri="{FF2B5EF4-FFF2-40B4-BE49-F238E27FC236}">
                <a16:creationId xmlns:a16="http://schemas.microsoft.com/office/drawing/2014/main" id="{5981C1D4-84F8-485D-B191-932CA4BACCF7}"/>
              </a:ext>
            </a:extLst>
          </p:cNvPr>
          <p:cNvSpPr/>
          <p:nvPr/>
        </p:nvSpPr>
        <p:spPr>
          <a:xfrm>
            <a:off x="9384310" y="4881778"/>
            <a:ext cx="128979" cy="128979"/>
          </a:xfrm>
          <a:prstGeom prst="ellipse">
            <a:avLst/>
          </a:prstGeom>
          <a:solidFill>
            <a:srgbClr val="F19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hlinkClick r:id="rId11" action="ppaction://hlinksldjump"/>
            <a:extLst>
              <a:ext uri="{FF2B5EF4-FFF2-40B4-BE49-F238E27FC236}">
                <a16:creationId xmlns:a16="http://schemas.microsoft.com/office/drawing/2014/main" id="{34F64192-6F22-460A-97CA-504AE9332442}"/>
              </a:ext>
            </a:extLst>
          </p:cNvPr>
          <p:cNvSpPr/>
          <p:nvPr/>
        </p:nvSpPr>
        <p:spPr>
          <a:xfrm>
            <a:off x="9384310" y="5463066"/>
            <a:ext cx="128979" cy="128979"/>
          </a:xfrm>
          <a:prstGeom prst="ellipse">
            <a:avLst/>
          </a:prstGeom>
          <a:solidFill>
            <a:srgbClr val="F8A9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3FBE682-5F2C-4FAE-AA85-375662A4292C}"/>
              </a:ext>
            </a:extLst>
          </p:cNvPr>
          <p:cNvGrpSpPr/>
          <p:nvPr/>
        </p:nvGrpSpPr>
        <p:grpSpPr>
          <a:xfrm>
            <a:off x="9597323" y="1329772"/>
            <a:ext cx="146522" cy="280390"/>
            <a:chOff x="5545138" y="625475"/>
            <a:chExt cx="1489075" cy="2849563"/>
          </a:xfrm>
        </p:grpSpPr>
        <p:sp>
          <p:nvSpPr>
            <p:cNvPr id="34" name="Freeform 117">
              <a:extLst>
                <a:ext uri="{FF2B5EF4-FFF2-40B4-BE49-F238E27FC236}">
                  <a16:creationId xmlns:a16="http://schemas.microsoft.com/office/drawing/2014/main" id="{65EA4F0B-9A27-42B4-9B74-AA3E9682A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625475"/>
              <a:ext cx="1243013" cy="1697038"/>
            </a:xfrm>
            <a:custGeom>
              <a:avLst/>
              <a:gdLst>
                <a:gd name="T0" fmla="*/ 2278 w 4249"/>
                <a:gd name="T1" fmla="*/ 5744 h 5744"/>
                <a:gd name="T2" fmla="*/ 0 w 4249"/>
                <a:gd name="T3" fmla="*/ 5744 h 5744"/>
                <a:gd name="T4" fmla="*/ 4249 w 4249"/>
                <a:gd name="T5" fmla="*/ 0 h 5744"/>
                <a:gd name="T6" fmla="*/ 2603 w 4249"/>
                <a:gd name="T7" fmla="*/ 4796 h 5744"/>
                <a:gd name="T8" fmla="*/ 2278 w 4249"/>
                <a:gd name="T9" fmla="*/ 5744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2278" y="5744"/>
                  </a:moveTo>
                  <a:lnTo>
                    <a:pt x="0" y="5744"/>
                  </a:lnTo>
                  <a:lnTo>
                    <a:pt x="4249" y="0"/>
                  </a:lnTo>
                  <a:lnTo>
                    <a:pt x="2603" y="4796"/>
                  </a:lnTo>
                  <a:lnTo>
                    <a:pt x="2278" y="5744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20">
              <a:extLst>
                <a:ext uri="{FF2B5EF4-FFF2-40B4-BE49-F238E27FC236}">
                  <a16:creationId xmlns:a16="http://schemas.microsoft.com/office/drawing/2014/main" id="{4F33010C-103B-4ABF-9651-99B405035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1779588"/>
              <a:ext cx="1243013" cy="1695450"/>
            </a:xfrm>
            <a:custGeom>
              <a:avLst/>
              <a:gdLst>
                <a:gd name="T0" fmla="*/ 1972 w 4249"/>
                <a:gd name="T1" fmla="*/ 0 h 5744"/>
                <a:gd name="T2" fmla="*/ 4249 w 4249"/>
                <a:gd name="T3" fmla="*/ 0 h 5744"/>
                <a:gd name="T4" fmla="*/ 0 w 4249"/>
                <a:gd name="T5" fmla="*/ 5744 h 5744"/>
                <a:gd name="T6" fmla="*/ 1646 w 4249"/>
                <a:gd name="T7" fmla="*/ 948 h 5744"/>
                <a:gd name="T8" fmla="*/ 1972 w 4249"/>
                <a:gd name="T9" fmla="*/ 0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1972" y="0"/>
                  </a:moveTo>
                  <a:lnTo>
                    <a:pt x="4249" y="0"/>
                  </a:lnTo>
                  <a:lnTo>
                    <a:pt x="0" y="5744"/>
                  </a:lnTo>
                  <a:lnTo>
                    <a:pt x="1646" y="948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757769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C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22748-DCB8-904C-D815-E2454B4622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0" dirty="0" err="1">
                <a:solidFill>
                  <a:schemeClr val="bg1"/>
                </a:solidFill>
              </a:rPr>
              <a:t>Módulo</a:t>
            </a:r>
            <a:r>
              <a:rPr lang="en-GB" b="0" dirty="0">
                <a:solidFill>
                  <a:schemeClr val="bg1"/>
                </a:solidFill>
              </a:rPr>
              <a:t> 2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Narrative </a:t>
            </a:r>
            <a:r>
              <a:rPr lang="en-GB" dirty="0" err="1">
                <a:solidFill>
                  <a:schemeClr val="bg1"/>
                </a:solidFill>
              </a:rPr>
              <a:t>como</a:t>
            </a:r>
            <a:r>
              <a:rPr lang="en-GB" dirty="0">
                <a:solidFill>
                  <a:schemeClr val="bg1"/>
                </a:solidFill>
              </a:rPr>
              <a:t> dados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C60F861-54B1-080A-5413-53F8A65A25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84FC69-2E7B-C1A3-D58F-D532E393D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t>41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BC71576-C90C-10D5-4A72-3C3D94E05C88}"/>
              </a:ext>
            </a:extLst>
          </p:cNvPr>
          <p:cNvGrpSpPr/>
          <p:nvPr/>
        </p:nvGrpSpPr>
        <p:grpSpPr>
          <a:xfrm>
            <a:off x="6298325" y="2371465"/>
            <a:ext cx="2655062" cy="3799605"/>
            <a:chOff x="5214938" y="2097088"/>
            <a:chExt cx="633412" cy="906463"/>
          </a:xfrm>
        </p:grpSpPr>
        <p:sp>
          <p:nvSpPr>
            <p:cNvPr id="6" name="Freeform 1834">
              <a:extLst>
                <a:ext uri="{FF2B5EF4-FFF2-40B4-BE49-F238E27FC236}">
                  <a16:creationId xmlns:a16="http://schemas.microsoft.com/office/drawing/2014/main" id="{723503E0-1BB9-490F-95CC-D68F18F40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538" y="2386013"/>
              <a:ext cx="276225" cy="617538"/>
            </a:xfrm>
            <a:custGeom>
              <a:avLst/>
              <a:gdLst>
                <a:gd name="T0" fmla="*/ 0 w 828"/>
                <a:gd name="T1" fmla="*/ 1276 h 1838"/>
                <a:gd name="T2" fmla="*/ 520 w 828"/>
                <a:gd name="T3" fmla="*/ 0 h 1838"/>
                <a:gd name="T4" fmla="*/ 828 w 828"/>
                <a:gd name="T5" fmla="*/ 308 h 1838"/>
                <a:gd name="T6" fmla="*/ 625 w 828"/>
                <a:gd name="T7" fmla="*/ 1838 h 1838"/>
                <a:gd name="T8" fmla="*/ 550 w 828"/>
                <a:gd name="T9" fmla="*/ 1838 h 1838"/>
                <a:gd name="T10" fmla="*/ 749 w 828"/>
                <a:gd name="T11" fmla="*/ 335 h 1838"/>
                <a:gd name="T12" fmla="*/ 547 w 828"/>
                <a:gd name="T13" fmla="*/ 133 h 1838"/>
                <a:gd name="T14" fmla="*/ 80 w 828"/>
                <a:gd name="T15" fmla="*/ 1276 h 1838"/>
                <a:gd name="T16" fmla="*/ 0 w 828"/>
                <a:gd name="T17" fmla="*/ 1276 h 1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8" h="1838">
                  <a:moveTo>
                    <a:pt x="0" y="1276"/>
                  </a:moveTo>
                  <a:lnTo>
                    <a:pt x="520" y="0"/>
                  </a:lnTo>
                  <a:lnTo>
                    <a:pt x="828" y="308"/>
                  </a:lnTo>
                  <a:lnTo>
                    <a:pt x="625" y="1838"/>
                  </a:lnTo>
                  <a:lnTo>
                    <a:pt x="550" y="1838"/>
                  </a:lnTo>
                  <a:lnTo>
                    <a:pt x="749" y="335"/>
                  </a:lnTo>
                  <a:lnTo>
                    <a:pt x="547" y="133"/>
                  </a:lnTo>
                  <a:lnTo>
                    <a:pt x="80" y="1276"/>
                  </a:lnTo>
                  <a:lnTo>
                    <a:pt x="0" y="1276"/>
                  </a:lnTo>
                  <a:close/>
                </a:path>
              </a:pathLst>
            </a:custGeom>
            <a:solidFill>
              <a:srgbClr val="17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1835">
              <a:extLst>
                <a:ext uri="{FF2B5EF4-FFF2-40B4-BE49-F238E27FC236}">
                  <a16:creationId xmlns:a16="http://schemas.microsoft.com/office/drawing/2014/main" id="{9B498745-D34C-F5D5-FD32-F1AA009D3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3250" y="2478088"/>
              <a:ext cx="165100" cy="390525"/>
            </a:xfrm>
            <a:custGeom>
              <a:avLst/>
              <a:gdLst>
                <a:gd name="T0" fmla="*/ 70 w 496"/>
                <a:gd name="T1" fmla="*/ 0 h 1163"/>
                <a:gd name="T2" fmla="*/ 496 w 496"/>
                <a:gd name="T3" fmla="*/ 1163 h 1163"/>
                <a:gd name="T4" fmla="*/ 416 w 496"/>
                <a:gd name="T5" fmla="*/ 1163 h 1163"/>
                <a:gd name="T6" fmla="*/ 0 w 496"/>
                <a:gd name="T7" fmla="*/ 25 h 1163"/>
                <a:gd name="T8" fmla="*/ 70 w 496"/>
                <a:gd name="T9" fmla="*/ 0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6" h="1163">
                  <a:moveTo>
                    <a:pt x="70" y="0"/>
                  </a:moveTo>
                  <a:lnTo>
                    <a:pt x="496" y="1163"/>
                  </a:lnTo>
                  <a:lnTo>
                    <a:pt x="416" y="1163"/>
                  </a:lnTo>
                  <a:lnTo>
                    <a:pt x="0" y="25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17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36">
              <a:extLst>
                <a:ext uri="{FF2B5EF4-FFF2-40B4-BE49-F238E27FC236}">
                  <a16:creationId xmlns:a16="http://schemas.microsoft.com/office/drawing/2014/main" id="{2B77CFAE-7ACE-84AD-09B3-D636BD7E5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2750" y="2097088"/>
              <a:ext cx="342900" cy="727075"/>
            </a:xfrm>
            <a:custGeom>
              <a:avLst/>
              <a:gdLst>
                <a:gd name="T0" fmla="*/ 643 w 1032"/>
                <a:gd name="T1" fmla="*/ 2164 h 2164"/>
                <a:gd name="T2" fmla="*/ 0 w 1032"/>
                <a:gd name="T3" fmla="*/ 1521 h 2164"/>
                <a:gd name="T4" fmla="*/ 24 w 1032"/>
                <a:gd name="T5" fmla="*/ 1427 h 2164"/>
                <a:gd name="T6" fmla="*/ 388 w 1032"/>
                <a:gd name="T7" fmla="*/ 0 h 2164"/>
                <a:gd name="T8" fmla="*/ 1001 w 1032"/>
                <a:gd name="T9" fmla="*/ 613 h 2164"/>
                <a:gd name="T10" fmla="*/ 1032 w 1032"/>
                <a:gd name="T11" fmla="*/ 644 h 2164"/>
                <a:gd name="T12" fmla="*/ 643 w 1032"/>
                <a:gd name="T13" fmla="*/ 2164 h 2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2" h="2164">
                  <a:moveTo>
                    <a:pt x="643" y="2164"/>
                  </a:moveTo>
                  <a:lnTo>
                    <a:pt x="0" y="1521"/>
                  </a:lnTo>
                  <a:lnTo>
                    <a:pt x="24" y="1427"/>
                  </a:lnTo>
                  <a:lnTo>
                    <a:pt x="388" y="0"/>
                  </a:lnTo>
                  <a:lnTo>
                    <a:pt x="1001" y="613"/>
                  </a:lnTo>
                  <a:lnTo>
                    <a:pt x="1032" y="644"/>
                  </a:lnTo>
                  <a:lnTo>
                    <a:pt x="643" y="2164"/>
                  </a:lnTo>
                  <a:close/>
                </a:path>
              </a:pathLst>
            </a:custGeom>
            <a:solidFill>
              <a:srgbClr val="33A3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837">
              <a:extLst>
                <a:ext uri="{FF2B5EF4-FFF2-40B4-BE49-F238E27FC236}">
                  <a16:creationId xmlns:a16="http://schemas.microsoft.com/office/drawing/2014/main" id="{74438618-8768-BEA1-02A1-7301A2B3D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5925" y="2117726"/>
              <a:ext cx="323850" cy="685800"/>
            </a:xfrm>
            <a:custGeom>
              <a:avLst/>
              <a:gdLst>
                <a:gd name="T0" fmla="*/ 613 w 977"/>
                <a:gd name="T1" fmla="*/ 2038 h 2038"/>
                <a:gd name="T2" fmla="*/ 0 w 977"/>
                <a:gd name="T3" fmla="*/ 1426 h 2038"/>
                <a:gd name="T4" fmla="*/ 364 w 977"/>
                <a:gd name="T5" fmla="*/ 0 h 2038"/>
                <a:gd name="T6" fmla="*/ 977 w 977"/>
                <a:gd name="T7" fmla="*/ 613 h 2038"/>
                <a:gd name="T8" fmla="*/ 613 w 977"/>
                <a:gd name="T9" fmla="*/ 2038 h 2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7" h="2038">
                  <a:moveTo>
                    <a:pt x="613" y="2038"/>
                  </a:moveTo>
                  <a:lnTo>
                    <a:pt x="0" y="1426"/>
                  </a:lnTo>
                  <a:lnTo>
                    <a:pt x="364" y="0"/>
                  </a:lnTo>
                  <a:lnTo>
                    <a:pt x="977" y="613"/>
                  </a:lnTo>
                  <a:lnTo>
                    <a:pt x="613" y="2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838">
              <a:extLst>
                <a:ext uri="{FF2B5EF4-FFF2-40B4-BE49-F238E27FC236}">
                  <a16:creationId xmlns:a16="http://schemas.microsoft.com/office/drawing/2014/main" id="{D5DDA698-C006-F951-7E5B-1A4C91F646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05450" y="2220913"/>
              <a:ext cx="285750" cy="515938"/>
            </a:xfrm>
            <a:custGeom>
              <a:avLst/>
              <a:gdLst>
                <a:gd name="T0" fmla="*/ 656 w 857"/>
                <a:gd name="T1" fmla="*/ 142 h 1536"/>
                <a:gd name="T2" fmla="*/ 687 w 857"/>
                <a:gd name="T3" fmla="*/ 170 h 1536"/>
                <a:gd name="T4" fmla="*/ 238 w 857"/>
                <a:gd name="T5" fmla="*/ 682 h 1536"/>
                <a:gd name="T6" fmla="*/ 247 w 857"/>
                <a:gd name="T7" fmla="*/ 724 h 1536"/>
                <a:gd name="T8" fmla="*/ 685 w 857"/>
                <a:gd name="T9" fmla="*/ 304 h 1536"/>
                <a:gd name="T10" fmla="*/ 743 w 857"/>
                <a:gd name="T11" fmla="*/ 251 h 1536"/>
                <a:gd name="T12" fmla="*/ 732 w 857"/>
                <a:gd name="T13" fmla="*/ 339 h 1536"/>
                <a:gd name="T14" fmla="*/ 777 w 857"/>
                <a:gd name="T15" fmla="*/ 325 h 1536"/>
                <a:gd name="T16" fmla="*/ 787 w 857"/>
                <a:gd name="T17" fmla="*/ 453 h 1536"/>
                <a:gd name="T18" fmla="*/ 798 w 857"/>
                <a:gd name="T19" fmla="*/ 314 h 1536"/>
                <a:gd name="T20" fmla="*/ 466 w 857"/>
                <a:gd name="T21" fmla="*/ 1377 h 1536"/>
                <a:gd name="T22" fmla="*/ 386 w 857"/>
                <a:gd name="T23" fmla="*/ 1405 h 1536"/>
                <a:gd name="T24" fmla="*/ 557 w 857"/>
                <a:gd name="T25" fmla="*/ 316 h 1536"/>
                <a:gd name="T26" fmla="*/ 279 w 857"/>
                <a:gd name="T27" fmla="*/ 1337 h 1536"/>
                <a:gd name="T28" fmla="*/ 207 w 857"/>
                <a:gd name="T29" fmla="*/ 1225 h 1536"/>
                <a:gd name="T30" fmla="*/ 112 w 857"/>
                <a:gd name="T31" fmla="*/ 1181 h 1536"/>
                <a:gd name="T32" fmla="*/ 173 w 857"/>
                <a:gd name="T33" fmla="*/ 1136 h 1536"/>
                <a:gd name="T34" fmla="*/ 308 w 857"/>
                <a:gd name="T35" fmla="*/ 153 h 1536"/>
                <a:gd name="T36" fmla="*/ 281 w 857"/>
                <a:gd name="T37" fmla="*/ 842 h 1536"/>
                <a:gd name="T38" fmla="*/ 389 w 857"/>
                <a:gd name="T39" fmla="*/ 916 h 1536"/>
                <a:gd name="T40" fmla="*/ 633 w 857"/>
                <a:gd name="T41" fmla="*/ 958 h 1536"/>
                <a:gd name="T42" fmla="*/ 423 w 857"/>
                <a:gd name="T43" fmla="*/ 753 h 1536"/>
                <a:gd name="T44" fmla="*/ 330 w 857"/>
                <a:gd name="T45" fmla="*/ 870 h 1536"/>
                <a:gd name="T46" fmla="*/ 365 w 857"/>
                <a:gd name="T47" fmla="*/ 766 h 1536"/>
                <a:gd name="T48" fmla="*/ 458 w 857"/>
                <a:gd name="T49" fmla="*/ 928 h 1536"/>
                <a:gd name="T50" fmla="*/ 445 w 857"/>
                <a:gd name="T51" fmla="*/ 964 h 1536"/>
                <a:gd name="T52" fmla="*/ 432 w 857"/>
                <a:gd name="T53" fmla="*/ 955 h 1536"/>
                <a:gd name="T54" fmla="*/ 478 w 857"/>
                <a:gd name="T55" fmla="*/ 956 h 1536"/>
                <a:gd name="T56" fmla="*/ 527 w 857"/>
                <a:gd name="T57" fmla="*/ 1137 h 1536"/>
                <a:gd name="T58" fmla="*/ 329 w 857"/>
                <a:gd name="T59" fmla="*/ 960 h 1536"/>
                <a:gd name="T60" fmla="*/ 424 w 857"/>
                <a:gd name="T61" fmla="*/ 1056 h 1536"/>
                <a:gd name="T62" fmla="*/ 654 w 857"/>
                <a:gd name="T63" fmla="*/ 1256 h 1536"/>
                <a:gd name="T64" fmla="*/ 649 w 857"/>
                <a:gd name="T65" fmla="*/ 621 h 1536"/>
                <a:gd name="T66" fmla="*/ 55 w 857"/>
                <a:gd name="T67" fmla="*/ 985 h 1536"/>
                <a:gd name="T68" fmla="*/ 55 w 857"/>
                <a:gd name="T69" fmla="*/ 896 h 1536"/>
                <a:gd name="T70" fmla="*/ 472 w 857"/>
                <a:gd name="T71" fmla="*/ 815 h 1536"/>
                <a:gd name="T72" fmla="*/ 495 w 857"/>
                <a:gd name="T73" fmla="*/ 807 h 1536"/>
                <a:gd name="T74" fmla="*/ 475 w 857"/>
                <a:gd name="T75" fmla="*/ 838 h 1536"/>
                <a:gd name="T76" fmla="*/ 627 w 857"/>
                <a:gd name="T77" fmla="*/ 1306 h 1536"/>
                <a:gd name="T78" fmla="*/ 400 w 857"/>
                <a:gd name="T79" fmla="*/ 1110 h 1536"/>
                <a:gd name="T80" fmla="*/ 319 w 857"/>
                <a:gd name="T81" fmla="*/ 1000 h 1536"/>
                <a:gd name="T82" fmla="*/ 519 w 857"/>
                <a:gd name="T83" fmla="*/ 1181 h 1536"/>
                <a:gd name="T84" fmla="*/ 458 w 857"/>
                <a:gd name="T85" fmla="*/ 505 h 1536"/>
                <a:gd name="T86" fmla="*/ 468 w 857"/>
                <a:gd name="T87" fmla="*/ 503 h 1536"/>
                <a:gd name="T88" fmla="*/ 431 w 857"/>
                <a:gd name="T89" fmla="*/ 373 h 1536"/>
                <a:gd name="T90" fmla="*/ 558 w 857"/>
                <a:gd name="T91" fmla="*/ 686 h 1536"/>
                <a:gd name="T92" fmla="*/ 391 w 857"/>
                <a:gd name="T93" fmla="*/ 618 h 1536"/>
                <a:gd name="T94" fmla="*/ 360 w 857"/>
                <a:gd name="T95" fmla="*/ 610 h 1536"/>
                <a:gd name="T96" fmla="*/ 29 w 857"/>
                <a:gd name="T97" fmla="*/ 1107 h 1536"/>
                <a:gd name="T98" fmla="*/ 435 w 857"/>
                <a:gd name="T99" fmla="*/ 354 h 1536"/>
                <a:gd name="T100" fmla="*/ 519 w 857"/>
                <a:gd name="T101" fmla="*/ 625 h 1536"/>
                <a:gd name="T102" fmla="*/ 492 w 857"/>
                <a:gd name="T103" fmla="*/ 637 h 1536"/>
                <a:gd name="T104" fmla="*/ 466 w 857"/>
                <a:gd name="T105" fmla="*/ 653 h 1536"/>
                <a:gd name="T106" fmla="*/ 424 w 857"/>
                <a:gd name="T107" fmla="*/ 672 h 1536"/>
                <a:gd name="T108" fmla="*/ 417 w 857"/>
                <a:gd name="T109" fmla="*/ 660 h 1536"/>
                <a:gd name="T110" fmla="*/ 555 w 857"/>
                <a:gd name="T111" fmla="*/ 551 h 1536"/>
                <a:gd name="T112" fmla="*/ 415 w 857"/>
                <a:gd name="T113" fmla="*/ 297 h 1536"/>
                <a:gd name="T114" fmla="*/ 315 w 857"/>
                <a:gd name="T115" fmla="*/ 593 h 1536"/>
                <a:gd name="T116" fmla="*/ 637 w 857"/>
                <a:gd name="T117" fmla="*/ 773 h 1536"/>
                <a:gd name="T118" fmla="*/ 625 w 857"/>
                <a:gd name="T119" fmla="*/ 712 h 1536"/>
                <a:gd name="T120" fmla="*/ 328 w 857"/>
                <a:gd name="T121" fmla="*/ 558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57" h="1536">
                  <a:moveTo>
                    <a:pt x="551" y="673"/>
                  </a:moveTo>
                  <a:cubicBezTo>
                    <a:pt x="548" y="644"/>
                    <a:pt x="541" y="604"/>
                    <a:pt x="535" y="571"/>
                  </a:cubicBezTo>
                  <a:lnTo>
                    <a:pt x="531" y="550"/>
                  </a:lnTo>
                  <a:lnTo>
                    <a:pt x="519" y="549"/>
                  </a:lnTo>
                  <a:cubicBezTo>
                    <a:pt x="523" y="574"/>
                    <a:pt x="526" y="599"/>
                    <a:pt x="529" y="624"/>
                  </a:cubicBezTo>
                  <a:cubicBezTo>
                    <a:pt x="531" y="647"/>
                    <a:pt x="533" y="669"/>
                    <a:pt x="534" y="692"/>
                  </a:cubicBezTo>
                  <a:cubicBezTo>
                    <a:pt x="540" y="687"/>
                    <a:pt x="546" y="680"/>
                    <a:pt x="551" y="673"/>
                  </a:cubicBezTo>
                  <a:close/>
                  <a:moveTo>
                    <a:pt x="687" y="170"/>
                  </a:moveTo>
                  <a:cubicBezTo>
                    <a:pt x="680" y="145"/>
                    <a:pt x="668" y="138"/>
                    <a:pt x="656" y="142"/>
                  </a:cubicBezTo>
                  <a:cubicBezTo>
                    <a:pt x="642" y="146"/>
                    <a:pt x="627" y="163"/>
                    <a:pt x="616" y="184"/>
                  </a:cubicBezTo>
                  <a:cubicBezTo>
                    <a:pt x="605" y="205"/>
                    <a:pt x="598" y="230"/>
                    <a:pt x="600" y="250"/>
                  </a:cubicBezTo>
                  <a:cubicBezTo>
                    <a:pt x="603" y="273"/>
                    <a:pt x="620" y="290"/>
                    <a:pt x="658" y="285"/>
                  </a:cubicBezTo>
                  <a:lnTo>
                    <a:pt x="660" y="295"/>
                  </a:lnTo>
                  <a:cubicBezTo>
                    <a:pt x="614" y="301"/>
                    <a:pt x="594" y="280"/>
                    <a:pt x="590" y="252"/>
                  </a:cubicBezTo>
                  <a:cubicBezTo>
                    <a:pt x="587" y="229"/>
                    <a:pt x="595" y="202"/>
                    <a:pt x="607" y="179"/>
                  </a:cubicBezTo>
                  <a:cubicBezTo>
                    <a:pt x="619" y="156"/>
                    <a:pt x="637" y="137"/>
                    <a:pt x="653" y="132"/>
                  </a:cubicBezTo>
                  <a:cubicBezTo>
                    <a:pt x="671" y="127"/>
                    <a:pt x="687" y="136"/>
                    <a:pt x="697" y="167"/>
                  </a:cubicBezTo>
                  <a:lnTo>
                    <a:pt x="687" y="170"/>
                  </a:lnTo>
                  <a:close/>
                  <a:moveTo>
                    <a:pt x="510" y="1400"/>
                  </a:moveTo>
                  <a:lnTo>
                    <a:pt x="484" y="1485"/>
                  </a:lnTo>
                  <a:lnTo>
                    <a:pt x="474" y="1482"/>
                  </a:lnTo>
                  <a:lnTo>
                    <a:pt x="500" y="1397"/>
                  </a:lnTo>
                  <a:lnTo>
                    <a:pt x="510" y="1400"/>
                  </a:lnTo>
                  <a:close/>
                  <a:moveTo>
                    <a:pt x="279" y="1133"/>
                  </a:moveTo>
                  <a:cubicBezTo>
                    <a:pt x="258" y="1117"/>
                    <a:pt x="241" y="1100"/>
                    <a:pt x="226" y="1083"/>
                  </a:cubicBezTo>
                  <a:cubicBezTo>
                    <a:pt x="161" y="1007"/>
                    <a:pt x="147" y="927"/>
                    <a:pt x="159" y="856"/>
                  </a:cubicBezTo>
                  <a:cubicBezTo>
                    <a:pt x="170" y="784"/>
                    <a:pt x="205" y="722"/>
                    <a:pt x="238" y="682"/>
                  </a:cubicBezTo>
                  <a:cubicBezTo>
                    <a:pt x="243" y="675"/>
                    <a:pt x="248" y="669"/>
                    <a:pt x="253" y="663"/>
                  </a:cubicBezTo>
                  <a:lnTo>
                    <a:pt x="218" y="676"/>
                  </a:lnTo>
                  <a:lnTo>
                    <a:pt x="215" y="666"/>
                  </a:lnTo>
                  <a:lnTo>
                    <a:pt x="279" y="644"/>
                  </a:lnTo>
                  <a:lnTo>
                    <a:pt x="276" y="655"/>
                  </a:lnTo>
                  <a:lnTo>
                    <a:pt x="276" y="656"/>
                  </a:lnTo>
                  <a:lnTo>
                    <a:pt x="276" y="656"/>
                  </a:lnTo>
                  <a:lnTo>
                    <a:pt x="256" y="727"/>
                  </a:lnTo>
                  <a:lnTo>
                    <a:pt x="247" y="724"/>
                  </a:lnTo>
                  <a:lnTo>
                    <a:pt x="262" y="669"/>
                  </a:lnTo>
                  <a:cubicBezTo>
                    <a:pt x="256" y="675"/>
                    <a:pt x="251" y="681"/>
                    <a:pt x="245" y="688"/>
                  </a:cubicBezTo>
                  <a:cubicBezTo>
                    <a:pt x="214" y="727"/>
                    <a:pt x="179" y="788"/>
                    <a:pt x="168" y="857"/>
                  </a:cubicBezTo>
                  <a:cubicBezTo>
                    <a:pt x="158" y="926"/>
                    <a:pt x="171" y="1003"/>
                    <a:pt x="234" y="1076"/>
                  </a:cubicBezTo>
                  <a:cubicBezTo>
                    <a:pt x="248" y="1093"/>
                    <a:pt x="265" y="1109"/>
                    <a:pt x="285" y="1125"/>
                  </a:cubicBezTo>
                  <a:lnTo>
                    <a:pt x="279" y="1133"/>
                  </a:lnTo>
                  <a:close/>
                  <a:moveTo>
                    <a:pt x="699" y="265"/>
                  </a:moveTo>
                  <a:cubicBezTo>
                    <a:pt x="694" y="271"/>
                    <a:pt x="691" y="277"/>
                    <a:pt x="689" y="283"/>
                  </a:cubicBezTo>
                  <a:cubicBezTo>
                    <a:pt x="686" y="290"/>
                    <a:pt x="685" y="297"/>
                    <a:pt x="685" y="304"/>
                  </a:cubicBezTo>
                  <a:cubicBezTo>
                    <a:pt x="685" y="306"/>
                    <a:pt x="685" y="307"/>
                    <a:pt x="685" y="309"/>
                  </a:cubicBezTo>
                  <a:cubicBezTo>
                    <a:pt x="685" y="310"/>
                    <a:pt x="686" y="312"/>
                    <a:pt x="686" y="314"/>
                  </a:cubicBezTo>
                  <a:cubicBezTo>
                    <a:pt x="687" y="322"/>
                    <a:pt x="691" y="329"/>
                    <a:pt x="696" y="333"/>
                  </a:cubicBezTo>
                  <a:cubicBezTo>
                    <a:pt x="700" y="338"/>
                    <a:pt x="705" y="340"/>
                    <a:pt x="710" y="340"/>
                  </a:cubicBezTo>
                  <a:cubicBezTo>
                    <a:pt x="716" y="338"/>
                    <a:pt x="721" y="335"/>
                    <a:pt x="726" y="332"/>
                  </a:cubicBezTo>
                  <a:cubicBezTo>
                    <a:pt x="731" y="328"/>
                    <a:pt x="735" y="323"/>
                    <a:pt x="738" y="317"/>
                  </a:cubicBezTo>
                  <a:lnTo>
                    <a:pt x="738" y="316"/>
                  </a:lnTo>
                  <a:cubicBezTo>
                    <a:pt x="753" y="293"/>
                    <a:pt x="755" y="274"/>
                    <a:pt x="750" y="261"/>
                  </a:cubicBezTo>
                  <a:cubicBezTo>
                    <a:pt x="749" y="257"/>
                    <a:pt x="746" y="253"/>
                    <a:pt x="743" y="251"/>
                  </a:cubicBezTo>
                  <a:cubicBezTo>
                    <a:pt x="739" y="248"/>
                    <a:pt x="735" y="247"/>
                    <a:pt x="731" y="246"/>
                  </a:cubicBezTo>
                  <a:cubicBezTo>
                    <a:pt x="721" y="245"/>
                    <a:pt x="709" y="251"/>
                    <a:pt x="699" y="265"/>
                  </a:cubicBezTo>
                  <a:close/>
                  <a:moveTo>
                    <a:pt x="679" y="280"/>
                  </a:moveTo>
                  <a:cubicBezTo>
                    <a:pt x="682" y="272"/>
                    <a:pt x="686" y="265"/>
                    <a:pt x="691" y="259"/>
                  </a:cubicBezTo>
                  <a:cubicBezTo>
                    <a:pt x="704" y="242"/>
                    <a:pt x="719" y="235"/>
                    <a:pt x="732" y="236"/>
                  </a:cubicBezTo>
                  <a:cubicBezTo>
                    <a:pt x="738" y="237"/>
                    <a:pt x="744" y="239"/>
                    <a:pt x="749" y="243"/>
                  </a:cubicBezTo>
                  <a:cubicBezTo>
                    <a:pt x="753" y="246"/>
                    <a:pt x="757" y="251"/>
                    <a:pt x="760" y="258"/>
                  </a:cubicBezTo>
                  <a:cubicBezTo>
                    <a:pt x="766" y="273"/>
                    <a:pt x="764" y="295"/>
                    <a:pt x="747" y="322"/>
                  </a:cubicBezTo>
                  <a:cubicBezTo>
                    <a:pt x="743" y="329"/>
                    <a:pt x="738" y="335"/>
                    <a:pt x="732" y="339"/>
                  </a:cubicBezTo>
                  <a:cubicBezTo>
                    <a:pt x="727" y="344"/>
                    <a:pt x="720" y="348"/>
                    <a:pt x="712" y="350"/>
                  </a:cubicBezTo>
                  <a:lnTo>
                    <a:pt x="711" y="350"/>
                  </a:lnTo>
                  <a:cubicBezTo>
                    <a:pt x="703" y="351"/>
                    <a:pt x="695" y="347"/>
                    <a:pt x="688" y="340"/>
                  </a:cubicBezTo>
                  <a:cubicBezTo>
                    <a:pt x="683" y="334"/>
                    <a:pt x="678" y="326"/>
                    <a:pt x="676" y="315"/>
                  </a:cubicBezTo>
                  <a:lnTo>
                    <a:pt x="676" y="315"/>
                  </a:lnTo>
                  <a:cubicBezTo>
                    <a:pt x="676" y="313"/>
                    <a:pt x="676" y="312"/>
                    <a:pt x="675" y="310"/>
                  </a:cubicBezTo>
                  <a:cubicBezTo>
                    <a:pt x="675" y="308"/>
                    <a:pt x="675" y="306"/>
                    <a:pt x="675" y="304"/>
                  </a:cubicBezTo>
                  <a:cubicBezTo>
                    <a:pt x="675" y="296"/>
                    <a:pt x="677" y="288"/>
                    <a:pt x="679" y="280"/>
                  </a:cubicBezTo>
                  <a:close/>
                  <a:moveTo>
                    <a:pt x="777" y="325"/>
                  </a:moveTo>
                  <a:cubicBezTo>
                    <a:pt x="783" y="312"/>
                    <a:pt x="790" y="305"/>
                    <a:pt x="796" y="304"/>
                  </a:cubicBezTo>
                  <a:cubicBezTo>
                    <a:pt x="801" y="302"/>
                    <a:pt x="807" y="305"/>
                    <a:pt x="810" y="310"/>
                  </a:cubicBezTo>
                  <a:cubicBezTo>
                    <a:pt x="814" y="314"/>
                    <a:pt x="816" y="320"/>
                    <a:pt x="817" y="326"/>
                  </a:cubicBezTo>
                  <a:cubicBezTo>
                    <a:pt x="820" y="341"/>
                    <a:pt x="816" y="359"/>
                    <a:pt x="803" y="368"/>
                  </a:cubicBezTo>
                  <a:cubicBezTo>
                    <a:pt x="792" y="375"/>
                    <a:pt x="782" y="380"/>
                    <a:pt x="774" y="383"/>
                  </a:cubicBezTo>
                  <a:cubicBezTo>
                    <a:pt x="764" y="387"/>
                    <a:pt x="755" y="391"/>
                    <a:pt x="748" y="399"/>
                  </a:cubicBezTo>
                  <a:cubicBezTo>
                    <a:pt x="757" y="405"/>
                    <a:pt x="765" y="411"/>
                    <a:pt x="772" y="419"/>
                  </a:cubicBezTo>
                  <a:cubicBezTo>
                    <a:pt x="781" y="428"/>
                    <a:pt x="789" y="437"/>
                    <a:pt x="795" y="448"/>
                  </a:cubicBezTo>
                  <a:lnTo>
                    <a:pt x="787" y="453"/>
                  </a:lnTo>
                  <a:cubicBezTo>
                    <a:pt x="781" y="443"/>
                    <a:pt x="773" y="434"/>
                    <a:pt x="765" y="426"/>
                  </a:cubicBezTo>
                  <a:cubicBezTo>
                    <a:pt x="757" y="418"/>
                    <a:pt x="748" y="410"/>
                    <a:pt x="738" y="404"/>
                  </a:cubicBezTo>
                  <a:lnTo>
                    <a:pt x="734" y="401"/>
                  </a:lnTo>
                  <a:lnTo>
                    <a:pt x="737" y="397"/>
                  </a:lnTo>
                  <a:cubicBezTo>
                    <a:pt x="746" y="384"/>
                    <a:pt x="757" y="380"/>
                    <a:pt x="770" y="374"/>
                  </a:cubicBezTo>
                  <a:cubicBezTo>
                    <a:pt x="778" y="371"/>
                    <a:pt x="787" y="367"/>
                    <a:pt x="798" y="360"/>
                  </a:cubicBezTo>
                  <a:cubicBezTo>
                    <a:pt x="807" y="354"/>
                    <a:pt x="809" y="339"/>
                    <a:pt x="807" y="328"/>
                  </a:cubicBezTo>
                  <a:cubicBezTo>
                    <a:pt x="806" y="323"/>
                    <a:pt x="805" y="319"/>
                    <a:pt x="802" y="316"/>
                  </a:cubicBezTo>
                  <a:cubicBezTo>
                    <a:pt x="801" y="314"/>
                    <a:pt x="800" y="313"/>
                    <a:pt x="798" y="314"/>
                  </a:cubicBezTo>
                  <a:cubicBezTo>
                    <a:pt x="795" y="314"/>
                    <a:pt x="791" y="319"/>
                    <a:pt x="786" y="329"/>
                  </a:cubicBezTo>
                  <a:lnTo>
                    <a:pt x="777" y="325"/>
                  </a:lnTo>
                  <a:close/>
                  <a:moveTo>
                    <a:pt x="343" y="1367"/>
                  </a:moveTo>
                  <a:lnTo>
                    <a:pt x="384" y="1243"/>
                  </a:lnTo>
                  <a:lnTo>
                    <a:pt x="393" y="1246"/>
                  </a:lnTo>
                  <a:lnTo>
                    <a:pt x="353" y="1370"/>
                  </a:lnTo>
                  <a:lnTo>
                    <a:pt x="343" y="1367"/>
                  </a:lnTo>
                  <a:close/>
                  <a:moveTo>
                    <a:pt x="488" y="1304"/>
                  </a:moveTo>
                  <a:cubicBezTo>
                    <a:pt x="481" y="1329"/>
                    <a:pt x="474" y="1353"/>
                    <a:pt x="466" y="1377"/>
                  </a:cubicBezTo>
                  <a:cubicBezTo>
                    <a:pt x="458" y="1401"/>
                    <a:pt x="449" y="1426"/>
                    <a:pt x="439" y="1449"/>
                  </a:cubicBezTo>
                  <a:lnTo>
                    <a:pt x="430" y="1445"/>
                  </a:lnTo>
                  <a:cubicBezTo>
                    <a:pt x="440" y="1422"/>
                    <a:pt x="449" y="1398"/>
                    <a:pt x="457" y="1374"/>
                  </a:cubicBezTo>
                  <a:cubicBezTo>
                    <a:pt x="465" y="1350"/>
                    <a:pt x="472" y="1326"/>
                    <a:pt x="478" y="1302"/>
                  </a:cubicBezTo>
                  <a:lnTo>
                    <a:pt x="488" y="1304"/>
                  </a:lnTo>
                  <a:close/>
                  <a:moveTo>
                    <a:pt x="457" y="1224"/>
                  </a:moveTo>
                  <a:cubicBezTo>
                    <a:pt x="451" y="1244"/>
                    <a:pt x="445" y="1262"/>
                    <a:pt x="440" y="1279"/>
                  </a:cubicBezTo>
                  <a:cubicBezTo>
                    <a:pt x="426" y="1321"/>
                    <a:pt x="415" y="1356"/>
                    <a:pt x="396" y="1408"/>
                  </a:cubicBezTo>
                  <a:lnTo>
                    <a:pt x="386" y="1405"/>
                  </a:lnTo>
                  <a:cubicBezTo>
                    <a:pt x="406" y="1353"/>
                    <a:pt x="417" y="1318"/>
                    <a:pt x="430" y="1276"/>
                  </a:cubicBezTo>
                  <a:cubicBezTo>
                    <a:pt x="435" y="1259"/>
                    <a:pt x="441" y="1242"/>
                    <a:pt x="447" y="1221"/>
                  </a:cubicBezTo>
                  <a:lnTo>
                    <a:pt x="457" y="1224"/>
                  </a:lnTo>
                  <a:close/>
                  <a:moveTo>
                    <a:pt x="306" y="1337"/>
                  </a:moveTo>
                  <a:cubicBezTo>
                    <a:pt x="326" y="1265"/>
                    <a:pt x="367" y="1110"/>
                    <a:pt x="367" y="1110"/>
                  </a:cubicBezTo>
                  <a:lnTo>
                    <a:pt x="377" y="1112"/>
                  </a:lnTo>
                  <a:cubicBezTo>
                    <a:pt x="377" y="1113"/>
                    <a:pt x="336" y="1267"/>
                    <a:pt x="316" y="1340"/>
                  </a:cubicBezTo>
                  <a:lnTo>
                    <a:pt x="306" y="1337"/>
                  </a:lnTo>
                  <a:close/>
                  <a:moveTo>
                    <a:pt x="557" y="316"/>
                  </a:moveTo>
                  <a:cubicBezTo>
                    <a:pt x="595" y="335"/>
                    <a:pt x="630" y="358"/>
                    <a:pt x="662" y="385"/>
                  </a:cubicBezTo>
                  <a:cubicBezTo>
                    <a:pt x="694" y="412"/>
                    <a:pt x="723" y="443"/>
                    <a:pt x="749" y="476"/>
                  </a:cubicBezTo>
                  <a:lnTo>
                    <a:pt x="741" y="482"/>
                  </a:lnTo>
                  <a:cubicBezTo>
                    <a:pt x="716" y="449"/>
                    <a:pt x="687" y="419"/>
                    <a:pt x="655" y="393"/>
                  </a:cubicBezTo>
                  <a:cubicBezTo>
                    <a:pt x="624" y="366"/>
                    <a:pt x="590" y="343"/>
                    <a:pt x="553" y="324"/>
                  </a:cubicBezTo>
                  <a:lnTo>
                    <a:pt x="557" y="316"/>
                  </a:lnTo>
                  <a:close/>
                  <a:moveTo>
                    <a:pt x="467" y="1536"/>
                  </a:moveTo>
                  <a:lnTo>
                    <a:pt x="272" y="1344"/>
                  </a:lnTo>
                  <a:lnTo>
                    <a:pt x="279" y="1337"/>
                  </a:lnTo>
                  <a:lnTo>
                    <a:pt x="474" y="1528"/>
                  </a:lnTo>
                  <a:lnTo>
                    <a:pt x="467" y="1536"/>
                  </a:lnTo>
                  <a:close/>
                  <a:moveTo>
                    <a:pt x="238" y="1168"/>
                  </a:moveTo>
                  <a:cubicBezTo>
                    <a:pt x="238" y="1168"/>
                    <a:pt x="235" y="1179"/>
                    <a:pt x="230" y="1193"/>
                  </a:cubicBezTo>
                  <a:cubicBezTo>
                    <a:pt x="237" y="1199"/>
                    <a:pt x="244" y="1205"/>
                    <a:pt x="251" y="1212"/>
                  </a:cubicBezTo>
                  <a:lnTo>
                    <a:pt x="244" y="1219"/>
                  </a:lnTo>
                  <a:cubicBezTo>
                    <a:pt x="238" y="1214"/>
                    <a:pt x="232" y="1208"/>
                    <a:pt x="226" y="1203"/>
                  </a:cubicBezTo>
                  <a:cubicBezTo>
                    <a:pt x="223" y="1212"/>
                    <a:pt x="219" y="1222"/>
                    <a:pt x="216" y="1229"/>
                  </a:cubicBezTo>
                  <a:lnTo>
                    <a:pt x="207" y="1225"/>
                  </a:lnTo>
                  <a:cubicBezTo>
                    <a:pt x="210" y="1217"/>
                    <a:pt x="214" y="1206"/>
                    <a:pt x="218" y="1196"/>
                  </a:cubicBezTo>
                  <a:cubicBezTo>
                    <a:pt x="211" y="1189"/>
                    <a:pt x="203" y="1183"/>
                    <a:pt x="196" y="1177"/>
                  </a:cubicBezTo>
                  <a:lnTo>
                    <a:pt x="202" y="1169"/>
                  </a:lnTo>
                  <a:cubicBezTo>
                    <a:pt x="208" y="1175"/>
                    <a:pt x="215" y="1180"/>
                    <a:pt x="222" y="1186"/>
                  </a:cubicBezTo>
                  <a:cubicBezTo>
                    <a:pt x="226" y="1174"/>
                    <a:pt x="229" y="1165"/>
                    <a:pt x="229" y="1165"/>
                  </a:cubicBezTo>
                  <a:lnTo>
                    <a:pt x="238" y="1168"/>
                  </a:lnTo>
                  <a:close/>
                  <a:moveTo>
                    <a:pt x="148" y="1209"/>
                  </a:moveTo>
                  <a:cubicBezTo>
                    <a:pt x="142" y="1204"/>
                    <a:pt x="136" y="1199"/>
                    <a:pt x="131" y="1195"/>
                  </a:cubicBezTo>
                  <a:cubicBezTo>
                    <a:pt x="125" y="1190"/>
                    <a:pt x="119" y="1186"/>
                    <a:pt x="112" y="1181"/>
                  </a:cubicBezTo>
                  <a:lnTo>
                    <a:pt x="118" y="1173"/>
                  </a:lnTo>
                  <a:cubicBezTo>
                    <a:pt x="124" y="1177"/>
                    <a:pt x="131" y="1182"/>
                    <a:pt x="137" y="1187"/>
                  </a:cubicBezTo>
                  <a:cubicBezTo>
                    <a:pt x="143" y="1192"/>
                    <a:pt x="149" y="1197"/>
                    <a:pt x="154" y="1202"/>
                  </a:cubicBezTo>
                  <a:lnTo>
                    <a:pt x="148" y="1209"/>
                  </a:lnTo>
                  <a:close/>
                  <a:moveTo>
                    <a:pt x="173" y="1136"/>
                  </a:moveTo>
                  <a:lnTo>
                    <a:pt x="175" y="1267"/>
                  </a:lnTo>
                  <a:lnTo>
                    <a:pt x="165" y="1267"/>
                  </a:lnTo>
                  <a:lnTo>
                    <a:pt x="163" y="1136"/>
                  </a:lnTo>
                  <a:lnTo>
                    <a:pt x="173" y="1136"/>
                  </a:lnTo>
                  <a:close/>
                  <a:moveTo>
                    <a:pt x="566" y="113"/>
                  </a:moveTo>
                  <a:lnTo>
                    <a:pt x="557" y="24"/>
                  </a:lnTo>
                  <a:lnTo>
                    <a:pt x="466" y="130"/>
                  </a:lnTo>
                  <a:lnTo>
                    <a:pt x="441" y="49"/>
                  </a:lnTo>
                  <a:cubicBezTo>
                    <a:pt x="420" y="73"/>
                    <a:pt x="350" y="156"/>
                    <a:pt x="315" y="206"/>
                  </a:cubicBezTo>
                  <a:lnTo>
                    <a:pt x="349" y="197"/>
                  </a:lnTo>
                  <a:lnTo>
                    <a:pt x="352" y="206"/>
                  </a:lnTo>
                  <a:lnTo>
                    <a:pt x="291" y="224"/>
                  </a:lnTo>
                  <a:lnTo>
                    <a:pt x="308" y="153"/>
                  </a:lnTo>
                  <a:lnTo>
                    <a:pt x="318" y="156"/>
                  </a:lnTo>
                  <a:lnTo>
                    <a:pt x="306" y="202"/>
                  </a:lnTo>
                  <a:cubicBezTo>
                    <a:pt x="347" y="142"/>
                    <a:pt x="439" y="35"/>
                    <a:pt x="440" y="35"/>
                  </a:cubicBezTo>
                  <a:lnTo>
                    <a:pt x="445" y="28"/>
                  </a:lnTo>
                  <a:lnTo>
                    <a:pt x="470" y="110"/>
                  </a:lnTo>
                  <a:lnTo>
                    <a:pt x="564" y="0"/>
                  </a:lnTo>
                  <a:lnTo>
                    <a:pt x="576" y="112"/>
                  </a:lnTo>
                  <a:lnTo>
                    <a:pt x="566" y="113"/>
                  </a:lnTo>
                  <a:close/>
                  <a:moveTo>
                    <a:pt x="281" y="842"/>
                  </a:moveTo>
                  <a:lnTo>
                    <a:pt x="352" y="712"/>
                  </a:lnTo>
                  <a:lnTo>
                    <a:pt x="317" y="721"/>
                  </a:lnTo>
                  <a:lnTo>
                    <a:pt x="314" y="711"/>
                  </a:lnTo>
                  <a:lnTo>
                    <a:pt x="372" y="696"/>
                  </a:lnTo>
                  <a:lnTo>
                    <a:pt x="289" y="846"/>
                  </a:lnTo>
                  <a:lnTo>
                    <a:pt x="281" y="842"/>
                  </a:lnTo>
                  <a:close/>
                  <a:moveTo>
                    <a:pt x="534" y="831"/>
                  </a:moveTo>
                  <a:cubicBezTo>
                    <a:pt x="486" y="869"/>
                    <a:pt x="395" y="925"/>
                    <a:pt x="395" y="925"/>
                  </a:cubicBezTo>
                  <a:lnTo>
                    <a:pt x="389" y="916"/>
                  </a:lnTo>
                  <a:cubicBezTo>
                    <a:pt x="390" y="916"/>
                    <a:pt x="481" y="861"/>
                    <a:pt x="528" y="824"/>
                  </a:cubicBezTo>
                  <a:lnTo>
                    <a:pt x="534" y="831"/>
                  </a:lnTo>
                  <a:close/>
                  <a:moveTo>
                    <a:pt x="700" y="1079"/>
                  </a:moveTo>
                  <a:cubicBezTo>
                    <a:pt x="678" y="1057"/>
                    <a:pt x="655" y="1036"/>
                    <a:pt x="632" y="1016"/>
                  </a:cubicBezTo>
                  <a:cubicBezTo>
                    <a:pt x="612" y="999"/>
                    <a:pt x="592" y="982"/>
                    <a:pt x="571" y="967"/>
                  </a:cubicBezTo>
                  <a:lnTo>
                    <a:pt x="586" y="1018"/>
                  </a:lnTo>
                  <a:lnTo>
                    <a:pt x="576" y="1021"/>
                  </a:lnTo>
                  <a:lnTo>
                    <a:pt x="556" y="948"/>
                  </a:lnTo>
                  <a:lnTo>
                    <a:pt x="633" y="958"/>
                  </a:lnTo>
                  <a:lnTo>
                    <a:pt x="631" y="968"/>
                  </a:lnTo>
                  <a:lnTo>
                    <a:pt x="581" y="961"/>
                  </a:lnTo>
                  <a:cubicBezTo>
                    <a:pt x="600" y="976"/>
                    <a:pt x="619" y="992"/>
                    <a:pt x="638" y="1008"/>
                  </a:cubicBezTo>
                  <a:cubicBezTo>
                    <a:pt x="662" y="1029"/>
                    <a:pt x="685" y="1050"/>
                    <a:pt x="707" y="1072"/>
                  </a:cubicBezTo>
                  <a:lnTo>
                    <a:pt x="700" y="1079"/>
                  </a:lnTo>
                  <a:close/>
                  <a:moveTo>
                    <a:pt x="365" y="766"/>
                  </a:moveTo>
                  <a:cubicBezTo>
                    <a:pt x="375" y="746"/>
                    <a:pt x="388" y="736"/>
                    <a:pt x="399" y="735"/>
                  </a:cubicBezTo>
                  <a:cubicBezTo>
                    <a:pt x="405" y="734"/>
                    <a:pt x="410" y="735"/>
                    <a:pt x="415" y="739"/>
                  </a:cubicBezTo>
                  <a:cubicBezTo>
                    <a:pt x="419" y="742"/>
                    <a:pt x="422" y="747"/>
                    <a:pt x="423" y="753"/>
                  </a:cubicBezTo>
                  <a:cubicBezTo>
                    <a:pt x="426" y="766"/>
                    <a:pt x="422" y="786"/>
                    <a:pt x="403" y="807"/>
                  </a:cubicBezTo>
                  <a:lnTo>
                    <a:pt x="403" y="807"/>
                  </a:lnTo>
                  <a:cubicBezTo>
                    <a:pt x="393" y="819"/>
                    <a:pt x="383" y="830"/>
                    <a:pt x="371" y="841"/>
                  </a:cubicBezTo>
                  <a:cubicBezTo>
                    <a:pt x="362" y="849"/>
                    <a:pt x="352" y="857"/>
                    <a:pt x="342" y="865"/>
                  </a:cubicBezTo>
                  <a:cubicBezTo>
                    <a:pt x="348" y="868"/>
                    <a:pt x="353" y="871"/>
                    <a:pt x="358" y="875"/>
                  </a:cubicBezTo>
                  <a:cubicBezTo>
                    <a:pt x="366" y="881"/>
                    <a:pt x="372" y="888"/>
                    <a:pt x="378" y="895"/>
                  </a:cubicBezTo>
                  <a:lnTo>
                    <a:pt x="370" y="901"/>
                  </a:lnTo>
                  <a:cubicBezTo>
                    <a:pt x="365" y="895"/>
                    <a:pt x="359" y="889"/>
                    <a:pt x="352" y="883"/>
                  </a:cubicBezTo>
                  <a:cubicBezTo>
                    <a:pt x="346" y="878"/>
                    <a:pt x="338" y="874"/>
                    <a:pt x="330" y="870"/>
                  </a:cubicBezTo>
                  <a:lnTo>
                    <a:pt x="322" y="867"/>
                  </a:lnTo>
                  <a:lnTo>
                    <a:pt x="329" y="862"/>
                  </a:lnTo>
                  <a:cubicBezTo>
                    <a:pt x="342" y="853"/>
                    <a:pt x="353" y="843"/>
                    <a:pt x="365" y="833"/>
                  </a:cubicBezTo>
                  <a:cubicBezTo>
                    <a:pt x="376" y="823"/>
                    <a:pt x="386" y="812"/>
                    <a:pt x="396" y="801"/>
                  </a:cubicBezTo>
                  <a:cubicBezTo>
                    <a:pt x="412" y="782"/>
                    <a:pt x="416" y="765"/>
                    <a:pt x="414" y="755"/>
                  </a:cubicBezTo>
                  <a:cubicBezTo>
                    <a:pt x="413" y="751"/>
                    <a:pt x="411" y="748"/>
                    <a:pt x="409" y="747"/>
                  </a:cubicBezTo>
                  <a:cubicBezTo>
                    <a:pt x="406" y="745"/>
                    <a:pt x="404" y="744"/>
                    <a:pt x="401" y="745"/>
                  </a:cubicBezTo>
                  <a:cubicBezTo>
                    <a:pt x="393" y="746"/>
                    <a:pt x="383" y="754"/>
                    <a:pt x="374" y="771"/>
                  </a:cubicBezTo>
                  <a:lnTo>
                    <a:pt x="365" y="766"/>
                  </a:lnTo>
                  <a:close/>
                  <a:moveTo>
                    <a:pt x="445" y="964"/>
                  </a:moveTo>
                  <a:cubicBezTo>
                    <a:pt x="447" y="965"/>
                    <a:pt x="451" y="965"/>
                    <a:pt x="454" y="963"/>
                  </a:cubicBezTo>
                  <a:cubicBezTo>
                    <a:pt x="460" y="961"/>
                    <a:pt x="465" y="956"/>
                    <a:pt x="468" y="953"/>
                  </a:cubicBezTo>
                  <a:lnTo>
                    <a:pt x="470" y="951"/>
                  </a:lnTo>
                  <a:cubicBezTo>
                    <a:pt x="472" y="947"/>
                    <a:pt x="474" y="942"/>
                    <a:pt x="475" y="938"/>
                  </a:cubicBezTo>
                  <a:cubicBezTo>
                    <a:pt x="475" y="934"/>
                    <a:pt x="474" y="930"/>
                    <a:pt x="470" y="927"/>
                  </a:cubicBezTo>
                  <a:lnTo>
                    <a:pt x="469" y="927"/>
                  </a:lnTo>
                  <a:cubicBezTo>
                    <a:pt x="468" y="926"/>
                    <a:pt x="468" y="926"/>
                    <a:pt x="467" y="926"/>
                  </a:cubicBezTo>
                  <a:cubicBezTo>
                    <a:pt x="465" y="925"/>
                    <a:pt x="461" y="926"/>
                    <a:pt x="458" y="928"/>
                  </a:cubicBezTo>
                  <a:cubicBezTo>
                    <a:pt x="455" y="930"/>
                    <a:pt x="451" y="934"/>
                    <a:pt x="448" y="938"/>
                  </a:cubicBezTo>
                  <a:cubicBezTo>
                    <a:pt x="447" y="941"/>
                    <a:pt x="445" y="943"/>
                    <a:pt x="444" y="946"/>
                  </a:cubicBezTo>
                  <a:lnTo>
                    <a:pt x="444" y="946"/>
                  </a:lnTo>
                  <a:cubicBezTo>
                    <a:pt x="444" y="948"/>
                    <a:pt x="443" y="949"/>
                    <a:pt x="443" y="951"/>
                  </a:cubicBezTo>
                  <a:cubicBezTo>
                    <a:pt x="443" y="952"/>
                    <a:pt x="442" y="954"/>
                    <a:pt x="442" y="955"/>
                  </a:cubicBezTo>
                  <a:cubicBezTo>
                    <a:pt x="442" y="957"/>
                    <a:pt x="443" y="958"/>
                    <a:pt x="443" y="960"/>
                  </a:cubicBezTo>
                  <a:cubicBezTo>
                    <a:pt x="443" y="961"/>
                    <a:pt x="443" y="962"/>
                    <a:pt x="444" y="963"/>
                  </a:cubicBezTo>
                  <a:lnTo>
                    <a:pt x="444" y="963"/>
                  </a:lnTo>
                  <a:cubicBezTo>
                    <a:pt x="444" y="964"/>
                    <a:pt x="445" y="964"/>
                    <a:pt x="445" y="964"/>
                  </a:cubicBezTo>
                  <a:close/>
                  <a:moveTo>
                    <a:pt x="458" y="972"/>
                  </a:moveTo>
                  <a:cubicBezTo>
                    <a:pt x="452" y="975"/>
                    <a:pt x="445" y="976"/>
                    <a:pt x="440" y="973"/>
                  </a:cubicBezTo>
                  <a:lnTo>
                    <a:pt x="440" y="973"/>
                  </a:lnTo>
                  <a:lnTo>
                    <a:pt x="440" y="973"/>
                  </a:lnTo>
                  <a:cubicBezTo>
                    <a:pt x="439" y="972"/>
                    <a:pt x="438" y="972"/>
                    <a:pt x="437" y="971"/>
                  </a:cubicBezTo>
                  <a:cubicBezTo>
                    <a:pt x="437" y="970"/>
                    <a:pt x="436" y="969"/>
                    <a:pt x="435" y="969"/>
                  </a:cubicBezTo>
                  <a:lnTo>
                    <a:pt x="435" y="967"/>
                  </a:lnTo>
                  <a:cubicBezTo>
                    <a:pt x="434" y="966"/>
                    <a:pt x="433" y="963"/>
                    <a:pt x="433" y="961"/>
                  </a:cubicBezTo>
                  <a:cubicBezTo>
                    <a:pt x="433" y="959"/>
                    <a:pt x="432" y="957"/>
                    <a:pt x="432" y="955"/>
                  </a:cubicBezTo>
                  <a:cubicBezTo>
                    <a:pt x="432" y="953"/>
                    <a:pt x="433" y="951"/>
                    <a:pt x="433" y="949"/>
                  </a:cubicBezTo>
                  <a:cubicBezTo>
                    <a:pt x="433" y="947"/>
                    <a:pt x="434" y="945"/>
                    <a:pt x="435" y="943"/>
                  </a:cubicBezTo>
                  <a:cubicBezTo>
                    <a:pt x="436" y="939"/>
                    <a:pt x="438" y="936"/>
                    <a:pt x="440" y="932"/>
                  </a:cubicBezTo>
                  <a:cubicBezTo>
                    <a:pt x="444" y="927"/>
                    <a:pt x="448" y="922"/>
                    <a:pt x="453" y="919"/>
                  </a:cubicBezTo>
                  <a:cubicBezTo>
                    <a:pt x="459" y="916"/>
                    <a:pt x="465" y="914"/>
                    <a:pt x="471" y="916"/>
                  </a:cubicBezTo>
                  <a:cubicBezTo>
                    <a:pt x="472" y="917"/>
                    <a:pt x="473" y="918"/>
                    <a:pt x="474" y="918"/>
                  </a:cubicBezTo>
                  <a:lnTo>
                    <a:pt x="476" y="919"/>
                  </a:lnTo>
                  <a:cubicBezTo>
                    <a:pt x="483" y="925"/>
                    <a:pt x="485" y="932"/>
                    <a:pt x="485" y="939"/>
                  </a:cubicBezTo>
                  <a:cubicBezTo>
                    <a:pt x="484" y="945"/>
                    <a:pt x="481" y="951"/>
                    <a:pt x="478" y="956"/>
                  </a:cubicBezTo>
                  <a:cubicBezTo>
                    <a:pt x="477" y="957"/>
                    <a:pt x="476" y="958"/>
                    <a:pt x="476" y="959"/>
                  </a:cubicBezTo>
                  <a:cubicBezTo>
                    <a:pt x="473" y="963"/>
                    <a:pt x="465" y="969"/>
                    <a:pt x="458" y="972"/>
                  </a:cubicBezTo>
                  <a:close/>
                  <a:moveTo>
                    <a:pt x="644" y="1259"/>
                  </a:moveTo>
                  <a:lnTo>
                    <a:pt x="644" y="1256"/>
                  </a:lnTo>
                  <a:cubicBezTo>
                    <a:pt x="644" y="1246"/>
                    <a:pt x="642" y="1237"/>
                    <a:pt x="638" y="1228"/>
                  </a:cubicBezTo>
                  <a:cubicBezTo>
                    <a:pt x="633" y="1220"/>
                    <a:pt x="627" y="1212"/>
                    <a:pt x="619" y="1206"/>
                  </a:cubicBezTo>
                  <a:cubicBezTo>
                    <a:pt x="611" y="1201"/>
                    <a:pt x="600" y="1199"/>
                    <a:pt x="590" y="1197"/>
                  </a:cubicBezTo>
                  <a:cubicBezTo>
                    <a:pt x="577" y="1195"/>
                    <a:pt x="565" y="1192"/>
                    <a:pt x="554" y="1185"/>
                  </a:cubicBezTo>
                  <a:cubicBezTo>
                    <a:pt x="538" y="1173"/>
                    <a:pt x="532" y="1155"/>
                    <a:pt x="527" y="1137"/>
                  </a:cubicBezTo>
                  <a:cubicBezTo>
                    <a:pt x="522" y="1120"/>
                    <a:pt x="517" y="1104"/>
                    <a:pt x="504" y="1095"/>
                  </a:cubicBezTo>
                  <a:cubicBezTo>
                    <a:pt x="494" y="1086"/>
                    <a:pt x="479" y="1084"/>
                    <a:pt x="465" y="1082"/>
                  </a:cubicBezTo>
                  <a:cubicBezTo>
                    <a:pt x="447" y="1079"/>
                    <a:pt x="430" y="1076"/>
                    <a:pt x="417" y="1063"/>
                  </a:cubicBezTo>
                  <a:cubicBezTo>
                    <a:pt x="407" y="1052"/>
                    <a:pt x="403" y="1038"/>
                    <a:pt x="400" y="1024"/>
                  </a:cubicBezTo>
                  <a:cubicBezTo>
                    <a:pt x="396" y="1008"/>
                    <a:pt x="392" y="993"/>
                    <a:pt x="380" y="986"/>
                  </a:cubicBezTo>
                  <a:cubicBezTo>
                    <a:pt x="377" y="985"/>
                    <a:pt x="375" y="983"/>
                    <a:pt x="372" y="982"/>
                  </a:cubicBezTo>
                  <a:cubicBezTo>
                    <a:pt x="369" y="981"/>
                    <a:pt x="366" y="980"/>
                    <a:pt x="363" y="980"/>
                  </a:cubicBezTo>
                  <a:lnTo>
                    <a:pt x="363" y="980"/>
                  </a:lnTo>
                  <a:cubicBezTo>
                    <a:pt x="350" y="975"/>
                    <a:pt x="339" y="968"/>
                    <a:pt x="329" y="960"/>
                  </a:cubicBezTo>
                  <a:cubicBezTo>
                    <a:pt x="320" y="951"/>
                    <a:pt x="312" y="940"/>
                    <a:pt x="307" y="928"/>
                  </a:cubicBezTo>
                  <a:lnTo>
                    <a:pt x="316" y="924"/>
                  </a:lnTo>
                  <a:cubicBezTo>
                    <a:pt x="321" y="935"/>
                    <a:pt x="328" y="945"/>
                    <a:pt x="336" y="952"/>
                  </a:cubicBezTo>
                  <a:cubicBezTo>
                    <a:pt x="345" y="960"/>
                    <a:pt x="354" y="966"/>
                    <a:pt x="365" y="970"/>
                  </a:cubicBezTo>
                  <a:cubicBezTo>
                    <a:pt x="369" y="971"/>
                    <a:pt x="372" y="972"/>
                    <a:pt x="375" y="973"/>
                  </a:cubicBezTo>
                  <a:cubicBezTo>
                    <a:pt x="379" y="974"/>
                    <a:pt x="382" y="976"/>
                    <a:pt x="385" y="977"/>
                  </a:cubicBezTo>
                  <a:lnTo>
                    <a:pt x="385" y="977"/>
                  </a:lnTo>
                  <a:cubicBezTo>
                    <a:pt x="401" y="987"/>
                    <a:pt x="405" y="1004"/>
                    <a:pt x="409" y="1021"/>
                  </a:cubicBezTo>
                  <a:cubicBezTo>
                    <a:pt x="413" y="1034"/>
                    <a:pt x="416" y="1047"/>
                    <a:pt x="424" y="1056"/>
                  </a:cubicBezTo>
                  <a:cubicBezTo>
                    <a:pt x="434" y="1067"/>
                    <a:pt x="450" y="1069"/>
                    <a:pt x="466" y="1072"/>
                  </a:cubicBezTo>
                  <a:cubicBezTo>
                    <a:pt x="482" y="1074"/>
                    <a:pt x="498" y="1077"/>
                    <a:pt x="511" y="1087"/>
                  </a:cubicBezTo>
                  <a:cubicBezTo>
                    <a:pt x="525" y="1098"/>
                    <a:pt x="531" y="1116"/>
                    <a:pt x="536" y="1134"/>
                  </a:cubicBezTo>
                  <a:cubicBezTo>
                    <a:pt x="541" y="1150"/>
                    <a:pt x="547" y="1167"/>
                    <a:pt x="560" y="1176"/>
                  </a:cubicBezTo>
                  <a:cubicBezTo>
                    <a:pt x="569" y="1183"/>
                    <a:pt x="580" y="1185"/>
                    <a:pt x="591" y="1187"/>
                  </a:cubicBezTo>
                  <a:cubicBezTo>
                    <a:pt x="603" y="1189"/>
                    <a:pt x="615" y="1191"/>
                    <a:pt x="625" y="1198"/>
                  </a:cubicBezTo>
                  <a:lnTo>
                    <a:pt x="625" y="1198"/>
                  </a:lnTo>
                  <a:cubicBezTo>
                    <a:pt x="634" y="1205"/>
                    <a:pt x="642" y="1214"/>
                    <a:pt x="647" y="1224"/>
                  </a:cubicBezTo>
                  <a:cubicBezTo>
                    <a:pt x="652" y="1234"/>
                    <a:pt x="654" y="1245"/>
                    <a:pt x="654" y="1256"/>
                  </a:cubicBezTo>
                  <a:lnTo>
                    <a:pt x="654" y="1260"/>
                  </a:lnTo>
                  <a:lnTo>
                    <a:pt x="644" y="1259"/>
                  </a:lnTo>
                  <a:close/>
                  <a:moveTo>
                    <a:pt x="857" y="562"/>
                  </a:moveTo>
                  <a:cubicBezTo>
                    <a:pt x="822" y="567"/>
                    <a:pt x="788" y="574"/>
                    <a:pt x="754" y="583"/>
                  </a:cubicBezTo>
                  <a:cubicBezTo>
                    <a:pt x="764" y="613"/>
                    <a:pt x="772" y="644"/>
                    <a:pt x="778" y="675"/>
                  </a:cubicBezTo>
                  <a:lnTo>
                    <a:pt x="768" y="677"/>
                  </a:lnTo>
                  <a:cubicBezTo>
                    <a:pt x="762" y="646"/>
                    <a:pt x="754" y="616"/>
                    <a:pt x="744" y="586"/>
                  </a:cubicBezTo>
                  <a:lnTo>
                    <a:pt x="744" y="586"/>
                  </a:lnTo>
                  <a:cubicBezTo>
                    <a:pt x="712" y="596"/>
                    <a:pt x="680" y="607"/>
                    <a:pt x="649" y="621"/>
                  </a:cubicBezTo>
                  <a:lnTo>
                    <a:pt x="645" y="611"/>
                  </a:lnTo>
                  <a:cubicBezTo>
                    <a:pt x="676" y="598"/>
                    <a:pt x="708" y="586"/>
                    <a:pt x="741" y="577"/>
                  </a:cubicBezTo>
                  <a:cubicBezTo>
                    <a:pt x="732" y="550"/>
                    <a:pt x="722" y="524"/>
                    <a:pt x="710" y="499"/>
                  </a:cubicBezTo>
                  <a:lnTo>
                    <a:pt x="719" y="495"/>
                  </a:lnTo>
                  <a:cubicBezTo>
                    <a:pt x="731" y="521"/>
                    <a:pt x="742" y="547"/>
                    <a:pt x="751" y="574"/>
                  </a:cubicBezTo>
                  <a:cubicBezTo>
                    <a:pt x="785" y="564"/>
                    <a:pt x="820" y="557"/>
                    <a:pt x="855" y="552"/>
                  </a:cubicBezTo>
                  <a:lnTo>
                    <a:pt x="857" y="562"/>
                  </a:lnTo>
                  <a:close/>
                  <a:moveTo>
                    <a:pt x="75" y="1003"/>
                  </a:moveTo>
                  <a:cubicBezTo>
                    <a:pt x="69" y="997"/>
                    <a:pt x="62" y="990"/>
                    <a:pt x="55" y="985"/>
                  </a:cubicBezTo>
                  <a:cubicBezTo>
                    <a:pt x="48" y="979"/>
                    <a:pt x="41" y="974"/>
                    <a:pt x="33" y="969"/>
                  </a:cubicBezTo>
                  <a:lnTo>
                    <a:pt x="38" y="961"/>
                  </a:lnTo>
                  <a:cubicBezTo>
                    <a:pt x="47" y="966"/>
                    <a:pt x="54" y="971"/>
                    <a:pt x="62" y="977"/>
                  </a:cubicBezTo>
                  <a:cubicBezTo>
                    <a:pt x="69" y="983"/>
                    <a:pt x="76" y="989"/>
                    <a:pt x="82" y="996"/>
                  </a:cubicBezTo>
                  <a:lnTo>
                    <a:pt x="75" y="1003"/>
                  </a:lnTo>
                  <a:close/>
                  <a:moveTo>
                    <a:pt x="91" y="938"/>
                  </a:moveTo>
                  <a:cubicBezTo>
                    <a:pt x="85" y="932"/>
                    <a:pt x="79" y="926"/>
                    <a:pt x="72" y="920"/>
                  </a:cubicBezTo>
                  <a:cubicBezTo>
                    <a:pt x="65" y="914"/>
                    <a:pt x="58" y="909"/>
                    <a:pt x="50" y="905"/>
                  </a:cubicBezTo>
                  <a:lnTo>
                    <a:pt x="55" y="896"/>
                  </a:lnTo>
                  <a:cubicBezTo>
                    <a:pt x="63" y="901"/>
                    <a:pt x="71" y="906"/>
                    <a:pt x="78" y="912"/>
                  </a:cubicBezTo>
                  <a:cubicBezTo>
                    <a:pt x="85" y="918"/>
                    <a:pt x="92" y="925"/>
                    <a:pt x="99" y="931"/>
                  </a:cubicBezTo>
                  <a:lnTo>
                    <a:pt x="91" y="938"/>
                  </a:lnTo>
                  <a:close/>
                  <a:moveTo>
                    <a:pt x="494" y="796"/>
                  </a:moveTo>
                  <a:cubicBezTo>
                    <a:pt x="494" y="795"/>
                    <a:pt x="493" y="795"/>
                    <a:pt x="493" y="795"/>
                  </a:cubicBezTo>
                  <a:cubicBezTo>
                    <a:pt x="492" y="795"/>
                    <a:pt x="491" y="795"/>
                    <a:pt x="490" y="795"/>
                  </a:cubicBezTo>
                  <a:cubicBezTo>
                    <a:pt x="489" y="795"/>
                    <a:pt x="487" y="796"/>
                    <a:pt x="486" y="797"/>
                  </a:cubicBezTo>
                  <a:cubicBezTo>
                    <a:pt x="480" y="801"/>
                    <a:pt x="474" y="809"/>
                    <a:pt x="472" y="814"/>
                  </a:cubicBezTo>
                  <a:lnTo>
                    <a:pt x="472" y="815"/>
                  </a:lnTo>
                  <a:cubicBezTo>
                    <a:pt x="472" y="815"/>
                    <a:pt x="472" y="816"/>
                    <a:pt x="472" y="817"/>
                  </a:cubicBezTo>
                  <a:cubicBezTo>
                    <a:pt x="472" y="817"/>
                    <a:pt x="472" y="818"/>
                    <a:pt x="472" y="819"/>
                  </a:cubicBezTo>
                  <a:cubicBezTo>
                    <a:pt x="472" y="821"/>
                    <a:pt x="472" y="823"/>
                    <a:pt x="473" y="825"/>
                  </a:cubicBezTo>
                  <a:cubicBezTo>
                    <a:pt x="474" y="826"/>
                    <a:pt x="476" y="828"/>
                    <a:pt x="477" y="829"/>
                  </a:cubicBezTo>
                  <a:lnTo>
                    <a:pt x="477" y="829"/>
                  </a:lnTo>
                  <a:cubicBezTo>
                    <a:pt x="479" y="828"/>
                    <a:pt x="480" y="828"/>
                    <a:pt x="481" y="828"/>
                  </a:cubicBezTo>
                  <a:cubicBezTo>
                    <a:pt x="482" y="827"/>
                    <a:pt x="483" y="826"/>
                    <a:pt x="484" y="825"/>
                  </a:cubicBezTo>
                  <a:lnTo>
                    <a:pt x="484" y="824"/>
                  </a:lnTo>
                  <a:cubicBezTo>
                    <a:pt x="486" y="822"/>
                    <a:pt x="492" y="814"/>
                    <a:pt x="495" y="807"/>
                  </a:cubicBezTo>
                  <a:cubicBezTo>
                    <a:pt x="496" y="803"/>
                    <a:pt x="496" y="799"/>
                    <a:pt x="494" y="796"/>
                  </a:cubicBezTo>
                  <a:close/>
                  <a:moveTo>
                    <a:pt x="495" y="785"/>
                  </a:moveTo>
                  <a:cubicBezTo>
                    <a:pt x="498" y="786"/>
                    <a:pt x="501" y="788"/>
                    <a:pt x="503" y="791"/>
                  </a:cubicBezTo>
                  <a:lnTo>
                    <a:pt x="503" y="791"/>
                  </a:lnTo>
                  <a:cubicBezTo>
                    <a:pt x="506" y="797"/>
                    <a:pt x="506" y="803"/>
                    <a:pt x="504" y="810"/>
                  </a:cubicBezTo>
                  <a:cubicBezTo>
                    <a:pt x="501" y="819"/>
                    <a:pt x="495" y="828"/>
                    <a:pt x="492" y="831"/>
                  </a:cubicBezTo>
                  <a:cubicBezTo>
                    <a:pt x="490" y="833"/>
                    <a:pt x="488" y="835"/>
                    <a:pt x="486" y="836"/>
                  </a:cubicBezTo>
                  <a:cubicBezTo>
                    <a:pt x="483" y="838"/>
                    <a:pt x="480" y="839"/>
                    <a:pt x="477" y="839"/>
                  </a:cubicBezTo>
                  <a:cubicBezTo>
                    <a:pt x="477" y="838"/>
                    <a:pt x="476" y="838"/>
                    <a:pt x="475" y="838"/>
                  </a:cubicBezTo>
                  <a:lnTo>
                    <a:pt x="473" y="838"/>
                  </a:lnTo>
                  <a:cubicBezTo>
                    <a:pt x="470" y="836"/>
                    <a:pt x="467" y="833"/>
                    <a:pt x="465" y="830"/>
                  </a:cubicBezTo>
                  <a:cubicBezTo>
                    <a:pt x="463" y="827"/>
                    <a:pt x="462" y="823"/>
                    <a:pt x="462" y="819"/>
                  </a:cubicBezTo>
                  <a:cubicBezTo>
                    <a:pt x="462" y="817"/>
                    <a:pt x="462" y="816"/>
                    <a:pt x="462" y="815"/>
                  </a:cubicBezTo>
                  <a:cubicBezTo>
                    <a:pt x="462" y="814"/>
                    <a:pt x="462" y="812"/>
                    <a:pt x="463" y="811"/>
                  </a:cubicBezTo>
                  <a:cubicBezTo>
                    <a:pt x="465" y="805"/>
                    <a:pt x="472" y="794"/>
                    <a:pt x="480" y="789"/>
                  </a:cubicBezTo>
                  <a:cubicBezTo>
                    <a:pt x="482" y="787"/>
                    <a:pt x="485" y="786"/>
                    <a:pt x="487" y="785"/>
                  </a:cubicBezTo>
                  <a:cubicBezTo>
                    <a:pt x="490" y="784"/>
                    <a:pt x="493" y="784"/>
                    <a:pt x="495" y="785"/>
                  </a:cubicBezTo>
                  <a:close/>
                  <a:moveTo>
                    <a:pt x="627" y="1306"/>
                  </a:moveTo>
                  <a:lnTo>
                    <a:pt x="627" y="1304"/>
                  </a:lnTo>
                  <a:cubicBezTo>
                    <a:pt x="627" y="1294"/>
                    <a:pt x="625" y="1284"/>
                    <a:pt x="621" y="1275"/>
                  </a:cubicBezTo>
                  <a:cubicBezTo>
                    <a:pt x="616" y="1267"/>
                    <a:pt x="610" y="1259"/>
                    <a:pt x="602" y="1253"/>
                  </a:cubicBezTo>
                  <a:cubicBezTo>
                    <a:pt x="594" y="1248"/>
                    <a:pt x="583" y="1246"/>
                    <a:pt x="573" y="1244"/>
                  </a:cubicBezTo>
                  <a:cubicBezTo>
                    <a:pt x="560" y="1242"/>
                    <a:pt x="547" y="1239"/>
                    <a:pt x="537" y="1232"/>
                  </a:cubicBezTo>
                  <a:cubicBezTo>
                    <a:pt x="521" y="1220"/>
                    <a:pt x="515" y="1202"/>
                    <a:pt x="510" y="1184"/>
                  </a:cubicBezTo>
                  <a:cubicBezTo>
                    <a:pt x="505" y="1168"/>
                    <a:pt x="499" y="1151"/>
                    <a:pt x="487" y="1142"/>
                  </a:cubicBezTo>
                  <a:cubicBezTo>
                    <a:pt x="477" y="1133"/>
                    <a:pt x="462" y="1131"/>
                    <a:pt x="448" y="1129"/>
                  </a:cubicBezTo>
                  <a:cubicBezTo>
                    <a:pt x="430" y="1126"/>
                    <a:pt x="412" y="1123"/>
                    <a:pt x="400" y="1110"/>
                  </a:cubicBezTo>
                  <a:cubicBezTo>
                    <a:pt x="390" y="1099"/>
                    <a:pt x="386" y="1085"/>
                    <a:pt x="383" y="1071"/>
                  </a:cubicBezTo>
                  <a:cubicBezTo>
                    <a:pt x="379" y="1055"/>
                    <a:pt x="375" y="1040"/>
                    <a:pt x="363" y="1033"/>
                  </a:cubicBezTo>
                  <a:cubicBezTo>
                    <a:pt x="360" y="1032"/>
                    <a:pt x="358" y="1031"/>
                    <a:pt x="355" y="1030"/>
                  </a:cubicBezTo>
                  <a:cubicBezTo>
                    <a:pt x="352" y="1029"/>
                    <a:pt x="349" y="1028"/>
                    <a:pt x="346" y="1027"/>
                  </a:cubicBezTo>
                  <a:lnTo>
                    <a:pt x="345" y="1027"/>
                  </a:lnTo>
                  <a:cubicBezTo>
                    <a:pt x="333" y="1022"/>
                    <a:pt x="322" y="1016"/>
                    <a:pt x="312" y="1007"/>
                  </a:cubicBezTo>
                  <a:cubicBezTo>
                    <a:pt x="303" y="998"/>
                    <a:pt x="295" y="987"/>
                    <a:pt x="290" y="975"/>
                  </a:cubicBezTo>
                  <a:lnTo>
                    <a:pt x="299" y="971"/>
                  </a:lnTo>
                  <a:cubicBezTo>
                    <a:pt x="304" y="982"/>
                    <a:pt x="311" y="992"/>
                    <a:pt x="319" y="1000"/>
                  </a:cubicBezTo>
                  <a:cubicBezTo>
                    <a:pt x="327" y="1007"/>
                    <a:pt x="337" y="1013"/>
                    <a:pt x="348" y="1017"/>
                  </a:cubicBezTo>
                  <a:cubicBezTo>
                    <a:pt x="352" y="1018"/>
                    <a:pt x="355" y="1019"/>
                    <a:pt x="358" y="1020"/>
                  </a:cubicBezTo>
                  <a:cubicBezTo>
                    <a:pt x="362" y="1022"/>
                    <a:pt x="365" y="1023"/>
                    <a:pt x="368" y="1024"/>
                  </a:cubicBezTo>
                  <a:lnTo>
                    <a:pt x="368" y="1025"/>
                  </a:lnTo>
                  <a:cubicBezTo>
                    <a:pt x="384" y="1034"/>
                    <a:pt x="388" y="1051"/>
                    <a:pt x="392" y="1068"/>
                  </a:cubicBezTo>
                  <a:cubicBezTo>
                    <a:pt x="396" y="1081"/>
                    <a:pt x="399" y="1095"/>
                    <a:pt x="407" y="1103"/>
                  </a:cubicBezTo>
                  <a:cubicBezTo>
                    <a:pt x="417" y="1114"/>
                    <a:pt x="433" y="1116"/>
                    <a:pt x="449" y="1119"/>
                  </a:cubicBezTo>
                  <a:cubicBezTo>
                    <a:pt x="465" y="1121"/>
                    <a:pt x="481" y="1124"/>
                    <a:pt x="493" y="1134"/>
                  </a:cubicBezTo>
                  <a:cubicBezTo>
                    <a:pt x="508" y="1145"/>
                    <a:pt x="514" y="1163"/>
                    <a:pt x="519" y="1181"/>
                  </a:cubicBezTo>
                  <a:cubicBezTo>
                    <a:pt x="524" y="1198"/>
                    <a:pt x="530" y="1214"/>
                    <a:pt x="543" y="1224"/>
                  </a:cubicBezTo>
                  <a:cubicBezTo>
                    <a:pt x="551" y="1230"/>
                    <a:pt x="563" y="1232"/>
                    <a:pt x="574" y="1234"/>
                  </a:cubicBezTo>
                  <a:cubicBezTo>
                    <a:pt x="586" y="1236"/>
                    <a:pt x="598" y="1239"/>
                    <a:pt x="608" y="1245"/>
                  </a:cubicBezTo>
                  <a:lnTo>
                    <a:pt x="608" y="1245"/>
                  </a:lnTo>
                  <a:cubicBezTo>
                    <a:pt x="617" y="1252"/>
                    <a:pt x="625" y="1261"/>
                    <a:pt x="630" y="1271"/>
                  </a:cubicBezTo>
                  <a:cubicBezTo>
                    <a:pt x="635" y="1281"/>
                    <a:pt x="637" y="1292"/>
                    <a:pt x="637" y="1304"/>
                  </a:cubicBezTo>
                  <a:lnTo>
                    <a:pt x="637" y="1307"/>
                  </a:lnTo>
                  <a:lnTo>
                    <a:pt x="627" y="1306"/>
                  </a:lnTo>
                  <a:close/>
                  <a:moveTo>
                    <a:pt x="458" y="505"/>
                  </a:moveTo>
                  <a:cubicBezTo>
                    <a:pt x="455" y="489"/>
                    <a:pt x="451" y="473"/>
                    <a:pt x="447" y="458"/>
                  </a:cubicBezTo>
                  <a:cubicBezTo>
                    <a:pt x="438" y="464"/>
                    <a:pt x="431" y="472"/>
                    <a:pt x="424" y="482"/>
                  </a:cubicBezTo>
                  <a:cubicBezTo>
                    <a:pt x="408" y="505"/>
                    <a:pt x="398" y="537"/>
                    <a:pt x="397" y="572"/>
                  </a:cubicBezTo>
                  <a:lnTo>
                    <a:pt x="493" y="539"/>
                  </a:lnTo>
                  <a:lnTo>
                    <a:pt x="575" y="541"/>
                  </a:lnTo>
                  <a:cubicBezTo>
                    <a:pt x="571" y="519"/>
                    <a:pt x="563" y="498"/>
                    <a:pt x="552" y="482"/>
                  </a:cubicBezTo>
                  <a:cubicBezTo>
                    <a:pt x="535" y="458"/>
                    <a:pt x="513" y="443"/>
                    <a:pt x="488" y="443"/>
                  </a:cubicBezTo>
                  <a:cubicBezTo>
                    <a:pt x="477" y="443"/>
                    <a:pt x="466" y="446"/>
                    <a:pt x="456" y="452"/>
                  </a:cubicBezTo>
                  <a:cubicBezTo>
                    <a:pt x="460" y="469"/>
                    <a:pt x="464" y="486"/>
                    <a:pt x="468" y="503"/>
                  </a:cubicBezTo>
                  <a:lnTo>
                    <a:pt x="458" y="505"/>
                  </a:lnTo>
                  <a:close/>
                  <a:moveTo>
                    <a:pt x="444" y="447"/>
                  </a:moveTo>
                  <a:lnTo>
                    <a:pt x="443" y="442"/>
                  </a:lnTo>
                  <a:cubicBezTo>
                    <a:pt x="437" y="421"/>
                    <a:pt x="431" y="401"/>
                    <a:pt x="424" y="380"/>
                  </a:cubicBezTo>
                  <a:cubicBezTo>
                    <a:pt x="412" y="372"/>
                    <a:pt x="401" y="364"/>
                    <a:pt x="389" y="356"/>
                  </a:cubicBezTo>
                  <a:cubicBezTo>
                    <a:pt x="378" y="348"/>
                    <a:pt x="365" y="341"/>
                    <a:pt x="353" y="334"/>
                  </a:cubicBezTo>
                  <a:lnTo>
                    <a:pt x="358" y="325"/>
                  </a:lnTo>
                  <a:cubicBezTo>
                    <a:pt x="370" y="332"/>
                    <a:pt x="383" y="340"/>
                    <a:pt x="395" y="348"/>
                  </a:cubicBezTo>
                  <a:cubicBezTo>
                    <a:pt x="407" y="356"/>
                    <a:pt x="419" y="364"/>
                    <a:pt x="431" y="373"/>
                  </a:cubicBezTo>
                  <a:lnTo>
                    <a:pt x="433" y="375"/>
                  </a:lnTo>
                  <a:cubicBezTo>
                    <a:pt x="440" y="397"/>
                    <a:pt x="446" y="418"/>
                    <a:pt x="452" y="440"/>
                  </a:cubicBezTo>
                  <a:lnTo>
                    <a:pt x="453" y="442"/>
                  </a:lnTo>
                  <a:cubicBezTo>
                    <a:pt x="464" y="436"/>
                    <a:pt x="476" y="433"/>
                    <a:pt x="488" y="433"/>
                  </a:cubicBezTo>
                  <a:cubicBezTo>
                    <a:pt x="516" y="433"/>
                    <a:pt x="541" y="450"/>
                    <a:pt x="560" y="476"/>
                  </a:cubicBezTo>
                  <a:cubicBezTo>
                    <a:pt x="578" y="502"/>
                    <a:pt x="589" y="538"/>
                    <a:pt x="589" y="577"/>
                  </a:cubicBezTo>
                  <a:cubicBezTo>
                    <a:pt x="589" y="617"/>
                    <a:pt x="578" y="652"/>
                    <a:pt x="560" y="678"/>
                  </a:cubicBezTo>
                  <a:cubicBezTo>
                    <a:pt x="557" y="683"/>
                    <a:pt x="553" y="687"/>
                    <a:pt x="550" y="691"/>
                  </a:cubicBezTo>
                  <a:lnTo>
                    <a:pt x="558" y="686"/>
                  </a:lnTo>
                  <a:lnTo>
                    <a:pt x="609" y="784"/>
                  </a:lnTo>
                  <a:cubicBezTo>
                    <a:pt x="628" y="800"/>
                    <a:pt x="676" y="840"/>
                    <a:pt x="676" y="840"/>
                  </a:cubicBezTo>
                  <a:lnTo>
                    <a:pt x="670" y="848"/>
                  </a:lnTo>
                  <a:cubicBezTo>
                    <a:pt x="670" y="848"/>
                    <a:pt x="621" y="807"/>
                    <a:pt x="602" y="792"/>
                  </a:cubicBezTo>
                  <a:lnTo>
                    <a:pt x="600" y="790"/>
                  </a:lnTo>
                  <a:lnTo>
                    <a:pt x="549" y="691"/>
                  </a:lnTo>
                  <a:cubicBezTo>
                    <a:pt x="532" y="710"/>
                    <a:pt x="511" y="721"/>
                    <a:pt x="488" y="721"/>
                  </a:cubicBezTo>
                  <a:cubicBezTo>
                    <a:pt x="460" y="721"/>
                    <a:pt x="434" y="705"/>
                    <a:pt x="416" y="678"/>
                  </a:cubicBezTo>
                  <a:cubicBezTo>
                    <a:pt x="404" y="661"/>
                    <a:pt x="396" y="641"/>
                    <a:pt x="391" y="618"/>
                  </a:cubicBezTo>
                  <a:cubicBezTo>
                    <a:pt x="381" y="619"/>
                    <a:pt x="370" y="619"/>
                    <a:pt x="360" y="620"/>
                  </a:cubicBezTo>
                  <a:cubicBezTo>
                    <a:pt x="343" y="621"/>
                    <a:pt x="325" y="621"/>
                    <a:pt x="308" y="621"/>
                  </a:cubicBezTo>
                  <a:lnTo>
                    <a:pt x="305" y="620"/>
                  </a:lnTo>
                  <a:cubicBezTo>
                    <a:pt x="294" y="612"/>
                    <a:pt x="282" y="603"/>
                    <a:pt x="270" y="596"/>
                  </a:cubicBezTo>
                  <a:cubicBezTo>
                    <a:pt x="258" y="588"/>
                    <a:pt x="246" y="580"/>
                    <a:pt x="233" y="573"/>
                  </a:cubicBezTo>
                  <a:lnTo>
                    <a:pt x="238" y="564"/>
                  </a:lnTo>
                  <a:cubicBezTo>
                    <a:pt x="251" y="572"/>
                    <a:pt x="263" y="579"/>
                    <a:pt x="275" y="587"/>
                  </a:cubicBezTo>
                  <a:cubicBezTo>
                    <a:pt x="287" y="595"/>
                    <a:pt x="298" y="603"/>
                    <a:pt x="310" y="611"/>
                  </a:cubicBezTo>
                  <a:cubicBezTo>
                    <a:pt x="326" y="611"/>
                    <a:pt x="343" y="611"/>
                    <a:pt x="360" y="610"/>
                  </a:cubicBezTo>
                  <a:cubicBezTo>
                    <a:pt x="370" y="609"/>
                    <a:pt x="379" y="609"/>
                    <a:pt x="389" y="608"/>
                  </a:cubicBezTo>
                  <a:cubicBezTo>
                    <a:pt x="388" y="598"/>
                    <a:pt x="387" y="588"/>
                    <a:pt x="387" y="577"/>
                  </a:cubicBezTo>
                  <a:cubicBezTo>
                    <a:pt x="387" y="538"/>
                    <a:pt x="398" y="502"/>
                    <a:pt x="416" y="476"/>
                  </a:cubicBezTo>
                  <a:cubicBezTo>
                    <a:pt x="424" y="464"/>
                    <a:pt x="434" y="455"/>
                    <a:pt x="444" y="447"/>
                  </a:cubicBezTo>
                  <a:close/>
                  <a:moveTo>
                    <a:pt x="42" y="1133"/>
                  </a:moveTo>
                  <a:cubicBezTo>
                    <a:pt x="36" y="1126"/>
                    <a:pt x="29" y="1120"/>
                    <a:pt x="22" y="1114"/>
                  </a:cubicBezTo>
                  <a:cubicBezTo>
                    <a:pt x="15" y="1109"/>
                    <a:pt x="8" y="1104"/>
                    <a:pt x="0" y="1099"/>
                  </a:cubicBezTo>
                  <a:lnTo>
                    <a:pt x="5" y="1090"/>
                  </a:lnTo>
                  <a:cubicBezTo>
                    <a:pt x="13" y="1095"/>
                    <a:pt x="21" y="1101"/>
                    <a:pt x="29" y="1107"/>
                  </a:cubicBezTo>
                  <a:cubicBezTo>
                    <a:pt x="36" y="1112"/>
                    <a:pt x="43" y="1119"/>
                    <a:pt x="49" y="1126"/>
                  </a:cubicBezTo>
                  <a:lnTo>
                    <a:pt x="42" y="1133"/>
                  </a:lnTo>
                  <a:close/>
                  <a:moveTo>
                    <a:pt x="435" y="354"/>
                  </a:moveTo>
                  <a:cubicBezTo>
                    <a:pt x="424" y="346"/>
                    <a:pt x="413" y="338"/>
                    <a:pt x="401" y="331"/>
                  </a:cubicBezTo>
                  <a:cubicBezTo>
                    <a:pt x="389" y="324"/>
                    <a:pt x="376" y="318"/>
                    <a:pt x="363" y="312"/>
                  </a:cubicBezTo>
                  <a:lnTo>
                    <a:pt x="367" y="303"/>
                  </a:lnTo>
                  <a:cubicBezTo>
                    <a:pt x="380" y="309"/>
                    <a:pt x="393" y="315"/>
                    <a:pt x="406" y="322"/>
                  </a:cubicBezTo>
                  <a:cubicBezTo>
                    <a:pt x="418" y="329"/>
                    <a:pt x="430" y="337"/>
                    <a:pt x="441" y="346"/>
                  </a:cubicBezTo>
                  <a:lnTo>
                    <a:pt x="435" y="354"/>
                  </a:lnTo>
                  <a:close/>
                  <a:moveTo>
                    <a:pt x="58" y="1068"/>
                  </a:moveTo>
                  <a:cubicBezTo>
                    <a:pt x="52" y="1061"/>
                    <a:pt x="46" y="1055"/>
                    <a:pt x="39" y="1050"/>
                  </a:cubicBezTo>
                  <a:cubicBezTo>
                    <a:pt x="32" y="1044"/>
                    <a:pt x="25" y="1039"/>
                    <a:pt x="17" y="1034"/>
                  </a:cubicBezTo>
                  <a:lnTo>
                    <a:pt x="22" y="1026"/>
                  </a:lnTo>
                  <a:cubicBezTo>
                    <a:pt x="30" y="1031"/>
                    <a:pt x="38" y="1036"/>
                    <a:pt x="45" y="1042"/>
                  </a:cubicBezTo>
                  <a:cubicBezTo>
                    <a:pt x="52" y="1048"/>
                    <a:pt x="59" y="1054"/>
                    <a:pt x="66" y="1061"/>
                  </a:cubicBezTo>
                  <a:lnTo>
                    <a:pt x="58" y="1068"/>
                  </a:lnTo>
                  <a:close/>
                  <a:moveTo>
                    <a:pt x="525" y="700"/>
                  </a:moveTo>
                  <a:cubicBezTo>
                    <a:pt x="524" y="675"/>
                    <a:pt x="522" y="650"/>
                    <a:pt x="519" y="625"/>
                  </a:cubicBezTo>
                  <a:cubicBezTo>
                    <a:pt x="516" y="600"/>
                    <a:pt x="513" y="574"/>
                    <a:pt x="508" y="549"/>
                  </a:cubicBezTo>
                  <a:lnTo>
                    <a:pt x="495" y="549"/>
                  </a:lnTo>
                  <a:lnTo>
                    <a:pt x="489" y="560"/>
                  </a:lnTo>
                  <a:lnTo>
                    <a:pt x="492" y="559"/>
                  </a:lnTo>
                  <a:cubicBezTo>
                    <a:pt x="497" y="585"/>
                    <a:pt x="500" y="610"/>
                    <a:pt x="502" y="636"/>
                  </a:cubicBezTo>
                  <a:cubicBezTo>
                    <a:pt x="504" y="660"/>
                    <a:pt x="506" y="684"/>
                    <a:pt x="506" y="708"/>
                  </a:cubicBezTo>
                  <a:cubicBezTo>
                    <a:pt x="512" y="706"/>
                    <a:pt x="519" y="703"/>
                    <a:pt x="525" y="700"/>
                  </a:cubicBezTo>
                  <a:close/>
                  <a:moveTo>
                    <a:pt x="496" y="710"/>
                  </a:moveTo>
                  <a:cubicBezTo>
                    <a:pt x="496" y="686"/>
                    <a:pt x="495" y="661"/>
                    <a:pt x="492" y="637"/>
                  </a:cubicBezTo>
                  <a:cubicBezTo>
                    <a:pt x="490" y="614"/>
                    <a:pt x="487" y="591"/>
                    <a:pt x="484" y="568"/>
                  </a:cubicBezTo>
                  <a:lnTo>
                    <a:pt x="468" y="595"/>
                  </a:lnTo>
                  <a:lnTo>
                    <a:pt x="468" y="594"/>
                  </a:lnTo>
                  <a:cubicBezTo>
                    <a:pt x="472" y="614"/>
                    <a:pt x="474" y="633"/>
                    <a:pt x="476" y="652"/>
                  </a:cubicBezTo>
                  <a:cubicBezTo>
                    <a:pt x="477" y="672"/>
                    <a:pt x="478" y="691"/>
                    <a:pt x="478" y="710"/>
                  </a:cubicBezTo>
                  <a:cubicBezTo>
                    <a:pt x="481" y="711"/>
                    <a:pt x="485" y="711"/>
                    <a:pt x="488" y="711"/>
                  </a:cubicBezTo>
                  <a:cubicBezTo>
                    <a:pt x="491" y="711"/>
                    <a:pt x="493" y="711"/>
                    <a:pt x="496" y="710"/>
                  </a:cubicBezTo>
                  <a:close/>
                  <a:moveTo>
                    <a:pt x="468" y="708"/>
                  </a:moveTo>
                  <a:cubicBezTo>
                    <a:pt x="468" y="690"/>
                    <a:pt x="467" y="671"/>
                    <a:pt x="466" y="653"/>
                  </a:cubicBezTo>
                  <a:cubicBezTo>
                    <a:pt x="464" y="638"/>
                    <a:pt x="463" y="622"/>
                    <a:pt x="460" y="607"/>
                  </a:cubicBezTo>
                  <a:lnTo>
                    <a:pt x="449" y="627"/>
                  </a:lnTo>
                  <a:lnTo>
                    <a:pt x="451" y="696"/>
                  </a:lnTo>
                  <a:lnTo>
                    <a:pt x="446" y="696"/>
                  </a:lnTo>
                  <a:cubicBezTo>
                    <a:pt x="453" y="701"/>
                    <a:pt x="460" y="705"/>
                    <a:pt x="468" y="708"/>
                  </a:cubicBezTo>
                  <a:close/>
                  <a:moveTo>
                    <a:pt x="441" y="692"/>
                  </a:moveTo>
                  <a:lnTo>
                    <a:pt x="439" y="642"/>
                  </a:lnTo>
                  <a:lnTo>
                    <a:pt x="422" y="670"/>
                  </a:lnTo>
                  <a:cubicBezTo>
                    <a:pt x="423" y="671"/>
                    <a:pt x="424" y="672"/>
                    <a:pt x="424" y="672"/>
                  </a:cubicBezTo>
                  <a:cubicBezTo>
                    <a:pt x="429" y="680"/>
                    <a:pt x="435" y="687"/>
                    <a:pt x="441" y="692"/>
                  </a:cubicBezTo>
                  <a:close/>
                  <a:moveTo>
                    <a:pt x="417" y="660"/>
                  </a:moveTo>
                  <a:lnTo>
                    <a:pt x="483" y="550"/>
                  </a:lnTo>
                  <a:lnTo>
                    <a:pt x="397" y="580"/>
                  </a:lnTo>
                  <a:cubicBezTo>
                    <a:pt x="397" y="589"/>
                    <a:pt x="398" y="598"/>
                    <a:pt x="399" y="607"/>
                  </a:cubicBezTo>
                  <a:cubicBezTo>
                    <a:pt x="403" y="607"/>
                    <a:pt x="407" y="606"/>
                    <a:pt x="411" y="606"/>
                  </a:cubicBezTo>
                  <a:lnTo>
                    <a:pt x="412" y="616"/>
                  </a:lnTo>
                  <a:cubicBezTo>
                    <a:pt x="409" y="616"/>
                    <a:pt x="405" y="616"/>
                    <a:pt x="401" y="617"/>
                  </a:cubicBezTo>
                  <a:cubicBezTo>
                    <a:pt x="404" y="633"/>
                    <a:pt x="410" y="647"/>
                    <a:pt x="417" y="660"/>
                  </a:cubicBezTo>
                  <a:close/>
                  <a:moveTo>
                    <a:pt x="577" y="551"/>
                  </a:moveTo>
                  <a:lnTo>
                    <a:pt x="565" y="551"/>
                  </a:lnTo>
                  <a:cubicBezTo>
                    <a:pt x="566" y="565"/>
                    <a:pt x="569" y="580"/>
                    <a:pt x="571" y="595"/>
                  </a:cubicBezTo>
                  <a:cubicBezTo>
                    <a:pt x="573" y="602"/>
                    <a:pt x="574" y="608"/>
                    <a:pt x="575" y="615"/>
                  </a:cubicBezTo>
                  <a:cubicBezTo>
                    <a:pt x="577" y="603"/>
                    <a:pt x="579" y="590"/>
                    <a:pt x="579" y="577"/>
                  </a:cubicBezTo>
                  <a:cubicBezTo>
                    <a:pt x="579" y="568"/>
                    <a:pt x="578" y="560"/>
                    <a:pt x="577" y="551"/>
                  </a:cubicBezTo>
                  <a:close/>
                  <a:moveTo>
                    <a:pt x="568" y="641"/>
                  </a:moveTo>
                  <a:cubicBezTo>
                    <a:pt x="567" y="627"/>
                    <a:pt x="564" y="612"/>
                    <a:pt x="562" y="597"/>
                  </a:cubicBezTo>
                  <a:cubicBezTo>
                    <a:pt x="559" y="581"/>
                    <a:pt x="556" y="565"/>
                    <a:pt x="555" y="551"/>
                  </a:cubicBezTo>
                  <a:lnTo>
                    <a:pt x="541" y="550"/>
                  </a:lnTo>
                  <a:cubicBezTo>
                    <a:pt x="543" y="558"/>
                    <a:pt x="544" y="564"/>
                    <a:pt x="545" y="570"/>
                  </a:cubicBezTo>
                  <a:cubicBezTo>
                    <a:pt x="550" y="598"/>
                    <a:pt x="556" y="632"/>
                    <a:pt x="560" y="659"/>
                  </a:cubicBezTo>
                  <a:cubicBezTo>
                    <a:pt x="563" y="653"/>
                    <a:pt x="565" y="647"/>
                    <a:pt x="568" y="641"/>
                  </a:cubicBezTo>
                  <a:close/>
                  <a:moveTo>
                    <a:pt x="442" y="327"/>
                  </a:moveTo>
                  <a:cubicBezTo>
                    <a:pt x="432" y="319"/>
                    <a:pt x="421" y="312"/>
                    <a:pt x="410" y="305"/>
                  </a:cubicBezTo>
                  <a:cubicBezTo>
                    <a:pt x="399" y="299"/>
                    <a:pt x="388" y="293"/>
                    <a:pt x="376" y="288"/>
                  </a:cubicBezTo>
                  <a:lnTo>
                    <a:pt x="380" y="279"/>
                  </a:lnTo>
                  <a:cubicBezTo>
                    <a:pt x="392" y="284"/>
                    <a:pt x="404" y="290"/>
                    <a:pt x="415" y="297"/>
                  </a:cubicBezTo>
                  <a:cubicBezTo>
                    <a:pt x="427" y="304"/>
                    <a:pt x="438" y="311"/>
                    <a:pt x="448" y="319"/>
                  </a:cubicBezTo>
                  <a:lnTo>
                    <a:pt x="442" y="327"/>
                  </a:lnTo>
                  <a:close/>
                  <a:moveTo>
                    <a:pt x="315" y="593"/>
                  </a:moveTo>
                  <a:cubicBezTo>
                    <a:pt x="304" y="585"/>
                    <a:pt x="293" y="577"/>
                    <a:pt x="281" y="570"/>
                  </a:cubicBezTo>
                  <a:cubicBezTo>
                    <a:pt x="269" y="563"/>
                    <a:pt x="256" y="557"/>
                    <a:pt x="244" y="552"/>
                  </a:cubicBezTo>
                  <a:lnTo>
                    <a:pt x="248" y="542"/>
                  </a:lnTo>
                  <a:cubicBezTo>
                    <a:pt x="261" y="548"/>
                    <a:pt x="273" y="554"/>
                    <a:pt x="286" y="562"/>
                  </a:cubicBezTo>
                  <a:cubicBezTo>
                    <a:pt x="298" y="569"/>
                    <a:pt x="310" y="577"/>
                    <a:pt x="321" y="585"/>
                  </a:cubicBezTo>
                  <a:lnTo>
                    <a:pt x="315" y="593"/>
                  </a:lnTo>
                  <a:close/>
                  <a:moveTo>
                    <a:pt x="338" y="548"/>
                  </a:moveTo>
                  <a:cubicBezTo>
                    <a:pt x="327" y="539"/>
                    <a:pt x="316" y="531"/>
                    <a:pt x="304" y="524"/>
                  </a:cubicBezTo>
                  <a:cubicBezTo>
                    <a:pt x="292" y="517"/>
                    <a:pt x="279" y="511"/>
                    <a:pt x="267" y="506"/>
                  </a:cubicBezTo>
                  <a:lnTo>
                    <a:pt x="270" y="497"/>
                  </a:lnTo>
                  <a:cubicBezTo>
                    <a:pt x="284" y="502"/>
                    <a:pt x="296" y="509"/>
                    <a:pt x="309" y="516"/>
                  </a:cubicBezTo>
                  <a:cubicBezTo>
                    <a:pt x="321" y="523"/>
                    <a:pt x="333" y="531"/>
                    <a:pt x="344" y="540"/>
                  </a:cubicBezTo>
                  <a:lnTo>
                    <a:pt x="338" y="548"/>
                  </a:lnTo>
                  <a:close/>
                  <a:moveTo>
                    <a:pt x="684" y="807"/>
                  </a:moveTo>
                  <a:cubicBezTo>
                    <a:pt x="669" y="795"/>
                    <a:pt x="653" y="784"/>
                    <a:pt x="637" y="773"/>
                  </a:cubicBezTo>
                  <a:cubicBezTo>
                    <a:pt x="629" y="767"/>
                    <a:pt x="620" y="762"/>
                    <a:pt x="613" y="756"/>
                  </a:cubicBezTo>
                  <a:lnTo>
                    <a:pt x="619" y="748"/>
                  </a:lnTo>
                  <a:cubicBezTo>
                    <a:pt x="626" y="754"/>
                    <a:pt x="634" y="759"/>
                    <a:pt x="642" y="765"/>
                  </a:cubicBezTo>
                  <a:cubicBezTo>
                    <a:pt x="659" y="776"/>
                    <a:pt x="675" y="787"/>
                    <a:pt x="690" y="800"/>
                  </a:cubicBezTo>
                  <a:lnTo>
                    <a:pt x="684" y="807"/>
                  </a:lnTo>
                  <a:close/>
                  <a:moveTo>
                    <a:pt x="695" y="771"/>
                  </a:moveTo>
                  <a:cubicBezTo>
                    <a:pt x="683" y="761"/>
                    <a:pt x="670" y="752"/>
                    <a:pt x="658" y="744"/>
                  </a:cubicBezTo>
                  <a:cubicBezTo>
                    <a:pt x="646" y="736"/>
                    <a:pt x="633" y="728"/>
                    <a:pt x="620" y="720"/>
                  </a:cubicBezTo>
                  <a:lnTo>
                    <a:pt x="625" y="712"/>
                  </a:lnTo>
                  <a:cubicBezTo>
                    <a:pt x="638" y="719"/>
                    <a:pt x="651" y="727"/>
                    <a:pt x="664" y="736"/>
                  </a:cubicBezTo>
                  <a:cubicBezTo>
                    <a:pt x="676" y="744"/>
                    <a:pt x="689" y="753"/>
                    <a:pt x="701" y="763"/>
                  </a:cubicBezTo>
                  <a:lnTo>
                    <a:pt x="695" y="771"/>
                  </a:lnTo>
                  <a:close/>
                  <a:moveTo>
                    <a:pt x="322" y="566"/>
                  </a:moveTo>
                  <a:cubicBezTo>
                    <a:pt x="312" y="558"/>
                    <a:pt x="301" y="551"/>
                    <a:pt x="290" y="545"/>
                  </a:cubicBezTo>
                  <a:cubicBezTo>
                    <a:pt x="279" y="538"/>
                    <a:pt x="268" y="532"/>
                    <a:pt x="256" y="527"/>
                  </a:cubicBezTo>
                  <a:lnTo>
                    <a:pt x="260" y="518"/>
                  </a:lnTo>
                  <a:cubicBezTo>
                    <a:pt x="272" y="523"/>
                    <a:pt x="284" y="529"/>
                    <a:pt x="295" y="536"/>
                  </a:cubicBezTo>
                  <a:cubicBezTo>
                    <a:pt x="307" y="543"/>
                    <a:pt x="318" y="550"/>
                    <a:pt x="328" y="558"/>
                  </a:cubicBezTo>
                  <a:lnTo>
                    <a:pt x="322" y="566"/>
                  </a:lnTo>
                  <a:close/>
                </a:path>
              </a:pathLst>
            </a:custGeom>
            <a:solidFill>
              <a:srgbClr val="008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39">
              <a:extLst>
                <a:ext uri="{FF2B5EF4-FFF2-40B4-BE49-F238E27FC236}">
                  <a16:creationId xmlns:a16="http://schemas.microsoft.com/office/drawing/2014/main" id="{AEF35BCE-FD7D-ADA8-FF25-8B4431D1FC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050" y="2341563"/>
              <a:ext cx="69850" cy="39688"/>
            </a:xfrm>
            <a:custGeom>
              <a:avLst/>
              <a:gdLst>
                <a:gd name="T0" fmla="*/ 72 w 211"/>
                <a:gd name="T1" fmla="*/ 16 h 119"/>
                <a:gd name="T2" fmla="*/ 108 w 211"/>
                <a:gd name="T3" fmla="*/ 1 h 119"/>
                <a:gd name="T4" fmla="*/ 129 w 211"/>
                <a:gd name="T5" fmla="*/ 0 h 119"/>
                <a:gd name="T6" fmla="*/ 149 w 211"/>
                <a:gd name="T7" fmla="*/ 1 h 119"/>
                <a:gd name="T8" fmla="*/ 150 w 211"/>
                <a:gd name="T9" fmla="*/ 1 h 119"/>
                <a:gd name="T10" fmla="*/ 158 w 211"/>
                <a:gd name="T11" fmla="*/ 2 h 119"/>
                <a:gd name="T12" fmla="*/ 166 w 211"/>
                <a:gd name="T13" fmla="*/ 8 h 119"/>
                <a:gd name="T14" fmla="*/ 198 w 211"/>
                <a:gd name="T15" fmla="*/ 41 h 119"/>
                <a:gd name="T16" fmla="*/ 209 w 211"/>
                <a:gd name="T17" fmla="*/ 55 h 119"/>
                <a:gd name="T18" fmla="*/ 211 w 211"/>
                <a:gd name="T19" fmla="*/ 60 h 119"/>
                <a:gd name="T20" fmla="*/ 200 w 211"/>
                <a:gd name="T21" fmla="*/ 69 h 119"/>
                <a:gd name="T22" fmla="*/ 187 w 211"/>
                <a:gd name="T23" fmla="*/ 73 h 119"/>
                <a:gd name="T24" fmla="*/ 183 w 211"/>
                <a:gd name="T25" fmla="*/ 72 h 119"/>
                <a:gd name="T26" fmla="*/ 174 w 211"/>
                <a:gd name="T27" fmla="*/ 73 h 119"/>
                <a:gd name="T28" fmla="*/ 173 w 211"/>
                <a:gd name="T29" fmla="*/ 77 h 119"/>
                <a:gd name="T30" fmla="*/ 173 w 211"/>
                <a:gd name="T31" fmla="*/ 78 h 119"/>
                <a:gd name="T32" fmla="*/ 157 w 211"/>
                <a:gd name="T33" fmla="*/ 95 h 119"/>
                <a:gd name="T34" fmla="*/ 155 w 211"/>
                <a:gd name="T35" fmla="*/ 95 h 119"/>
                <a:gd name="T36" fmla="*/ 145 w 211"/>
                <a:gd name="T37" fmla="*/ 96 h 119"/>
                <a:gd name="T38" fmla="*/ 135 w 211"/>
                <a:gd name="T39" fmla="*/ 108 h 119"/>
                <a:gd name="T40" fmla="*/ 84 w 211"/>
                <a:gd name="T41" fmla="*/ 110 h 119"/>
                <a:gd name="T42" fmla="*/ 42 w 211"/>
                <a:gd name="T43" fmla="*/ 115 h 119"/>
                <a:gd name="T44" fmla="*/ 35 w 211"/>
                <a:gd name="T45" fmla="*/ 50 h 119"/>
                <a:gd name="T46" fmla="*/ 72 w 211"/>
                <a:gd name="T47" fmla="*/ 1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1" h="119">
                  <a:moveTo>
                    <a:pt x="72" y="16"/>
                  </a:moveTo>
                  <a:cubicBezTo>
                    <a:pt x="82" y="8"/>
                    <a:pt x="95" y="3"/>
                    <a:pt x="108" y="1"/>
                  </a:cubicBezTo>
                  <a:cubicBezTo>
                    <a:pt x="115" y="0"/>
                    <a:pt x="122" y="0"/>
                    <a:pt x="129" y="0"/>
                  </a:cubicBezTo>
                  <a:cubicBezTo>
                    <a:pt x="136" y="0"/>
                    <a:pt x="142" y="0"/>
                    <a:pt x="149" y="1"/>
                  </a:cubicBezTo>
                  <a:cubicBezTo>
                    <a:pt x="149" y="1"/>
                    <a:pt x="149" y="1"/>
                    <a:pt x="150" y="1"/>
                  </a:cubicBezTo>
                  <a:cubicBezTo>
                    <a:pt x="153" y="1"/>
                    <a:pt x="155" y="1"/>
                    <a:pt x="158" y="2"/>
                  </a:cubicBezTo>
                  <a:cubicBezTo>
                    <a:pt x="161" y="3"/>
                    <a:pt x="164" y="5"/>
                    <a:pt x="166" y="8"/>
                  </a:cubicBezTo>
                  <a:cubicBezTo>
                    <a:pt x="177" y="18"/>
                    <a:pt x="188" y="30"/>
                    <a:pt x="198" y="41"/>
                  </a:cubicBezTo>
                  <a:cubicBezTo>
                    <a:pt x="202" y="46"/>
                    <a:pt x="206" y="50"/>
                    <a:pt x="209" y="55"/>
                  </a:cubicBezTo>
                  <a:cubicBezTo>
                    <a:pt x="210" y="57"/>
                    <a:pt x="210" y="58"/>
                    <a:pt x="211" y="60"/>
                  </a:cubicBezTo>
                  <a:cubicBezTo>
                    <a:pt x="211" y="65"/>
                    <a:pt x="203" y="67"/>
                    <a:pt x="200" y="69"/>
                  </a:cubicBezTo>
                  <a:cubicBezTo>
                    <a:pt x="196" y="71"/>
                    <a:pt x="191" y="73"/>
                    <a:pt x="187" y="73"/>
                  </a:cubicBezTo>
                  <a:cubicBezTo>
                    <a:pt x="186" y="73"/>
                    <a:pt x="184" y="73"/>
                    <a:pt x="183" y="72"/>
                  </a:cubicBezTo>
                  <a:cubicBezTo>
                    <a:pt x="179" y="72"/>
                    <a:pt x="175" y="71"/>
                    <a:pt x="174" y="73"/>
                  </a:cubicBezTo>
                  <a:cubicBezTo>
                    <a:pt x="173" y="75"/>
                    <a:pt x="173" y="76"/>
                    <a:pt x="173" y="77"/>
                  </a:cubicBezTo>
                  <a:cubicBezTo>
                    <a:pt x="173" y="78"/>
                    <a:pt x="173" y="78"/>
                    <a:pt x="173" y="78"/>
                  </a:cubicBezTo>
                  <a:cubicBezTo>
                    <a:pt x="172" y="87"/>
                    <a:pt x="166" y="94"/>
                    <a:pt x="157" y="95"/>
                  </a:cubicBezTo>
                  <a:cubicBezTo>
                    <a:pt x="156" y="95"/>
                    <a:pt x="156" y="95"/>
                    <a:pt x="155" y="95"/>
                  </a:cubicBezTo>
                  <a:cubicBezTo>
                    <a:pt x="152" y="95"/>
                    <a:pt x="148" y="95"/>
                    <a:pt x="145" y="96"/>
                  </a:cubicBezTo>
                  <a:cubicBezTo>
                    <a:pt x="140" y="98"/>
                    <a:pt x="138" y="104"/>
                    <a:pt x="135" y="108"/>
                  </a:cubicBezTo>
                  <a:cubicBezTo>
                    <a:pt x="124" y="119"/>
                    <a:pt x="97" y="110"/>
                    <a:pt x="84" y="110"/>
                  </a:cubicBezTo>
                  <a:cubicBezTo>
                    <a:pt x="70" y="110"/>
                    <a:pt x="56" y="114"/>
                    <a:pt x="42" y="115"/>
                  </a:cubicBezTo>
                  <a:cubicBezTo>
                    <a:pt x="0" y="118"/>
                    <a:pt x="16" y="70"/>
                    <a:pt x="35" y="50"/>
                  </a:cubicBezTo>
                  <a:cubicBezTo>
                    <a:pt x="46" y="38"/>
                    <a:pt x="59" y="26"/>
                    <a:pt x="72" y="16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40">
              <a:extLst>
                <a:ext uri="{FF2B5EF4-FFF2-40B4-BE49-F238E27FC236}">
                  <a16:creationId xmlns:a16="http://schemas.microsoft.com/office/drawing/2014/main" id="{62CC67DE-2F96-CB2F-50C8-88A3A368A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6388" y="2352676"/>
              <a:ext cx="131762" cy="106363"/>
            </a:xfrm>
            <a:custGeom>
              <a:avLst/>
              <a:gdLst>
                <a:gd name="T0" fmla="*/ 301 w 395"/>
                <a:gd name="T1" fmla="*/ 22 h 313"/>
                <a:gd name="T2" fmla="*/ 0 w 395"/>
                <a:gd name="T3" fmla="*/ 241 h 313"/>
                <a:gd name="T4" fmla="*/ 72 w 395"/>
                <a:gd name="T5" fmla="*/ 300 h 313"/>
                <a:gd name="T6" fmla="*/ 93 w 395"/>
                <a:gd name="T7" fmla="*/ 312 h 313"/>
                <a:gd name="T8" fmla="*/ 105 w 395"/>
                <a:gd name="T9" fmla="*/ 313 h 313"/>
                <a:gd name="T10" fmla="*/ 137 w 395"/>
                <a:gd name="T11" fmla="*/ 305 h 313"/>
                <a:gd name="T12" fmla="*/ 383 w 395"/>
                <a:gd name="T13" fmla="*/ 41 h 313"/>
                <a:gd name="T14" fmla="*/ 395 w 395"/>
                <a:gd name="T15" fmla="*/ 9 h 313"/>
                <a:gd name="T16" fmla="*/ 358 w 395"/>
                <a:gd name="T17" fmla="*/ 0 h 313"/>
                <a:gd name="T18" fmla="*/ 301 w 395"/>
                <a:gd name="T19" fmla="*/ 22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5" h="313">
                  <a:moveTo>
                    <a:pt x="301" y="22"/>
                  </a:moveTo>
                  <a:cubicBezTo>
                    <a:pt x="251" y="70"/>
                    <a:pt x="50" y="178"/>
                    <a:pt x="0" y="241"/>
                  </a:cubicBezTo>
                  <a:cubicBezTo>
                    <a:pt x="22" y="254"/>
                    <a:pt x="31" y="270"/>
                    <a:pt x="72" y="300"/>
                  </a:cubicBezTo>
                  <a:cubicBezTo>
                    <a:pt x="78" y="306"/>
                    <a:pt x="85" y="310"/>
                    <a:pt x="93" y="312"/>
                  </a:cubicBezTo>
                  <a:cubicBezTo>
                    <a:pt x="97" y="313"/>
                    <a:pt x="101" y="313"/>
                    <a:pt x="105" y="313"/>
                  </a:cubicBezTo>
                  <a:cubicBezTo>
                    <a:pt x="116" y="313"/>
                    <a:pt x="128" y="311"/>
                    <a:pt x="137" y="305"/>
                  </a:cubicBezTo>
                  <a:cubicBezTo>
                    <a:pt x="213" y="273"/>
                    <a:pt x="295" y="132"/>
                    <a:pt x="383" y="41"/>
                  </a:cubicBezTo>
                  <a:cubicBezTo>
                    <a:pt x="382" y="41"/>
                    <a:pt x="395" y="9"/>
                    <a:pt x="395" y="9"/>
                  </a:cubicBezTo>
                  <a:cubicBezTo>
                    <a:pt x="384" y="3"/>
                    <a:pt x="371" y="0"/>
                    <a:pt x="358" y="0"/>
                  </a:cubicBezTo>
                  <a:cubicBezTo>
                    <a:pt x="337" y="0"/>
                    <a:pt x="317" y="8"/>
                    <a:pt x="301" y="22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841">
              <a:extLst>
                <a:ext uri="{FF2B5EF4-FFF2-40B4-BE49-F238E27FC236}">
                  <a16:creationId xmlns:a16="http://schemas.microsoft.com/office/drawing/2014/main" id="{0EEB9929-3D56-7170-896F-A4C809EC7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9425" y="2368551"/>
              <a:ext cx="20637" cy="15875"/>
            </a:xfrm>
            <a:custGeom>
              <a:avLst/>
              <a:gdLst>
                <a:gd name="T0" fmla="*/ 51 w 63"/>
                <a:gd name="T1" fmla="*/ 50 h 50"/>
                <a:gd name="T2" fmla="*/ 0 w 63"/>
                <a:gd name="T3" fmla="*/ 27 h 50"/>
                <a:gd name="T4" fmla="*/ 12 w 63"/>
                <a:gd name="T5" fmla="*/ 0 h 50"/>
                <a:gd name="T6" fmla="*/ 63 w 63"/>
                <a:gd name="T7" fmla="*/ 22 h 50"/>
                <a:gd name="T8" fmla="*/ 51 w 63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50">
                  <a:moveTo>
                    <a:pt x="51" y="50"/>
                  </a:moveTo>
                  <a:lnTo>
                    <a:pt x="0" y="27"/>
                  </a:lnTo>
                  <a:lnTo>
                    <a:pt x="12" y="0"/>
                  </a:lnTo>
                  <a:lnTo>
                    <a:pt x="63" y="22"/>
                  </a:lnTo>
                  <a:lnTo>
                    <a:pt x="51" y="50"/>
                  </a:lnTo>
                  <a:close/>
                </a:path>
              </a:pathLst>
            </a:custGeom>
            <a:solidFill>
              <a:srgbClr val="17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842">
              <a:extLst>
                <a:ext uri="{FF2B5EF4-FFF2-40B4-BE49-F238E27FC236}">
                  <a16:creationId xmlns:a16="http://schemas.microsoft.com/office/drawing/2014/main" id="{FCAA327B-25F9-EE89-865A-4E978F8D3F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0375" y="2359026"/>
              <a:ext cx="30162" cy="22225"/>
            </a:xfrm>
            <a:custGeom>
              <a:avLst/>
              <a:gdLst>
                <a:gd name="T0" fmla="*/ 76 w 90"/>
                <a:gd name="T1" fmla="*/ 24 h 65"/>
                <a:gd name="T2" fmla="*/ 86 w 90"/>
                <a:gd name="T3" fmla="*/ 50 h 65"/>
                <a:gd name="T4" fmla="*/ 60 w 90"/>
                <a:gd name="T5" fmla="*/ 60 h 65"/>
                <a:gd name="T6" fmla="*/ 15 w 90"/>
                <a:gd name="T7" fmla="*/ 41 h 65"/>
                <a:gd name="T8" fmla="*/ 5 w 90"/>
                <a:gd name="T9" fmla="*/ 14 h 65"/>
                <a:gd name="T10" fmla="*/ 31 w 90"/>
                <a:gd name="T11" fmla="*/ 4 h 65"/>
                <a:gd name="T12" fmla="*/ 76 w 90"/>
                <a:gd name="T13" fmla="*/ 2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65">
                  <a:moveTo>
                    <a:pt x="76" y="24"/>
                  </a:moveTo>
                  <a:cubicBezTo>
                    <a:pt x="86" y="28"/>
                    <a:pt x="90" y="40"/>
                    <a:pt x="86" y="50"/>
                  </a:cubicBezTo>
                  <a:cubicBezTo>
                    <a:pt x="82" y="60"/>
                    <a:pt x="70" y="65"/>
                    <a:pt x="60" y="60"/>
                  </a:cubicBezTo>
                  <a:lnTo>
                    <a:pt x="15" y="41"/>
                  </a:lnTo>
                  <a:cubicBezTo>
                    <a:pt x="5" y="36"/>
                    <a:pt x="0" y="24"/>
                    <a:pt x="5" y="14"/>
                  </a:cubicBezTo>
                  <a:cubicBezTo>
                    <a:pt x="9" y="4"/>
                    <a:pt x="21" y="0"/>
                    <a:pt x="31" y="4"/>
                  </a:cubicBezTo>
                  <a:lnTo>
                    <a:pt x="76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843">
              <a:extLst>
                <a:ext uri="{FF2B5EF4-FFF2-40B4-BE49-F238E27FC236}">
                  <a16:creationId xmlns:a16="http://schemas.microsoft.com/office/drawing/2014/main" id="{11D02A2C-E599-6975-97F6-D4C796F15C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5925" y="2339976"/>
              <a:ext cx="68262" cy="38100"/>
            </a:xfrm>
            <a:custGeom>
              <a:avLst/>
              <a:gdLst>
                <a:gd name="T0" fmla="*/ 188 w 203"/>
                <a:gd name="T1" fmla="*/ 74 h 115"/>
                <a:gd name="T2" fmla="*/ 199 w 203"/>
                <a:gd name="T3" fmla="*/ 100 h 115"/>
                <a:gd name="T4" fmla="*/ 172 w 203"/>
                <a:gd name="T5" fmla="*/ 110 h 115"/>
                <a:gd name="T6" fmla="*/ 15 w 203"/>
                <a:gd name="T7" fmla="*/ 41 h 115"/>
                <a:gd name="T8" fmla="*/ 5 w 203"/>
                <a:gd name="T9" fmla="*/ 15 h 115"/>
                <a:gd name="T10" fmla="*/ 31 w 203"/>
                <a:gd name="T11" fmla="*/ 4 h 115"/>
                <a:gd name="T12" fmla="*/ 188 w 203"/>
                <a:gd name="T13" fmla="*/ 7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3" h="115">
                  <a:moveTo>
                    <a:pt x="188" y="74"/>
                  </a:moveTo>
                  <a:cubicBezTo>
                    <a:pt x="198" y="78"/>
                    <a:pt x="203" y="90"/>
                    <a:pt x="199" y="100"/>
                  </a:cubicBezTo>
                  <a:cubicBezTo>
                    <a:pt x="194" y="110"/>
                    <a:pt x="182" y="115"/>
                    <a:pt x="172" y="110"/>
                  </a:cubicBezTo>
                  <a:lnTo>
                    <a:pt x="15" y="41"/>
                  </a:lnTo>
                  <a:cubicBezTo>
                    <a:pt x="5" y="37"/>
                    <a:pt x="0" y="25"/>
                    <a:pt x="5" y="15"/>
                  </a:cubicBezTo>
                  <a:cubicBezTo>
                    <a:pt x="9" y="5"/>
                    <a:pt x="21" y="0"/>
                    <a:pt x="31" y="4"/>
                  </a:cubicBezTo>
                  <a:lnTo>
                    <a:pt x="188" y="74"/>
                  </a:lnTo>
                  <a:close/>
                </a:path>
              </a:pathLst>
            </a:custGeom>
            <a:solidFill>
              <a:srgbClr val="17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844">
              <a:extLst>
                <a:ext uri="{FF2B5EF4-FFF2-40B4-BE49-F238E27FC236}">
                  <a16:creationId xmlns:a16="http://schemas.microsoft.com/office/drawing/2014/main" id="{9AC332E5-7838-D908-D29D-219013FD9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450" y="2352676"/>
              <a:ext cx="39687" cy="20638"/>
            </a:xfrm>
            <a:custGeom>
              <a:avLst/>
              <a:gdLst>
                <a:gd name="T0" fmla="*/ 39 w 120"/>
                <a:gd name="T1" fmla="*/ 59 h 61"/>
                <a:gd name="T2" fmla="*/ 67 w 120"/>
                <a:gd name="T3" fmla="*/ 45 h 61"/>
                <a:gd name="T4" fmla="*/ 105 w 120"/>
                <a:gd name="T5" fmla="*/ 33 h 61"/>
                <a:gd name="T6" fmla="*/ 106 w 120"/>
                <a:gd name="T7" fmla="*/ 33 h 61"/>
                <a:gd name="T8" fmla="*/ 119 w 120"/>
                <a:gd name="T9" fmla="*/ 28 h 61"/>
                <a:gd name="T10" fmla="*/ 120 w 120"/>
                <a:gd name="T11" fmla="*/ 22 h 61"/>
                <a:gd name="T12" fmla="*/ 117 w 120"/>
                <a:gd name="T13" fmla="*/ 15 h 61"/>
                <a:gd name="T14" fmla="*/ 105 w 120"/>
                <a:gd name="T15" fmla="*/ 9 h 61"/>
                <a:gd name="T16" fmla="*/ 2 w 120"/>
                <a:gd name="T17" fmla="*/ 12 h 61"/>
                <a:gd name="T18" fmla="*/ 10 w 120"/>
                <a:gd name="T19" fmla="*/ 50 h 61"/>
                <a:gd name="T20" fmla="*/ 39 w 120"/>
                <a:gd name="T21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61">
                  <a:moveTo>
                    <a:pt x="39" y="59"/>
                  </a:moveTo>
                  <a:cubicBezTo>
                    <a:pt x="46" y="61"/>
                    <a:pt x="56" y="54"/>
                    <a:pt x="67" y="45"/>
                  </a:cubicBezTo>
                  <a:cubicBezTo>
                    <a:pt x="78" y="37"/>
                    <a:pt x="92" y="33"/>
                    <a:pt x="105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11" y="33"/>
                    <a:pt x="116" y="31"/>
                    <a:pt x="119" y="28"/>
                  </a:cubicBezTo>
                  <a:cubicBezTo>
                    <a:pt x="120" y="26"/>
                    <a:pt x="120" y="24"/>
                    <a:pt x="120" y="22"/>
                  </a:cubicBezTo>
                  <a:cubicBezTo>
                    <a:pt x="120" y="20"/>
                    <a:pt x="119" y="17"/>
                    <a:pt x="117" y="15"/>
                  </a:cubicBezTo>
                  <a:cubicBezTo>
                    <a:pt x="114" y="12"/>
                    <a:pt x="110" y="10"/>
                    <a:pt x="105" y="9"/>
                  </a:cubicBezTo>
                  <a:cubicBezTo>
                    <a:pt x="63" y="0"/>
                    <a:pt x="61" y="27"/>
                    <a:pt x="2" y="12"/>
                  </a:cubicBezTo>
                  <a:cubicBezTo>
                    <a:pt x="6" y="25"/>
                    <a:pt x="0" y="42"/>
                    <a:pt x="10" y="50"/>
                  </a:cubicBezTo>
                  <a:cubicBezTo>
                    <a:pt x="20" y="54"/>
                    <a:pt x="29" y="57"/>
                    <a:pt x="39" y="59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45">
              <a:extLst>
                <a:ext uri="{FF2B5EF4-FFF2-40B4-BE49-F238E27FC236}">
                  <a16:creationId xmlns:a16="http://schemas.microsoft.com/office/drawing/2014/main" id="{816FCA3E-3442-E8A2-415A-2478D0485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0338" y="2881313"/>
              <a:ext cx="98425" cy="38100"/>
            </a:xfrm>
            <a:custGeom>
              <a:avLst/>
              <a:gdLst>
                <a:gd name="T0" fmla="*/ 187 w 296"/>
                <a:gd name="T1" fmla="*/ 22 h 115"/>
                <a:gd name="T2" fmla="*/ 172 w 296"/>
                <a:gd name="T3" fmla="*/ 23 h 115"/>
                <a:gd name="T4" fmla="*/ 93 w 296"/>
                <a:gd name="T5" fmla="*/ 7 h 115"/>
                <a:gd name="T6" fmla="*/ 10 w 296"/>
                <a:gd name="T7" fmla="*/ 29 h 115"/>
                <a:gd name="T8" fmla="*/ 23 w 296"/>
                <a:gd name="T9" fmla="*/ 115 h 115"/>
                <a:gd name="T10" fmla="*/ 148 w 296"/>
                <a:gd name="T11" fmla="*/ 105 h 115"/>
                <a:gd name="T12" fmla="*/ 255 w 296"/>
                <a:gd name="T13" fmla="*/ 72 h 115"/>
                <a:gd name="T14" fmla="*/ 187 w 296"/>
                <a:gd name="T15" fmla="*/ 2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6" h="115">
                  <a:moveTo>
                    <a:pt x="187" y="22"/>
                  </a:moveTo>
                  <a:cubicBezTo>
                    <a:pt x="182" y="23"/>
                    <a:pt x="177" y="23"/>
                    <a:pt x="172" y="23"/>
                  </a:cubicBezTo>
                  <a:cubicBezTo>
                    <a:pt x="145" y="23"/>
                    <a:pt x="118" y="17"/>
                    <a:pt x="93" y="7"/>
                  </a:cubicBezTo>
                  <a:cubicBezTo>
                    <a:pt x="68" y="14"/>
                    <a:pt x="14" y="0"/>
                    <a:pt x="10" y="29"/>
                  </a:cubicBezTo>
                  <a:cubicBezTo>
                    <a:pt x="7" y="57"/>
                    <a:pt x="0" y="92"/>
                    <a:pt x="23" y="115"/>
                  </a:cubicBezTo>
                  <a:cubicBezTo>
                    <a:pt x="76" y="115"/>
                    <a:pt x="97" y="101"/>
                    <a:pt x="148" y="105"/>
                  </a:cubicBezTo>
                  <a:cubicBezTo>
                    <a:pt x="198" y="109"/>
                    <a:pt x="215" y="109"/>
                    <a:pt x="255" y="72"/>
                  </a:cubicBezTo>
                  <a:cubicBezTo>
                    <a:pt x="296" y="35"/>
                    <a:pt x="253" y="12"/>
                    <a:pt x="187" y="22"/>
                  </a:cubicBezTo>
                  <a:close/>
                </a:path>
              </a:pathLst>
            </a:custGeom>
            <a:solidFill>
              <a:srgbClr val="17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46">
              <a:extLst>
                <a:ext uri="{FF2B5EF4-FFF2-40B4-BE49-F238E27FC236}">
                  <a16:creationId xmlns:a16="http://schemas.microsoft.com/office/drawing/2014/main" id="{4C42AA08-9250-2E97-DB6A-D8B6A1FDC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925" y="2862263"/>
              <a:ext cx="69850" cy="44450"/>
            </a:xfrm>
            <a:custGeom>
              <a:avLst/>
              <a:gdLst>
                <a:gd name="T0" fmla="*/ 141 w 211"/>
                <a:gd name="T1" fmla="*/ 113 h 131"/>
                <a:gd name="T2" fmla="*/ 168 w 211"/>
                <a:gd name="T3" fmla="*/ 78 h 131"/>
                <a:gd name="T4" fmla="*/ 78 w 211"/>
                <a:gd name="T5" fmla="*/ 28 h 131"/>
                <a:gd name="T6" fmla="*/ 9 w 211"/>
                <a:gd name="T7" fmla="*/ 31 h 131"/>
                <a:gd name="T8" fmla="*/ 5 w 211"/>
                <a:gd name="T9" fmla="*/ 101 h 131"/>
                <a:gd name="T10" fmla="*/ 141 w 211"/>
                <a:gd name="T11" fmla="*/ 11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1" h="131">
                  <a:moveTo>
                    <a:pt x="141" y="113"/>
                  </a:moveTo>
                  <a:cubicBezTo>
                    <a:pt x="211" y="112"/>
                    <a:pt x="201" y="81"/>
                    <a:pt x="168" y="78"/>
                  </a:cubicBezTo>
                  <a:cubicBezTo>
                    <a:pt x="135" y="76"/>
                    <a:pt x="94" y="75"/>
                    <a:pt x="78" y="28"/>
                  </a:cubicBezTo>
                  <a:cubicBezTo>
                    <a:pt x="61" y="2"/>
                    <a:pt x="9" y="0"/>
                    <a:pt x="9" y="31"/>
                  </a:cubicBezTo>
                  <a:cubicBezTo>
                    <a:pt x="9" y="62"/>
                    <a:pt x="0" y="71"/>
                    <a:pt x="5" y="101"/>
                  </a:cubicBezTo>
                  <a:cubicBezTo>
                    <a:pt x="9" y="131"/>
                    <a:pt x="126" y="114"/>
                    <a:pt x="141" y="113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47">
              <a:extLst>
                <a:ext uri="{FF2B5EF4-FFF2-40B4-BE49-F238E27FC236}">
                  <a16:creationId xmlns:a16="http://schemas.microsoft.com/office/drawing/2014/main" id="{E0401333-9BFD-939C-5F65-E6B8AD74F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3513" y="2778126"/>
              <a:ext cx="34925" cy="106363"/>
            </a:xfrm>
            <a:custGeom>
              <a:avLst/>
              <a:gdLst>
                <a:gd name="T0" fmla="*/ 105 w 105"/>
                <a:gd name="T1" fmla="*/ 12 h 318"/>
                <a:gd name="T2" fmla="*/ 76 w 105"/>
                <a:gd name="T3" fmla="*/ 286 h 318"/>
                <a:gd name="T4" fmla="*/ 40 w 105"/>
                <a:gd name="T5" fmla="*/ 318 h 318"/>
                <a:gd name="T6" fmla="*/ 40 w 105"/>
                <a:gd name="T7" fmla="*/ 318 h 318"/>
                <a:gd name="T8" fmla="*/ 40 w 105"/>
                <a:gd name="T9" fmla="*/ 318 h 318"/>
                <a:gd name="T10" fmla="*/ 4 w 105"/>
                <a:gd name="T11" fmla="*/ 282 h 318"/>
                <a:gd name="T12" fmla="*/ 0 w 105"/>
                <a:gd name="T13" fmla="*/ 0 h 318"/>
                <a:gd name="T14" fmla="*/ 105 w 105"/>
                <a:gd name="T15" fmla="*/ 12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318">
                  <a:moveTo>
                    <a:pt x="105" y="12"/>
                  </a:moveTo>
                  <a:cubicBezTo>
                    <a:pt x="105" y="19"/>
                    <a:pt x="84" y="209"/>
                    <a:pt x="76" y="286"/>
                  </a:cubicBezTo>
                  <a:cubicBezTo>
                    <a:pt x="74" y="304"/>
                    <a:pt x="58" y="318"/>
                    <a:pt x="40" y="318"/>
                  </a:cubicBezTo>
                  <a:cubicBezTo>
                    <a:pt x="40" y="318"/>
                    <a:pt x="40" y="318"/>
                    <a:pt x="40" y="318"/>
                  </a:cubicBezTo>
                  <a:cubicBezTo>
                    <a:pt x="40" y="318"/>
                    <a:pt x="40" y="318"/>
                    <a:pt x="40" y="318"/>
                  </a:cubicBezTo>
                  <a:cubicBezTo>
                    <a:pt x="20" y="318"/>
                    <a:pt x="5" y="302"/>
                    <a:pt x="4" y="282"/>
                  </a:cubicBezTo>
                  <a:lnTo>
                    <a:pt x="0" y="0"/>
                  </a:lnTo>
                  <a:lnTo>
                    <a:pt x="105" y="12"/>
                  </a:ln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848">
              <a:extLst>
                <a:ext uri="{FF2B5EF4-FFF2-40B4-BE49-F238E27FC236}">
                  <a16:creationId xmlns:a16="http://schemas.microsoft.com/office/drawing/2014/main" id="{A570240A-61B1-94C0-DCB6-8327BF97A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3688" y="2924176"/>
              <a:ext cx="92075" cy="42863"/>
            </a:xfrm>
            <a:custGeom>
              <a:avLst/>
              <a:gdLst>
                <a:gd name="T0" fmla="*/ 188 w 276"/>
                <a:gd name="T1" fmla="*/ 40 h 127"/>
                <a:gd name="T2" fmla="*/ 98 w 276"/>
                <a:gd name="T3" fmla="*/ 0 h 127"/>
                <a:gd name="T4" fmla="*/ 21 w 276"/>
                <a:gd name="T5" fmla="*/ 12 h 127"/>
                <a:gd name="T6" fmla="*/ 14 w 276"/>
                <a:gd name="T7" fmla="*/ 14 h 127"/>
                <a:gd name="T8" fmla="*/ 19 w 276"/>
                <a:gd name="T9" fmla="*/ 97 h 127"/>
                <a:gd name="T10" fmla="*/ 96 w 276"/>
                <a:gd name="T11" fmla="*/ 106 h 127"/>
                <a:gd name="T12" fmla="*/ 128 w 276"/>
                <a:gd name="T13" fmla="*/ 117 h 127"/>
                <a:gd name="T14" fmla="*/ 273 w 276"/>
                <a:gd name="T15" fmla="*/ 77 h 127"/>
                <a:gd name="T16" fmla="*/ 188 w 276"/>
                <a:gd name="T17" fmla="*/ 4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6" h="127">
                  <a:moveTo>
                    <a:pt x="188" y="40"/>
                  </a:moveTo>
                  <a:cubicBezTo>
                    <a:pt x="157" y="30"/>
                    <a:pt x="127" y="17"/>
                    <a:pt x="98" y="0"/>
                  </a:cubicBezTo>
                  <a:cubicBezTo>
                    <a:pt x="72" y="3"/>
                    <a:pt x="46" y="7"/>
                    <a:pt x="21" y="12"/>
                  </a:cubicBezTo>
                  <a:cubicBezTo>
                    <a:pt x="18" y="12"/>
                    <a:pt x="16" y="13"/>
                    <a:pt x="14" y="14"/>
                  </a:cubicBezTo>
                  <a:cubicBezTo>
                    <a:pt x="0" y="24"/>
                    <a:pt x="2" y="91"/>
                    <a:pt x="19" y="97"/>
                  </a:cubicBezTo>
                  <a:cubicBezTo>
                    <a:pt x="37" y="104"/>
                    <a:pt x="77" y="101"/>
                    <a:pt x="96" y="106"/>
                  </a:cubicBezTo>
                  <a:cubicBezTo>
                    <a:pt x="107" y="109"/>
                    <a:pt x="117" y="114"/>
                    <a:pt x="128" y="117"/>
                  </a:cubicBezTo>
                  <a:cubicBezTo>
                    <a:pt x="160" y="127"/>
                    <a:pt x="276" y="113"/>
                    <a:pt x="273" y="77"/>
                  </a:cubicBezTo>
                  <a:cubicBezTo>
                    <a:pt x="271" y="41"/>
                    <a:pt x="221" y="44"/>
                    <a:pt x="188" y="40"/>
                  </a:cubicBezTo>
                  <a:close/>
                </a:path>
              </a:pathLst>
            </a:custGeom>
            <a:solidFill>
              <a:srgbClr val="17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849">
              <a:extLst>
                <a:ext uri="{FF2B5EF4-FFF2-40B4-BE49-F238E27FC236}">
                  <a16:creationId xmlns:a16="http://schemas.microsoft.com/office/drawing/2014/main" id="{F6F80EBF-9859-04D4-E6F3-53EDBDF1C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8450" y="2901951"/>
              <a:ext cx="69850" cy="46038"/>
            </a:xfrm>
            <a:custGeom>
              <a:avLst/>
              <a:gdLst>
                <a:gd name="T0" fmla="*/ 132 w 209"/>
                <a:gd name="T1" fmla="*/ 123 h 133"/>
                <a:gd name="T2" fmla="*/ 176 w 209"/>
                <a:gd name="T3" fmla="*/ 103 h 133"/>
                <a:gd name="T4" fmla="*/ 84 w 209"/>
                <a:gd name="T5" fmla="*/ 29 h 133"/>
                <a:gd name="T6" fmla="*/ 3 w 209"/>
                <a:gd name="T7" fmla="*/ 48 h 133"/>
                <a:gd name="T8" fmla="*/ 4 w 209"/>
                <a:gd name="T9" fmla="*/ 74 h 133"/>
                <a:gd name="T10" fmla="*/ 3 w 209"/>
                <a:gd name="T11" fmla="*/ 97 h 133"/>
                <a:gd name="T12" fmla="*/ 132 w 209"/>
                <a:gd name="T13" fmla="*/ 12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133">
                  <a:moveTo>
                    <a:pt x="132" y="123"/>
                  </a:moveTo>
                  <a:cubicBezTo>
                    <a:pt x="201" y="133"/>
                    <a:pt x="209" y="110"/>
                    <a:pt x="176" y="103"/>
                  </a:cubicBezTo>
                  <a:cubicBezTo>
                    <a:pt x="144" y="95"/>
                    <a:pt x="92" y="78"/>
                    <a:pt x="84" y="29"/>
                  </a:cubicBezTo>
                  <a:cubicBezTo>
                    <a:pt x="71" y="0"/>
                    <a:pt x="0" y="29"/>
                    <a:pt x="3" y="48"/>
                  </a:cubicBezTo>
                  <a:cubicBezTo>
                    <a:pt x="3" y="57"/>
                    <a:pt x="4" y="65"/>
                    <a:pt x="4" y="74"/>
                  </a:cubicBezTo>
                  <a:cubicBezTo>
                    <a:pt x="4" y="81"/>
                    <a:pt x="4" y="89"/>
                    <a:pt x="3" y="97"/>
                  </a:cubicBezTo>
                  <a:cubicBezTo>
                    <a:pt x="2" y="127"/>
                    <a:pt x="117" y="121"/>
                    <a:pt x="132" y="123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850">
              <a:extLst>
                <a:ext uri="{FF2B5EF4-FFF2-40B4-BE49-F238E27FC236}">
                  <a16:creationId xmlns:a16="http://schemas.microsoft.com/office/drawing/2014/main" id="{025C9787-7DF5-FE17-5B9E-F499683EDC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4163" y="2838451"/>
              <a:ext cx="42862" cy="84138"/>
            </a:xfrm>
            <a:custGeom>
              <a:avLst/>
              <a:gdLst>
                <a:gd name="T0" fmla="*/ 109 w 130"/>
                <a:gd name="T1" fmla="*/ 0 h 247"/>
                <a:gd name="T2" fmla="*/ 130 w 130"/>
                <a:gd name="T3" fmla="*/ 247 h 247"/>
                <a:gd name="T4" fmla="*/ 49 w 130"/>
                <a:gd name="T5" fmla="*/ 247 h 247"/>
                <a:gd name="T6" fmla="*/ 0 w 130"/>
                <a:gd name="T7" fmla="*/ 24 h 247"/>
                <a:gd name="T8" fmla="*/ 109 w 130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247">
                  <a:moveTo>
                    <a:pt x="109" y="0"/>
                  </a:moveTo>
                  <a:lnTo>
                    <a:pt x="130" y="247"/>
                  </a:lnTo>
                  <a:lnTo>
                    <a:pt x="49" y="247"/>
                  </a:lnTo>
                  <a:lnTo>
                    <a:pt x="0" y="24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851">
              <a:extLst>
                <a:ext uri="{FF2B5EF4-FFF2-40B4-BE49-F238E27FC236}">
                  <a16:creationId xmlns:a16="http://schemas.microsoft.com/office/drawing/2014/main" id="{BC24A5C5-9B17-0FB9-8DBB-B7E75CA5E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0025" y="2341563"/>
              <a:ext cx="146050" cy="111125"/>
            </a:xfrm>
            <a:custGeom>
              <a:avLst/>
              <a:gdLst>
                <a:gd name="T0" fmla="*/ 403 w 440"/>
                <a:gd name="T1" fmla="*/ 203 h 329"/>
                <a:gd name="T2" fmla="*/ 223 w 440"/>
                <a:gd name="T3" fmla="*/ 12 h 329"/>
                <a:gd name="T4" fmla="*/ 156 w 440"/>
                <a:gd name="T5" fmla="*/ 0 h 329"/>
                <a:gd name="T6" fmla="*/ 149 w 440"/>
                <a:gd name="T7" fmla="*/ 0 h 329"/>
                <a:gd name="T8" fmla="*/ 30 w 440"/>
                <a:gd name="T9" fmla="*/ 61 h 329"/>
                <a:gd name="T10" fmla="*/ 372 w 440"/>
                <a:gd name="T11" fmla="*/ 319 h 329"/>
                <a:gd name="T12" fmla="*/ 403 w 440"/>
                <a:gd name="T13" fmla="*/ 203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0" h="329">
                  <a:moveTo>
                    <a:pt x="403" y="203"/>
                  </a:moveTo>
                  <a:cubicBezTo>
                    <a:pt x="368" y="178"/>
                    <a:pt x="318" y="131"/>
                    <a:pt x="223" y="12"/>
                  </a:cubicBezTo>
                  <a:cubicBezTo>
                    <a:pt x="202" y="4"/>
                    <a:pt x="179" y="0"/>
                    <a:pt x="156" y="0"/>
                  </a:cubicBezTo>
                  <a:cubicBezTo>
                    <a:pt x="153" y="0"/>
                    <a:pt x="151" y="0"/>
                    <a:pt x="149" y="0"/>
                  </a:cubicBezTo>
                  <a:cubicBezTo>
                    <a:pt x="112" y="3"/>
                    <a:pt x="50" y="30"/>
                    <a:pt x="30" y="61"/>
                  </a:cubicBezTo>
                  <a:cubicBezTo>
                    <a:pt x="0" y="107"/>
                    <a:pt x="304" y="310"/>
                    <a:pt x="372" y="319"/>
                  </a:cubicBezTo>
                  <a:cubicBezTo>
                    <a:pt x="440" y="329"/>
                    <a:pt x="403" y="203"/>
                    <a:pt x="403" y="2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852">
              <a:extLst>
                <a:ext uri="{FF2B5EF4-FFF2-40B4-BE49-F238E27FC236}">
                  <a16:creationId xmlns:a16="http://schemas.microsoft.com/office/drawing/2014/main" id="{7FB00F59-98BA-1265-C304-7C3229302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6525" y="2498726"/>
              <a:ext cx="185737" cy="376238"/>
            </a:xfrm>
            <a:custGeom>
              <a:avLst/>
              <a:gdLst>
                <a:gd name="T0" fmla="*/ 83 w 558"/>
                <a:gd name="T1" fmla="*/ 6 h 1118"/>
                <a:gd name="T2" fmla="*/ 473 w 558"/>
                <a:gd name="T3" fmla="*/ 26 h 1118"/>
                <a:gd name="T4" fmla="*/ 558 w 558"/>
                <a:gd name="T5" fmla="*/ 1100 h 1118"/>
                <a:gd name="T6" fmla="*/ 429 w 558"/>
                <a:gd name="T7" fmla="*/ 1101 h 1118"/>
                <a:gd name="T8" fmla="*/ 271 w 558"/>
                <a:gd name="T9" fmla="*/ 582 h 1118"/>
                <a:gd name="T10" fmla="*/ 200 w 558"/>
                <a:gd name="T11" fmla="*/ 1045 h 1118"/>
                <a:gd name="T12" fmla="*/ 70 w 558"/>
                <a:gd name="T13" fmla="*/ 1045 h 1118"/>
                <a:gd name="T14" fmla="*/ 83 w 558"/>
                <a:gd name="T15" fmla="*/ 6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8" h="1118">
                  <a:moveTo>
                    <a:pt x="83" y="6"/>
                  </a:moveTo>
                  <a:cubicBezTo>
                    <a:pt x="157" y="0"/>
                    <a:pt x="471" y="7"/>
                    <a:pt x="473" y="26"/>
                  </a:cubicBezTo>
                  <a:cubicBezTo>
                    <a:pt x="537" y="596"/>
                    <a:pt x="558" y="1100"/>
                    <a:pt x="558" y="1100"/>
                  </a:cubicBezTo>
                  <a:cubicBezTo>
                    <a:pt x="558" y="1100"/>
                    <a:pt x="450" y="1118"/>
                    <a:pt x="429" y="1101"/>
                  </a:cubicBezTo>
                  <a:cubicBezTo>
                    <a:pt x="408" y="1084"/>
                    <a:pt x="271" y="582"/>
                    <a:pt x="271" y="582"/>
                  </a:cubicBezTo>
                  <a:cubicBezTo>
                    <a:pt x="271" y="582"/>
                    <a:pt x="233" y="833"/>
                    <a:pt x="200" y="1045"/>
                  </a:cubicBezTo>
                  <a:lnTo>
                    <a:pt x="70" y="1045"/>
                  </a:lnTo>
                  <a:cubicBezTo>
                    <a:pt x="92" y="460"/>
                    <a:pt x="0" y="220"/>
                    <a:pt x="83" y="6"/>
                  </a:cubicBezTo>
                  <a:close/>
                </a:path>
              </a:pathLst>
            </a:custGeom>
            <a:solidFill>
              <a:srgbClr val="17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53">
              <a:extLst>
                <a:ext uri="{FF2B5EF4-FFF2-40B4-BE49-F238E27FC236}">
                  <a16:creationId xmlns:a16="http://schemas.microsoft.com/office/drawing/2014/main" id="{BDC98979-0C8D-5E85-80BC-0FEC37EC2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3050" y="2220913"/>
              <a:ext cx="19050" cy="26988"/>
            </a:xfrm>
            <a:custGeom>
              <a:avLst/>
              <a:gdLst>
                <a:gd name="T0" fmla="*/ 32 w 57"/>
                <a:gd name="T1" fmla="*/ 81 h 81"/>
                <a:gd name="T2" fmla="*/ 57 w 57"/>
                <a:gd name="T3" fmla="*/ 54 h 81"/>
                <a:gd name="T4" fmla="*/ 57 w 57"/>
                <a:gd name="T5" fmla="*/ 53 h 81"/>
                <a:gd name="T6" fmla="*/ 54 w 57"/>
                <a:gd name="T7" fmla="*/ 14 h 81"/>
                <a:gd name="T8" fmla="*/ 1 w 57"/>
                <a:gd name="T9" fmla="*/ 18 h 81"/>
                <a:gd name="T10" fmla="*/ 4 w 57"/>
                <a:gd name="T11" fmla="*/ 56 h 81"/>
                <a:gd name="T12" fmla="*/ 31 w 57"/>
                <a:gd name="T13" fmla="*/ 81 h 81"/>
                <a:gd name="T14" fmla="*/ 32 w 57"/>
                <a:gd name="T1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81">
                  <a:moveTo>
                    <a:pt x="32" y="81"/>
                  </a:moveTo>
                  <a:cubicBezTo>
                    <a:pt x="46" y="80"/>
                    <a:pt x="57" y="68"/>
                    <a:pt x="57" y="54"/>
                  </a:cubicBezTo>
                  <a:cubicBezTo>
                    <a:pt x="57" y="54"/>
                    <a:pt x="57" y="53"/>
                    <a:pt x="57" y="53"/>
                  </a:cubicBezTo>
                  <a:lnTo>
                    <a:pt x="54" y="14"/>
                  </a:lnTo>
                  <a:cubicBezTo>
                    <a:pt x="53" y="0"/>
                    <a:pt x="0" y="3"/>
                    <a:pt x="1" y="18"/>
                  </a:cubicBezTo>
                  <a:lnTo>
                    <a:pt x="4" y="56"/>
                  </a:lnTo>
                  <a:cubicBezTo>
                    <a:pt x="5" y="70"/>
                    <a:pt x="17" y="81"/>
                    <a:pt x="31" y="81"/>
                  </a:cubicBezTo>
                  <a:cubicBezTo>
                    <a:pt x="31" y="81"/>
                    <a:pt x="32" y="81"/>
                    <a:pt x="32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54">
              <a:extLst>
                <a:ext uri="{FF2B5EF4-FFF2-40B4-BE49-F238E27FC236}">
                  <a16:creationId xmlns:a16="http://schemas.microsoft.com/office/drawing/2014/main" id="{DDF843BC-9EEE-4D55-4D3A-57FBBA13BF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49875" y="2219326"/>
              <a:ext cx="25400" cy="31750"/>
            </a:xfrm>
            <a:custGeom>
              <a:avLst/>
              <a:gdLst>
                <a:gd name="T0" fmla="*/ 41 w 76"/>
                <a:gd name="T1" fmla="*/ 76 h 96"/>
                <a:gd name="T2" fmla="*/ 52 w 76"/>
                <a:gd name="T3" fmla="*/ 71 h 96"/>
                <a:gd name="T4" fmla="*/ 56 w 76"/>
                <a:gd name="T5" fmla="*/ 59 h 96"/>
                <a:gd name="T6" fmla="*/ 53 w 76"/>
                <a:gd name="T7" fmla="*/ 20 h 96"/>
                <a:gd name="T8" fmla="*/ 46 w 76"/>
                <a:gd name="T9" fmla="*/ 20 h 96"/>
                <a:gd name="T10" fmla="*/ 37 w 76"/>
                <a:gd name="T11" fmla="*/ 20 h 96"/>
                <a:gd name="T12" fmla="*/ 28 w 76"/>
                <a:gd name="T13" fmla="*/ 22 h 96"/>
                <a:gd name="T14" fmla="*/ 20 w 76"/>
                <a:gd name="T15" fmla="*/ 22 h 96"/>
                <a:gd name="T16" fmla="*/ 23 w 76"/>
                <a:gd name="T17" fmla="*/ 61 h 96"/>
                <a:gd name="T18" fmla="*/ 28 w 76"/>
                <a:gd name="T19" fmla="*/ 71 h 96"/>
                <a:gd name="T20" fmla="*/ 40 w 76"/>
                <a:gd name="T21" fmla="*/ 76 h 96"/>
                <a:gd name="T22" fmla="*/ 41 w 76"/>
                <a:gd name="T23" fmla="*/ 76 h 96"/>
                <a:gd name="T24" fmla="*/ 66 w 76"/>
                <a:gd name="T25" fmla="*/ 84 h 96"/>
                <a:gd name="T26" fmla="*/ 42 w 76"/>
                <a:gd name="T27" fmla="*/ 96 h 96"/>
                <a:gd name="T28" fmla="*/ 40 w 76"/>
                <a:gd name="T29" fmla="*/ 96 h 96"/>
                <a:gd name="T30" fmla="*/ 15 w 76"/>
                <a:gd name="T31" fmla="*/ 86 h 96"/>
                <a:gd name="T32" fmla="*/ 3 w 76"/>
                <a:gd name="T33" fmla="*/ 62 h 96"/>
                <a:gd name="T34" fmla="*/ 0 w 76"/>
                <a:gd name="T35" fmla="*/ 24 h 96"/>
                <a:gd name="T36" fmla="*/ 23 w 76"/>
                <a:gd name="T37" fmla="*/ 2 h 96"/>
                <a:gd name="T38" fmla="*/ 35 w 76"/>
                <a:gd name="T39" fmla="*/ 0 h 96"/>
                <a:gd name="T40" fmla="*/ 48 w 76"/>
                <a:gd name="T41" fmla="*/ 0 h 96"/>
                <a:gd name="T42" fmla="*/ 73 w 76"/>
                <a:gd name="T43" fmla="*/ 19 h 96"/>
                <a:gd name="T44" fmla="*/ 76 w 76"/>
                <a:gd name="T45" fmla="*/ 59 h 96"/>
                <a:gd name="T46" fmla="*/ 66 w 76"/>
                <a:gd name="T47" fmla="*/ 8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96">
                  <a:moveTo>
                    <a:pt x="41" y="76"/>
                  </a:moveTo>
                  <a:cubicBezTo>
                    <a:pt x="45" y="76"/>
                    <a:pt x="49" y="74"/>
                    <a:pt x="52" y="71"/>
                  </a:cubicBezTo>
                  <a:cubicBezTo>
                    <a:pt x="54" y="68"/>
                    <a:pt x="56" y="64"/>
                    <a:pt x="56" y="59"/>
                  </a:cubicBezTo>
                  <a:lnTo>
                    <a:pt x="53" y="20"/>
                  </a:lnTo>
                  <a:cubicBezTo>
                    <a:pt x="53" y="19"/>
                    <a:pt x="50" y="21"/>
                    <a:pt x="46" y="20"/>
                  </a:cubicBezTo>
                  <a:cubicBezTo>
                    <a:pt x="43" y="20"/>
                    <a:pt x="40" y="20"/>
                    <a:pt x="37" y="20"/>
                  </a:cubicBezTo>
                  <a:cubicBezTo>
                    <a:pt x="34" y="20"/>
                    <a:pt x="30" y="21"/>
                    <a:pt x="28" y="22"/>
                  </a:cubicBezTo>
                  <a:cubicBezTo>
                    <a:pt x="24" y="23"/>
                    <a:pt x="20" y="22"/>
                    <a:pt x="20" y="22"/>
                  </a:cubicBezTo>
                  <a:lnTo>
                    <a:pt x="23" y="61"/>
                  </a:lnTo>
                  <a:cubicBezTo>
                    <a:pt x="23" y="65"/>
                    <a:pt x="25" y="69"/>
                    <a:pt x="28" y="71"/>
                  </a:cubicBezTo>
                  <a:cubicBezTo>
                    <a:pt x="31" y="74"/>
                    <a:pt x="35" y="76"/>
                    <a:pt x="40" y="76"/>
                  </a:cubicBezTo>
                  <a:lnTo>
                    <a:pt x="41" y="76"/>
                  </a:lnTo>
                  <a:close/>
                  <a:moveTo>
                    <a:pt x="66" y="84"/>
                  </a:moveTo>
                  <a:cubicBezTo>
                    <a:pt x="60" y="91"/>
                    <a:pt x="52" y="95"/>
                    <a:pt x="42" y="96"/>
                  </a:cubicBezTo>
                  <a:lnTo>
                    <a:pt x="40" y="96"/>
                  </a:lnTo>
                  <a:cubicBezTo>
                    <a:pt x="30" y="96"/>
                    <a:pt x="21" y="92"/>
                    <a:pt x="15" y="86"/>
                  </a:cubicBezTo>
                  <a:cubicBezTo>
                    <a:pt x="8" y="80"/>
                    <a:pt x="4" y="71"/>
                    <a:pt x="3" y="62"/>
                  </a:cubicBezTo>
                  <a:lnTo>
                    <a:pt x="0" y="24"/>
                  </a:lnTo>
                  <a:cubicBezTo>
                    <a:pt x="0" y="13"/>
                    <a:pt x="10" y="5"/>
                    <a:pt x="23" y="2"/>
                  </a:cubicBezTo>
                  <a:cubicBezTo>
                    <a:pt x="27" y="1"/>
                    <a:pt x="31" y="1"/>
                    <a:pt x="35" y="0"/>
                  </a:cubicBezTo>
                  <a:cubicBezTo>
                    <a:pt x="40" y="0"/>
                    <a:pt x="44" y="0"/>
                    <a:pt x="48" y="0"/>
                  </a:cubicBezTo>
                  <a:cubicBezTo>
                    <a:pt x="62" y="2"/>
                    <a:pt x="73" y="7"/>
                    <a:pt x="73" y="19"/>
                  </a:cubicBezTo>
                  <a:cubicBezTo>
                    <a:pt x="74" y="32"/>
                    <a:pt x="74" y="47"/>
                    <a:pt x="76" y="59"/>
                  </a:cubicBezTo>
                  <a:cubicBezTo>
                    <a:pt x="76" y="69"/>
                    <a:pt x="72" y="78"/>
                    <a:pt x="66" y="84"/>
                  </a:cubicBezTo>
                  <a:close/>
                </a:path>
              </a:pathLst>
            </a:custGeom>
            <a:solidFill>
              <a:srgbClr val="FF5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855">
              <a:extLst>
                <a:ext uri="{FF2B5EF4-FFF2-40B4-BE49-F238E27FC236}">
                  <a16:creationId xmlns:a16="http://schemas.microsoft.com/office/drawing/2014/main" id="{53A00944-880B-375E-0B99-6B42566F3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0025" y="2178051"/>
              <a:ext cx="87312" cy="146050"/>
            </a:xfrm>
            <a:custGeom>
              <a:avLst/>
              <a:gdLst>
                <a:gd name="T0" fmla="*/ 17 w 265"/>
                <a:gd name="T1" fmla="*/ 74 h 435"/>
                <a:gd name="T2" fmla="*/ 127 w 265"/>
                <a:gd name="T3" fmla="*/ 0 h 435"/>
                <a:gd name="T4" fmla="*/ 131 w 265"/>
                <a:gd name="T5" fmla="*/ 0 h 435"/>
                <a:gd name="T6" fmla="*/ 235 w 265"/>
                <a:gd name="T7" fmla="*/ 129 h 435"/>
                <a:gd name="T8" fmla="*/ 230 w 265"/>
                <a:gd name="T9" fmla="*/ 167 h 435"/>
                <a:gd name="T10" fmla="*/ 264 w 265"/>
                <a:gd name="T11" fmla="*/ 215 h 435"/>
                <a:gd name="T12" fmla="*/ 265 w 265"/>
                <a:gd name="T13" fmla="*/ 219 h 435"/>
                <a:gd name="T14" fmla="*/ 261 w 265"/>
                <a:gd name="T15" fmla="*/ 227 h 435"/>
                <a:gd name="T16" fmla="*/ 238 w 265"/>
                <a:gd name="T17" fmla="*/ 237 h 435"/>
                <a:gd name="T18" fmla="*/ 240 w 265"/>
                <a:gd name="T19" fmla="*/ 271 h 435"/>
                <a:gd name="T20" fmla="*/ 231 w 265"/>
                <a:gd name="T21" fmla="*/ 297 h 435"/>
                <a:gd name="T22" fmla="*/ 229 w 265"/>
                <a:gd name="T23" fmla="*/ 313 h 435"/>
                <a:gd name="T24" fmla="*/ 207 w 265"/>
                <a:gd name="T25" fmla="*/ 336 h 435"/>
                <a:gd name="T26" fmla="*/ 169 w 265"/>
                <a:gd name="T27" fmla="*/ 343 h 435"/>
                <a:gd name="T28" fmla="*/ 137 w 265"/>
                <a:gd name="T29" fmla="*/ 415 h 435"/>
                <a:gd name="T30" fmla="*/ 8 w 265"/>
                <a:gd name="T31" fmla="*/ 380 h 435"/>
                <a:gd name="T32" fmla="*/ 28 w 265"/>
                <a:gd name="T33" fmla="*/ 223 h 435"/>
                <a:gd name="T34" fmla="*/ 7 w 265"/>
                <a:gd name="T35" fmla="*/ 135 h 435"/>
                <a:gd name="T36" fmla="*/ 17 w 265"/>
                <a:gd name="T37" fmla="*/ 74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5" h="435">
                  <a:moveTo>
                    <a:pt x="17" y="74"/>
                  </a:moveTo>
                  <a:cubicBezTo>
                    <a:pt x="35" y="29"/>
                    <a:pt x="79" y="0"/>
                    <a:pt x="127" y="0"/>
                  </a:cubicBezTo>
                  <a:cubicBezTo>
                    <a:pt x="128" y="0"/>
                    <a:pt x="130" y="0"/>
                    <a:pt x="131" y="0"/>
                  </a:cubicBezTo>
                  <a:cubicBezTo>
                    <a:pt x="199" y="5"/>
                    <a:pt x="234" y="69"/>
                    <a:pt x="235" y="129"/>
                  </a:cubicBezTo>
                  <a:cubicBezTo>
                    <a:pt x="235" y="146"/>
                    <a:pt x="223" y="153"/>
                    <a:pt x="230" y="167"/>
                  </a:cubicBezTo>
                  <a:cubicBezTo>
                    <a:pt x="236" y="181"/>
                    <a:pt x="258" y="201"/>
                    <a:pt x="264" y="215"/>
                  </a:cubicBezTo>
                  <a:cubicBezTo>
                    <a:pt x="264" y="216"/>
                    <a:pt x="265" y="218"/>
                    <a:pt x="265" y="219"/>
                  </a:cubicBezTo>
                  <a:cubicBezTo>
                    <a:pt x="265" y="222"/>
                    <a:pt x="263" y="225"/>
                    <a:pt x="261" y="227"/>
                  </a:cubicBezTo>
                  <a:cubicBezTo>
                    <a:pt x="254" y="231"/>
                    <a:pt x="246" y="235"/>
                    <a:pt x="238" y="237"/>
                  </a:cubicBezTo>
                  <a:cubicBezTo>
                    <a:pt x="242" y="236"/>
                    <a:pt x="242" y="267"/>
                    <a:pt x="240" y="271"/>
                  </a:cubicBezTo>
                  <a:cubicBezTo>
                    <a:pt x="236" y="279"/>
                    <a:pt x="233" y="288"/>
                    <a:pt x="231" y="297"/>
                  </a:cubicBezTo>
                  <a:cubicBezTo>
                    <a:pt x="231" y="302"/>
                    <a:pt x="230" y="308"/>
                    <a:pt x="229" y="313"/>
                  </a:cubicBezTo>
                  <a:cubicBezTo>
                    <a:pt x="226" y="324"/>
                    <a:pt x="217" y="332"/>
                    <a:pt x="207" y="336"/>
                  </a:cubicBezTo>
                  <a:cubicBezTo>
                    <a:pt x="196" y="340"/>
                    <a:pt x="179" y="337"/>
                    <a:pt x="169" y="343"/>
                  </a:cubicBezTo>
                  <a:cubicBezTo>
                    <a:pt x="166" y="344"/>
                    <a:pt x="140" y="349"/>
                    <a:pt x="137" y="415"/>
                  </a:cubicBezTo>
                  <a:cubicBezTo>
                    <a:pt x="126" y="416"/>
                    <a:pt x="44" y="435"/>
                    <a:pt x="8" y="380"/>
                  </a:cubicBezTo>
                  <a:cubicBezTo>
                    <a:pt x="0" y="368"/>
                    <a:pt x="34" y="233"/>
                    <a:pt x="28" y="223"/>
                  </a:cubicBezTo>
                  <a:cubicBezTo>
                    <a:pt x="14" y="196"/>
                    <a:pt x="7" y="166"/>
                    <a:pt x="7" y="135"/>
                  </a:cubicBezTo>
                  <a:cubicBezTo>
                    <a:pt x="7" y="114"/>
                    <a:pt x="10" y="93"/>
                    <a:pt x="17" y="74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856">
              <a:extLst>
                <a:ext uri="{FF2B5EF4-FFF2-40B4-BE49-F238E27FC236}">
                  <a16:creationId xmlns:a16="http://schemas.microsoft.com/office/drawing/2014/main" id="{64B2420A-100C-A7E8-E8B4-E77B2B375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0513" y="2333626"/>
              <a:ext cx="66675" cy="157163"/>
            </a:xfrm>
            <a:custGeom>
              <a:avLst/>
              <a:gdLst>
                <a:gd name="T0" fmla="*/ 57 w 202"/>
                <a:gd name="T1" fmla="*/ 10 h 469"/>
                <a:gd name="T2" fmla="*/ 171 w 202"/>
                <a:gd name="T3" fmla="*/ 282 h 469"/>
                <a:gd name="T4" fmla="*/ 86 w 202"/>
                <a:gd name="T5" fmla="*/ 429 h 469"/>
                <a:gd name="T6" fmla="*/ 0 w 202"/>
                <a:gd name="T7" fmla="*/ 29 h 469"/>
                <a:gd name="T8" fmla="*/ 57 w 202"/>
                <a:gd name="T9" fmla="*/ 10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469">
                  <a:moveTo>
                    <a:pt x="57" y="10"/>
                  </a:moveTo>
                  <a:cubicBezTo>
                    <a:pt x="62" y="87"/>
                    <a:pt x="139" y="200"/>
                    <a:pt x="171" y="282"/>
                  </a:cubicBezTo>
                  <a:cubicBezTo>
                    <a:pt x="202" y="364"/>
                    <a:pt x="144" y="469"/>
                    <a:pt x="86" y="429"/>
                  </a:cubicBezTo>
                  <a:cubicBezTo>
                    <a:pt x="26" y="356"/>
                    <a:pt x="21" y="86"/>
                    <a:pt x="0" y="29"/>
                  </a:cubicBezTo>
                  <a:cubicBezTo>
                    <a:pt x="9" y="18"/>
                    <a:pt x="39" y="0"/>
                    <a:pt x="57" y="10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857">
              <a:extLst>
                <a:ext uri="{FF2B5EF4-FFF2-40B4-BE49-F238E27FC236}">
                  <a16:creationId xmlns:a16="http://schemas.microsoft.com/office/drawing/2014/main" id="{598721A0-4CAF-E68A-D24F-AF593E318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6863" y="2438401"/>
              <a:ext cx="46037" cy="41275"/>
            </a:xfrm>
            <a:custGeom>
              <a:avLst/>
              <a:gdLst>
                <a:gd name="T0" fmla="*/ 110 w 139"/>
                <a:gd name="T1" fmla="*/ 118 h 122"/>
                <a:gd name="T2" fmla="*/ 92 w 139"/>
                <a:gd name="T3" fmla="*/ 122 h 122"/>
                <a:gd name="T4" fmla="*/ 79 w 139"/>
                <a:gd name="T5" fmla="*/ 120 h 122"/>
                <a:gd name="T6" fmla="*/ 51 w 139"/>
                <a:gd name="T7" fmla="*/ 106 h 122"/>
                <a:gd name="T8" fmla="*/ 4 w 139"/>
                <a:gd name="T9" fmla="*/ 62 h 122"/>
                <a:gd name="T10" fmla="*/ 0 w 139"/>
                <a:gd name="T11" fmla="*/ 50 h 122"/>
                <a:gd name="T12" fmla="*/ 4 w 139"/>
                <a:gd name="T13" fmla="*/ 41 h 122"/>
                <a:gd name="T14" fmla="*/ 49 w 139"/>
                <a:gd name="T15" fmla="*/ 13 h 122"/>
                <a:gd name="T16" fmla="*/ 138 w 139"/>
                <a:gd name="T17" fmla="*/ 36 h 122"/>
                <a:gd name="T18" fmla="*/ 139 w 139"/>
                <a:gd name="T19" fmla="*/ 53 h 122"/>
                <a:gd name="T20" fmla="*/ 110 w 139"/>
                <a:gd name="T21" fmla="*/ 11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9" h="122">
                  <a:moveTo>
                    <a:pt x="110" y="118"/>
                  </a:moveTo>
                  <a:cubicBezTo>
                    <a:pt x="104" y="120"/>
                    <a:pt x="98" y="122"/>
                    <a:pt x="92" y="122"/>
                  </a:cubicBezTo>
                  <a:cubicBezTo>
                    <a:pt x="87" y="122"/>
                    <a:pt x="83" y="121"/>
                    <a:pt x="79" y="120"/>
                  </a:cubicBezTo>
                  <a:cubicBezTo>
                    <a:pt x="69" y="117"/>
                    <a:pt x="60" y="112"/>
                    <a:pt x="51" y="106"/>
                  </a:cubicBezTo>
                  <a:cubicBezTo>
                    <a:pt x="32" y="95"/>
                    <a:pt x="16" y="80"/>
                    <a:pt x="4" y="62"/>
                  </a:cubicBezTo>
                  <a:cubicBezTo>
                    <a:pt x="2" y="58"/>
                    <a:pt x="0" y="54"/>
                    <a:pt x="0" y="50"/>
                  </a:cubicBezTo>
                  <a:cubicBezTo>
                    <a:pt x="1" y="47"/>
                    <a:pt x="2" y="43"/>
                    <a:pt x="4" y="41"/>
                  </a:cubicBezTo>
                  <a:cubicBezTo>
                    <a:pt x="15" y="26"/>
                    <a:pt x="31" y="16"/>
                    <a:pt x="49" y="13"/>
                  </a:cubicBezTo>
                  <a:cubicBezTo>
                    <a:pt x="77" y="4"/>
                    <a:pt x="126" y="0"/>
                    <a:pt x="138" y="36"/>
                  </a:cubicBezTo>
                  <a:cubicBezTo>
                    <a:pt x="139" y="42"/>
                    <a:pt x="139" y="47"/>
                    <a:pt x="139" y="53"/>
                  </a:cubicBezTo>
                  <a:cubicBezTo>
                    <a:pt x="139" y="78"/>
                    <a:pt x="129" y="101"/>
                    <a:pt x="110" y="118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858">
              <a:extLst>
                <a:ext uri="{FF2B5EF4-FFF2-40B4-BE49-F238E27FC236}">
                  <a16:creationId xmlns:a16="http://schemas.microsoft.com/office/drawing/2014/main" id="{29E45948-67ED-ADC1-4FEA-EF99E4EA6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3525" y="2265363"/>
              <a:ext cx="47625" cy="82550"/>
            </a:xfrm>
            <a:custGeom>
              <a:avLst/>
              <a:gdLst>
                <a:gd name="T0" fmla="*/ 28 w 141"/>
                <a:gd name="T1" fmla="*/ 184 h 248"/>
                <a:gd name="T2" fmla="*/ 6 w 141"/>
                <a:gd name="T3" fmla="*/ 113 h 248"/>
                <a:gd name="T4" fmla="*/ 2 w 141"/>
                <a:gd name="T5" fmla="*/ 102 h 248"/>
                <a:gd name="T6" fmla="*/ 6 w 141"/>
                <a:gd name="T7" fmla="*/ 100 h 248"/>
                <a:gd name="T8" fmla="*/ 9 w 141"/>
                <a:gd name="T9" fmla="*/ 100 h 248"/>
                <a:gd name="T10" fmla="*/ 32 w 141"/>
                <a:gd name="T11" fmla="*/ 118 h 248"/>
                <a:gd name="T12" fmla="*/ 44 w 141"/>
                <a:gd name="T13" fmla="*/ 143 h 248"/>
                <a:gd name="T14" fmla="*/ 55 w 141"/>
                <a:gd name="T15" fmla="*/ 134 h 248"/>
                <a:gd name="T16" fmla="*/ 53 w 141"/>
                <a:gd name="T17" fmla="*/ 110 h 248"/>
                <a:gd name="T18" fmla="*/ 38 w 141"/>
                <a:gd name="T19" fmla="*/ 45 h 248"/>
                <a:gd name="T20" fmla="*/ 30 w 141"/>
                <a:gd name="T21" fmla="*/ 16 h 248"/>
                <a:gd name="T22" fmla="*/ 31 w 141"/>
                <a:gd name="T23" fmla="*/ 4 h 248"/>
                <a:gd name="T24" fmla="*/ 33 w 141"/>
                <a:gd name="T25" fmla="*/ 2 h 248"/>
                <a:gd name="T26" fmla="*/ 41 w 141"/>
                <a:gd name="T27" fmla="*/ 5 h 248"/>
                <a:gd name="T28" fmla="*/ 86 w 141"/>
                <a:gd name="T29" fmla="*/ 83 h 248"/>
                <a:gd name="T30" fmla="*/ 122 w 141"/>
                <a:gd name="T31" fmla="*/ 99 h 248"/>
                <a:gd name="T32" fmla="*/ 131 w 141"/>
                <a:gd name="T33" fmla="*/ 143 h 248"/>
                <a:gd name="T34" fmla="*/ 130 w 141"/>
                <a:gd name="T35" fmla="*/ 235 h 248"/>
                <a:gd name="T36" fmla="*/ 83 w 141"/>
                <a:gd name="T37" fmla="*/ 247 h 248"/>
                <a:gd name="T38" fmla="*/ 28 w 141"/>
                <a:gd name="T39" fmla="*/ 18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1" h="248">
                  <a:moveTo>
                    <a:pt x="28" y="184"/>
                  </a:moveTo>
                  <a:cubicBezTo>
                    <a:pt x="17" y="174"/>
                    <a:pt x="16" y="123"/>
                    <a:pt x="6" y="113"/>
                  </a:cubicBezTo>
                  <a:cubicBezTo>
                    <a:pt x="3" y="110"/>
                    <a:pt x="0" y="105"/>
                    <a:pt x="2" y="102"/>
                  </a:cubicBezTo>
                  <a:cubicBezTo>
                    <a:pt x="3" y="101"/>
                    <a:pt x="4" y="100"/>
                    <a:pt x="6" y="100"/>
                  </a:cubicBezTo>
                  <a:cubicBezTo>
                    <a:pt x="7" y="100"/>
                    <a:pt x="8" y="100"/>
                    <a:pt x="9" y="100"/>
                  </a:cubicBezTo>
                  <a:cubicBezTo>
                    <a:pt x="20" y="100"/>
                    <a:pt x="29" y="107"/>
                    <a:pt x="32" y="118"/>
                  </a:cubicBezTo>
                  <a:cubicBezTo>
                    <a:pt x="33" y="128"/>
                    <a:pt x="37" y="137"/>
                    <a:pt x="44" y="143"/>
                  </a:cubicBezTo>
                  <a:cubicBezTo>
                    <a:pt x="51" y="150"/>
                    <a:pt x="54" y="141"/>
                    <a:pt x="55" y="134"/>
                  </a:cubicBezTo>
                  <a:cubicBezTo>
                    <a:pt x="55" y="126"/>
                    <a:pt x="54" y="118"/>
                    <a:pt x="53" y="110"/>
                  </a:cubicBezTo>
                  <a:cubicBezTo>
                    <a:pt x="51" y="88"/>
                    <a:pt x="46" y="66"/>
                    <a:pt x="38" y="45"/>
                  </a:cubicBezTo>
                  <a:cubicBezTo>
                    <a:pt x="33" y="36"/>
                    <a:pt x="30" y="26"/>
                    <a:pt x="30" y="16"/>
                  </a:cubicBezTo>
                  <a:cubicBezTo>
                    <a:pt x="30" y="12"/>
                    <a:pt x="30" y="8"/>
                    <a:pt x="31" y="4"/>
                  </a:cubicBezTo>
                  <a:cubicBezTo>
                    <a:pt x="31" y="3"/>
                    <a:pt x="32" y="2"/>
                    <a:pt x="33" y="2"/>
                  </a:cubicBezTo>
                  <a:cubicBezTo>
                    <a:pt x="35" y="0"/>
                    <a:pt x="39" y="3"/>
                    <a:pt x="41" y="5"/>
                  </a:cubicBezTo>
                  <a:cubicBezTo>
                    <a:pt x="57" y="25"/>
                    <a:pt x="70" y="62"/>
                    <a:pt x="86" y="83"/>
                  </a:cubicBezTo>
                  <a:cubicBezTo>
                    <a:pt x="95" y="96"/>
                    <a:pt x="111" y="75"/>
                    <a:pt x="122" y="99"/>
                  </a:cubicBezTo>
                  <a:cubicBezTo>
                    <a:pt x="133" y="123"/>
                    <a:pt x="133" y="115"/>
                    <a:pt x="131" y="143"/>
                  </a:cubicBezTo>
                  <a:cubicBezTo>
                    <a:pt x="130" y="171"/>
                    <a:pt x="141" y="235"/>
                    <a:pt x="130" y="235"/>
                  </a:cubicBezTo>
                  <a:cubicBezTo>
                    <a:pt x="111" y="234"/>
                    <a:pt x="102" y="248"/>
                    <a:pt x="83" y="247"/>
                  </a:cubicBezTo>
                  <a:cubicBezTo>
                    <a:pt x="69" y="222"/>
                    <a:pt x="51" y="201"/>
                    <a:pt x="28" y="184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859">
              <a:extLst>
                <a:ext uri="{FF2B5EF4-FFF2-40B4-BE49-F238E27FC236}">
                  <a16:creationId xmlns:a16="http://schemas.microsoft.com/office/drawing/2014/main" id="{C8D7EAA5-B52A-7791-EB81-0676F6209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4938" y="2271713"/>
              <a:ext cx="161925" cy="312738"/>
            </a:xfrm>
            <a:custGeom>
              <a:avLst/>
              <a:gdLst>
                <a:gd name="T0" fmla="*/ 339 w 488"/>
                <a:gd name="T1" fmla="*/ 106 h 933"/>
                <a:gd name="T2" fmla="*/ 182 w 488"/>
                <a:gd name="T3" fmla="*/ 61 h 933"/>
                <a:gd name="T4" fmla="*/ 53 w 488"/>
                <a:gd name="T5" fmla="*/ 154 h 933"/>
                <a:gd name="T6" fmla="*/ 89 w 488"/>
                <a:gd name="T7" fmla="*/ 682 h 933"/>
                <a:gd name="T8" fmla="*/ 488 w 488"/>
                <a:gd name="T9" fmla="*/ 767 h 933"/>
                <a:gd name="T10" fmla="*/ 456 w 488"/>
                <a:gd name="T11" fmla="*/ 625 h 933"/>
                <a:gd name="T12" fmla="*/ 441 w 488"/>
                <a:gd name="T13" fmla="*/ 551 h 933"/>
                <a:gd name="T14" fmla="*/ 448 w 488"/>
                <a:gd name="T15" fmla="*/ 499 h 933"/>
                <a:gd name="T16" fmla="*/ 462 w 488"/>
                <a:gd name="T17" fmla="*/ 387 h 933"/>
                <a:gd name="T18" fmla="*/ 467 w 488"/>
                <a:gd name="T19" fmla="*/ 352 h 933"/>
                <a:gd name="T20" fmla="*/ 464 w 488"/>
                <a:gd name="T21" fmla="*/ 323 h 933"/>
                <a:gd name="T22" fmla="*/ 443 w 488"/>
                <a:gd name="T23" fmla="*/ 265 h 933"/>
                <a:gd name="T24" fmla="*/ 339 w 488"/>
                <a:gd name="T25" fmla="*/ 106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8" h="933">
                  <a:moveTo>
                    <a:pt x="339" y="106"/>
                  </a:moveTo>
                  <a:cubicBezTo>
                    <a:pt x="295" y="55"/>
                    <a:pt x="198" y="0"/>
                    <a:pt x="182" y="61"/>
                  </a:cubicBezTo>
                  <a:cubicBezTo>
                    <a:pt x="153" y="103"/>
                    <a:pt x="69" y="96"/>
                    <a:pt x="53" y="154"/>
                  </a:cubicBezTo>
                  <a:cubicBezTo>
                    <a:pt x="0" y="442"/>
                    <a:pt x="180" y="359"/>
                    <a:pt x="89" y="682"/>
                  </a:cubicBezTo>
                  <a:cubicBezTo>
                    <a:pt x="54" y="855"/>
                    <a:pt x="474" y="933"/>
                    <a:pt x="488" y="767"/>
                  </a:cubicBezTo>
                  <a:cubicBezTo>
                    <a:pt x="485" y="718"/>
                    <a:pt x="474" y="670"/>
                    <a:pt x="456" y="625"/>
                  </a:cubicBezTo>
                  <a:cubicBezTo>
                    <a:pt x="446" y="602"/>
                    <a:pt x="441" y="577"/>
                    <a:pt x="441" y="551"/>
                  </a:cubicBezTo>
                  <a:cubicBezTo>
                    <a:pt x="441" y="534"/>
                    <a:pt x="443" y="516"/>
                    <a:pt x="448" y="499"/>
                  </a:cubicBezTo>
                  <a:cubicBezTo>
                    <a:pt x="462" y="460"/>
                    <a:pt x="451" y="427"/>
                    <a:pt x="462" y="387"/>
                  </a:cubicBezTo>
                  <a:cubicBezTo>
                    <a:pt x="465" y="376"/>
                    <a:pt x="467" y="364"/>
                    <a:pt x="467" y="352"/>
                  </a:cubicBezTo>
                  <a:cubicBezTo>
                    <a:pt x="467" y="342"/>
                    <a:pt x="466" y="332"/>
                    <a:pt x="464" y="323"/>
                  </a:cubicBezTo>
                  <a:cubicBezTo>
                    <a:pt x="459" y="303"/>
                    <a:pt x="449" y="285"/>
                    <a:pt x="443" y="265"/>
                  </a:cubicBezTo>
                  <a:cubicBezTo>
                    <a:pt x="430" y="218"/>
                    <a:pt x="477" y="142"/>
                    <a:pt x="33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860">
              <a:extLst>
                <a:ext uri="{FF2B5EF4-FFF2-40B4-BE49-F238E27FC236}">
                  <a16:creationId xmlns:a16="http://schemas.microsoft.com/office/drawing/2014/main" id="{1E8AEF45-7ECC-CCD4-1D24-F222DEF90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5100" y="2171701"/>
              <a:ext cx="111125" cy="123825"/>
            </a:xfrm>
            <a:custGeom>
              <a:avLst/>
              <a:gdLst>
                <a:gd name="T0" fmla="*/ 334 w 336"/>
                <a:gd name="T1" fmla="*/ 106 h 371"/>
                <a:gd name="T2" fmla="*/ 315 w 336"/>
                <a:gd name="T3" fmla="*/ 132 h 371"/>
                <a:gd name="T4" fmla="*/ 297 w 336"/>
                <a:gd name="T5" fmla="*/ 159 h 371"/>
                <a:gd name="T6" fmla="*/ 295 w 336"/>
                <a:gd name="T7" fmla="*/ 180 h 371"/>
                <a:gd name="T8" fmla="*/ 296 w 336"/>
                <a:gd name="T9" fmla="*/ 193 h 371"/>
                <a:gd name="T10" fmla="*/ 296 w 336"/>
                <a:gd name="T11" fmla="*/ 200 h 371"/>
                <a:gd name="T12" fmla="*/ 283 w 336"/>
                <a:gd name="T13" fmla="*/ 228 h 371"/>
                <a:gd name="T14" fmla="*/ 270 w 336"/>
                <a:gd name="T15" fmla="*/ 242 h 371"/>
                <a:gd name="T16" fmla="*/ 260 w 336"/>
                <a:gd name="T17" fmla="*/ 272 h 371"/>
                <a:gd name="T18" fmla="*/ 242 w 336"/>
                <a:gd name="T19" fmla="*/ 305 h 371"/>
                <a:gd name="T20" fmla="*/ 182 w 336"/>
                <a:gd name="T21" fmla="*/ 339 h 371"/>
                <a:gd name="T22" fmla="*/ 109 w 336"/>
                <a:gd name="T23" fmla="*/ 368 h 371"/>
                <a:gd name="T24" fmla="*/ 84 w 336"/>
                <a:gd name="T25" fmla="*/ 371 h 371"/>
                <a:gd name="T26" fmla="*/ 32 w 336"/>
                <a:gd name="T27" fmla="*/ 356 h 371"/>
                <a:gd name="T28" fmla="*/ 0 w 336"/>
                <a:gd name="T29" fmla="*/ 292 h 371"/>
                <a:gd name="T30" fmla="*/ 3 w 336"/>
                <a:gd name="T31" fmla="*/ 269 h 371"/>
                <a:gd name="T32" fmla="*/ 47 w 336"/>
                <a:gd name="T33" fmla="*/ 189 h 371"/>
                <a:gd name="T34" fmla="*/ 51 w 336"/>
                <a:gd name="T35" fmla="*/ 169 h 371"/>
                <a:gd name="T36" fmla="*/ 48 w 336"/>
                <a:gd name="T37" fmla="*/ 152 h 371"/>
                <a:gd name="T38" fmla="*/ 46 w 336"/>
                <a:gd name="T39" fmla="*/ 123 h 371"/>
                <a:gd name="T40" fmla="*/ 47 w 336"/>
                <a:gd name="T41" fmla="*/ 100 h 371"/>
                <a:gd name="T42" fmla="*/ 100 w 336"/>
                <a:gd name="T43" fmla="*/ 32 h 371"/>
                <a:gd name="T44" fmla="*/ 142 w 336"/>
                <a:gd name="T45" fmla="*/ 20 h 371"/>
                <a:gd name="T46" fmla="*/ 143 w 336"/>
                <a:gd name="T47" fmla="*/ 20 h 371"/>
                <a:gd name="T48" fmla="*/ 184 w 336"/>
                <a:gd name="T49" fmla="*/ 10 h 371"/>
                <a:gd name="T50" fmla="*/ 233 w 336"/>
                <a:gd name="T51" fmla="*/ 0 h 371"/>
                <a:gd name="T52" fmla="*/ 256 w 336"/>
                <a:gd name="T53" fmla="*/ 2 h 371"/>
                <a:gd name="T54" fmla="*/ 336 w 336"/>
                <a:gd name="T55" fmla="*/ 87 h 371"/>
                <a:gd name="T56" fmla="*/ 336 w 336"/>
                <a:gd name="T57" fmla="*/ 89 h 371"/>
                <a:gd name="T58" fmla="*/ 334 w 336"/>
                <a:gd name="T59" fmla="*/ 106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6" h="371">
                  <a:moveTo>
                    <a:pt x="334" y="106"/>
                  </a:moveTo>
                  <a:cubicBezTo>
                    <a:pt x="331" y="117"/>
                    <a:pt x="324" y="126"/>
                    <a:pt x="315" y="132"/>
                  </a:cubicBezTo>
                  <a:cubicBezTo>
                    <a:pt x="305" y="138"/>
                    <a:pt x="299" y="148"/>
                    <a:pt x="297" y="159"/>
                  </a:cubicBezTo>
                  <a:cubicBezTo>
                    <a:pt x="296" y="166"/>
                    <a:pt x="295" y="173"/>
                    <a:pt x="295" y="180"/>
                  </a:cubicBezTo>
                  <a:cubicBezTo>
                    <a:pt x="295" y="184"/>
                    <a:pt x="295" y="189"/>
                    <a:pt x="296" y="193"/>
                  </a:cubicBezTo>
                  <a:cubicBezTo>
                    <a:pt x="296" y="195"/>
                    <a:pt x="296" y="197"/>
                    <a:pt x="296" y="200"/>
                  </a:cubicBezTo>
                  <a:cubicBezTo>
                    <a:pt x="296" y="210"/>
                    <a:pt x="292" y="221"/>
                    <a:pt x="283" y="228"/>
                  </a:cubicBezTo>
                  <a:cubicBezTo>
                    <a:pt x="277" y="233"/>
                    <a:pt x="277" y="237"/>
                    <a:pt x="270" y="242"/>
                  </a:cubicBezTo>
                  <a:cubicBezTo>
                    <a:pt x="260" y="251"/>
                    <a:pt x="263" y="261"/>
                    <a:pt x="260" y="272"/>
                  </a:cubicBezTo>
                  <a:cubicBezTo>
                    <a:pt x="257" y="284"/>
                    <a:pt x="251" y="296"/>
                    <a:pt x="242" y="305"/>
                  </a:cubicBezTo>
                  <a:cubicBezTo>
                    <a:pt x="225" y="321"/>
                    <a:pt x="205" y="333"/>
                    <a:pt x="182" y="339"/>
                  </a:cubicBezTo>
                  <a:cubicBezTo>
                    <a:pt x="159" y="350"/>
                    <a:pt x="134" y="360"/>
                    <a:pt x="109" y="368"/>
                  </a:cubicBezTo>
                  <a:cubicBezTo>
                    <a:pt x="101" y="370"/>
                    <a:pt x="92" y="371"/>
                    <a:pt x="84" y="371"/>
                  </a:cubicBezTo>
                  <a:cubicBezTo>
                    <a:pt x="66" y="371"/>
                    <a:pt x="48" y="366"/>
                    <a:pt x="32" y="356"/>
                  </a:cubicBezTo>
                  <a:cubicBezTo>
                    <a:pt x="12" y="341"/>
                    <a:pt x="0" y="317"/>
                    <a:pt x="0" y="292"/>
                  </a:cubicBezTo>
                  <a:cubicBezTo>
                    <a:pt x="0" y="284"/>
                    <a:pt x="1" y="276"/>
                    <a:pt x="3" y="269"/>
                  </a:cubicBezTo>
                  <a:cubicBezTo>
                    <a:pt x="12" y="239"/>
                    <a:pt x="35" y="217"/>
                    <a:pt x="47" y="189"/>
                  </a:cubicBezTo>
                  <a:cubicBezTo>
                    <a:pt x="49" y="183"/>
                    <a:pt x="51" y="176"/>
                    <a:pt x="51" y="169"/>
                  </a:cubicBezTo>
                  <a:cubicBezTo>
                    <a:pt x="51" y="163"/>
                    <a:pt x="50" y="158"/>
                    <a:pt x="48" y="152"/>
                  </a:cubicBezTo>
                  <a:cubicBezTo>
                    <a:pt x="47" y="143"/>
                    <a:pt x="46" y="133"/>
                    <a:pt x="46" y="123"/>
                  </a:cubicBezTo>
                  <a:cubicBezTo>
                    <a:pt x="46" y="116"/>
                    <a:pt x="47" y="108"/>
                    <a:pt x="47" y="100"/>
                  </a:cubicBezTo>
                  <a:cubicBezTo>
                    <a:pt x="54" y="71"/>
                    <a:pt x="73" y="46"/>
                    <a:pt x="100" y="32"/>
                  </a:cubicBezTo>
                  <a:cubicBezTo>
                    <a:pt x="112" y="24"/>
                    <a:pt x="127" y="20"/>
                    <a:pt x="142" y="20"/>
                  </a:cubicBezTo>
                  <a:cubicBezTo>
                    <a:pt x="142" y="20"/>
                    <a:pt x="143" y="20"/>
                    <a:pt x="143" y="20"/>
                  </a:cubicBezTo>
                  <a:cubicBezTo>
                    <a:pt x="157" y="19"/>
                    <a:pt x="171" y="16"/>
                    <a:pt x="184" y="10"/>
                  </a:cubicBezTo>
                  <a:cubicBezTo>
                    <a:pt x="200" y="3"/>
                    <a:pt x="216" y="0"/>
                    <a:pt x="233" y="0"/>
                  </a:cubicBezTo>
                  <a:cubicBezTo>
                    <a:pt x="241" y="0"/>
                    <a:pt x="248" y="1"/>
                    <a:pt x="256" y="2"/>
                  </a:cubicBezTo>
                  <a:cubicBezTo>
                    <a:pt x="300" y="7"/>
                    <a:pt x="334" y="43"/>
                    <a:pt x="336" y="87"/>
                  </a:cubicBezTo>
                  <a:cubicBezTo>
                    <a:pt x="336" y="87"/>
                    <a:pt x="336" y="88"/>
                    <a:pt x="336" y="89"/>
                  </a:cubicBezTo>
                  <a:cubicBezTo>
                    <a:pt x="336" y="94"/>
                    <a:pt x="336" y="100"/>
                    <a:pt x="334" y="106"/>
                  </a:cubicBezTo>
                  <a:close/>
                </a:path>
              </a:pathLst>
            </a:custGeom>
            <a:solidFill>
              <a:srgbClr val="17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861">
              <a:extLst>
                <a:ext uri="{FF2B5EF4-FFF2-40B4-BE49-F238E27FC236}">
                  <a16:creationId xmlns:a16="http://schemas.microsoft.com/office/drawing/2014/main" id="{A4C0E925-B56E-734B-85D7-032EDADA9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4475" y="2232026"/>
              <a:ext cx="22225" cy="33338"/>
            </a:xfrm>
            <a:custGeom>
              <a:avLst/>
              <a:gdLst>
                <a:gd name="T0" fmla="*/ 57 w 64"/>
                <a:gd name="T1" fmla="*/ 44 h 96"/>
                <a:gd name="T2" fmla="*/ 16 w 64"/>
                <a:gd name="T3" fmla="*/ 6 h 96"/>
                <a:gd name="T4" fmla="*/ 11 w 64"/>
                <a:gd name="T5" fmla="*/ 64 h 96"/>
                <a:gd name="T6" fmla="*/ 48 w 64"/>
                <a:gd name="T7" fmla="*/ 91 h 96"/>
                <a:gd name="T8" fmla="*/ 57 w 64"/>
                <a:gd name="T9" fmla="*/ 4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96">
                  <a:moveTo>
                    <a:pt x="57" y="44"/>
                  </a:moveTo>
                  <a:cubicBezTo>
                    <a:pt x="49" y="19"/>
                    <a:pt x="30" y="0"/>
                    <a:pt x="16" y="6"/>
                  </a:cubicBezTo>
                  <a:cubicBezTo>
                    <a:pt x="1" y="12"/>
                    <a:pt x="0" y="40"/>
                    <a:pt x="11" y="64"/>
                  </a:cubicBezTo>
                  <a:cubicBezTo>
                    <a:pt x="21" y="85"/>
                    <a:pt x="37" y="96"/>
                    <a:pt x="48" y="91"/>
                  </a:cubicBezTo>
                  <a:cubicBezTo>
                    <a:pt x="59" y="87"/>
                    <a:pt x="64" y="67"/>
                    <a:pt x="57" y="44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862">
              <a:extLst>
                <a:ext uri="{FF2B5EF4-FFF2-40B4-BE49-F238E27FC236}">
                  <a16:creationId xmlns:a16="http://schemas.microsoft.com/office/drawing/2014/main" id="{D84DF9A5-9930-DD71-3090-EDB9CB4CE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3363" y="2320926"/>
              <a:ext cx="112712" cy="158750"/>
            </a:xfrm>
            <a:custGeom>
              <a:avLst/>
              <a:gdLst>
                <a:gd name="T0" fmla="*/ 140 w 337"/>
                <a:gd name="T1" fmla="*/ 25 h 473"/>
                <a:gd name="T2" fmla="*/ 49 w 337"/>
                <a:gd name="T3" fmla="*/ 188 h 473"/>
                <a:gd name="T4" fmla="*/ 195 w 337"/>
                <a:gd name="T5" fmla="*/ 412 h 473"/>
                <a:gd name="T6" fmla="*/ 307 w 337"/>
                <a:gd name="T7" fmla="*/ 298 h 473"/>
                <a:gd name="T8" fmla="*/ 140 w 337"/>
                <a:gd name="T9" fmla="*/ 25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7" h="473">
                  <a:moveTo>
                    <a:pt x="140" y="25"/>
                  </a:moveTo>
                  <a:cubicBezTo>
                    <a:pt x="127" y="0"/>
                    <a:pt x="0" y="79"/>
                    <a:pt x="49" y="188"/>
                  </a:cubicBezTo>
                  <a:cubicBezTo>
                    <a:pt x="77" y="274"/>
                    <a:pt x="127" y="352"/>
                    <a:pt x="195" y="412"/>
                  </a:cubicBezTo>
                  <a:cubicBezTo>
                    <a:pt x="213" y="473"/>
                    <a:pt x="337" y="364"/>
                    <a:pt x="307" y="298"/>
                  </a:cubicBezTo>
                  <a:cubicBezTo>
                    <a:pt x="243" y="123"/>
                    <a:pt x="180" y="154"/>
                    <a:pt x="140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5" name="Oval 54">
            <a:hlinkClick r:id="rId3" action="ppaction://hlinksldjump"/>
            <a:extLst>
              <a:ext uri="{FF2B5EF4-FFF2-40B4-BE49-F238E27FC236}">
                <a16:creationId xmlns:a16="http://schemas.microsoft.com/office/drawing/2014/main" id="{4947345E-387D-4CC6-A23D-A477BA82C1CD}"/>
              </a:ext>
            </a:extLst>
          </p:cNvPr>
          <p:cNvSpPr/>
          <p:nvPr/>
        </p:nvSpPr>
        <p:spPr>
          <a:xfrm>
            <a:off x="9384310" y="820816"/>
            <a:ext cx="128979" cy="12897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56" name="Oval 55">
            <a:hlinkClick r:id="rId4" action="ppaction://hlinksldjump"/>
            <a:extLst>
              <a:ext uri="{FF2B5EF4-FFF2-40B4-BE49-F238E27FC236}">
                <a16:creationId xmlns:a16="http://schemas.microsoft.com/office/drawing/2014/main" id="{FF2B6492-5334-44EE-B569-8A09EDFD7EDA}"/>
              </a:ext>
            </a:extLst>
          </p:cNvPr>
          <p:cNvSpPr/>
          <p:nvPr/>
        </p:nvSpPr>
        <p:spPr>
          <a:xfrm>
            <a:off x="9384310" y="1983052"/>
            <a:ext cx="128979" cy="128979"/>
          </a:xfrm>
          <a:prstGeom prst="ellipse">
            <a:avLst/>
          </a:prstGeom>
          <a:solidFill>
            <a:srgbClr val="008CB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57" name="Oval 56">
            <a:hlinkClick r:id="rId3" action="ppaction://hlinksldjump"/>
            <a:extLst>
              <a:ext uri="{FF2B5EF4-FFF2-40B4-BE49-F238E27FC236}">
                <a16:creationId xmlns:a16="http://schemas.microsoft.com/office/drawing/2014/main" id="{B9626F6F-EA12-470F-944D-4CF199B677D5}"/>
              </a:ext>
            </a:extLst>
          </p:cNvPr>
          <p:cNvSpPr/>
          <p:nvPr/>
        </p:nvSpPr>
        <p:spPr>
          <a:xfrm>
            <a:off x="9384310" y="823197"/>
            <a:ext cx="128979" cy="128979"/>
          </a:xfrm>
          <a:prstGeom prst="ellipse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58" name="Oval 57">
            <a:hlinkClick r:id="rId5" action="ppaction://hlinksldjump"/>
            <a:extLst>
              <a:ext uri="{FF2B5EF4-FFF2-40B4-BE49-F238E27FC236}">
                <a16:creationId xmlns:a16="http://schemas.microsoft.com/office/drawing/2014/main" id="{263EE1F3-4716-4C05-AF66-127181D8A312}"/>
              </a:ext>
            </a:extLst>
          </p:cNvPr>
          <p:cNvSpPr/>
          <p:nvPr/>
        </p:nvSpPr>
        <p:spPr>
          <a:xfrm>
            <a:off x="9384310" y="1402303"/>
            <a:ext cx="128979" cy="128979"/>
          </a:xfrm>
          <a:prstGeom prst="ellipse">
            <a:avLst/>
          </a:prstGeom>
          <a:solidFill>
            <a:srgbClr val="1C356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59" name="Oval 58">
            <a:hlinkClick r:id="rId6" action="ppaction://hlinksldjump"/>
            <a:extLst>
              <a:ext uri="{FF2B5EF4-FFF2-40B4-BE49-F238E27FC236}">
                <a16:creationId xmlns:a16="http://schemas.microsoft.com/office/drawing/2014/main" id="{5528FA06-0EB7-474B-835A-1831FC182200}"/>
              </a:ext>
            </a:extLst>
          </p:cNvPr>
          <p:cNvSpPr/>
          <p:nvPr/>
        </p:nvSpPr>
        <p:spPr>
          <a:xfrm>
            <a:off x="9384310" y="2563074"/>
            <a:ext cx="128979" cy="128979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60" name="Oval 59">
            <a:hlinkClick r:id="rId7" action="ppaction://hlinksldjump"/>
            <a:extLst>
              <a:ext uri="{FF2B5EF4-FFF2-40B4-BE49-F238E27FC236}">
                <a16:creationId xmlns:a16="http://schemas.microsoft.com/office/drawing/2014/main" id="{B04F96DD-6C93-4F12-A639-DF8A55E636A0}"/>
              </a:ext>
            </a:extLst>
          </p:cNvPr>
          <p:cNvSpPr/>
          <p:nvPr/>
        </p:nvSpPr>
        <p:spPr>
          <a:xfrm>
            <a:off x="9384310" y="4302666"/>
            <a:ext cx="128979" cy="128979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>
            <a:hlinkClick r:id="rId8" action="ppaction://hlinksldjump"/>
            <a:extLst>
              <a:ext uri="{FF2B5EF4-FFF2-40B4-BE49-F238E27FC236}">
                <a16:creationId xmlns:a16="http://schemas.microsoft.com/office/drawing/2014/main" id="{7427BBB3-5D80-4F89-B264-2E0BD7FB4113}"/>
              </a:ext>
            </a:extLst>
          </p:cNvPr>
          <p:cNvSpPr/>
          <p:nvPr/>
        </p:nvSpPr>
        <p:spPr>
          <a:xfrm>
            <a:off x="9384310" y="3720774"/>
            <a:ext cx="128979" cy="128979"/>
          </a:xfrm>
          <a:prstGeom prst="ellipse">
            <a:avLst/>
          </a:prstGeom>
          <a:solidFill>
            <a:srgbClr val="6AB24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>
            <a:hlinkClick r:id="rId9" action="ppaction://hlinksldjump"/>
            <a:extLst>
              <a:ext uri="{FF2B5EF4-FFF2-40B4-BE49-F238E27FC236}">
                <a16:creationId xmlns:a16="http://schemas.microsoft.com/office/drawing/2014/main" id="{1F2E7D32-CA7F-40C1-8ED7-04FEC76C272F}"/>
              </a:ext>
            </a:extLst>
          </p:cNvPr>
          <p:cNvSpPr/>
          <p:nvPr/>
        </p:nvSpPr>
        <p:spPr>
          <a:xfrm>
            <a:off x="9384310" y="3144004"/>
            <a:ext cx="128979" cy="128979"/>
          </a:xfrm>
          <a:prstGeom prst="ellipse">
            <a:avLst/>
          </a:prstGeom>
          <a:solidFill>
            <a:srgbClr val="03884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>
            <a:hlinkClick r:id="rId10" action="ppaction://hlinksldjump"/>
            <a:extLst>
              <a:ext uri="{FF2B5EF4-FFF2-40B4-BE49-F238E27FC236}">
                <a16:creationId xmlns:a16="http://schemas.microsoft.com/office/drawing/2014/main" id="{52E5B6C5-93DB-4567-A98F-6AB69070A8CE}"/>
              </a:ext>
            </a:extLst>
          </p:cNvPr>
          <p:cNvSpPr/>
          <p:nvPr/>
        </p:nvSpPr>
        <p:spPr>
          <a:xfrm>
            <a:off x="9384310" y="4881778"/>
            <a:ext cx="128979" cy="128979"/>
          </a:xfrm>
          <a:prstGeom prst="ellipse">
            <a:avLst/>
          </a:prstGeom>
          <a:solidFill>
            <a:srgbClr val="F195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>
            <a:hlinkClick r:id="rId11" action="ppaction://hlinksldjump"/>
            <a:extLst>
              <a:ext uri="{FF2B5EF4-FFF2-40B4-BE49-F238E27FC236}">
                <a16:creationId xmlns:a16="http://schemas.microsoft.com/office/drawing/2014/main" id="{A20A8E69-99CD-4073-97DB-B9DAC2B12C3A}"/>
              </a:ext>
            </a:extLst>
          </p:cNvPr>
          <p:cNvSpPr/>
          <p:nvPr/>
        </p:nvSpPr>
        <p:spPr>
          <a:xfrm>
            <a:off x="9384310" y="5463066"/>
            <a:ext cx="128979" cy="128979"/>
          </a:xfrm>
          <a:prstGeom prst="ellipse">
            <a:avLst/>
          </a:prstGeom>
          <a:solidFill>
            <a:srgbClr val="F8A92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01074AE-F392-441D-B2E0-9D6E554B8E35}"/>
              </a:ext>
            </a:extLst>
          </p:cNvPr>
          <p:cNvGrpSpPr/>
          <p:nvPr/>
        </p:nvGrpSpPr>
        <p:grpSpPr>
          <a:xfrm>
            <a:off x="9597323" y="1906121"/>
            <a:ext cx="146522" cy="280390"/>
            <a:chOff x="5545138" y="625475"/>
            <a:chExt cx="1489075" cy="2849563"/>
          </a:xfrm>
        </p:grpSpPr>
        <p:sp>
          <p:nvSpPr>
            <p:cNvPr id="66" name="Freeform 117">
              <a:extLst>
                <a:ext uri="{FF2B5EF4-FFF2-40B4-BE49-F238E27FC236}">
                  <a16:creationId xmlns:a16="http://schemas.microsoft.com/office/drawing/2014/main" id="{4319D353-CEF5-4D6F-932D-23C7D56A3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625475"/>
              <a:ext cx="1243013" cy="1697038"/>
            </a:xfrm>
            <a:custGeom>
              <a:avLst/>
              <a:gdLst>
                <a:gd name="T0" fmla="*/ 2278 w 4249"/>
                <a:gd name="T1" fmla="*/ 5744 h 5744"/>
                <a:gd name="T2" fmla="*/ 0 w 4249"/>
                <a:gd name="T3" fmla="*/ 5744 h 5744"/>
                <a:gd name="T4" fmla="*/ 4249 w 4249"/>
                <a:gd name="T5" fmla="*/ 0 h 5744"/>
                <a:gd name="T6" fmla="*/ 2603 w 4249"/>
                <a:gd name="T7" fmla="*/ 4796 h 5744"/>
                <a:gd name="T8" fmla="*/ 2278 w 4249"/>
                <a:gd name="T9" fmla="*/ 5744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2278" y="5744"/>
                  </a:moveTo>
                  <a:lnTo>
                    <a:pt x="0" y="5744"/>
                  </a:lnTo>
                  <a:lnTo>
                    <a:pt x="4249" y="0"/>
                  </a:lnTo>
                  <a:lnTo>
                    <a:pt x="2603" y="4796"/>
                  </a:lnTo>
                  <a:lnTo>
                    <a:pt x="2278" y="5744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20">
              <a:extLst>
                <a:ext uri="{FF2B5EF4-FFF2-40B4-BE49-F238E27FC236}">
                  <a16:creationId xmlns:a16="http://schemas.microsoft.com/office/drawing/2014/main" id="{6E22AF71-8999-433F-BB07-7BC1212D1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1779588"/>
              <a:ext cx="1243013" cy="1695450"/>
            </a:xfrm>
            <a:custGeom>
              <a:avLst/>
              <a:gdLst>
                <a:gd name="T0" fmla="*/ 1972 w 4249"/>
                <a:gd name="T1" fmla="*/ 0 h 5744"/>
                <a:gd name="T2" fmla="*/ 4249 w 4249"/>
                <a:gd name="T3" fmla="*/ 0 h 5744"/>
                <a:gd name="T4" fmla="*/ 0 w 4249"/>
                <a:gd name="T5" fmla="*/ 5744 h 5744"/>
                <a:gd name="T6" fmla="*/ 1646 w 4249"/>
                <a:gd name="T7" fmla="*/ 948 h 5744"/>
                <a:gd name="T8" fmla="*/ 1972 w 4249"/>
                <a:gd name="T9" fmla="*/ 0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1972" y="0"/>
                  </a:moveTo>
                  <a:lnTo>
                    <a:pt x="4249" y="0"/>
                  </a:lnTo>
                  <a:lnTo>
                    <a:pt x="0" y="5744"/>
                  </a:lnTo>
                  <a:lnTo>
                    <a:pt x="1646" y="948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297055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C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39ACC0-A8AB-2AFE-4DDA-4CE24BD29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1200" b="0" dirty="0">
                <a:solidFill>
                  <a:schemeClr val="bg1"/>
                </a:solidFill>
              </a:rPr>
              <a:t>Compreender as experiências vividas é vital para </a:t>
            </a:r>
            <a:r>
              <a:rPr lang="en-GB" sz="1200" b="0" dirty="0" err="1">
                <a:solidFill>
                  <a:schemeClr val="bg1"/>
                </a:solidFill>
              </a:rPr>
              <a:t>desenvolver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uma</a:t>
            </a:r>
            <a:r>
              <a:rPr lang="en-GB" sz="1200" b="0" dirty="0">
                <a:solidFill>
                  <a:schemeClr val="bg1"/>
                </a:solidFill>
              </a:rPr>
              <a:t> visão completa do EAP em seu contexto. O EAPP tem como </a:t>
            </a:r>
            <a:r>
              <a:rPr lang="en-GB" sz="1200" b="0" dirty="0" err="1">
                <a:solidFill>
                  <a:schemeClr val="bg1"/>
                </a:solidFill>
              </a:rPr>
              <a:t>objetivo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complementar</a:t>
            </a:r>
            <a:r>
              <a:rPr lang="en-GB" sz="1200" b="0" dirty="0">
                <a:solidFill>
                  <a:schemeClr val="bg1"/>
                </a:solidFill>
              </a:rPr>
              <a:t> os indicadores existentes no </a:t>
            </a:r>
            <a:r>
              <a:rPr lang="en-GB" sz="1200" b="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CRF</a:t>
            </a:r>
            <a:r>
              <a:rPr lang="en-GB" sz="1200" b="0" dirty="0">
                <a:solidFill>
                  <a:schemeClr val="bg1"/>
                </a:solidFill>
              </a:rPr>
              <a:t>, explorando o acesso à energia e a pobreza energética com as lentes da experiência vivida, o que acrescenta nuances contextuais aos indicadores e metas do EAPP, ao mesmo tempo em que desvenda o significado dos dados. </a:t>
            </a:r>
          </a:p>
          <a:p>
            <a:pPr>
              <a:lnSpc>
                <a:spcPct val="120000"/>
              </a:lnSpc>
            </a:pPr>
            <a:r>
              <a:rPr lang="en-GB" sz="1200" b="0" dirty="0">
                <a:solidFill>
                  <a:schemeClr val="bg1"/>
                </a:solidFill>
              </a:rPr>
              <a:t>De uma perspectiva sistêmica, as interações das famílias e dos indivíduos com os sistemas de fornecimento e cobrança de energia apontam para as soluções de infraestrutura, tecnologia e políticas que os governos locais podem implementar ou defender. </a:t>
            </a:r>
          </a:p>
          <a:p>
            <a:pPr>
              <a:lnSpc>
                <a:spcPct val="120000"/>
              </a:lnSpc>
            </a:pPr>
            <a:r>
              <a:rPr lang="en-GB" sz="1200" b="0" dirty="0">
                <a:solidFill>
                  <a:schemeClr val="bg1"/>
                </a:solidFill>
              </a:rPr>
              <a:t>No âmbito da comunidade, as experiências vividas com as consequências da pobreza energética fornecem dados qualitativos para que os governos locais adaptem os projetos e o apoio socioeconômico.</a:t>
            </a:r>
          </a:p>
          <a:p>
            <a:pPr>
              <a:lnSpc>
                <a:spcPct val="120000"/>
              </a:lnSpc>
            </a:pPr>
            <a:endParaRPr lang="en-GB" b="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endParaRPr lang="en-GB" b="0" dirty="0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B1EBB0-0C8F-86D6-7504-082749691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Narrative </a:t>
            </a:r>
            <a:r>
              <a:rPr lang="en-GB" dirty="0" err="1">
                <a:solidFill>
                  <a:schemeClr val="bg1"/>
                </a:solidFill>
              </a:rPr>
              <a:t>como</a:t>
            </a:r>
            <a:r>
              <a:rPr lang="en-GB" dirty="0">
                <a:solidFill>
                  <a:schemeClr val="bg1"/>
                </a:solidFill>
              </a:rPr>
              <a:t> dados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81E8F7-AF85-9E97-0231-21A41EFF4689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>
            <a:norm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Módulo</a:t>
            </a:r>
            <a:r>
              <a:rPr lang="en-GB" dirty="0">
                <a:solidFill>
                  <a:schemeClr val="bg1"/>
                </a:solidFill>
              </a:rPr>
              <a:t> 2 - Narrative </a:t>
            </a:r>
            <a:r>
              <a:rPr lang="en-GB" dirty="0" err="1">
                <a:solidFill>
                  <a:schemeClr val="bg1"/>
                </a:solidFill>
              </a:rPr>
              <a:t>como</a:t>
            </a:r>
            <a:r>
              <a:rPr lang="en-GB" dirty="0">
                <a:solidFill>
                  <a:schemeClr val="bg1"/>
                </a:solidFill>
              </a:rPr>
              <a:t> dados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A19DA3-8527-36E5-87B2-DB0356CA95C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57791" y="1828800"/>
            <a:ext cx="3962399" cy="4348163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8C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Objetivos do módulo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8C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Faça um brainstorming sobre quais histórias comunitárias de "experiências vividas" fornecem pontos de partida para entender o EAP em sua área de governo local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8C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Observe onde as histórias indicam contextos ou soluções importantes a serem abordados nas intervenções de EAP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200" b="0" dirty="0">
              <a:solidFill>
                <a:srgbClr val="008CBE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200" dirty="0">
                <a:solidFill>
                  <a:srgbClr val="008CBE"/>
                </a:solidFill>
              </a:rPr>
              <a:t>Outros recursos úteis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u="none" strike="noStrike" kern="1200" cap="none" spc="0" normalizeH="0" baseline="0" noProof="0" dirty="0">
                <a:ln>
                  <a:noFill/>
                </a:ln>
                <a:solidFill>
                  <a:srgbClr val="008C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Supporting Fuel Poor and Vulnerable Households (Apoio a famílias vulneráveis e com falta de combustível): </a:t>
            </a:r>
            <a:r>
              <a:rPr kumimoji="0" lang="en-GB" sz="1200" b="0" u="none" strike="noStrike" kern="1200" cap="none" spc="0" normalizeH="0" baseline="0" noProof="0" dirty="0">
                <a:ln>
                  <a:noFill/>
                </a:ln>
                <a:solidFill>
                  <a:srgbClr val="008C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Kit de ferramentas da autoridade local</a:t>
            </a:r>
            <a:endParaRPr kumimoji="0" lang="en-GB" sz="1200" b="0" u="none" strike="noStrike" kern="1200" cap="none" spc="0" normalizeH="0" baseline="0" noProof="0" dirty="0">
              <a:ln>
                <a:noFill/>
              </a:ln>
              <a:solidFill>
                <a:srgbClr val="008CB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kumimoji="0" lang="en-GB" sz="1200" b="0" u="none" strike="noStrike" kern="1200" cap="none" spc="0" normalizeH="0" baseline="0" noProof="0" dirty="0">
                <a:ln>
                  <a:noFill/>
                </a:ln>
                <a:solidFill>
                  <a:srgbClr val="008C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Livros didáticos de Ação Climática Inclusiva </a:t>
            </a:r>
            <a:r>
              <a:rPr kumimoji="0" lang="en-GB" sz="1200" b="0" u="none" strike="noStrike" kern="1200" cap="none" spc="0" normalizeH="0" baseline="0" noProof="0" dirty="0">
                <a:ln>
                  <a:noFill/>
                </a:ln>
                <a:solidFill>
                  <a:srgbClr val="008C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das Cidades C40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008CB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008CB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Oval 16">
            <a:hlinkClick r:id="rId6" action="ppaction://hlinksldjump"/>
            <a:extLst>
              <a:ext uri="{FF2B5EF4-FFF2-40B4-BE49-F238E27FC236}">
                <a16:creationId xmlns:a16="http://schemas.microsoft.com/office/drawing/2014/main" id="{62B09453-C111-4CBC-B70A-0C556319B716}"/>
              </a:ext>
            </a:extLst>
          </p:cNvPr>
          <p:cNvSpPr/>
          <p:nvPr/>
        </p:nvSpPr>
        <p:spPr>
          <a:xfrm>
            <a:off x="9384310" y="820816"/>
            <a:ext cx="128979" cy="12897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18" name="Oval 17">
            <a:hlinkClick r:id="rId7" action="ppaction://hlinksldjump"/>
            <a:extLst>
              <a:ext uri="{FF2B5EF4-FFF2-40B4-BE49-F238E27FC236}">
                <a16:creationId xmlns:a16="http://schemas.microsoft.com/office/drawing/2014/main" id="{83115EF3-7496-49F5-9E5A-63D177C9DEA3}"/>
              </a:ext>
            </a:extLst>
          </p:cNvPr>
          <p:cNvSpPr/>
          <p:nvPr/>
        </p:nvSpPr>
        <p:spPr>
          <a:xfrm>
            <a:off x="9384310" y="1983052"/>
            <a:ext cx="128979" cy="128979"/>
          </a:xfrm>
          <a:prstGeom prst="ellipse">
            <a:avLst/>
          </a:prstGeom>
          <a:solidFill>
            <a:srgbClr val="008CB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9" name="Oval 18">
            <a:hlinkClick r:id="rId6" action="ppaction://hlinksldjump"/>
            <a:extLst>
              <a:ext uri="{FF2B5EF4-FFF2-40B4-BE49-F238E27FC236}">
                <a16:creationId xmlns:a16="http://schemas.microsoft.com/office/drawing/2014/main" id="{3C562BE7-4667-4C1E-9B4D-3D4E24F9E7A0}"/>
              </a:ext>
            </a:extLst>
          </p:cNvPr>
          <p:cNvSpPr/>
          <p:nvPr/>
        </p:nvSpPr>
        <p:spPr>
          <a:xfrm>
            <a:off x="9384310" y="823197"/>
            <a:ext cx="128979" cy="128979"/>
          </a:xfrm>
          <a:prstGeom prst="ellipse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0" name="Oval 19">
            <a:hlinkClick r:id="rId8" action="ppaction://hlinksldjump"/>
            <a:extLst>
              <a:ext uri="{FF2B5EF4-FFF2-40B4-BE49-F238E27FC236}">
                <a16:creationId xmlns:a16="http://schemas.microsoft.com/office/drawing/2014/main" id="{07CB1A45-C35D-491E-9C49-93F616713171}"/>
              </a:ext>
            </a:extLst>
          </p:cNvPr>
          <p:cNvSpPr/>
          <p:nvPr/>
        </p:nvSpPr>
        <p:spPr>
          <a:xfrm>
            <a:off x="9384310" y="1402303"/>
            <a:ext cx="128979" cy="128979"/>
          </a:xfrm>
          <a:prstGeom prst="ellipse">
            <a:avLst/>
          </a:prstGeom>
          <a:solidFill>
            <a:srgbClr val="1C356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1" name="Oval 20">
            <a:hlinkClick r:id="rId9" action="ppaction://hlinksldjump"/>
            <a:extLst>
              <a:ext uri="{FF2B5EF4-FFF2-40B4-BE49-F238E27FC236}">
                <a16:creationId xmlns:a16="http://schemas.microsoft.com/office/drawing/2014/main" id="{3B04EAD9-F44F-4C73-B697-2F38788F3085}"/>
              </a:ext>
            </a:extLst>
          </p:cNvPr>
          <p:cNvSpPr/>
          <p:nvPr/>
        </p:nvSpPr>
        <p:spPr>
          <a:xfrm>
            <a:off x="9384310" y="2563074"/>
            <a:ext cx="128979" cy="128979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2" name="Oval 21">
            <a:hlinkClick r:id="rId10" action="ppaction://hlinksldjump"/>
            <a:extLst>
              <a:ext uri="{FF2B5EF4-FFF2-40B4-BE49-F238E27FC236}">
                <a16:creationId xmlns:a16="http://schemas.microsoft.com/office/drawing/2014/main" id="{5089592D-5EDC-4AEB-95DD-2F601E437FCD}"/>
              </a:ext>
            </a:extLst>
          </p:cNvPr>
          <p:cNvSpPr/>
          <p:nvPr/>
        </p:nvSpPr>
        <p:spPr>
          <a:xfrm>
            <a:off x="9384310" y="4302666"/>
            <a:ext cx="128979" cy="128979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hlinkClick r:id="rId11" action="ppaction://hlinksldjump"/>
            <a:extLst>
              <a:ext uri="{FF2B5EF4-FFF2-40B4-BE49-F238E27FC236}">
                <a16:creationId xmlns:a16="http://schemas.microsoft.com/office/drawing/2014/main" id="{97A699F2-F550-4495-9275-26E8899A2478}"/>
              </a:ext>
            </a:extLst>
          </p:cNvPr>
          <p:cNvSpPr/>
          <p:nvPr/>
        </p:nvSpPr>
        <p:spPr>
          <a:xfrm>
            <a:off x="9384310" y="3720774"/>
            <a:ext cx="128979" cy="128979"/>
          </a:xfrm>
          <a:prstGeom prst="ellipse">
            <a:avLst/>
          </a:prstGeom>
          <a:solidFill>
            <a:srgbClr val="6AB24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hlinkClick r:id="rId12" action="ppaction://hlinksldjump"/>
            <a:extLst>
              <a:ext uri="{FF2B5EF4-FFF2-40B4-BE49-F238E27FC236}">
                <a16:creationId xmlns:a16="http://schemas.microsoft.com/office/drawing/2014/main" id="{EFE01698-C955-4988-90F4-8EF1A165F7A0}"/>
              </a:ext>
            </a:extLst>
          </p:cNvPr>
          <p:cNvSpPr/>
          <p:nvPr/>
        </p:nvSpPr>
        <p:spPr>
          <a:xfrm>
            <a:off x="9384310" y="3144004"/>
            <a:ext cx="128979" cy="128979"/>
          </a:xfrm>
          <a:prstGeom prst="ellipse">
            <a:avLst/>
          </a:prstGeom>
          <a:solidFill>
            <a:srgbClr val="03884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hlinkClick r:id="rId13" action="ppaction://hlinksldjump"/>
            <a:extLst>
              <a:ext uri="{FF2B5EF4-FFF2-40B4-BE49-F238E27FC236}">
                <a16:creationId xmlns:a16="http://schemas.microsoft.com/office/drawing/2014/main" id="{2A5C3DDD-43CE-4994-96AA-6FF42195262C}"/>
              </a:ext>
            </a:extLst>
          </p:cNvPr>
          <p:cNvSpPr/>
          <p:nvPr/>
        </p:nvSpPr>
        <p:spPr>
          <a:xfrm>
            <a:off x="9384310" y="4881778"/>
            <a:ext cx="128979" cy="128979"/>
          </a:xfrm>
          <a:prstGeom prst="ellipse">
            <a:avLst/>
          </a:prstGeom>
          <a:solidFill>
            <a:srgbClr val="F195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hlinkClick r:id="rId14" action="ppaction://hlinksldjump"/>
            <a:extLst>
              <a:ext uri="{FF2B5EF4-FFF2-40B4-BE49-F238E27FC236}">
                <a16:creationId xmlns:a16="http://schemas.microsoft.com/office/drawing/2014/main" id="{845AC095-6EA0-4EEB-A3D7-A325EA64120A}"/>
              </a:ext>
            </a:extLst>
          </p:cNvPr>
          <p:cNvSpPr/>
          <p:nvPr/>
        </p:nvSpPr>
        <p:spPr>
          <a:xfrm>
            <a:off x="9384310" y="5463066"/>
            <a:ext cx="128979" cy="128979"/>
          </a:xfrm>
          <a:prstGeom prst="ellipse">
            <a:avLst/>
          </a:prstGeom>
          <a:solidFill>
            <a:srgbClr val="F8A92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2026767-A8FE-4C30-9D2B-DB98F3589658}"/>
              </a:ext>
            </a:extLst>
          </p:cNvPr>
          <p:cNvGrpSpPr/>
          <p:nvPr/>
        </p:nvGrpSpPr>
        <p:grpSpPr>
          <a:xfrm>
            <a:off x="9597323" y="1906121"/>
            <a:ext cx="146522" cy="280390"/>
            <a:chOff x="5545138" y="625475"/>
            <a:chExt cx="1489075" cy="2849563"/>
          </a:xfrm>
        </p:grpSpPr>
        <p:sp>
          <p:nvSpPr>
            <p:cNvPr id="38" name="Freeform 117">
              <a:extLst>
                <a:ext uri="{FF2B5EF4-FFF2-40B4-BE49-F238E27FC236}">
                  <a16:creationId xmlns:a16="http://schemas.microsoft.com/office/drawing/2014/main" id="{0657EC3C-6315-4CBB-95B0-5DA204358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625475"/>
              <a:ext cx="1243013" cy="1697038"/>
            </a:xfrm>
            <a:custGeom>
              <a:avLst/>
              <a:gdLst>
                <a:gd name="T0" fmla="*/ 2278 w 4249"/>
                <a:gd name="T1" fmla="*/ 5744 h 5744"/>
                <a:gd name="T2" fmla="*/ 0 w 4249"/>
                <a:gd name="T3" fmla="*/ 5744 h 5744"/>
                <a:gd name="T4" fmla="*/ 4249 w 4249"/>
                <a:gd name="T5" fmla="*/ 0 h 5744"/>
                <a:gd name="T6" fmla="*/ 2603 w 4249"/>
                <a:gd name="T7" fmla="*/ 4796 h 5744"/>
                <a:gd name="T8" fmla="*/ 2278 w 4249"/>
                <a:gd name="T9" fmla="*/ 5744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2278" y="5744"/>
                  </a:moveTo>
                  <a:lnTo>
                    <a:pt x="0" y="5744"/>
                  </a:lnTo>
                  <a:lnTo>
                    <a:pt x="4249" y="0"/>
                  </a:lnTo>
                  <a:lnTo>
                    <a:pt x="2603" y="4796"/>
                  </a:lnTo>
                  <a:lnTo>
                    <a:pt x="2278" y="5744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20">
              <a:extLst>
                <a:ext uri="{FF2B5EF4-FFF2-40B4-BE49-F238E27FC236}">
                  <a16:creationId xmlns:a16="http://schemas.microsoft.com/office/drawing/2014/main" id="{DAEF5896-3407-4637-ADA0-12B1D5C94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1779588"/>
              <a:ext cx="1243013" cy="1695450"/>
            </a:xfrm>
            <a:custGeom>
              <a:avLst/>
              <a:gdLst>
                <a:gd name="T0" fmla="*/ 1972 w 4249"/>
                <a:gd name="T1" fmla="*/ 0 h 5744"/>
                <a:gd name="T2" fmla="*/ 4249 w 4249"/>
                <a:gd name="T3" fmla="*/ 0 h 5744"/>
                <a:gd name="T4" fmla="*/ 0 w 4249"/>
                <a:gd name="T5" fmla="*/ 5744 h 5744"/>
                <a:gd name="T6" fmla="*/ 1646 w 4249"/>
                <a:gd name="T7" fmla="*/ 948 h 5744"/>
                <a:gd name="T8" fmla="*/ 1972 w 4249"/>
                <a:gd name="T9" fmla="*/ 0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1972" y="0"/>
                  </a:moveTo>
                  <a:lnTo>
                    <a:pt x="4249" y="0"/>
                  </a:lnTo>
                  <a:lnTo>
                    <a:pt x="0" y="5744"/>
                  </a:lnTo>
                  <a:lnTo>
                    <a:pt x="1646" y="948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0" name="Slide Number Placeholder 2">
            <a:extLst>
              <a:ext uri="{FF2B5EF4-FFF2-40B4-BE49-F238E27FC236}">
                <a16:creationId xmlns:a16="http://schemas.microsoft.com/office/drawing/2014/main" id="{F8199B62-E521-4BFF-B439-2C3A9AA73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6186836"/>
            <a:ext cx="457200" cy="365125"/>
          </a:xfrm>
        </p:spPr>
        <p:txBody>
          <a:bodyPr/>
          <a:lstStyle/>
          <a:p>
            <a:fld id="{CE97AC88-B9C7-4AEF-9990-0777AFA0136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319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C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Content Placeholder 53">
            <a:extLst>
              <a:ext uri="{FF2B5EF4-FFF2-40B4-BE49-F238E27FC236}">
                <a16:creationId xmlns:a16="http://schemas.microsoft.com/office/drawing/2014/main" id="{AC16EA01-C464-2AB7-3B91-C4E658B14878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168873787"/>
              </p:ext>
            </p:extLst>
          </p:nvPr>
        </p:nvGraphicFramePr>
        <p:xfrm>
          <a:off x="5257800" y="1828800"/>
          <a:ext cx="3962400" cy="475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7680">
                  <a:extLst>
                    <a:ext uri="{9D8B030D-6E8A-4147-A177-3AD203B41FA5}">
                      <a16:colId xmlns:a16="http://schemas.microsoft.com/office/drawing/2014/main" val="1344411031"/>
                    </a:ext>
                  </a:extLst>
                </a:gridCol>
                <a:gridCol w="3474720">
                  <a:extLst>
                    <a:ext uri="{9D8B030D-6E8A-4147-A177-3AD203B41FA5}">
                      <a16:colId xmlns:a16="http://schemas.microsoft.com/office/drawing/2014/main" val="1743179751"/>
                    </a:ext>
                  </a:extLst>
                </a:gridCol>
              </a:tblGrid>
              <a:tr h="723900"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150" b="1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Idade</a:t>
                      </a:r>
                    </a:p>
                    <a:p>
                      <a:r>
                        <a:rPr lang="en-GB" sz="1150" b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falta de conforto térmico pode resultar em casas insalubres e saudáveis e em desvantagens educacionais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7574881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endParaRPr lang="en-GB" sz="120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150" b="1" dirty="0" err="1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Etnia</a:t>
                      </a:r>
                      <a:endParaRPr lang="en-GB" sz="115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150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</a:t>
                      </a:r>
                      <a:r>
                        <a:rPr lang="en-GB" sz="1150" dirty="0" err="1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zoneamento</a:t>
                      </a:r>
                      <a:r>
                        <a:rPr lang="en-GB" sz="1150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sz="1150" dirty="0" err="1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grupos</a:t>
                      </a:r>
                      <a:r>
                        <a:rPr lang="en-GB" sz="1150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50" dirty="0" err="1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étnicos</a:t>
                      </a:r>
                      <a:r>
                        <a:rPr lang="en-GB" sz="1150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50" dirty="0" err="1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marginalizados</a:t>
                      </a:r>
                      <a:r>
                        <a:rPr lang="en-GB" sz="1150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50" dirty="0" err="1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en-GB" sz="1150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50" dirty="0" err="1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carentes</a:t>
                      </a:r>
                      <a:r>
                        <a:rPr lang="en-GB" sz="1150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50" dirty="0" err="1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pode</a:t>
                      </a:r>
                      <a:r>
                        <a:rPr lang="en-GB" sz="1150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50" dirty="0" err="1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sofrer</a:t>
                      </a:r>
                      <a:r>
                        <a:rPr lang="en-GB" sz="1150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 a </a:t>
                      </a:r>
                      <a:r>
                        <a:rPr lang="en-GB" sz="1150" dirty="0" err="1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falta</a:t>
                      </a:r>
                      <a:r>
                        <a:rPr lang="en-GB" sz="1150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sz="1150" dirty="0" err="1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fornecimento</a:t>
                      </a:r>
                      <a:r>
                        <a:rPr lang="en-GB" sz="1150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sz="1150" dirty="0" err="1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energia</a:t>
                      </a:r>
                      <a:r>
                        <a:rPr lang="en-GB" sz="1150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</a:t>
                      </a:r>
                      <a:r>
                        <a:rPr lang="en-GB" sz="1150" dirty="0" err="1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combustível</a:t>
                      </a:r>
                      <a:endParaRPr lang="en-GB" sz="1150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4364149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endParaRPr lang="en-GB" sz="120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150" b="1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Gênero</a:t>
                      </a:r>
                    </a:p>
                    <a:p>
                      <a:r>
                        <a:rPr lang="en-GB" sz="1150" b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falta de acesso à energia pode levar a um aumento da carga de trabalho doméstico para as mulheres coletarem fontes de combustível</a:t>
                      </a:r>
                      <a:endParaRPr lang="en-GB" sz="115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1873377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endParaRPr lang="en-GB" sz="120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150" b="1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Necessidades especiais</a:t>
                      </a:r>
                    </a:p>
                    <a:p>
                      <a:r>
                        <a:rPr lang="en-GB" sz="115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fornecimento confiável de energia é fundamental para muitas tecnologias para pessoas com necessidades especiais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7591435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endParaRPr lang="en-GB" sz="120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150" b="1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Nível de renda</a:t>
                      </a:r>
                    </a:p>
                    <a:p>
                      <a:r>
                        <a:rPr lang="en-GB" sz="115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 pessoas com renda relativamente mais baixa têm menos condições de lidar com a instabilidade do preço da energia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8368669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150" b="1" dirty="0" err="1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Condições</a:t>
                      </a:r>
                      <a:r>
                        <a:rPr lang="en-GB" sz="1150" b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sz="1150" b="1" dirty="0" err="1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vida</a:t>
                      </a:r>
                      <a:r>
                        <a:rPr lang="en-GB" sz="1150" b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de </a:t>
                      </a:r>
                      <a:r>
                        <a:rPr lang="en-GB" sz="1150" b="1" dirty="0" err="1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trabalho</a:t>
                      </a:r>
                      <a:endParaRPr lang="en-GB" sz="115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150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n-GB" sz="1150" dirty="0" err="1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falta</a:t>
                      </a:r>
                      <a:r>
                        <a:rPr lang="en-GB" sz="1150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sz="1150" dirty="0" err="1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geração</a:t>
                      </a:r>
                      <a:r>
                        <a:rPr lang="en-GB" sz="1150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sz="1150" dirty="0" err="1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energia</a:t>
                      </a:r>
                      <a:r>
                        <a:rPr lang="en-GB" sz="1150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50" dirty="0" err="1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eficiente</a:t>
                      </a:r>
                      <a:r>
                        <a:rPr lang="en-GB" sz="1150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</a:t>
                      </a:r>
                      <a:r>
                        <a:rPr lang="en-GB" sz="1150" dirty="0" err="1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não</a:t>
                      </a:r>
                      <a:r>
                        <a:rPr lang="en-GB" sz="1150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50" dirty="0" err="1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poluente</a:t>
                      </a:r>
                      <a:r>
                        <a:rPr lang="en-GB" sz="1150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50" dirty="0" err="1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pode</a:t>
                      </a:r>
                      <a:r>
                        <a:rPr lang="en-GB" sz="1150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50" dirty="0" err="1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causar</a:t>
                      </a:r>
                      <a:r>
                        <a:rPr lang="en-GB" sz="1150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50" dirty="0" err="1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impactos</a:t>
                      </a:r>
                      <a:r>
                        <a:rPr lang="en-GB" sz="1150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50" dirty="0" err="1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negativos</a:t>
                      </a:r>
                      <a:r>
                        <a:rPr lang="en-GB" sz="1150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50" dirty="0" err="1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r>
                        <a:rPr lang="en-GB" sz="1150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50" dirty="0" err="1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saúde</a:t>
                      </a:r>
                      <a:endParaRPr lang="en-GB" sz="1150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4777986"/>
                  </a:ext>
                </a:extLst>
              </a:tr>
            </a:tbl>
          </a:graphicData>
        </a:graphic>
      </p:graphicFrame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39ACC0-A8AB-2AFE-4DDA-4CE24BD29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1200" b="0" dirty="0">
                <a:solidFill>
                  <a:schemeClr val="bg1"/>
                </a:solidFill>
              </a:rPr>
              <a:t>Como o EAP é </a:t>
            </a:r>
            <a:r>
              <a:rPr lang="en-GB" sz="1200" b="0" dirty="0" err="1">
                <a:solidFill>
                  <a:schemeClr val="bg1"/>
                </a:solidFill>
              </a:rPr>
              <a:t>uma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experiência</a:t>
            </a:r>
            <a:r>
              <a:rPr lang="en-GB" sz="1200" b="0" dirty="0">
                <a:solidFill>
                  <a:schemeClr val="bg1"/>
                </a:solidFill>
              </a:rPr>
              <a:t> real de </a:t>
            </a:r>
            <a:r>
              <a:rPr lang="en-GB" sz="1200" b="0" dirty="0" err="1">
                <a:solidFill>
                  <a:schemeClr val="bg1"/>
                </a:solidFill>
              </a:rPr>
              <a:t>privação</a:t>
            </a:r>
            <a:r>
              <a:rPr lang="en-GB" sz="1200" b="0" dirty="0">
                <a:solidFill>
                  <a:schemeClr val="bg1"/>
                </a:solidFill>
              </a:rPr>
              <a:t> para </a:t>
            </a:r>
            <a:r>
              <a:rPr lang="en-GB" sz="1200" b="0" dirty="0" err="1">
                <a:solidFill>
                  <a:schemeClr val="bg1"/>
                </a:solidFill>
              </a:rPr>
              <a:t>pessoas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comuns</a:t>
            </a:r>
            <a:r>
              <a:rPr lang="en-GB" sz="1200" b="0" dirty="0">
                <a:solidFill>
                  <a:schemeClr val="bg1"/>
                </a:solidFill>
              </a:rPr>
              <a:t>, é </a:t>
            </a:r>
            <a:r>
              <a:rPr lang="en-GB" sz="1200" b="0" dirty="0" err="1">
                <a:solidFill>
                  <a:schemeClr val="bg1"/>
                </a:solidFill>
              </a:rPr>
              <a:t>importante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fundamentá</a:t>
            </a:r>
            <a:r>
              <a:rPr lang="en-GB" sz="1200" b="0" dirty="0">
                <a:solidFill>
                  <a:schemeClr val="bg1"/>
                </a:solidFill>
              </a:rPr>
              <a:t>-lo </a:t>
            </a:r>
            <a:r>
              <a:rPr lang="en-GB" sz="1200" b="0" dirty="0" err="1">
                <a:solidFill>
                  <a:schemeClr val="bg1"/>
                </a:solidFill>
              </a:rPr>
              <a:t>nas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identidades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por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trás</a:t>
            </a:r>
            <a:r>
              <a:rPr lang="en-GB" sz="1200" b="0" dirty="0">
                <a:solidFill>
                  <a:schemeClr val="bg1"/>
                </a:solidFill>
              </a:rPr>
              <a:t> das </a:t>
            </a:r>
            <a:r>
              <a:rPr lang="en-GB" sz="1200" b="0" dirty="0" err="1">
                <a:solidFill>
                  <a:schemeClr val="bg1"/>
                </a:solidFill>
              </a:rPr>
              <a:t>histórias</a:t>
            </a:r>
            <a:r>
              <a:rPr lang="en-GB" sz="1200" b="0" dirty="0">
                <a:solidFill>
                  <a:schemeClr val="bg1"/>
                </a:solidFill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en-GB" sz="1200" b="0" dirty="0">
                <a:solidFill>
                  <a:schemeClr val="bg1"/>
                </a:solidFill>
              </a:rPr>
              <a:t>Tomar nota dos </a:t>
            </a:r>
            <a:r>
              <a:rPr lang="en-GB" sz="1200" b="0" dirty="0" err="1">
                <a:solidFill>
                  <a:schemeClr val="bg1"/>
                </a:solidFill>
              </a:rPr>
              <a:t>tipos</a:t>
            </a:r>
            <a:r>
              <a:rPr lang="en-GB" sz="1200" b="0" dirty="0">
                <a:solidFill>
                  <a:schemeClr val="bg1"/>
                </a:solidFill>
              </a:rPr>
              <a:t> de </a:t>
            </a:r>
            <a:r>
              <a:rPr lang="en-GB" sz="1200" b="0" dirty="0" err="1">
                <a:solidFill>
                  <a:schemeClr val="bg1"/>
                </a:solidFill>
              </a:rPr>
              <a:t>pessoas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afetadas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por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desafios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específicos</a:t>
            </a:r>
            <a:r>
              <a:rPr lang="en-GB" sz="1200" b="0" dirty="0">
                <a:solidFill>
                  <a:schemeClr val="bg1"/>
                </a:solidFill>
              </a:rPr>
              <a:t> do EAP é fundamental para que os </a:t>
            </a:r>
            <a:r>
              <a:rPr lang="en-GB" sz="1200" b="0" dirty="0" err="1">
                <a:solidFill>
                  <a:schemeClr val="bg1"/>
                </a:solidFill>
              </a:rPr>
              <a:t>governos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locais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entendam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quais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identidades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estão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mais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em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risco</a:t>
            </a:r>
            <a:r>
              <a:rPr lang="en-GB" sz="1200" b="0" dirty="0">
                <a:solidFill>
                  <a:schemeClr val="bg1"/>
                </a:solidFill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en-GB" sz="1200" b="0" dirty="0" err="1">
                <a:solidFill>
                  <a:schemeClr val="bg1"/>
                </a:solidFill>
              </a:rPr>
              <a:t>Isso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também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poderia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permitir</a:t>
            </a:r>
            <a:r>
              <a:rPr lang="en-GB" sz="1200" b="0" dirty="0">
                <a:solidFill>
                  <a:schemeClr val="bg1"/>
                </a:solidFill>
              </a:rPr>
              <a:t> que os </a:t>
            </a:r>
            <a:r>
              <a:rPr lang="en-GB" sz="1200" b="0" dirty="0" err="1">
                <a:solidFill>
                  <a:schemeClr val="bg1"/>
                </a:solidFill>
              </a:rPr>
              <a:t>governos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locais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priorizassem</a:t>
            </a:r>
            <a:r>
              <a:rPr lang="en-GB" sz="1200" b="0" dirty="0">
                <a:solidFill>
                  <a:schemeClr val="bg1"/>
                </a:solidFill>
              </a:rPr>
              <a:t> e </a:t>
            </a:r>
            <a:r>
              <a:rPr lang="en-GB" sz="1200" b="0" dirty="0" err="1">
                <a:solidFill>
                  <a:schemeClr val="bg1"/>
                </a:solidFill>
              </a:rPr>
              <a:t>defendessem</a:t>
            </a:r>
            <a:r>
              <a:rPr lang="en-GB" sz="1200" b="0" dirty="0">
                <a:solidFill>
                  <a:schemeClr val="bg1"/>
                </a:solidFill>
              </a:rPr>
              <a:t> o </a:t>
            </a:r>
            <a:r>
              <a:rPr lang="en-GB" sz="1200" b="0" dirty="0" err="1">
                <a:solidFill>
                  <a:schemeClr val="bg1"/>
                </a:solidFill>
              </a:rPr>
              <a:t>apoio</a:t>
            </a:r>
            <a:r>
              <a:rPr lang="en-GB" sz="1200" b="0" dirty="0">
                <a:solidFill>
                  <a:schemeClr val="bg1"/>
                </a:solidFill>
              </a:rPr>
              <a:t> a </a:t>
            </a:r>
            <a:r>
              <a:rPr lang="en-GB" sz="1200" b="0" dirty="0" err="1">
                <a:solidFill>
                  <a:schemeClr val="bg1"/>
                </a:solidFill>
              </a:rPr>
              <a:t>combinações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específicas</a:t>
            </a:r>
            <a:r>
              <a:rPr lang="en-GB" sz="1200" b="0" dirty="0">
                <a:solidFill>
                  <a:schemeClr val="bg1"/>
                </a:solidFill>
              </a:rPr>
              <a:t> de </a:t>
            </a:r>
            <a:r>
              <a:rPr lang="en-GB" sz="1200" b="0" dirty="0" err="1">
                <a:solidFill>
                  <a:schemeClr val="bg1"/>
                </a:solidFill>
              </a:rPr>
              <a:t>identidades</a:t>
            </a:r>
            <a:r>
              <a:rPr lang="en-GB" sz="1200" b="0" dirty="0">
                <a:solidFill>
                  <a:schemeClr val="bg1"/>
                </a:solidFill>
              </a:rPr>
              <a:t> (</a:t>
            </a:r>
            <a:r>
              <a:rPr lang="en-GB" sz="1200" b="0" dirty="0" err="1">
                <a:solidFill>
                  <a:schemeClr val="bg1"/>
                </a:solidFill>
              </a:rPr>
              <a:t>por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exemplo</a:t>
            </a:r>
            <a:r>
              <a:rPr lang="en-GB" sz="1200" b="0" dirty="0">
                <a:solidFill>
                  <a:schemeClr val="bg1"/>
                </a:solidFill>
              </a:rPr>
              <a:t>, </a:t>
            </a:r>
            <a:r>
              <a:rPr lang="en-GB" sz="1200" b="0" dirty="0" err="1">
                <a:solidFill>
                  <a:schemeClr val="bg1"/>
                </a:solidFill>
              </a:rPr>
              <a:t>jovens</a:t>
            </a:r>
            <a:r>
              <a:rPr lang="en-GB" sz="1200" b="0" dirty="0">
                <a:solidFill>
                  <a:schemeClr val="bg1"/>
                </a:solidFill>
              </a:rPr>
              <a:t> de </a:t>
            </a:r>
            <a:r>
              <a:rPr lang="en-GB" sz="1200" b="0" dirty="0" err="1">
                <a:solidFill>
                  <a:schemeClr val="bg1"/>
                </a:solidFill>
              </a:rPr>
              <a:t>minorias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étnicas</a:t>
            </a:r>
            <a:r>
              <a:rPr lang="en-GB" sz="1200" b="0" dirty="0">
                <a:solidFill>
                  <a:schemeClr val="bg1"/>
                </a:solidFill>
              </a:rPr>
              <a:t>, </a:t>
            </a:r>
            <a:r>
              <a:rPr lang="en-GB" sz="1200" b="0" dirty="0" err="1">
                <a:solidFill>
                  <a:schemeClr val="bg1"/>
                </a:solidFill>
              </a:rPr>
              <a:t>idosos</a:t>
            </a:r>
            <a:r>
              <a:rPr lang="en-GB" sz="1200" b="0" dirty="0">
                <a:solidFill>
                  <a:schemeClr val="bg1"/>
                </a:solidFill>
              </a:rPr>
              <a:t> com </a:t>
            </a:r>
            <a:r>
              <a:rPr lang="en-GB" sz="1200" b="0" dirty="0" err="1">
                <a:solidFill>
                  <a:schemeClr val="bg1"/>
                </a:solidFill>
              </a:rPr>
              <a:t>necessidades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especiais</a:t>
            </a:r>
            <a:r>
              <a:rPr lang="en-GB" sz="1200" b="0" dirty="0">
                <a:solidFill>
                  <a:schemeClr val="bg1"/>
                </a:solidFill>
              </a:rPr>
              <a:t>, </a:t>
            </a:r>
            <a:r>
              <a:rPr lang="en-GB" sz="1200" b="0" dirty="0" err="1">
                <a:solidFill>
                  <a:schemeClr val="bg1"/>
                </a:solidFill>
              </a:rPr>
              <a:t>mulheres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em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condições</a:t>
            </a:r>
            <a:r>
              <a:rPr lang="en-GB" sz="1200" b="0" dirty="0">
                <a:solidFill>
                  <a:schemeClr val="bg1"/>
                </a:solidFill>
              </a:rPr>
              <a:t> de </a:t>
            </a:r>
            <a:r>
              <a:rPr lang="en-GB" sz="1200" b="0" dirty="0" err="1">
                <a:solidFill>
                  <a:schemeClr val="bg1"/>
                </a:solidFill>
              </a:rPr>
              <a:t>trabalho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desconfortáveis</a:t>
            </a:r>
            <a:r>
              <a:rPr lang="en-GB" sz="1200" b="0" dirty="0">
                <a:solidFill>
                  <a:schemeClr val="bg1"/>
                </a:solidFill>
              </a:rPr>
              <a:t>). </a:t>
            </a:r>
          </a:p>
          <a:p>
            <a:pPr>
              <a:lnSpc>
                <a:spcPct val="120000"/>
              </a:lnSpc>
            </a:pPr>
            <a:r>
              <a:rPr lang="en-GB" sz="1200" b="0" dirty="0" err="1">
                <a:solidFill>
                  <a:schemeClr val="bg1"/>
                </a:solidFill>
              </a:rPr>
              <a:t>Alguns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exemplos</a:t>
            </a:r>
            <a:r>
              <a:rPr lang="en-GB" sz="1200" b="0" dirty="0">
                <a:solidFill>
                  <a:schemeClr val="bg1"/>
                </a:solidFill>
              </a:rPr>
              <a:t> de </a:t>
            </a:r>
            <a:r>
              <a:rPr lang="en-GB" sz="1200" b="0" dirty="0" err="1">
                <a:solidFill>
                  <a:schemeClr val="bg1"/>
                </a:solidFill>
              </a:rPr>
              <a:t>necessidades</a:t>
            </a:r>
            <a:r>
              <a:rPr lang="en-GB" sz="1200" b="0" dirty="0">
                <a:solidFill>
                  <a:schemeClr val="bg1"/>
                </a:solidFill>
              </a:rPr>
              <a:t> e </a:t>
            </a:r>
            <a:r>
              <a:rPr lang="en-GB" sz="1200" b="0" dirty="0" err="1">
                <a:solidFill>
                  <a:schemeClr val="bg1"/>
                </a:solidFill>
              </a:rPr>
              <a:t>experiências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específicas</a:t>
            </a:r>
            <a:r>
              <a:rPr lang="en-GB" sz="1200" b="0" dirty="0">
                <a:solidFill>
                  <a:schemeClr val="bg1"/>
                </a:solidFill>
              </a:rPr>
              <a:t> para </a:t>
            </a:r>
            <a:r>
              <a:rPr lang="en-GB" sz="1200" b="0" dirty="0" err="1">
                <a:solidFill>
                  <a:schemeClr val="bg1"/>
                </a:solidFill>
              </a:rPr>
              <a:t>cada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categoria</a:t>
            </a:r>
            <a:r>
              <a:rPr lang="en-GB" sz="1200" b="0" dirty="0">
                <a:solidFill>
                  <a:schemeClr val="bg1"/>
                </a:solidFill>
              </a:rPr>
              <a:t> de </a:t>
            </a:r>
            <a:r>
              <a:rPr lang="en-GB" sz="1200" b="0" dirty="0" err="1">
                <a:solidFill>
                  <a:schemeClr val="bg1"/>
                </a:solidFill>
              </a:rPr>
              <a:t>identidade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são</a:t>
            </a:r>
            <a:r>
              <a:rPr lang="en-GB" sz="1200" b="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B1EBB0-0C8F-86D6-7504-082749691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Colocar as pessoas no centro </a:t>
            </a:r>
          </a:p>
        </p:txBody>
      </p: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2793A18A-9983-D17E-6D2B-2DCB4844A422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bg1"/>
                </a:solidFill>
              </a:rPr>
              <a:t>Módulo</a:t>
            </a:r>
            <a:r>
              <a:rPr lang="en-GB" dirty="0">
                <a:solidFill>
                  <a:schemeClr val="bg1"/>
                </a:solidFill>
              </a:rPr>
              <a:t> 2 - Narrative </a:t>
            </a:r>
            <a:r>
              <a:rPr lang="en-GB" dirty="0" err="1">
                <a:solidFill>
                  <a:schemeClr val="bg1"/>
                </a:solidFill>
              </a:rPr>
              <a:t>como</a:t>
            </a:r>
            <a:r>
              <a:rPr lang="en-GB" dirty="0">
                <a:solidFill>
                  <a:schemeClr val="bg1"/>
                </a:solidFill>
              </a:rPr>
              <a:t> dados</a:t>
            </a:r>
          </a:p>
        </p:txBody>
      </p:sp>
      <p:pic>
        <p:nvPicPr>
          <p:cNvPr id="43" name="Graphic 42" descr="Wallet outline">
            <a:extLst>
              <a:ext uri="{FF2B5EF4-FFF2-40B4-BE49-F238E27FC236}">
                <a16:creationId xmlns:a16="http://schemas.microsoft.com/office/drawing/2014/main" id="{9A292F85-A238-F774-0D88-28F6D72EA8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8741" t="10138" r="6312" b="10991"/>
          <a:stretch/>
        </p:blipFill>
        <p:spPr>
          <a:xfrm>
            <a:off x="5312608" y="5019392"/>
            <a:ext cx="375260" cy="348455"/>
          </a:xfrm>
          <a:prstGeom prst="rect">
            <a:avLst/>
          </a:prstGeom>
        </p:spPr>
      </p:pic>
      <p:pic>
        <p:nvPicPr>
          <p:cNvPr id="47" name="Graphic 46" descr="Modern architecture outline">
            <a:extLst>
              <a:ext uri="{FF2B5EF4-FFF2-40B4-BE49-F238E27FC236}">
                <a16:creationId xmlns:a16="http://schemas.microsoft.com/office/drawing/2014/main" id="{606ACE2A-B23D-7A4C-4D11-226A063BCD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12609" y="5805645"/>
            <a:ext cx="396070" cy="396000"/>
          </a:xfrm>
          <a:prstGeom prst="rect">
            <a:avLst/>
          </a:prstGeom>
        </p:spPr>
      </p:pic>
      <p:pic>
        <p:nvPicPr>
          <p:cNvPr id="48" name="Graphic 47" descr="Gender outline">
            <a:extLst>
              <a:ext uri="{FF2B5EF4-FFF2-40B4-BE49-F238E27FC236}">
                <a16:creationId xmlns:a16="http://schemas.microsoft.com/office/drawing/2014/main" id="{7577D3F7-08FE-13BC-120C-B8DE72353C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22254" y="3434632"/>
            <a:ext cx="396070" cy="396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974424DD-A25C-07C4-20EA-B1AFD8799FF2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</a:blip>
          <a:stretch>
            <a:fillRect/>
          </a:stretch>
        </p:blipFill>
        <p:spPr>
          <a:xfrm>
            <a:off x="5322252" y="2677134"/>
            <a:ext cx="396072" cy="396000"/>
          </a:xfrm>
          <a:prstGeom prst="rect">
            <a:avLst/>
          </a:prstGeom>
        </p:spPr>
      </p:pic>
      <p:pic>
        <p:nvPicPr>
          <p:cNvPr id="50" name="Graphic 49" descr="Person in wheelchair outline">
            <a:extLst>
              <a:ext uri="{FF2B5EF4-FFF2-40B4-BE49-F238E27FC236}">
                <a16:creationId xmlns:a16="http://schemas.microsoft.com/office/drawing/2014/main" id="{2F5EACC8-E8A6-BD8E-455D-7858A5457B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02203" y="4268621"/>
            <a:ext cx="396070" cy="396000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51CE2D91-3456-0635-9A17-7F2A531E8D3B}"/>
              </a:ext>
            </a:extLst>
          </p:cNvPr>
          <p:cNvGrpSpPr>
            <a:grpSpLocks noChangeAspect="1"/>
          </p:cNvGrpSpPr>
          <p:nvPr/>
        </p:nvGrpSpPr>
        <p:grpSpPr>
          <a:xfrm>
            <a:off x="5227320" y="1867728"/>
            <a:ext cx="566648" cy="396000"/>
            <a:chOff x="704209" y="4391273"/>
            <a:chExt cx="434961" cy="297526"/>
          </a:xfrm>
        </p:grpSpPr>
        <p:pic>
          <p:nvPicPr>
            <p:cNvPr id="52" name="Graphic 51" descr="Man with cane outline">
              <a:extLst>
                <a:ext uri="{FF2B5EF4-FFF2-40B4-BE49-F238E27FC236}">
                  <a16:creationId xmlns:a16="http://schemas.microsoft.com/office/drawing/2014/main" id="{B3B42E57-DD65-7B29-E8FA-29A67FDFF5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04209" y="4400799"/>
              <a:ext cx="288052" cy="288000"/>
            </a:xfrm>
            <a:prstGeom prst="rect">
              <a:avLst/>
            </a:prstGeom>
          </p:spPr>
        </p:pic>
        <p:pic>
          <p:nvPicPr>
            <p:cNvPr id="53" name="Graphic 52" descr="Little Girl With Balloon outline">
              <a:extLst>
                <a:ext uri="{FF2B5EF4-FFF2-40B4-BE49-F238E27FC236}">
                  <a16:creationId xmlns:a16="http://schemas.microsoft.com/office/drawing/2014/main" id="{B0065746-B26C-0995-80C7-3BEC478EB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51118" y="4391273"/>
              <a:ext cx="288052" cy="288000"/>
            </a:xfrm>
            <a:prstGeom prst="rect">
              <a:avLst/>
            </a:prstGeom>
          </p:spPr>
        </p:pic>
      </p:grpSp>
      <p:sp>
        <p:nvSpPr>
          <p:cNvPr id="25" name="Oval 24">
            <a:hlinkClick r:id="rId16" action="ppaction://hlinksldjump"/>
            <a:extLst>
              <a:ext uri="{FF2B5EF4-FFF2-40B4-BE49-F238E27FC236}">
                <a16:creationId xmlns:a16="http://schemas.microsoft.com/office/drawing/2014/main" id="{1FBA0CE5-87C2-4B7D-B750-92E86FACDCF0}"/>
              </a:ext>
            </a:extLst>
          </p:cNvPr>
          <p:cNvSpPr/>
          <p:nvPr/>
        </p:nvSpPr>
        <p:spPr>
          <a:xfrm>
            <a:off x="9384310" y="820816"/>
            <a:ext cx="128979" cy="12897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36" name="Oval 35">
            <a:hlinkClick r:id="rId17" action="ppaction://hlinksldjump"/>
            <a:extLst>
              <a:ext uri="{FF2B5EF4-FFF2-40B4-BE49-F238E27FC236}">
                <a16:creationId xmlns:a16="http://schemas.microsoft.com/office/drawing/2014/main" id="{DF3B37F1-DA5B-4B81-93CC-6DF9CADE1363}"/>
              </a:ext>
            </a:extLst>
          </p:cNvPr>
          <p:cNvSpPr/>
          <p:nvPr/>
        </p:nvSpPr>
        <p:spPr>
          <a:xfrm>
            <a:off x="9384310" y="1983052"/>
            <a:ext cx="128979" cy="128979"/>
          </a:xfrm>
          <a:prstGeom prst="ellipse">
            <a:avLst/>
          </a:prstGeom>
          <a:solidFill>
            <a:srgbClr val="008CB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8" name="Oval 37">
            <a:hlinkClick r:id="rId16" action="ppaction://hlinksldjump"/>
            <a:extLst>
              <a:ext uri="{FF2B5EF4-FFF2-40B4-BE49-F238E27FC236}">
                <a16:creationId xmlns:a16="http://schemas.microsoft.com/office/drawing/2014/main" id="{21382395-622D-4BA5-8F7C-CD0D10D714ED}"/>
              </a:ext>
            </a:extLst>
          </p:cNvPr>
          <p:cNvSpPr/>
          <p:nvPr/>
        </p:nvSpPr>
        <p:spPr>
          <a:xfrm>
            <a:off x="9384310" y="823197"/>
            <a:ext cx="128979" cy="128979"/>
          </a:xfrm>
          <a:prstGeom prst="ellipse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9" name="Oval 38">
            <a:hlinkClick r:id="rId18" action="ppaction://hlinksldjump"/>
            <a:extLst>
              <a:ext uri="{FF2B5EF4-FFF2-40B4-BE49-F238E27FC236}">
                <a16:creationId xmlns:a16="http://schemas.microsoft.com/office/drawing/2014/main" id="{F7414259-28F4-4F2F-B994-E62E8E4AD31B}"/>
              </a:ext>
            </a:extLst>
          </p:cNvPr>
          <p:cNvSpPr/>
          <p:nvPr/>
        </p:nvSpPr>
        <p:spPr>
          <a:xfrm>
            <a:off x="9384310" y="1402303"/>
            <a:ext cx="128979" cy="128979"/>
          </a:xfrm>
          <a:prstGeom prst="ellipse">
            <a:avLst/>
          </a:prstGeom>
          <a:solidFill>
            <a:srgbClr val="1C356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40" name="Oval 39">
            <a:hlinkClick r:id="rId19" action="ppaction://hlinksldjump"/>
            <a:extLst>
              <a:ext uri="{FF2B5EF4-FFF2-40B4-BE49-F238E27FC236}">
                <a16:creationId xmlns:a16="http://schemas.microsoft.com/office/drawing/2014/main" id="{9DA5B818-0A92-48F5-8E63-A38AD61A3455}"/>
              </a:ext>
            </a:extLst>
          </p:cNvPr>
          <p:cNvSpPr/>
          <p:nvPr/>
        </p:nvSpPr>
        <p:spPr>
          <a:xfrm>
            <a:off x="9384310" y="2563074"/>
            <a:ext cx="128979" cy="128979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41" name="Oval 40">
            <a:hlinkClick r:id="rId20" action="ppaction://hlinksldjump"/>
            <a:extLst>
              <a:ext uri="{FF2B5EF4-FFF2-40B4-BE49-F238E27FC236}">
                <a16:creationId xmlns:a16="http://schemas.microsoft.com/office/drawing/2014/main" id="{642172C7-6ED8-426D-B818-96D75480B8E5}"/>
              </a:ext>
            </a:extLst>
          </p:cNvPr>
          <p:cNvSpPr/>
          <p:nvPr/>
        </p:nvSpPr>
        <p:spPr>
          <a:xfrm>
            <a:off x="9384310" y="4302666"/>
            <a:ext cx="128979" cy="128979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hlinkClick r:id="rId21" action="ppaction://hlinksldjump"/>
            <a:extLst>
              <a:ext uri="{FF2B5EF4-FFF2-40B4-BE49-F238E27FC236}">
                <a16:creationId xmlns:a16="http://schemas.microsoft.com/office/drawing/2014/main" id="{271A543F-4FD0-442F-A379-8731B8C68731}"/>
              </a:ext>
            </a:extLst>
          </p:cNvPr>
          <p:cNvSpPr/>
          <p:nvPr/>
        </p:nvSpPr>
        <p:spPr>
          <a:xfrm>
            <a:off x="9384310" y="3720774"/>
            <a:ext cx="128979" cy="128979"/>
          </a:xfrm>
          <a:prstGeom prst="ellipse">
            <a:avLst/>
          </a:prstGeom>
          <a:solidFill>
            <a:srgbClr val="6AB24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hlinkClick r:id="rId22" action="ppaction://hlinksldjump"/>
            <a:extLst>
              <a:ext uri="{FF2B5EF4-FFF2-40B4-BE49-F238E27FC236}">
                <a16:creationId xmlns:a16="http://schemas.microsoft.com/office/drawing/2014/main" id="{1D70CCA6-6A77-4CC1-B7CA-F256A3054F93}"/>
              </a:ext>
            </a:extLst>
          </p:cNvPr>
          <p:cNvSpPr/>
          <p:nvPr/>
        </p:nvSpPr>
        <p:spPr>
          <a:xfrm>
            <a:off x="9384310" y="3144004"/>
            <a:ext cx="128979" cy="128979"/>
          </a:xfrm>
          <a:prstGeom prst="ellipse">
            <a:avLst/>
          </a:prstGeom>
          <a:solidFill>
            <a:srgbClr val="03884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hlinkClick r:id="rId23" action="ppaction://hlinksldjump"/>
            <a:extLst>
              <a:ext uri="{FF2B5EF4-FFF2-40B4-BE49-F238E27FC236}">
                <a16:creationId xmlns:a16="http://schemas.microsoft.com/office/drawing/2014/main" id="{2CBBD8E8-27E2-475A-B232-493A454DC25B}"/>
              </a:ext>
            </a:extLst>
          </p:cNvPr>
          <p:cNvSpPr/>
          <p:nvPr/>
        </p:nvSpPr>
        <p:spPr>
          <a:xfrm>
            <a:off x="9384310" y="4881778"/>
            <a:ext cx="128979" cy="128979"/>
          </a:xfrm>
          <a:prstGeom prst="ellipse">
            <a:avLst/>
          </a:prstGeom>
          <a:solidFill>
            <a:srgbClr val="F195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hlinkClick r:id="rId24" action="ppaction://hlinksldjump"/>
            <a:extLst>
              <a:ext uri="{FF2B5EF4-FFF2-40B4-BE49-F238E27FC236}">
                <a16:creationId xmlns:a16="http://schemas.microsoft.com/office/drawing/2014/main" id="{FA58E8AB-69DE-4013-883D-3358C22BB930}"/>
              </a:ext>
            </a:extLst>
          </p:cNvPr>
          <p:cNvSpPr/>
          <p:nvPr/>
        </p:nvSpPr>
        <p:spPr>
          <a:xfrm>
            <a:off x="9384310" y="5463066"/>
            <a:ext cx="128979" cy="128979"/>
          </a:xfrm>
          <a:prstGeom prst="ellipse">
            <a:avLst/>
          </a:prstGeom>
          <a:solidFill>
            <a:srgbClr val="F8A92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A8C28D3-9109-43CF-AA83-5FFF44FADCD9}"/>
              </a:ext>
            </a:extLst>
          </p:cNvPr>
          <p:cNvGrpSpPr/>
          <p:nvPr/>
        </p:nvGrpSpPr>
        <p:grpSpPr>
          <a:xfrm>
            <a:off x="9597323" y="1906121"/>
            <a:ext cx="146522" cy="280390"/>
            <a:chOff x="5545138" y="625475"/>
            <a:chExt cx="1489075" cy="2849563"/>
          </a:xfrm>
        </p:grpSpPr>
        <p:sp>
          <p:nvSpPr>
            <p:cNvPr id="56" name="Freeform 117">
              <a:extLst>
                <a:ext uri="{FF2B5EF4-FFF2-40B4-BE49-F238E27FC236}">
                  <a16:creationId xmlns:a16="http://schemas.microsoft.com/office/drawing/2014/main" id="{E8DE4E65-5E7F-4684-A596-A1FEAFD5D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625475"/>
              <a:ext cx="1243013" cy="1697038"/>
            </a:xfrm>
            <a:custGeom>
              <a:avLst/>
              <a:gdLst>
                <a:gd name="T0" fmla="*/ 2278 w 4249"/>
                <a:gd name="T1" fmla="*/ 5744 h 5744"/>
                <a:gd name="T2" fmla="*/ 0 w 4249"/>
                <a:gd name="T3" fmla="*/ 5744 h 5744"/>
                <a:gd name="T4" fmla="*/ 4249 w 4249"/>
                <a:gd name="T5" fmla="*/ 0 h 5744"/>
                <a:gd name="T6" fmla="*/ 2603 w 4249"/>
                <a:gd name="T7" fmla="*/ 4796 h 5744"/>
                <a:gd name="T8" fmla="*/ 2278 w 4249"/>
                <a:gd name="T9" fmla="*/ 5744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2278" y="5744"/>
                  </a:moveTo>
                  <a:lnTo>
                    <a:pt x="0" y="5744"/>
                  </a:lnTo>
                  <a:lnTo>
                    <a:pt x="4249" y="0"/>
                  </a:lnTo>
                  <a:lnTo>
                    <a:pt x="2603" y="4796"/>
                  </a:lnTo>
                  <a:lnTo>
                    <a:pt x="2278" y="5744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20">
              <a:extLst>
                <a:ext uri="{FF2B5EF4-FFF2-40B4-BE49-F238E27FC236}">
                  <a16:creationId xmlns:a16="http://schemas.microsoft.com/office/drawing/2014/main" id="{D2C20099-379D-44DB-A274-78CCE1446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1779588"/>
              <a:ext cx="1243013" cy="1695450"/>
            </a:xfrm>
            <a:custGeom>
              <a:avLst/>
              <a:gdLst>
                <a:gd name="T0" fmla="*/ 1972 w 4249"/>
                <a:gd name="T1" fmla="*/ 0 h 5744"/>
                <a:gd name="T2" fmla="*/ 4249 w 4249"/>
                <a:gd name="T3" fmla="*/ 0 h 5744"/>
                <a:gd name="T4" fmla="*/ 0 w 4249"/>
                <a:gd name="T5" fmla="*/ 5744 h 5744"/>
                <a:gd name="T6" fmla="*/ 1646 w 4249"/>
                <a:gd name="T7" fmla="*/ 948 h 5744"/>
                <a:gd name="T8" fmla="*/ 1972 w 4249"/>
                <a:gd name="T9" fmla="*/ 0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1972" y="0"/>
                  </a:moveTo>
                  <a:lnTo>
                    <a:pt x="4249" y="0"/>
                  </a:lnTo>
                  <a:lnTo>
                    <a:pt x="0" y="5744"/>
                  </a:lnTo>
                  <a:lnTo>
                    <a:pt x="1646" y="948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8" name="Slide Number Placeholder 2">
            <a:extLst>
              <a:ext uri="{FF2B5EF4-FFF2-40B4-BE49-F238E27FC236}">
                <a16:creationId xmlns:a16="http://schemas.microsoft.com/office/drawing/2014/main" id="{7ADEAEE0-243D-4FA4-A280-93EFFF2F8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6186836"/>
            <a:ext cx="457200" cy="365125"/>
          </a:xfrm>
        </p:spPr>
        <p:txBody>
          <a:bodyPr/>
          <a:lstStyle/>
          <a:p>
            <a:fld id="{CE97AC88-B9C7-4AEF-9990-0777AFA0136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069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5B9A53-1485-DB50-EBFC-F595244A0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GB" sz="1200" b="0" dirty="0">
                <a:solidFill>
                  <a:schemeClr val="tx1"/>
                </a:solidFill>
              </a:rPr>
              <a:t>Essa ferramenta </a:t>
            </a:r>
            <a:r>
              <a:rPr lang="en-GB" sz="1200" b="0" dirty="0" err="1">
                <a:solidFill>
                  <a:schemeClr val="tx1"/>
                </a:solidFill>
              </a:rPr>
              <a:t>permitirá</a:t>
            </a:r>
            <a:r>
              <a:rPr lang="en-GB" sz="1200" b="0" dirty="0">
                <a:solidFill>
                  <a:schemeClr val="tx1"/>
                </a:solidFill>
              </a:rPr>
              <a:t> que </a:t>
            </a:r>
            <a:r>
              <a:rPr lang="en-GB" sz="1200" b="0" dirty="0" err="1">
                <a:solidFill>
                  <a:schemeClr val="tx1"/>
                </a:solidFill>
              </a:rPr>
              <a:t>você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identifique</a:t>
            </a:r>
            <a:r>
              <a:rPr lang="en-GB" sz="1200" b="0" dirty="0">
                <a:solidFill>
                  <a:schemeClr val="tx1"/>
                </a:solidFill>
              </a:rPr>
              <a:t> e </a:t>
            </a:r>
            <a:r>
              <a:rPr lang="en-GB" sz="1200" b="0" dirty="0" err="1">
                <a:solidFill>
                  <a:schemeClr val="tx1"/>
                </a:solidFill>
              </a:rPr>
              <a:t>documente</a:t>
            </a:r>
            <a:r>
              <a:rPr lang="en-GB" sz="1200" b="0" dirty="0">
                <a:solidFill>
                  <a:schemeClr val="tx1"/>
                </a:solidFill>
              </a:rPr>
              <a:t> as </a:t>
            </a:r>
            <a:r>
              <a:rPr lang="en-GB" sz="1200" b="0" dirty="0" err="1">
                <a:solidFill>
                  <a:schemeClr val="tx1"/>
                </a:solidFill>
              </a:rPr>
              <a:t>experiências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vividas</a:t>
            </a:r>
            <a:r>
              <a:rPr lang="en-GB" sz="1200" b="0" dirty="0">
                <a:solidFill>
                  <a:schemeClr val="tx1"/>
                </a:solidFill>
              </a:rPr>
              <a:t> de EAP que os </a:t>
            </a:r>
            <a:r>
              <a:rPr lang="en-GB" sz="1200" b="0" dirty="0" err="1">
                <a:solidFill>
                  <a:schemeClr val="tx1"/>
                </a:solidFill>
              </a:rPr>
              <a:t>funcionários</a:t>
            </a:r>
            <a:r>
              <a:rPr lang="en-GB" sz="1200" b="0" dirty="0">
                <a:solidFill>
                  <a:schemeClr val="tx1"/>
                </a:solidFill>
              </a:rPr>
              <a:t> do </a:t>
            </a:r>
            <a:r>
              <a:rPr lang="en-GB" sz="1200" b="0" dirty="0" err="1">
                <a:solidFill>
                  <a:schemeClr val="tx1"/>
                </a:solidFill>
              </a:rPr>
              <a:t>governo</a:t>
            </a:r>
            <a:r>
              <a:rPr lang="en-GB" sz="1200" b="0" dirty="0">
                <a:solidFill>
                  <a:schemeClr val="tx1"/>
                </a:solidFill>
              </a:rPr>
              <a:t> local e </a:t>
            </a:r>
            <a:r>
              <a:rPr lang="en-GB" sz="1200" b="0" dirty="0" err="1">
                <a:solidFill>
                  <a:schemeClr val="tx1"/>
                </a:solidFill>
              </a:rPr>
              <a:t>outras</a:t>
            </a:r>
            <a:r>
              <a:rPr lang="en-GB" sz="1200" b="0" dirty="0">
                <a:solidFill>
                  <a:schemeClr val="tx1"/>
                </a:solidFill>
              </a:rPr>
              <a:t> partes </a:t>
            </a:r>
            <a:r>
              <a:rPr lang="en-GB" sz="1200" b="0" dirty="0" err="1">
                <a:solidFill>
                  <a:schemeClr val="tx1"/>
                </a:solidFill>
              </a:rPr>
              <a:t>interessadas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mais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conhecem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nas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suas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comunidades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locais</a:t>
            </a:r>
            <a:r>
              <a:rPr lang="en-GB" sz="1200" b="0" dirty="0">
                <a:solidFill>
                  <a:schemeClr val="tx1"/>
                </a:solidFill>
              </a:rPr>
              <a:t>. </a:t>
            </a:r>
          </a:p>
          <a:p>
            <a:pPr>
              <a:lnSpc>
                <a:spcPct val="120000"/>
              </a:lnSpc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Esta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folha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trabalho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é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particularmente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útil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no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início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da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jornada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 EAP do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seu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governo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local,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especialmente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se os dados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quantitativos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ainda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não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estiverem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disponíveis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não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tiverem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sido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coletados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GB" sz="1200" b="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1200" b="0" dirty="0">
                <a:solidFill>
                  <a:schemeClr val="tx1"/>
                </a:solidFill>
              </a:rPr>
              <a:t>Ele </a:t>
            </a:r>
            <a:r>
              <a:rPr lang="en-GB" sz="1200" b="0" dirty="0" err="1">
                <a:solidFill>
                  <a:schemeClr val="tx1"/>
                </a:solidFill>
              </a:rPr>
              <a:t>também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pode</a:t>
            </a:r>
            <a:r>
              <a:rPr lang="en-GB" sz="1200" b="0" dirty="0">
                <a:solidFill>
                  <a:schemeClr val="tx1"/>
                </a:solidFill>
              </a:rPr>
              <a:t> ser </a:t>
            </a:r>
            <a:r>
              <a:rPr lang="en-GB" sz="1200" b="0" dirty="0" err="1">
                <a:solidFill>
                  <a:schemeClr val="tx1"/>
                </a:solidFill>
              </a:rPr>
              <a:t>usado</a:t>
            </a:r>
            <a:r>
              <a:rPr lang="en-GB" sz="1200" b="0" dirty="0">
                <a:solidFill>
                  <a:schemeClr val="tx1"/>
                </a:solidFill>
              </a:rPr>
              <a:t> para </a:t>
            </a:r>
            <a:r>
              <a:rPr lang="en-GB" sz="1200" b="0" dirty="0" err="1">
                <a:solidFill>
                  <a:schemeClr val="tx1"/>
                </a:solidFill>
              </a:rPr>
              <a:t>avaliar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como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essas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histórias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podem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servir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como</a:t>
            </a:r>
            <a:r>
              <a:rPr lang="en-GB" sz="1200" b="0" dirty="0">
                <a:solidFill>
                  <a:schemeClr val="tx1"/>
                </a:solidFill>
              </a:rPr>
              <a:t> "dados </a:t>
            </a:r>
            <a:r>
              <a:rPr lang="en-GB" sz="1200" b="0" dirty="0" err="1">
                <a:solidFill>
                  <a:schemeClr val="tx1"/>
                </a:solidFill>
              </a:rPr>
              <a:t>qualitativos</a:t>
            </a:r>
            <a:r>
              <a:rPr lang="en-GB" sz="1200" b="0" dirty="0">
                <a:solidFill>
                  <a:schemeClr val="tx1"/>
                </a:solidFill>
              </a:rPr>
              <a:t>" para </a:t>
            </a:r>
            <a:r>
              <a:rPr lang="en-GB" sz="1200" b="0" dirty="0" err="1">
                <a:solidFill>
                  <a:schemeClr val="tx1"/>
                </a:solidFill>
              </a:rPr>
              <a:t>medir</a:t>
            </a:r>
            <a:r>
              <a:rPr lang="en-GB" sz="1200" b="0" dirty="0">
                <a:solidFill>
                  <a:schemeClr val="tx1"/>
                </a:solidFill>
              </a:rPr>
              <a:t> o </a:t>
            </a:r>
            <a:r>
              <a:rPr lang="en-GB" sz="1200" b="0" dirty="0" err="1">
                <a:solidFill>
                  <a:schemeClr val="tx1"/>
                </a:solidFill>
              </a:rPr>
              <a:t>acesso</a:t>
            </a:r>
            <a:r>
              <a:rPr lang="en-GB" sz="1200" b="0" dirty="0">
                <a:solidFill>
                  <a:schemeClr val="tx1"/>
                </a:solidFill>
              </a:rPr>
              <a:t> à </a:t>
            </a:r>
            <a:r>
              <a:rPr lang="en-GB" sz="1200" b="0" dirty="0" err="1">
                <a:solidFill>
                  <a:schemeClr val="tx1"/>
                </a:solidFill>
              </a:rPr>
              <a:t>energia</a:t>
            </a:r>
            <a:r>
              <a:rPr lang="en-GB" sz="1200" b="0" dirty="0">
                <a:solidFill>
                  <a:schemeClr val="tx1"/>
                </a:solidFill>
              </a:rPr>
              <a:t> e a </a:t>
            </a:r>
            <a:r>
              <a:rPr lang="en-GB" sz="1200" b="0" dirty="0" err="1">
                <a:solidFill>
                  <a:schemeClr val="tx1"/>
                </a:solidFill>
              </a:rPr>
              <a:t>pobreza</a:t>
            </a:r>
            <a:r>
              <a:rPr lang="en-GB" sz="1200" b="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GB" sz="1200" b="0" dirty="0" err="1">
                <a:solidFill>
                  <a:schemeClr val="tx1"/>
                </a:solidFill>
              </a:rPr>
              <a:t>Recomendamos</a:t>
            </a:r>
            <a:r>
              <a:rPr lang="en-GB" sz="1200" b="0" dirty="0">
                <a:solidFill>
                  <a:schemeClr val="tx1"/>
                </a:solidFill>
              </a:rPr>
              <a:t> a </a:t>
            </a:r>
            <a:r>
              <a:rPr lang="en-GB" sz="1200" b="0" dirty="0" err="1">
                <a:solidFill>
                  <a:schemeClr val="tx1"/>
                </a:solidFill>
              </a:rPr>
              <a:t>realização</a:t>
            </a:r>
            <a:r>
              <a:rPr lang="en-GB" sz="1200" b="0" dirty="0">
                <a:solidFill>
                  <a:schemeClr val="tx1"/>
                </a:solidFill>
              </a:rPr>
              <a:t> do </a:t>
            </a:r>
            <a:r>
              <a:rPr lang="en-GB" sz="1200" b="0" dirty="0" err="1">
                <a:solidFill>
                  <a:schemeClr val="tx1"/>
                </a:solidFill>
              </a:rPr>
              <a:t>exercício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em</a:t>
            </a:r>
            <a:r>
              <a:rPr lang="en-GB" sz="1200" b="0" dirty="0">
                <a:solidFill>
                  <a:schemeClr val="tx1"/>
                </a:solidFill>
              </a:rPr>
              <a:t> um </a:t>
            </a:r>
            <a:r>
              <a:rPr lang="en-GB" sz="1200" b="0" dirty="0" err="1">
                <a:solidFill>
                  <a:schemeClr val="tx1"/>
                </a:solidFill>
              </a:rPr>
              <a:t>formato</a:t>
            </a:r>
            <a:r>
              <a:rPr lang="en-GB" sz="1200" b="0" dirty="0">
                <a:solidFill>
                  <a:schemeClr val="tx1"/>
                </a:solidFill>
              </a:rPr>
              <a:t> de workshop.</a:t>
            </a:r>
          </a:p>
          <a:p>
            <a:pPr>
              <a:lnSpc>
                <a:spcPct val="120000"/>
              </a:lnSpc>
            </a:pPr>
            <a:endParaRPr lang="en-GB" b="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GB" b="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18DD01-7517-9640-D709-1DBF20305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>
                <a:solidFill>
                  <a:srgbClr val="008CBE"/>
                </a:solidFill>
              </a:rPr>
              <a:t>Documentando</a:t>
            </a:r>
            <a:r>
              <a:rPr lang="en-GB" dirty="0">
                <a:solidFill>
                  <a:srgbClr val="008CBE"/>
                </a:solidFill>
              </a:rPr>
              <a:t> </a:t>
            </a:r>
            <a:r>
              <a:rPr lang="en-GB" dirty="0" err="1">
                <a:solidFill>
                  <a:srgbClr val="008CBE"/>
                </a:solidFill>
              </a:rPr>
              <a:t>histórias</a:t>
            </a:r>
            <a:endParaRPr lang="en-GB" b="0" dirty="0">
              <a:solidFill>
                <a:srgbClr val="008CBE"/>
              </a:solidFill>
            </a:endParaRP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B71EB549-41B9-6286-B0BB-DE8DC238B82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GB" sz="1200" dirty="0" err="1">
                <a:solidFill>
                  <a:srgbClr val="008CBE"/>
                </a:solidFill>
              </a:rPr>
              <a:t>Quando</a:t>
            </a:r>
            <a:r>
              <a:rPr lang="en-GB" sz="1200" dirty="0">
                <a:solidFill>
                  <a:srgbClr val="008CBE"/>
                </a:solidFill>
              </a:rPr>
              <a:t> usar </a:t>
            </a:r>
            <a:r>
              <a:rPr lang="en-GB" sz="1200" dirty="0" err="1">
                <a:solidFill>
                  <a:srgbClr val="008CBE"/>
                </a:solidFill>
              </a:rPr>
              <a:t>essa</a:t>
            </a:r>
            <a:r>
              <a:rPr lang="en-GB" sz="1200" dirty="0">
                <a:solidFill>
                  <a:srgbClr val="008CBE"/>
                </a:solidFill>
              </a:rPr>
              <a:t> ferramenta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Como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ponto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partida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para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entender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EAP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suas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comunidades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domicílios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e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se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envolver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com as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comunidades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r>
              <a:rPr lang="en-GB" sz="1200" dirty="0" err="1">
                <a:solidFill>
                  <a:srgbClr val="008CBE"/>
                </a:solidFill>
              </a:rPr>
              <a:t>Quem</a:t>
            </a:r>
            <a:r>
              <a:rPr lang="en-GB" sz="1200" dirty="0">
                <a:solidFill>
                  <a:srgbClr val="008CBE"/>
                </a:solidFill>
              </a:rPr>
              <a:t> </a:t>
            </a:r>
            <a:r>
              <a:rPr lang="en-GB" sz="1200" dirty="0" err="1">
                <a:solidFill>
                  <a:srgbClr val="008CBE"/>
                </a:solidFill>
              </a:rPr>
              <a:t>deve</a:t>
            </a:r>
            <a:r>
              <a:rPr lang="en-GB" sz="1200" dirty="0">
                <a:solidFill>
                  <a:srgbClr val="008CBE"/>
                </a:solidFill>
              </a:rPr>
              <a:t> </a:t>
            </a:r>
            <a:r>
              <a:rPr lang="en-GB" sz="1200" dirty="0" err="1">
                <a:solidFill>
                  <a:srgbClr val="008CBE"/>
                </a:solidFill>
              </a:rPr>
              <a:t>fazer</a:t>
            </a:r>
            <a:r>
              <a:rPr lang="en-GB" sz="1200" dirty="0">
                <a:solidFill>
                  <a:srgbClr val="008CBE"/>
                </a:solidFill>
              </a:rPr>
              <a:t> </a:t>
            </a:r>
            <a:r>
              <a:rPr lang="en-GB" sz="1200" dirty="0" err="1">
                <a:solidFill>
                  <a:srgbClr val="008CBE"/>
                </a:solidFill>
              </a:rPr>
              <a:t>parte</a:t>
            </a:r>
            <a:r>
              <a:rPr lang="en-GB" sz="1200" dirty="0">
                <a:solidFill>
                  <a:srgbClr val="008CBE"/>
                </a:solidFill>
              </a:rPr>
              <a:t> da conversa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0" dirty="0" err="1">
                <a:solidFill>
                  <a:prstClr val="black"/>
                </a:solidFill>
              </a:rPr>
              <a:t>Departamentos</a:t>
            </a:r>
            <a:r>
              <a:rPr lang="en-GB" sz="1200" b="0" dirty="0">
                <a:solidFill>
                  <a:prstClr val="black"/>
                </a:solidFill>
              </a:rPr>
              <a:t> do </a:t>
            </a:r>
            <a:r>
              <a:rPr lang="en-GB" sz="1200" b="0" dirty="0" err="1">
                <a:solidFill>
                  <a:prstClr val="black"/>
                </a:solidFill>
              </a:rPr>
              <a:t>governo</a:t>
            </a:r>
            <a:r>
              <a:rPr lang="en-GB" sz="1200" b="0" dirty="0">
                <a:solidFill>
                  <a:prstClr val="black"/>
                </a:solidFill>
              </a:rPr>
              <a:t> local </a:t>
            </a:r>
            <a:r>
              <a:rPr lang="en-GB" sz="1200" b="0" dirty="0" err="1">
                <a:solidFill>
                  <a:prstClr val="black"/>
                </a:solidFill>
              </a:rPr>
              <a:t>relacionados</a:t>
            </a:r>
            <a:r>
              <a:rPr lang="en-GB" sz="1200" b="0" dirty="0">
                <a:solidFill>
                  <a:prstClr val="black"/>
                </a:solidFill>
              </a:rPr>
              <a:t> à </a:t>
            </a:r>
            <a:r>
              <a:rPr lang="en-GB" sz="1200" b="0" dirty="0" err="1">
                <a:solidFill>
                  <a:prstClr val="black"/>
                </a:solidFill>
              </a:rPr>
              <a:t>infraestrutura</a:t>
            </a:r>
            <a:r>
              <a:rPr lang="en-GB" sz="1200" b="0" dirty="0">
                <a:solidFill>
                  <a:prstClr val="black"/>
                </a:solidFill>
              </a:rPr>
              <a:t> e </a:t>
            </a:r>
            <a:r>
              <a:rPr lang="en-GB" sz="1200" b="0" dirty="0" err="1">
                <a:solidFill>
                  <a:prstClr val="black"/>
                </a:solidFill>
              </a:rPr>
              <a:t>regulamentação</a:t>
            </a:r>
            <a:r>
              <a:rPr lang="en-GB" sz="1200" b="0" dirty="0">
                <a:solidFill>
                  <a:prstClr val="black"/>
                </a:solidFill>
              </a:rPr>
              <a:t> de </a:t>
            </a:r>
            <a:r>
              <a:rPr lang="en-GB" sz="1200" b="0" dirty="0" err="1">
                <a:solidFill>
                  <a:prstClr val="black"/>
                </a:solidFill>
              </a:rPr>
              <a:t>energia</a:t>
            </a:r>
            <a:r>
              <a:rPr lang="en-GB" sz="1200" b="0" dirty="0">
                <a:solidFill>
                  <a:prstClr val="black"/>
                </a:solidFill>
              </a:rPr>
              <a:t>, </a:t>
            </a:r>
            <a:r>
              <a:rPr lang="en-GB" sz="1200" b="0" dirty="0" err="1">
                <a:solidFill>
                  <a:prstClr val="black"/>
                </a:solidFill>
              </a:rPr>
              <a:t>apoio</a:t>
            </a:r>
            <a:r>
              <a:rPr lang="en-GB" sz="1200" b="0" dirty="0">
                <a:solidFill>
                  <a:prstClr val="black"/>
                </a:solidFill>
              </a:rPr>
              <a:t> social, </a:t>
            </a:r>
            <a:r>
              <a:rPr lang="en-GB" sz="1200" b="0" dirty="0" err="1">
                <a:solidFill>
                  <a:prstClr val="black"/>
                </a:solidFill>
              </a:rPr>
              <a:t>planejamento</a:t>
            </a:r>
            <a:r>
              <a:rPr lang="en-GB" sz="1200" b="0" dirty="0">
                <a:solidFill>
                  <a:prstClr val="black"/>
                </a:solidFill>
              </a:rPr>
              <a:t> </a:t>
            </a:r>
            <a:r>
              <a:rPr lang="en-GB" sz="1200" b="0" dirty="0" err="1">
                <a:solidFill>
                  <a:prstClr val="black"/>
                </a:solidFill>
              </a:rPr>
              <a:t>urbano</a:t>
            </a:r>
            <a:endParaRPr lang="en-GB" sz="1200" b="0" dirty="0">
              <a:solidFill>
                <a:prstClr val="black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Organizações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comunitárias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0" dirty="0" err="1">
                <a:solidFill>
                  <a:prstClr val="black"/>
                </a:solidFill>
              </a:rPr>
              <a:t>Representantes</a:t>
            </a:r>
            <a:r>
              <a:rPr lang="en-GB" sz="1200" b="0" dirty="0">
                <a:solidFill>
                  <a:prstClr val="black"/>
                </a:solidFill>
              </a:rPr>
              <a:t> de </a:t>
            </a:r>
            <a:r>
              <a:rPr lang="en-GB" sz="1200" b="0" dirty="0" err="1">
                <a:solidFill>
                  <a:prstClr val="black"/>
                </a:solidFill>
              </a:rPr>
              <a:t>comunidades</a:t>
            </a:r>
            <a:r>
              <a:rPr lang="en-GB" sz="1200" b="0" dirty="0">
                <a:solidFill>
                  <a:prstClr val="black"/>
                </a:solidFill>
              </a:rPr>
              <a:t> "</a:t>
            </a:r>
            <a:r>
              <a:rPr lang="en-GB" sz="1200" b="0" dirty="0" err="1">
                <a:solidFill>
                  <a:prstClr val="black"/>
                </a:solidFill>
              </a:rPr>
              <a:t>difíceis</a:t>
            </a:r>
            <a:r>
              <a:rPr lang="en-GB" sz="1200" b="0" dirty="0">
                <a:solidFill>
                  <a:prstClr val="black"/>
                </a:solidFill>
              </a:rPr>
              <a:t> de </a:t>
            </a:r>
            <a:r>
              <a:rPr lang="en-GB" sz="1200" b="0" dirty="0" err="1">
                <a:solidFill>
                  <a:prstClr val="black"/>
                </a:solidFill>
              </a:rPr>
              <a:t>alcançar</a:t>
            </a:r>
            <a:r>
              <a:rPr lang="en-GB" sz="1200" b="0" dirty="0">
                <a:solidFill>
                  <a:prstClr val="black"/>
                </a:solidFill>
              </a:rPr>
              <a:t>"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en-GB" sz="1200" dirty="0" err="1">
                <a:solidFill>
                  <a:srgbClr val="008CBE"/>
                </a:solidFill>
              </a:rPr>
              <a:t>Sugestão</a:t>
            </a:r>
            <a:r>
              <a:rPr lang="en-GB" sz="1200" dirty="0">
                <a:solidFill>
                  <a:srgbClr val="008CBE"/>
                </a:solidFill>
              </a:rPr>
              <a:t> de </a:t>
            </a:r>
            <a:r>
              <a:rPr lang="en-GB" sz="1200" dirty="0" err="1">
                <a:solidFill>
                  <a:srgbClr val="008CBE"/>
                </a:solidFill>
              </a:rPr>
              <a:t>configuração</a:t>
            </a:r>
            <a:r>
              <a:rPr lang="en-GB" sz="1200" dirty="0">
                <a:solidFill>
                  <a:srgbClr val="008CBE"/>
                </a:solidFill>
              </a:rPr>
              <a:t> e </a:t>
            </a:r>
            <a:r>
              <a:rPr lang="en-GB" sz="1200" dirty="0" err="1">
                <a:solidFill>
                  <a:srgbClr val="008CBE"/>
                </a:solidFill>
              </a:rPr>
              <a:t>logística</a:t>
            </a:r>
            <a:endParaRPr lang="en-GB" sz="1200" dirty="0">
              <a:solidFill>
                <a:srgbClr val="008CBE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200" b="0" dirty="0">
                <a:solidFill>
                  <a:prstClr val="black"/>
                </a:solidFill>
              </a:rPr>
              <a:t>As </a:t>
            </a:r>
            <a:r>
              <a:rPr lang="en-GB" sz="1200" b="0" dirty="0" err="1">
                <a:solidFill>
                  <a:prstClr val="black"/>
                </a:solidFill>
              </a:rPr>
              <a:t>folhas</a:t>
            </a:r>
            <a:r>
              <a:rPr lang="en-GB" sz="1200" b="0" dirty="0">
                <a:solidFill>
                  <a:prstClr val="black"/>
                </a:solidFill>
              </a:rPr>
              <a:t> de </a:t>
            </a:r>
            <a:r>
              <a:rPr lang="en-GB" sz="1200" b="0" dirty="0" err="1">
                <a:solidFill>
                  <a:prstClr val="black"/>
                </a:solidFill>
              </a:rPr>
              <a:t>trabalho</a:t>
            </a:r>
            <a:r>
              <a:rPr lang="en-GB" sz="1200" b="0" dirty="0">
                <a:solidFill>
                  <a:prstClr val="black"/>
                </a:solidFill>
              </a:rPr>
              <a:t> </a:t>
            </a:r>
            <a:r>
              <a:rPr lang="en-GB" sz="1200" b="0" dirty="0" err="1">
                <a:solidFill>
                  <a:prstClr val="black"/>
                </a:solidFill>
              </a:rPr>
              <a:t>podem</a:t>
            </a:r>
            <a:r>
              <a:rPr lang="en-GB" sz="1200" b="0" dirty="0">
                <a:solidFill>
                  <a:prstClr val="black"/>
                </a:solidFill>
              </a:rPr>
              <a:t> ser </a:t>
            </a:r>
            <a:r>
              <a:rPr lang="en-GB" sz="1200" b="0" dirty="0" err="1">
                <a:solidFill>
                  <a:prstClr val="black"/>
                </a:solidFill>
              </a:rPr>
              <a:t>impressas</a:t>
            </a:r>
            <a:r>
              <a:rPr lang="en-GB" sz="1200" b="0" dirty="0">
                <a:solidFill>
                  <a:prstClr val="black"/>
                </a:solidFill>
              </a:rPr>
              <a:t> </a:t>
            </a:r>
            <a:r>
              <a:rPr lang="en-GB" sz="1200" b="0" dirty="0" err="1">
                <a:solidFill>
                  <a:prstClr val="black"/>
                </a:solidFill>
              </a:rPr>
              <a:t>como</a:t>
            </a:r>
            <a:r>
              <a:rPr lang="en-GB" sz="1200" b="0" dirty="0">
                <a:solidFill>
                  <a:prstClr val="black"/>
                </a:solidFill>
              </a:rPr>
              <a:t> </a:t>
            </a:r>
            <a:r>
              <a:rPr lang="en-GB" sz="1200" b="0" dirty="0" err="1">
                <a:solidFill>
                  <a:prstClr val="black"/>
                </a:solidFill>
              </a:rPr>
              <a:t>pôsteres</a:t>
            </a:r>
            <a:r>
              <a:rPr lang="en-GB" sz="1200" b="0" dirty="0">
                <a:solidFill>
                  <a:prstClr val="black"/>
                </a:solidFill>
              </a:rPr>
              <a:t> </a:t>
            </a:r>
            <a:r>
              <a:rPr lang="en-GB" sz="1200" b="0" dirty="0" err="1">
                <a:solidFill>
                  <a:prstClr val="black"/>
                </a:solidFill>
              </a:rPr>
              <a:t>ou</a:t>
            </a:r>
            <a:r>
              <a:rPr lang="en-GB" sz="1200" b="0" dirty="0">
                <a:solidFill>
                  <a:prstClr val="black"/>
                </a:solidFill>
              </a:rPr>
              <a:t> </a:t>
            </a:r>
            <a:r>
              <a:rPr lang="en-GB" sz="1200" b="0" dirty="0" err="1">
                <a:solidFill>
                  <a:prstClr val="black"/>
                </a:solidFill>
              </a:rPr>
              <a:t>adicionadas</a:t>
            </a:r>
            <a:r>
              <a:rPr lang="en-GB" sz="1200" b="0" dirty="0">
                <a:solidFill>
                  <a:prstClr val="black"/>
                </a:solidFill>
              </a:rPr>
              <a:t> a um </a:t>
            </a:r>
            <a:r>
              <a:rPr lang="en-GB" sz="1200" b="0" dirty="0" err="1">
                <a:solidFill>
                  <a:prstClr val="black"/>
                </a:solidFill>
              </a:rPr>
              <a:t>quadro</a:t>
            </a:r>
            <a:r>
              <a:rPr lang="en-GB" sz="1200" b="0" dirty="0">
                <a:solidFill>
                  <a:prstClr val="black"/>
                </a:solidFill>
              </a:rPr>
              <a:t> </a:t>
            </a:r>
            <a:r>
              <a:rPr lang="en-GB" sz="1200" b="0" dirty="0" err="1">
                <a:solidFill>
                  <a:prstClr val="black"/>
                </a:solidFill>
              </a:rPr>
              <a:t>branco</a:t>
            </a:r>
            <a:r>
              <a:rPr lang="en-GB" sz="1200" b="0" dirty="0">
                <a:solidFill>
                  <a:prstClr val="black"/>
                </a:solidFill>
              </a:rPr>
              <a:t> virtual para </a:t>
            </a:r>
            <a:r>
              <a:rPr lang="en-GB" sz="1200" b="0" dirty="0" err="1">
                <a:solidFill>
                  <a:prstClr val="black"/>
                </a:solidFill>
              </a:rPr>
              <a:t>uso</a:t>
            </a:r>
            <a:r>
              <a:rPr lang="en-GB" sz="1200" b="0" dirty="0">
                <a:solidFill>
                  <a:prstClr val="black"/>
                </a:solidFill>
              </a:rPr>
              <a:t> com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notas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adesivas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95774D-52E6-C10F-4320-29417479FC6A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GB" dirty="0" err="1">
                <a:solidFill>
                  <a:srgbClr val="008CBE"/>
                </a:solidFill>
              </a:rPr>
              <a:t>Módulo</a:t>
            </a:r>
            <a:r>
              <a:rPr lang="en-GB" dirty="0">
                <a:solidFill>
                  <a:srgbClr val="008CBE"/>
                </a:solidFill>
              </a:rPr>
              <a:t> 2 - Narrative </a:t>
            </a:r>
            <a:r>
              <a:rPr lang="en-GB" dirty="0" err="1">
                <a:solidFill>
                  <a:srgbClr val="008CBE"/>
                </a:solidFill>
              </a:rPr>
              <a:t>como</a:t>
            </a:r>
            <a:r>
              <a:rPr lang="en-GB" dirty="0">
                <a:solidFill>
                  <a:srgbClr val="008CBE"/>
                </a:solidFill>
              </a:rPr>
              <a:t> dados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C517FD-ECAC-6A30-A60D-9633894A0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t>44</a:t>
            </a:fld>
            <a:endParaRPr lang="en-US"/>
          </a:p>
        </p:txBody>
      </p:sp>
      <p:sp>
        <p:nvSpPr>
          <p:cNvPr id="18" name="Oval 17">
            <a:hlinkClick r:id="rId3" action="ppaction://hlinksldjump"/>
            <a:extLst>
              <a:ext uri="{FF2B5EF4-FFF2-40B4-BE49-F238E27FC236}">
                <a16:creationId xmlns:a16="http://schemas.microsoft.com/office/drawing/2014/main" id="{7B405FC7-708E-4B6F-B930-36B0E8F5C9B6}"/>
              </a:ext>
            </a:extLst>
          </p:cNvPr>
          <p:cNvSpPr/>
          <p:nvPr/>
        </p:nvSpPr>
        <p:spPr>
          <a:xfrm>
            <a:off x="9384310" y="820816"/>
            <a:ext cx="128979" cy="12897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19" name="Oval 18">
            <a:hlinkClick r:id="rId4" action="ppaction://hlinksldjump"/>
            <a:extLst>
              <a:ext uri="{FF2B5EF4-FFF2-40B4-BE49-F238E27FC236}">
                <a16:creationId xmlns:a16="http://schemas.microsoft.com/office/drawing/2014/main" id="{AF574FB4-AA33-4EE0-A87C-3725399F8BE6}"/>
              </a:ext>
            </a:extLst>
          </p:cNvPr>
          <p:cNvSpPr/>
          <p:nvPr/>
        </p:nvSpPr>
        <p:spPr>
          <a:xfrm>
            <a:off x="9384310" y="1983052"/>
            <a:ext cx="128979" cy="128979"/>
          </a:xfrm>
          <a:prstGeom prst="ellipse">
            <a:avLst/>
          </a:prstGeom>
          <a:solidFill>
            <a:srgbClr val="008C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0" name="Oval 19">
            <a:hlinkClick r:id="rId3" action="ppaction://hlinksldjump"/>
            <a:extLst>
              <a:ext uri="{FF2B5EF4-FFF2-40B4-BE49-F238E27FC236}">
                <a16:creationId xmlns:a16="http://schemas.microsoft.com/office/drawing/2014/main" id="{24FEF940-89D7-4E47-94AC-07ABF3089B08}"/>
              </a:ext>
            </a:extLst>
          </p:cNvPr>
          <p:cNvSpPr/>
          <p:nvPr/>
        </p:nvSpPr>
        <p:spPr>
          <a:xfrm>
            <a:off x="9384310" y="823197"/>
            <a:ext cx="128979" cy="12897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1" name="Oval 20">
            <a:hlinkClick r:id="rId5" action="ppaction://hlinksldjump"/>
            <a:extLst>
              <a:ext uri="{FF2B5EF4-FFF2-40B4-BE49-F238E27FC236}">
                <a16:creationId xmlns:a16="http://schemas.microsoft.com/office/drawing/2014/main" id="{FF8B6A88-9FB1-44C2-BD97-5ECB3CC18D6B}"/>
              </a:ext>
            </a:extLst>
          </p:cNvPr>
          <p:cNvSpPr/>
          <p:nvPr/>
        </p:nvSpPr>
        <p:spPr>
          <a:xfrm>
            <a:off x="9384310" y="1402303"/>
            <a:ext cx="128979" cy="128979"/>
          </a:xfrm>
          <a:prstGeom prst="ellipse">
            <a:avLst/>
          </a:prstGeom>
          <a:solidFill>
            <a:srgbClr val="1C35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2" name="Oval 21">
            <a:hlinkClick r:id="rId6" action="ppaction://hlinksldjump"/>
            <a:extLst>
              <a:ext uri="{FF2B5EF4-FFF2-40B4-BE49-F238E27FC236}">
                <a16:creationId xmlns:a16="http://schemas.microsoft.com/office/drawing/2014/main" id="{07221FFC-4D60-4ED4-B1A5-AF854518D48A}"/>
              </a:ext>
            </a:extLst>
          </p:cNvPr>
          <p:cNvSpPr/>
          <p:nvPr/>
        </p:nvSpPr>
        <p:spPr>
          <a:xfrm>
            <a:off x="9384310" y="2563074"/>
            <a:ext cx="128979" cy="12897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3" name="Oval 22">
            <a:hlinkClick r:id="rId7" action="ppaction://hlinksldjump"/>
            <a:extLst>
              <a:ext uri="{FF2B5EF4-FFF2-40B4-BE49-F238E27FC236}">
                <a16:creationId xmlns:a16="http://schemas.microsoft.com/office/drawing/2014/main" id="{EBA5870D-9FD4-41A8-BC50-83A837BB527D}"/>
              </a:ext>
            </a:extLst>
          </p:cNvPr>
          <p:cNvSpPr/>
          <p:nvPr/>
        </p:nvSpPr>
        <p:spPr>
          <a:xfrm>
            <a:off x="9384310" y="4302666"/>
            <a:ext cx="128979" cy="12897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hlinkClick r:id="rId8" action="ppaction://hlinksldjump"/>
            <a:extLst>
              <a:ext uri="{FF2B5EF4-FFF2-40B4-BE49-F238E27FC236}">
                <a16:creationId xmlns:a16="http://schemas.microsoft.com/office/drawing/2014/main" id="{F4CDFF8F-C424-41D8-816C-DECD3E374E31}"/>
              </a:ext>
            </a:extLst>
          </p:cNvPr>
          <p:cNvSpPr/>
          <p:nvPr/>
        </p:nvSpPr>
        <p:spPr>
          <a:xfrm>
            <a:off x="9384310" y="3720774"/>
            <a:ext cx="128979" cy="128979"/>
          </a:xfrm>
          <a:prstGeom prst="ellipse">
            <a:avLst/>
          </a:prstGeom>
          <a:solidFill>
            <a:srgbClr val="6AB2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hlinkClick r:id="rId9" action="ppaction://hlinksldjump"/>
            <a:extLst>
              <a:ext uri="{FF2B5EF4-FFF2-40B4-BE49-F238E27FC236}">
                <a16:creationId xmlns:a16="http://schemas.microsoft.com/office/drawing/2014/main" id="{0847B283-1455-4821-8A09-07B193DEC708}"/>
              </a:ext>
            </a:extLst>
          </p:cNvPr>
          <p:cNvSpPr/>
          <p:nvPr/>
        </p:nvSpPr>
        <p:spPr>
          <a:xfrm>
            <a:off x="9384310" y="3144004"/>
            <a:ext cx="128979" cy="128979"/>
          </a:xfrm>
          <a:prstGeom prst="ellipse">
            <a:avLst/>
          </a:prstGeom>
          <a:solidFill>
            <a:srgbClr val="0388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hlinkClick r:id="rId10" action="ppaction://hlinksldjump"/>
            <a:extLst>
              <a:ext uri="{FF2B5EF4-FFF2-40B4-BE49-F238E27FC236}">
                <a16:creationId xmlns:a16="http://schemas.microsoft.com/office/drawing/2014/main" id="{CA55F624-DA43-4B91-9DFF-C98D503ED101}"/>
              </a:ext>
            </a:extLst>
          </p:cNvPr>
          <p:cNvSpPr/>
          <p:nvPr/>
        </p:nvSpPr>
        <p:spPr>
          <a:xfrm>
            <a:off x="9384310" y="4881778"/>
            <a:ext cx="128979" cy="128979"/>
          </a:xfrm>
          <a:prstGeom prst="ellipse">
            <a:avLst/>
          </a:prstGeom>
          <a:solidFill>
            <a:srgbClr val="F19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hlinkClick r:id="rId11" action="ppaction://hlinksldjump"/>
            <a:extLst>
              <a:ext uri="{FF2B5EF4-FFF2-40B4-BE49-F238E27FC236}">
                <a16:creationId xmlns:a16="http://schemas.microsoft.com/office/drawing/2014/main" id="{429681B0-D5FF-4BD1-81B9-FCA1D94A119D}"/>
              </a:ext>
            </a:extLst>
          </p:cNvPr>
          <p:cNvSpPr/>
          <p:nvPr/>
        </p:nvSpPr>
        <p:spPr>
          <a:xfrm>
            <a:off x="9384310" y="5463066"/>
            <a:ext cx="128979" cy="128979"/>
          </a:xfrm>
          <a:prstGeom prst="ellipse">
            <a:avLst/>
          </a:prstGeom>
          <a:solidFill>
            <a:srgbClr val="F8A9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930319B-6A92-488D-8183-642D925BCA58}"/>
              </a:ext>
            </a:extLst>
          </p:cNvPr>
          <p:cNvGrpSpPr/>
          <p:nvPr/>
        </p:nvGrpSpPr>
        <p:grpSpPr>
          <a:xfrm>
            <a:off x="9597323" y="1906121"/>
            <a:ext cx="146522" cy="280390"/>
            <a:chOff x="5545138" y="625475"/>
            <a:chExt cx="1489075" cy="2849563"/>
          </a:xfrm>
        </p:grpSpPr>
        <p:sp>
          <p:nvSpPr>
            <p:cNvPr id="30" name="Freeform 117">
              <a:extLst>
                <a:ext uri="{FF2B5EF4-FFF2-40B4-BE49-F238E27FC236}">
                  <a16:creationId xmlns:a16="http://schemas.microsoft.com/office/drawing/2014/main" id="{AF577E90-8BE8-4C42-B5B9-5536B7037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625475"/>
              <a:ext cx="1243013" cy="1697038"/>
            </a:xfrm>
            <a:custGeom>
              <a:avLst/>
              <a:gdLst>
                <a:gd name="T0" fmla="*/ 2278 w 4249"/>
                <a:gd name="T1" fmla="*/ 5744 h 5744"/>
                <a:gd name="T2" fmla="*/ 0 w 4249"/>
                <a:gd name="T3" fmla="*/ 5744 h 5744"/>
                <a:gd name="T4" fmla="*/ 4249 w 4249"/>
                <a:gd name="T5" fmla="*/ 0 h 5744"/>
                <a:gd name="T6" fmla="*/ 2603 w 4249"/>
                <a:gd name="T7" fmla="*/ 4796 h 5744"/>
                <a:gd name="T8" fmla="*/ 2278 w 4249"/>
                <a:gd name="T9" fmla="*/ 5744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2278" y="5744"/>
                  </a:moveTo>
                  <a:lnTo>
                    <a:pt x="0" y="5744"/>
                  </a:lnTo>
                  <a:lnTo>
                    <a:pt x="4249" y="0"/>
                  </a:lnTo>
                  <a:lnTo>
                    <a:pt x="2603" y="4796"/>
                  </a:lnTo>
                  <a:lnTo>
                    <a:pt x="2278" y="5744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20">
              <a:extLst>
                <a:ext uri="{FF2B5EF4-FFF2-40B4-BE49-F238E27FC236}">
                  <a16:creationId xmlns:a16="http://schemas.microsoft.com/office/drawing/2014/main" id="{450BC1B9-2C8C-400A-AC51-4F4140B8A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1779588"/>
              <a:ext cx="1243013" cy="1695450"/>
            </a:xfrm>
            <a:custGeom>
              <a:avLst/>
              <a:gdLst>
                <a:gd name="T0" fmla="*/ 1972 w 4249"/>
                <a:gd name="T1" fmla="*/ 0 h 5744"/>
                <a:gd name="T2" fmla="*/ 4249 w 4249"/>
                <a:gd name="T3" fmla="*/ 0 h 5744"/>
                <a:gd name="T4" fmla="*/ 0 w 4249"/>
                <a:gd name="T5" fmla="*/ 5744 h 5744"/>
                <a:gd name="T6" fmla="*/ 1646 w 4249"/>
                <a:gd name="T7" fmla="*/ 948 h 5744"/>
                <a:gd name="T8" fmla="*/ 1972 w 4249"/>
                <a:gd name="T9" fmla="*/ 0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1972" y="0"/>
                  </a:moveTo>
                  <a:lnTo>
                    <a:pt x="4249" y="0"/>
                  </a:lnTo>
                  <a:lnTo>
                    <a:pt x="0" y="5744"/>
                  </a:lnTo>
                  <a:lnTo>
                    <a:pt x="1646" y="948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18225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34663D-5861-CC46-52ED-F67F025838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b="8320"/>
          <a:stretch/>
        </p:blipFill>
        <p:spPr>
          <a:xfrm>
            <a:off x="1411371" y="1676400"/>
            <a:ext cx="7083258" cy="4495800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E18DD01-7517-9640-D709-1DBF20305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008CBE"/>
                </a:solidFill>
              </a:rPr>
              <a:t>Ferramenta e guia de facilitação</a:t>
            </a:r>
            <a:br>
              <a:rPr lang="en-GB" dirty="0">
                <a:solidFill>
                  <a:srgbClr val="008CBE"/>
                </a:solidFill>
              </a:rPr>
            </a:br>
            <a:r>
              <a:rPr lang="en-GB" sz="2000" b="0" dirty="0">
                <a:solidFill>
                  <a:srgbClr val="008CBE"/>
                </a:solidFill>
              </a:rPr>
              <a:t>Brainstorming de histórias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95774D-52E6-C10F-4320-29417479FC6A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GB" dirty="0">
                <a:solidFill>
                  <a:srgbClr val="008CBE"/>
                </a:solidFill>
              </a:rPr>
              <a:t>Módulo 2 - Narrative como dados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C517FD-ECAC-6A30-A60D-9633894A0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t>45</a:t>
            </a:fld>
            <a:endParaRPr lang="en-US"/>
          </a:p>
        </p:txBody>
      </p:sp>
      <p:sp>
        <p:nvSpPr>
          <p:cNvPr id="20" name="Teardrop 19">
            <a:extLst>
              <a:ext uri="{FF2B5EF4-FFF2-40B4-BE49-F238E27FC236}">
                <a16:creationId xmlns:a16="http://schemas.microsoft.com/office/drawing/2014/main" id="{53F56746-89CC-6E75-7680-6B4CD2ECFF6A}"/>
              </a:ext>
            </a:extLst>
          </p:cNvPr>
          <p:cNvSpPr/>
          <p:nvPr/>
        </p:nvSpPr>
        <p:spPr>
          <a:xfrm flipH="1">
            <a:off x="2107077" y="2723836"/>
            <a:ext cx="2558584" cy="1421444"/>
          </a:xfrm>
          <a:custGeom>
            <a:avLst/>
            <a:gdLst>
              <a:gd name="connsiteX0" fmla="*/ 0 w 2558584"/>
              <a:gd name="connsiteY0" fmla="*/ 710722 h 1421444"/>
              <a:gd name="connsiteX1" fmla="*/ 1279292 w 2558584"/>
              <a:gd name="connsiteY1" fmla="*/ 0 h 1421444"/>
              <a:gd name="connsiteX2" fmla="*/ 2558584 w 2558584"/>
              <a:gd name="connsiteY2" fmla="*/ 0 h 1421444"/>
              <a:gd name="connsiteX3" fmla="*/ 2558584 w 2558584"/>
              <a:gd name="connsiteY3" fmla="*/ 710722 h 1421444"/>
              <a:gd name="connsiteX4" fmla="*/ 1279292 w 2558584"/>
              <a:gd name="connsiteY4" fmla="*/ 1421444 h 1421444"/>
              <a:gd name="connsiteX5" fmla="*/ 0 w 2558584"/>
              <a:gd name="connsiteY5" fmla="*/ 710722 h 142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58584" h="1421444" fill="none" extrusionOk="0">
                <a:moveTo>
                  <a:pt x="0" y="710722"/>
                </a:moveTo>
                <a:cubicBezTo>
                  <a:pt x="39596" y="237136"/>
                  <a:pt x="579167" y="-35092"/>
                  <a:pt x="1279292" y="0"/>
                </a:cubicBezTo>
                <a:cubicBezTo>
                  <a:pt x="1588164" y="71794"/>
                  <a:pt x="2245181" y="81837"/>
                  <a:pt x="2558584" y="0"/>
                </a:cubicBezTo>
                <a:cubicBezTo>
                  <a:pt x="2498673" y="188170"/>
                  <a:pt x="2620378" y="388948"/>
                  <a:pt x="2558584" y="710722"/>
                </a:cubicBezTo>
                <a:cubicBezTo>
                  <a:pt x="2483505" y="1093787"/>
                  <a:pt x="1969109" y="1432137"/>
                  <a:pt x="1279292" y="1421444"/>
                </a:cubicBezTo>
                <a:cubicBezTo>
                  <a:pt x="578459" y="1454720"/>
                  <a:pt x="6284" y="1129368"/>
                  <a:pt x="0" y="710722"/>
                </a:cubicBezTo>
                <a:close/>
              </a:path>
              <a:path w="2558584" h="1421444" stroke="0" extrusionOk="0">
                <a:moveTo>
                  <a:pt x="0" y="710722"/>
                </a:moveTo>
                <a:cubicBezTo>
                  <a:pt x="-47855" y="275336"/>
                  <a:pt x="600501" y="115658"/>
                  <a:pt x="1279292" y="0"/>
                </a:cubicBezTo>
                <a:cubicBezTo>
                  <a:pt x="1472488" y="-42104"/>
                  <a:pt x="2261697" y="-83373"/>
                  <a:pt x="2558584" y="0"/>
                </a:cubicBezTo>
                <a:cubicBezTo>
                  <a:pt x="2564019" y="189869"/>
                  <a:pt x="2577195" y="478745"/>
                  <a:pt x="2558584" y="710722"/>
                </a:cubicBezTo>
                <a:cubicBezTo>
                  <a:pt x="2597250" y="1104755"/>
                  <a:pt x="1933833" y="1516701"/>
                  <a:pt x="1279292" y="1421444"/>
                </a:cubicBezTo>
                <a:cubicBezTo>
                  <a:pt x="564132" y="1428693"/>
                  <a:pt x="66639" y="1081346"/>
                  <a:pt x="0" y="710722"/>
                </a:cubicBezTo>
                <a:close/>
              </a:path>
            </a:pathLst>
          </a:custGeom>
          <a:solidFill>
            <a:srgbClr val="F2F2F2">
              <a:alpha val="89804"/>
            </a:srgbClr>
          </a:solidFill>
          <a:ln w="28575">
            <a:solidFill>
              <a:schemeClr val="accent6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911498443">
                  <a:prstGeom prst="teardrop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SG" sz="105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SG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Adicione notas adesivas para cada história sobre pobreza energética (ou falta de acesso à energia)</a:t>
            </a:r>
            <a:endParaRPr lang="en-GB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Wave 20">
            <a:extLst>
              <a:ext uri="{FF2B5EF4-FFF2-40B4-BE49-F238E27FC236}">
                <a16:creationId xmlns:a16="http://schemas.microsoft.com/office/drawing/2014/main" id="{74F66DC2-EEF7-C2FB-863A-5580A4AE08F8}"/>
              </a:ext>
            </a:extLst>
          </p:cNvPr>
          <p:cNvSpPr/>
          <p:nvPr/>
        </p:nvSpPr>
        <p:spPr>
          <a:xfrm flipH="1">
            <a:off x="5257800" y="4431645"/>
            <a:ext cx="3541388" cy="2222980"/>
          </a:xfrm>
          <a:custGeom>
            <a:avLst/>
            <a:gdLst>
              <a:gd name="connsiteX0" fmla="*/ 17424 w 3541388"/>
              <a:gd name="connsiteY0" fmla="*/ 38613 h 2222980"/>
              <a:gd name="connsiteX1" fmla="*/ 3541388 w 3541388"/>
              <a:gd name="connsiteY1" fmla="*/ 38613 h 2222980"/>
              <a:gd name="connsiteX2" fmla="*/ 3523964 w 3541388"/>
              <a:gd name="connsiteY2" fmla="*/ 2184367 h 2222980"/>
              <a:gd name="connsiteX3" fmla="*/ 0 w 3541388"/>
              <a:gd name="connsiteY3" fmla="*/ 2184367 h 2222980"/>
              <a:gd name="connsiteX4" fmla="*/ 17424 w 3541388"/>
              <a:gd name="connsiteY4" fmla="*/ 38613 h 222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1388" h="2222980" fill="none" extrusionOk="0">
                <a:moveTo>
                  <a:pt x="17424" y="38613"/>
                </a:moveTo>
                <a:cubicBezTo>
                  <a:pt x="1096620" y="-9885"/>
                  <a:pt x="2531736" y="113105"/>
                  <a:pt x="3541388" y="38613"/>
                </a:cubicBezTo>
                <a:cubicBezTo>
                  <a:pt x="3543962" y="698224"/>
                  <a:pt x="3471294" y="1899702"/>
                  <a:pt x="3523964" y="2184367"/>
                </a:cubicBezTo>
                <a:cubicBezTo>
                  <a:pt x="2450365" y="2458872"/>
                  <a:pt x="1136119" y="1995300"/>
                  <a:pt x="0" y="2184367"/>
                </a:cubicBezTo>
                <a:cubicBezTo>
                  <a:pt x="-17825" y="1515024"/>
                  <a:pt x="-19140" y="342050"/>
                  <a:pt x="17424" y="38613"/>
                </a:cubicBezTo>
                <a:close/>
              </a:path>
              <a:path w="3541388" h="2222980" stroke="0" extrusionOk="0">
                <a:moveTo>
                  <a:pt x="17424" y="38613"/>
                </a:moveTo>
                <a:cubicBezTo>
                  <a:pt x="1071961" y="-197689"/>
                  <a:pt x="2405712" y="329831"/>
                  <a:pt x="3541388" y="38613"/>
                </a:cubicBezTo>
                <a:cubicBezTo>
                  <a:pt x="3382939" y="432603"/>
                  <a:pt x="3442775" y="1693002"/>
                  <a:pt x="3523964" y="2184367"/>
                </a:cubicBezTo>
                <a:cubicBezTo>
                  <a:pt x="2524144" y="2404894"/>
                  <a:pt x="1223056" y="1910931"/>
                  <a:pt x="0" y="2184367"/>
                </a:cubicBezTo>
                <a:cubicBezTo>
                  <a:pt x="-107205" y="1385274"/>
                  <a:pt x="-102666" y="627826"/>
                  <a:pt x="17424" y="38613"/>
                </a:cubicBezTo>
                <a:close/>
              </a:path>
            </a:pathLst>
          </a:custGeom>
          <a:solidFill>
            <a:srgbClr val="F2F2F2">
              <a:alpha val="89804"/>
            </a:srgbClr>
          </a:solidFill>
          <a:ln w="28575">
            <a:solidFill>
              <a:schemeClr val="accent5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911498443">
                  <a:prstGeom prst="wave">
                    <a:avLst>
                      <a:gd name="adj1" fmla="val 1737"/>
                      <a:gd name="adj2" fmla="val -24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800" tIns="54000" rIns="72000" bIns="54000" rtlCol="0" anchor="t" anchorCtr="0"/>
          <a:lstStyle/>
          <a:p>
            <a:r>
              <a:rPr lang="en-SG" sz="105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Notas do facilitador</a:t>
            </a:r>
          </a:p>
          <a:p>
            <a:r>
              <a:rPr lang="en-SG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histórias podem estar relacionadas (mas não limitadas) a desafios com: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SG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Conexão ou confiabilidade da energia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Acessibilidade das contas e sistemas de pagamento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Conforto térmico em residências, locais de trabalho e escolas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Consequências sanitárias, econômicas e/ou sociais da pobreza energética ou da falta de acesso à energia</a:t>
            </a:r>
          </a:p>
        </p:txBody>
      </p:sp>
      <p:sp>
        <p:nvSpPr>
          <p:cNvPr id="19" name="Oval 18">
            <a:hlinkClick r:id="rId4" action="ppaction://hlinksldjump"/>
            <a:extLst>
              <a:ext uri="{FF2B5EF4-FFF2-40B4-BE49-F238E27FC236}">
                <a16:creationId xmlns:a16="http://schemas.microsoft.com/office/drawing/2014/main" id="{A4D929B2-828B-47D2-B779-CED4AADB1F8D}"/>
              </a:ext>
            </a:extLst>
          </p:cNvPr>
          <p:cNvSpPr/>
          <p:nvPr/>
        </p:nvSpPr>
        <p:spPr>
          <a:xfrm>
            <a:off x="9384310" y="820816"/>
            <a:ext cx="128979" cy="12897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22" name="Oval 21">
            <a:hlinkClick r:id="rId5" action="ppaction://hlinksldjump"/>
            <a:extLst>
              <a:ext uri="{FF2B5EF4-FFF2-40B4-BE49-F238E27FC236}">
                <a16:creationId xmlns:a16="http://schemas.microsoft.com/office/drawing/2014/main" id="{106941BA-5EDE-4C40-B03B-67A0675AED42}"/>
              </a:ext>
            </a:extLst>
          </p:cNvPr>
          <p:cNvSpPr/>
          <p:nvPr/>
        </p:nvSpPr>
        <p:spPr>
          <a:xfrm>
            <a:off x="9384310" y="1983052"/>
            <a:ext cx="128979" cy="128979"/>
          </a:xfrm>
          <a:prstGeom prst="ellipse">
            <a:avLst/>
          </a:prstGeom>
          <a:solidFill>
            <a:srgbClr val="008C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3" name="Oval 22">
            <a:hlinkClick r:id="rId4" action="ppaction://hlinksldjump"/>
            <a:extLst>
              <a:ext uri="{FF2B5EF4-FFF2-40B4-BE49-F238E27FC236}">
                <a16:creationId xmlns:a16="http://schemas.microsoft.com/office/drawing/2014/main" id="{5CCB0800-09EF-4865-990B-962FAB0B069A}"/>
              </a:ext>
            </a:extLst>
          </p:cNvPr>
          <p:cNvSpPr/>
          <p:nvPr/>
        </p:nvSpPr>
        <p:spPr>
          <a:xfrm>
            <a:off x="9384310" y="823197"/>
            <a:ext cx="128979" cy="12897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4" name="Oval 23">
            <a:hlinkClick r:id="rId6" action="ppaction://hlinksldjump"/>
            <a:extLst>
              <a:ext uri="{FF2B5EF4-FFF2-40B4-BE49-F238E27FC236}">
                <a16:creationId xmlns:a16="http://schemas.microsoft.com/office/drawing/2014/main" id="{BC97316E-0FA3-4B77-9B86-9511A8D07F22}"/>
              </a:ext>
            </a:extLst>
          </p:cNvPr>
          <p:cNvSpPr/>
          <p:nvPr/>
        </p:nvSpPr>
        <p:spPr>
          <a:xfrm>
            <a:off x="9384310" y="1402303"/>
            <a:ext cx="128979" cy="128979"/>
          </a:xfrm>
          <a:prstGeom prst="ellipse">
            <a:avLst/>
          </a:prstGeom>
          <a:solidFill>
            <a:srgbClr val="1C35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5" name="Oval 24">
            <a:hlinkClick r:id="rId7" action="ppaction://hlinksldjump"/>
            <a:extLst>
              <a:ext uri="{FF2B5EF4-FFF2-40B4-BE49-F238E27FC236}">
                <a16:creationId xmlns:a16="http://schemas.microsoft.com/office/drawing/2014/main" id="{1A6EDA38-2B6D-435C-BA1E-C762E222EB99}"/>
              </a:ext>
            </a:extLst>
          </p:cNvPr>
          <p:cNvSpPr/>
          <p:nvPr/>
        </p:nvSpPr>
        <p:spPr>
          <a:xfrm>
            <a:off x="9384310" y="2563074"/>
            <a:ext cx="128979" cy="12897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6" name="Oval 25">
            <a:hlinkClick r:id="rId8" action="ppaction://hlinksldjump"/>
            <a:extLst>
              <a:ext uri="{FF2B5EF4-FFF2-40B4-BE49-F238E27FC236}">
                <a16:creationId xmlns:a16="http://schemas.microsoft.com/office/drawing/2014/main" id="{1F7C84CA-B5C7-44E3-93B6-A844D449D7F7}"/>
              </a:ext>
            </a:extLst>
          </p:cNvPr>
          <p:cNvSpPr/>
          <p:nvPr/>
        </p:nvSpPr>
        <p:spPr>
          <a:xfrm>
            <a:off x="9384310" y="4302666"/>
            <a:ext cx="128979" cy="12897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hlinkClick r:id="rId9" action="ppaction://hlinksldjump"/>
            <a:extLst>
              <a:ext uri="{FF2B5EF4-FFF2-40B4-BE49-F238E27FC236}">
                <a16:creationId xmlns:a16="http://schemas.microsoft.com/office/drawing/2014/main" id="{EF5FE5C3-4FD3-4F2C-B30F-F83DCBBA0D55}"/>
              </a:ext>
            </a:extLst>
          </p:cNvPr>
          <p:cNvSpPr/>
          <p:nvPr/>
        </p:nvSpPr>
        <p:spPr>
          <a:xfrm>
            <a:off x="9384310" y="3720774"/>
            <a:ext cx="128979" cy="128979"/>
          </a:xfrm>
          <a:prstGeom prst="ellipse">
            <a:avLst/>
          </a:prstGeom>
          <a:solidFill>
            <a:srgbClr val="6AB2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hlinkClick r:id="rId10" action="ppaction://hlinksldjump"/>
            <a:extLst>
              <a:ext uri="{FF2B5EF4-FFF2-40B4-BE49-F238E27FC236}">
                <a16:creationId xmlns:a16="http://schemas.microsoft.com/office/drawing/2014/main" id="{433E7662-8868-4870-95FB-39816D909602}"/>
              </a:ext>
            </a:extLst>
          </p:cNvPr>
          <p:cNvSpPr/>
          <p:nvPr/>
        </p:nvSpPr>
        <p:spPr>
          <a:xfrm>
            <a:off x="9384310" y="3144004"/>
            <a:ext cx="128979" cy="128979"/>
          </a:xfrm>
          <a:prstGeom prst="ellipse">
            <a:avLst/>
          </a:prstGeom>
          <a:solidFill>
            <a:srgbClr val="0388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hlinkClick r:id="rId11" action="ppaction://hlinksldjump"/>
            <a:extLst>
              <a:ext uri="{FF2B5EF4-FFF2-40B4-BE49-F238E27FC236}">
                <a16:creationId xmlns:a16="http://schemas.microsoft.com/office/drawing/2014/main" id="{F54F0BED-0C69-40A5-B594-DEDBF2041ED4}"/>
              </a:ext>
            </a:extLst>
          </p:cNvPr>
          <p:cNvSpPr/>
          <p:nvPr/>
        </p:nvSpPr>
        <p:spPr>
          <a:xfrm>
            <a:off x="9384310" y="4881778"/>
            <a:ext cx="128979" cy="128979"/>
          </a:xfrm>
          <a:prstGeom prst="ellipse">
            <a:avLst/>
          </a:prstGeom>
          <a:solidFill>
            <a:srgbClr val="F19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hlinkClick r:id="rId12" action="ppaction://hlinksldjump"/>
            <a:extLst>
              <a:ext uri="{FF2B5EF4-FFF2-40B4-BE49-F238E27FC236}">
                <a16:creationId xmlns:a16="http://schemas.microsoft.com/office/drawing/2014/main" id="{CB5A3AD2-0243-499C-BBD0-2906202879DA}"/>
              </a:ext>
            </a:extLst>
          </p:cNvPr>
          <p:cNvSpPr/>
          <p:nvPr/>
        </p:nvSpPr>
        <p:spPr>
          <a:xfrm>
            <a:off x="9384310" y="5463066"/>
            <a:ext cx="128979" cy="128979"/>
          </a:xfrm>
          <a:prstGeom prst="ellipse">
            <a:avLst/>
          </a:prstGeom>
          <a:solidFill>
            <a:srgbClr val="F8A9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11150B1-1527-4F6B-B7D0-4619D5EF6767}"/>
              </a:ext>
            </a:extLst>
          </p:cNvPr>
          <p:cNvGrpSpPr/>
          <p:nvPr/>
        </p:nvGrpSpPr>
        <p:grpSpPr>
          <a:xfrm>
            <a:off x="9597323" y="1906121"/>
            <a:ext cx="146522" cy="280390"/>
            <a:chOff x="5545138" y="625475"/>
            <a:chExt cx="1489075" cy="2849563"/>
          </a:xfrm>
        </p:grpSpPr>
        <p:sp>
          <p:nvSpPr>
            <p:cNvPr id="32" name="Freeform 117">
              <a:extLst>
                <a:ext uri="{FF2B5EF4-FFF2-40B4-BE49-F238E27FC236}">
                  <a16:creationId xmlns:a16="http://schemas.microsoft.com/office/drawing/2014/main" id="{58BFAED4-BE12-4385-82B0-667A21C25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625475"/>
              <a:ext cx="1243013" cy="1697038"/>
            </a:xfrm>
            <a:custGeom>
              <a:avLst/>
              <a:gdLst>
                <a:gd name="T0" fmla="*/ 2278 w 4249"/>
                <a:gd name="T1" fmla="*/ 5744 h 5744"/>
                <a:gd name="T2" fmla="*/ 0 w 4249"/>
                <a:gd name="T3" fmla="*/ 5744 h 5744"/>
                <a:gd name="T4" fmla="*/ 4249 w 4249"/>
                <a:gd name="T5" fmla="*/ 0 h 5744"/>
                <a:gd name="T6" fmla="*/ 2603 w 4249"/>
                <a:gd name="T7" fmla="*/ 4796 h 5744"/>
                <a:gd name="T8" fmla="*/ 2278 w 4249"/>
                <a:gd name="T9" fmla="*/ 5744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2278" y="5744"/>
                  </a:moveTo>
                  <a:lnTo>
                    <a:pt x="0" y="5744"/>
                  </a:lnTo>
                  <a:lnTo>
                    <a:pt x="4249" y="0"/>
                  </a:lnTo>
                  <a:lnTo>
                    <a:pt x="2603" y="4796"/>
                  </a:lnTo>
                  <a:lnTo>
                    <a:pt x="2278" y="5744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20">
              <a:extLst>
                <a:ext uri="{FF2B5EF4-FFF2-40B4-BE49-F238E27FC236}">
                  <a16:creationId xmlns:a16="http://schemas.microsoft.com/office/drawing/2014/main" id="{CC73F358-DBA8-41C6-A2FA-3B2989D03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1779588"/>
              <a:ext cx="1243013" cy="1695450"/>
            </a:xfrm>
            <a:custGeom>
              <a:avLst/>
              <a:gdLst>
                <a:gd name="T0" fmla="*/ 1972 w 4249"/>
                <a:gd name="T1" fmla="*/ 0 h 5744"/>
                <a:gd name="T2" fmla="*/ 4249 w 4249"/>
                <a:gd name="T3" fmla="*/ 0 h 5744"/>
                <a:gd name="T4" fmla="*/ 0 w 4249"/>
                <a:gd name="T5" fmla="*/ 5744 h 5744"/>
                <a:gd name="T6" fmla="*/ 1646 w 4249"/>
                <a:gd name="T7" fmla="*/ 948 h 5744"/>
                <a:gd name="T8" fmla="*/ 1972 w 4249"/>
                <a:gd name="T9" fmla="*/ 0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1972" y="0"/>
                  </a:moveTo>
                  <a:lnTo>
                    <a:pt x="4249" y="0"/>
                  </a:lnTo>
                  <a:lnTo>
                    <a:pt x="0" y="5744"/>
                  </a:lnTo>
                  <a:lnTo>
                    <a:pt x="1646" y="948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515297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307409-399D-73DC-7A95-6B0E1E221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9C8BD56-919C-BA90-B04C-FB6B350854E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719681" y="1676400"/>
            <a:ext cx="6493934" cy="4495800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E39FCF2-5B80-0799-F489-D00AE5C18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008CBE"/>
                </a:solidFill>
              </a:rPr>
              <a:t>Ferramenta e guia de facilitação</a:t>
            </a:r>
            <a:br>
              <a:rPr lang="en-GB" dirty="0">
                <a:solidFill>
                  <a:srgbClr val="008CBE"/>
                </a:solidFill>
              </a:rPr>
            </a:br>
            <a:r>
              <a:rPr lang="en-GB" sz="2000" b="0" dirty="0">
                <a:solidFill>
                  <a:srgbClr val="008CBE"/>
                </a:solidFill>
              </a:rPr>
              <a:t>Categorização em energia segura, sustentável e acessível</a:t>
            </a:r>
            <a:endParaRPr lang="en-GB" sz="2800" b="0" dirty="0">
              <a:solidFill>
                <a:srgbClr val="008CBE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6D23CB-0DB5-6C0D-A724-49AD600D7F8A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GB" dirty="0">
                <a:solidFill>
                  <a:srgbClr val="008CBE"/>
                </a:solidFill>
              </a:rPr>
              <a:t>Módulo 2 - Narrative como dados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6C18C7-F029-B065-D5B5-4C6C9A60A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t>46</a:t>
            </a:fld>
            <a:endParaRPr lang="en-US"/>
          </a:p>
        </p:txBody>
      </p:sp>
      <p:sp>
        <p:nvSpPr>
          <p:cNvPr id="20" name="Teardrop 19">
            <a:extLst>
              <a:ext uri="{FF2B5EF4-FFF2-40B4-BE49-F238E27FC236}">
                <a16:creationId xmlns:a16="http://schemas.microsoft.com/office/drawing/2014/main" id="{F46D720E-C6B9-4E02-0B69-8A7B23AE829A}"/>
              </a:ext>
            </a:extLst>
          </p:cNvPr>
          <p:cNvSpPr/>
          <p:nvPr/>
        </p:nvSpPr>
        <p:spPr>
          <a:xfrm flipH="1">
            <a:off x="5404513" y="3440506"/>
            <a:ext cx="3481210" cy="1280224"/>
          </a:xfrm>
          <a:custGeom>
            <a:avLst/>
            <a:gdLst>
              <a:gd name="connsiteX0" fmla="*/ 0 w 3481210"/>
              <a:gd name="connsiteY0" fmla="*/ 640112 h 1280224"/>
              <a:gd name="connsiteX1" fmla="*/ 1740605 w 3481210"/>
              <a:gd name="connsiteY1" fmla="*/ 0 h 1280224"/>
              <a:gd name="connsiteX2" fmla="*/ 3715043 w 3481210"/>
              <a:gd name="connsiteY2" fmla="*/ -85993 h 1280224"/>
              <a:gd name="connsiteX3" fmla="*/ 3481210 w 3481210"/>
              <a:gd name="connsiteY3" fmla="*/ 640112 h 1280224"/>
              <a:gd name="connsiteX4" fmla="*/ 1740605 w 3481210"/>
              <a:gd name="connsiteY4" fmla="*/ 1280224 h 1280224"/>
              <a:gd name="connsiteX5" fmla="*/ 0 w 3481210"/>
              <a:gd name="connsiteY5" fmla="*/ 640112 h 1280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81210" h="1280224" fill="none" extrusionOk="0">
                <a:moveTo>
                  <a:pt x="0" y="640112"/>
                </a:moveTo>
                <a:cubicBezTo>
                  <a:pt x="16273" y="253273"/>
                  <a:pt x="792589" y="-72804"/>
                  <a:pt x="1740605" y="0"/>
                </a:cubicBezTo>
                <a:cubicBezTo>
                  <a:pt x="2458977" y="86889"/>
                  <a:pt x="2986155" y="-139461"/>
                  <a:pt x="3715043" y="-85993"/>
                </a:cubicBezTo>
                <a:cubicBezTo>
                  <a:pt x="3599680" y="180155"/>
                  <a:pt x="3481227" y="407485"/>
                  <a:pt x="3481210" y="640112"/>
                </a:cubicBezTo>
                <a:cubicBezTo>
                  <a:pt x="3384257" y="981425"/>
                  <a:pt x="2628064" y="1327467"/>
                  <a:pt x="1740605" y="1280224"/>
                </a:cubicBezTo>
                <a:cubicBezTo>
                  <a:pt x="780115" y="1285012"/>
                  <a:pt x="6135" y="1019143"/>
                  <a:pt x="0" y="640112"/>
                </a:cubicBezTo>
                <a:close/>
              </a:path>
              <a:path w="3481210" h="1280224" stroke="0" extrusionOk="0">
                <a:moveTo>
                  <a:pt x="0" y="640112"/>
                </a:moveTo>
                <a:cubicBezTo>
                  <a:pt x="-120266" y="178862"/>
                  <a:pt x="788732" y="39344"/>
                  <a:pt x="1740605" y="0"/>
                </a:cubicBezTo>
                <a:cubicBezTo>
                  <a:pt x="2421352" y="47571"/>
                  <a:pt x="3039710" y="-19895"/>
                  <a:pt x="3715043" y="-85993"/>
                </a:cubicBezTo>
                <a:cubicBezTo>
                  <a:pt x="3586341" y="170320"/>
                  <a:pt x="3482563" y="394033"/>
                  <a:pt x="3481210" y="640112"/>
                </a:cubicBezTo>
                <a:cubicBezTo>
                  <a:pt x="3638446" y="999784"/>
                  <a:pt x="2676471" y="1326841"/>
                  <a:pt x="1740605" y="1280224"/>
                </a:cubicBezTo>
                <a:cubicBezTo>
                  <a:pt x="771242" y="1286991"/>
                  <a:pt x="45740" y="978606"/>
                  <a:pt x="0" y="640112"/>
                </a:cubicBezTo>
                <a:close/>
              </a:path>
            </a:pathLst>
          </a:custGeom>
          <a:solidFill>
            <a:srgbClr val="F2F2F2">
              <a:alpha val="89804"/>
            </a:srgbClr>
          </a:solidFill>
          <a:ln w="28575">
            <a:solidFill>
              <a:schemeClr val="accent6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911498443">
                  <a:prstGeom prst="teardrop">
                    <a:avLst>
                      <a:gd name="adj" fmla="val 113434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SG" sz="105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SG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Mova as notas adesivas para esta página, colocando-as de acordo com a categoria relevante de acesso à energia</a:t>
            </a:r>
            <a:endParaRPr lang="en-GB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Wave 20">
            <a:extLst>
              <a:ext uri="{FF2B5EF4-FFF2-40B4-BE49-F238E27FC236}">
                <a16:creationId xmlns:a16="http://schemas.microsoft.com/office/drawing/2014/main" id="{CC7CAC83-9C90-BC28-0CF3-4FDB01422E96}"/>
              </a:ext>
            </a:extLst>
          </p:cNvPr>
          <p:cNvSpPr/>
          <p:nvPr/>
        </p:nvSpPr>
        <p:spPr>
          <a:xfrm flipH="1">
            <a:off x="781054" y="3942834"/>
            <a:ext cx="2327906" cy="708138"/>
          </a:xfrm>
          <a:custGeom>
            <a:avLst/>
            <a:gdLst>
              <a:gd name="connsiteX0" fmla="*/ 0 w 2327906"/>
              <a:gd name="connsiteY0" fmla="*/ 12300 h 708138"/>
              <a:gd name="connsiteX1" fmla="*/ 2327906 w 2327906"/>
              <a:gd name="connsiteY1" fmla="*/ 12300 h 708138"/>
              <a:gd name="connsiteX2" fmla="*/ 2327906 w 2327906"/>
              <a:gd name="connsiteY2" fmla="*/ 695838 h 708138"/>
              <a:gd name="connsiteX3" fmla="*/ 0 w 2327906"/>
              <a:gd name="connsiteY3" fmla="*/ 695838 h 708138"/>
              <a:gd name="connsiteX4" fmla="*/ 0 w 2327906"/>
              <a:gd name="connsiteY4" fmla="*/ 12300 h 70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7906" h="708138" fill="none" extrusionOk="0">
                <a:moveTo>
                  <a:pt x="0" y="12300"/>
                </a:moveTo>
                <a:cubicBezTo>
                  <a:pt x="704190" y="31614"/>
                  <a:pt x="1679096" y="11518"/>
                  <a:pt x="2327906" y="12300"/>
                </a:cubicBezTo>
                <a:cubicBezTo>
                  <a:pt x="2350820" y="255351"/>
                  <a:pt x="2353492" y="505322"/>
                  <a:pt x="2327906" y="695838"/>
                </a:cubicBezTo>
                <a:cubicBezTo>
                  <a:pt x="1629203" y="848312"/>
                  <a:pt x="725854" y="576346"/>
                  <a:pt x="0" y="695838"/>
                </a:cubicBezTo>
                <a:cubicBezTo>
                  <a:pt x="-45470" y="403837"/>
                  <a:pt x="-17134" y="267821"/>
                  <a:pt x="0" y="12300"/>
                </a:cubicBezTo>
                <a:close/>
              </a:path>
              <a:path w="2327906" h="708138" stroke="0" extrusionOk="0">
                <a:moveTo>
                  <a:pt x="0" y="12300"/>
                </a:moveTo>
                <a:cubicBezTo>
                  <a:pt x="742225" y="-58926"/>
                  <a:pt x="1562355" y="96737"/>
                  <a:pt x="2327906" y="12300"/>
                </a:cubicBezTo>
                <a:cubicBezTo>
                  <a:pt x="2343219" y="110644"/>
                  <a:pt x="2270828" y="544896"/>
                  <a:pt x="2327906" y="695838"/>
                </a:cubicBezTo>
                <a:cubicBezTo>
                  <a:pt x="1582026" y="752641"/>
                  <a:pt x="785133" y="627435"/>
                  <a:pt x="0" y="695838"/>
                </a:cubicBezTo>
                <a:cubicBezTo>
                  <a:pt x="-7642" y="515650"/>
                  <a:pt x="20761" y="303217"/>
                  <a:pt x="0" y="12300"/>
                </a:cubicBezTo>
                <a:close/>
              </a:path>
            </a:pathLst>
          </a:custGeom>
          <a:solidFill>
            <a:srgbClr val="F2F2F2">
              <a:alpha val="89804"/>
            </a:srgbClr>
          </a:solidFill>
          <a:ln w="28575">
            <a:solidFill>
              <a:schemeClr val="accent5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911498443">
                  <a:prstGeom prst="wave">
                    <a:avLst>
                      <a:gd name="adj1" fmla="val 1737"/>
                      <a:gd name="adj2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800" tIns="54000" rIns="72000" bIns="54000" rtlCol="0" anchor="t" anchorCtr="0"/>
          <a:lstStyle/>
          <a:p>
            <a:r>
              <a:rPr lang="en-SG" sz="105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Notas do facilitador</a:t>
            </a:r>
          </a:p>
          <a:p>
            <a:r>
              <a:rPr lang="en-SG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Algumas ações podem se </a:t>
            </a:r>
            <a:r>
              <a:rPr lang="en-SG" sz="1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sobrepor</a:t>
            </a:r>
            <a:r>
              <a:rPr lang="en-SG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ou mais categorias</a:t>
            </a:r>
            <a:endParaRPr lang="en-GB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ardrop 1">
            <a:extLst>
              <a:ext uri="{FF2B5EF4-FFF2-40B4-BE49-F238E27FC236}">
                <a16:creationId xmlns:a16="http://schemas.microsoft.com/office/drawing/2014/main" id="{3F3D0879-25D2-D308-AE91-37A9CDDE2310}"/>
              </a:ext>
            </a:extLst>
          </p:cNvPr>
          <p:cNvSpPr/>
          <p:nvPr/>
        </p:nvSpPr>
        <p:spPr>
          <a:xfrm flipH="1">
            <a:off x="5738984" y="5281684"/>
            <a:ext cx="2882501" cy="1119115"/>
          </a:xfrm>
          <a:custGeom>
            <a:avLst/>
            <a:gdLst>
              <a:gd name="connsiteX0" fmla="*/ 0 w 2882501"/>
              <a:gd name="connsiteY0" fmla="*/ 559558 h 1119115"/>
              <a:gd name="connsiteX1" fmla="*/ 1441251 w 2882501"/>
              <a:gd name="connsiteY1" fmla="*/ 0 h 1119115"/>
              <a:gd name="connsiteX2" fmla="*/ 2917913 w 2882501"/>
              <a:gd name="connsiteY2" fmla="*/ -13748 h 1119115"/>
              <a:gd name="connsiteX3" fmla="*/ 2882501 w 2882501"/>
              <a:gd name="connsiteY3" fmla="*/ 559558 h 1119115"/>
              <a:gd name="connsiteX4" fmla="*/ 1441250 w 2882501"/>
              <a:gd name="connsiteY4" fmla="*/ 1119116 h 1119115"/>
              <a:gd name="connsiteX5" fmla="*/ -1 w 2882501"/>
              <a:gd name="connsiteY5" fmla="*/ 559558 h 1119115"/>
              <a:gd name="connsiteX6" fmla="*/ 0 w 2882501"/>
              <a:gd name="connsiteY6" fmla="*/ 559558 h 1119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2501" h="1119115" fill="none" extrusionOk="0">
                <a:moveTo>
                  <a:pt x="0" y="559558"/>
                </a:moveTo>
                <a:cubicBezTo>
                  <a:pt x="10286" y="229465"/>
                  <a:pt x="657495" y="-66954"/>
                  <a:pt x="1441251" y="0"/>
                </a:cubicBezTo>
                <a:cubicBezTo>
                  <a:pt x="2029180" y="5470"/>
                  <a:pt x="2696365" y="80015"/>
                  <a:pt x="2917913" y="-13748"/>
                </a:cubicBezTo>
                <a:cubicBezTo>
                  <a:pt x="2919212" y="192174"/>
                  <a:pt x="2882565" y="404114"/>
                  <a:pt x="2882501" y="559558"/>
                </a:cubicBezTo>
                <a:cubicBezTo>
                  <a:pt x="2800474" y="858262"/>
                  <a:pt x="2185400" y="1152273"/>
                  <a:pt x="1441250" y="1119116"/>
                </a:cubicBezTo>
                <a:cubicBezTo>
                  <a:pt x="653484" y="1167077"/>
                  <a:pt x="1205" y="873608"/>
                  <a:pt x="-1" y="559558"/>
                </a:cubicBezTo>
                <a:lnTo>
                  <a:pt x="0" y="559558"/>
                </a:lnTo>
                <a:close/>
              </a:path>
              <a:path w="2882501" h="1119115" stroke="0" extrusionOk="0">
                <a:moveTo>
                  <a:pt x="0" y="559558"/>
                </a:moveTo>
                <a:cubicBezTo>
                  <a:pt x="-83325" y="175887"/>
                  <a:pt x="672560" y="113775"/>
                  <a:pt x="1441251" y="0"/>
                </a:cubicBezTo>
                <a:cubicBezTo>
                  <a:pt x="1633802" y="-78235"/>
                  <a:pt x="2596129" y="55737"/>
                  <a:pt x="2917913" y="-13748"/>
                </a:cubicBezTo>
                <a:cubicBezTo>
                  <a:pt x="2910893" y="186065"/>
                  <a:pt x="2894014" y="334031"/>
                  <a:pt x="2882501" y="559558"/>
                </a:cubicBezTo>
                <a:cubicBezTo>
                  <a:pt x="2945896" y="871072"/>
                  <a:pt x="2194113" y="1198115"/>
                  <a:pt x="1441250" y="1119116"/>
                </a:cubicBezTo>
                <a:cubicBezTo>
                  <a:pt x="599573" y="1157514"/>
                  <a:pt x="6265" y="866534"/>
                  <a:pt x="-1" y="559558"/>
                </a:cubicBezTo>
                <a:lnTo>
                  <a:pt x="0" y="559558"/>
                </a:lnTo>
                <a:close/>
              </a:path>
            </a:pathLst>
          </a:custGeom>
          <a:solidFill>
            <a:srgbClr val="F2F2F2">
              <a:alpha val="89804"/>
            </a:srgbClr>
          </a:solidFill>
          <a:ln w="28575">
            <a:solidFill>
              <a:schemeClr val="accent6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911498443">
                  <a:prstGeom prst="teardrop">
                    <a:avLst>
                      <a:gd name="adj" fmla="val 10245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SG" sz="105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r>
              <a:rPr lang="en-SG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possível, comece a agrupar as notas adesivas em temas para a próxima etapa</a:t>
            </a:r>
            <a:endParaRPr lang="en-GB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>
            <a:hlinkClick r:id="rId4" action="ppaction://hlinksldjump"/>
            <a:extLst>
              <a:ext uri="{FF2B5EF4-FFF2-40B4-BE49-F238E27FC236}">
                <a16:creationId xmlns:a16="http://schemas.microsoft.com/office/drawing/2014/main" id="{244CE337-523A-4EF5-9768-3167A3B7334A}"/>
              </a:ext>
            </a:extLst>
          </p:cNvPr>
          <p:cNvSpPr/>
          <p:nvPr/>
        </p:nvSpPr>
        <p:spPr>
          <a:xfrm>
            <a:off x="9384310" y="820816"/>
            <a:ext cx="128979" cy="12897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23" name="Oval 22">
            <a:hlinkClick r:id="rId5" action="ppaction://hlinksldjump"/>
            <a:extLst>
              <a:ext uri="{FF2B5EF4-FFF2-40B4-BE49-F238E27FC236}">
                <a16:creationId xmlns:a16="http://schemas.microsoft.com/office/drawing/2014/main" id="{4486CECC-DB01-4301-B0CF-27534C417A28}"/>
              </a:ext>
            </a:extLst>
          </p:cNvPr>
          <p:cNvSpPr/>
          <p:nvPr/>
        </p:nvSpPr>
        <p:spPr>
          <a:xfrm>
            <a:off x="9384310" y="1983052"/>
            <a:ext cx="128979" cy="128979"/>
          </a:xfrm>
          <a:prstGeom prst="ellipse">
            <a:avLst/>
          </a:prstGeom>
          <a:solidFill>
            <a:srgbClr val="008C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4" name="Oval 23">
            <a:hlinkClick r:id="rId4" action="ppaction://hlinksldjump"/>
            <a:extLst>
              <a:ext uri="{FF2B5EF4-FFF2-40B4-BE49-F238E27FC236}">
                <a16:creationId xmlns:a16="http://schemas.microsoft.com/office/drawing/2014/main" id="{4C25A57B-BAD2-4A04-BB4A-174CB18B3640}"/>
              </a:ext>
            </a:extLst>
          </p:cNvPr>
          <p:cNvSpPr/>
          <p:nvPr/>
        </p:nvSpPr>
        <p:spPr>
          <a:xfrm>
            <a:off x="9384310" y="823197"/>
            <a:ext cx="128979" cy="12897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5" name="Oval 24">
            <a:hlinkClick r:id="rId6" action="ppaction://hlinksldjump"/>
            <a:extLst>
              <a:ext uri="{FF2B5EF4-FFF2-40B4-BE49-F238E27FC236}">
                <a16:creationId xmlns:a16="http://schemas.microsoft.com/office/drawing/2014/main" id="{555F46FC-78EF-41C0-99E4-CA8DBA5B5D21}"/>
              </a:ext>
            </a:extLst>
          </p:cNvPr>
          <p:cNvSpPr/>
          <p:nvPr/>
        </p:nvSpPr>
        <p:spPr>
          <a:xfrm>
            <a:off x="9384310" y="1402303"/>
            <a:ext cx="128979" cy="128979"/>
          </a:xfrm>
          <a:prstGeom prst="ellipse">
            <a:avLst/>
          </a:prstGeom>
          <a:solidFill>
            <a:srgbClr val="1C35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6" name="Oval 25">
            <a:hlinkClick r:id="rId7" action="ppaction://hlinksldjump"/>
            <a:extLst>
              <a:ext uri="{FF2B5EF4-FFF2-40B4-BE49-F238E27FC236}">
                <a16:creationId xmlns:a16="http://schemas.microsoft.com/office/drawing/2014/main" id="{EC81A99A-9993-433E-A08D-C3D0FCE20771}"/>
              </a:ext>
            </a:extLst>
          </p:cNvPr>
          <p:cNvSpPr/>
          <p:nvPr/>
        </p:nvSpPr>
        <p:spPr>
          <a:xfrm>
            <a:off x="9384310" y="2563074"/>
            <a:ext cx="128979" cy="12897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7" name="Oval 26">
            <a:hlinkClick r:id="rId8" action="ppaction://hlinksldjump"/>
            <a:extLst>
              <a:ext uri="{FF2B5EF4-FFF2-40B4-BE49-F238E27FC236}">
                <a16:creationId xmlns:a16="http://schemas.microsoft.com/office/drawing/2014/main" id="{13FC3F68-29D5-4EE4-B44F-1DB1656B48DB}"/>
              </a:ext>
            </a:extLst>
          </p:cNvPr>
          <p:cNvSpPr/>
          <p:nvPr/>
        </p:nvSpPr>
        <p:spPr>
          <a:xfrm>
            <a:off x="9384310" y="4302666"/>
            <a:ext cx="128979" cy="12897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hlinkClick r:id="rId9" action="ppaction://hlinksldjump"/>
            <a:extLst>
              <a:ext uri="{FF2B5EF4-FFF2-40B4-BE49-F238E27FC236}">
                <a16:creationId xmlns:a16="http://schemas.microsoft.com/office/drawing/2014/main" id="{FC3576C8-9865-4654-92D2-1E1A0F75F41C}"/>
              </a:ext>
            </a:extLst>
          </p:cNvPr>
          <p:cNvSpPr/>
          <p:nvPr/>
        </p:nvSpPr>
        <p:spPr>
          <a:xfrm>
            <a:off x="9384310" y="3720774"/>
            <a:ext cx="128979" cy="128979"/>
          </a:xfrm>
          <a:prstGeom prst="ellipse">
            <a:avLst/>
          </a:prstGeom>
          <a:solidFill>
            <a:srgbClr val="6AB2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hlinkClick r:id="rId10" action="ppaction://hlinksldjump"/>
            <a:extLst>
              <a:ext uri="{FF2B5EF4-FFF2-40B4-BE49-F238E27FC236}">
                <a16:creationId xmlns:a16="http://schemas.microsoft.com/office/drawing/2014/main" id="{433EA207-358E-4069-839F-A8E787487312}"/>
              </a:ext>
            </a:extLst>
          </p:cNvPr>
          <p:cNvSpPr/>
          <p:nvPr/>
        </p:nvSpPr>
        <p:spPr>
          <a:xfrm>
            <a:off x="9384310" y="3144004"/>
            <a:ext cx="128979" cy="128979"/>
          </a:xfrm>
          <a:prstGeom prst="ellipse">
            <a:avLst/>
          </a:prstGeom>
          <a:solidFill>
            <a:srgbClr val="0388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hlinkClick r:id="rId11" action="ppaction://hlinksldjump"/>
            <a:extLst>
              <a:ext uri="{FF2B5EF4-FFF2-40B4-BE49-F238E27FC236}">
                <a16:creationId xmlns:a16="http://schemas.microsoft.com/office/drawing/2014/main" id="{04206B22-0CC2-44AA-8548-31D6175F6D46}"/>
              </a:ext>
            </a:extLst>
          </p:cNvPr>
          <p:cNvSpPr/>
          <p:nvPr/>
        </p:nvSpPr>
        <p:spPr>
          <a:xfrm>
            <a:off x="9384310" y="4881778"/>
            <a:ext cx="128979" cy="128979"/>
          </a:xfrm>
          <a:prstGeom prst="ellipse">
            <a:avLst/>
          </a:prstGeom>
          <a:solidFill>
            <a:srgbClr val="F19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hlinkClick r:id="rId12" action="ppaction://hlinksldjump"/>
            <a:extLst>
              <a:ext uri="{FF2B5EF4-FFF2-40B4-BE49-F238E27FC236}">
                <a16:creationId xmlns:a16="http://schemas.microsoft.com/office/drawing/2014/main" id="{CB407386-8E1F-45E6-BD3D-EBE641BAA3CC}"/>
              </a:ext>
            </a:extLst>
          </p:cNvPr>
          <p:cNvSpPr/>
          <p:nvPr/>
        </p:nvSpPr>
        <p:spPr>
          <a:xfrm>
            <a:off x="9384310" y="5463066"/>
            <a:ext cx="128979" cy="128979"/>
          </a:xfrm>
          <a:prstGeom prst="ellipse">
            <a:avLst/>
          </a:prstGeom>
          <a:solidFill>
            <a:srgbClr val="F8A9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AC8F157-7961-46E0-BEAA-77A04514B45B}"/>
              </a:ext>
            </a:extLst>
          </p:cNvPr>
          <p:cNvGrpSpPr/>
          <p:nvPr/>
        </p:nvGrpSpPr>
        <p:grpSpPr>
          <a:xfrm>
            <a:off x="9597323" y="1906121"/>
            <a:ext cx="146522" cy="280390"/>
            <a:chOff x="5545138" y="625475"/>
            <a:chExt cx="1489075" cy="2849563"/>
          </a:xfrm>
        </p:grpSpPr>
        <p:sp>
          <p:nvSpPr>
            <p:cNvPr id="33" name="Freeform 117">
              <a:extLst>
                <a:ext uri="{FF2B5EF4-FFF2-40B4-BE49-F238E27FC236}">
                  <a16:creationId xmlns:a16="http://schemas.microsoft.com/office/drawing/2014/main" id="{D30CA5C4-2A5D-4426-BB3A-E2A6F4BF5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625475"/>
              <a:ext cx="1243013" cy="1697038"/>
            </a:xfrm>
            <a:custGeom>
              <a:avLst/>
              <a:gdLst>
                <a:gd name="T0" fmla="*/ 2278 w 4249"/>
                <a:gd name="T1" fmla="*/ 5744 h 5744"/>
                <a:gd name="T2" fmla="*/ 0 w 4249"/>
                <a:gd name="T3" fmla="*/ 5744 h 5744"/>
                <a:gd name="T4" fmla="*/ 4249 w 4249"/>
                <a:gd name="T5" fmla="*/ 0 h 5744"/>
                <a:gd name="T6" fmla="*/ 2603 w 4249"/>
                <a:gd name="T7" fmla="*/ 4796 h 5744"/>
                <a:gd name="T8" fmla="*/ 2278 w 4249"/>
                <a:gd name="T9" fmla="*/ 5744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2278" y="5744"/>
                  </a:moveTo>
                  <a:lnTo>
                    <a:pt x="0" y="5744"/>
                  </a:lnTo>
                  <a:lnTo>
                    <a:pt x="4249" y="0"/>
                  </a:lnTo>
                  <a:lnTo>
                    <a:pt x="2603" y="4796"/>
                  </a:lnTo>
                  <a:lnTo>
                    <a:pt x="2278" y="5744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20">
              <a:extLst>
                <a:ext uri="{FF2B5EF4-FFF2-40B4-BE49-F238E27FC236}">
                  <a16:creationId xmlns:a16="http://schemas.microsoft.com/office/drawing/2014/main" id="{FAD69F96-59DD-441E-B550-70B75DA22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1779588"/>
              <a:ext cx="1243013" cy="1695450"/>
            </a:xfrm>
            <a:custGeom>
              <a:avLst/>
              <a:gdLst>
                <a:gd name="T0" fmla="*/ 1972 w 4249"/>
                <a:gd name="T1" fmla="*/ 0 h 5744"/>
                <a:gd name="T2" fmla="*/ 4249 w 4249"/>
                <a:gd name="T3" fmla="*/ 0 h 5744"/>
                <a:gd name="T4" fmla="*/ 0 w 4249"/>
                <a:gd name="T5" fmla="*/ 5744 h 5744"/>
                <a:gd name="T6" fmla="*/ 1646 w 4249"/>
                <a:gd name="T7" fmla="*/ 948 h 5744"/>
                <a:gd name="T8" fmla="*/ 1972 w 4249"/>
                <a:gd name="T9" fmla="*/ 0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1972" y="0"/>
                  </a:moveTo>
                  <a:lnTo>
                    <a:pt x="4249" y="0"/>
                  </a:lnTo>
                  <a:lnTo>
                    <a:pt x="0" y="5744"/>
                  </a:lnTo>
                  <a:lnTo>
                    <a:pt x="1646" y="948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76524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14D1C-ACB5-54B2-64D6-4C20C55D1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7B13A8-21D7-A823-F1E2-9A1949A0CB5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710508" y="1678493"/>
            <a:ext cx="6484984" cy="4489605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02E4CBE-86E7-9E1F-6A4A-60C737A4F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008CBE"/>
                </a:solidFill>
              </a:rPr>
              <a:t>Ferramenta e guia de facilitação</a:t>
            </a:r>
            <a:br>
              <a:rPr lang="en-GB" dirty="0">
                <a:solidFill>
                  <a:srgbClr val="008CBE"/>
                </a:solidFill>
              </a:rPr>
            </a:br>
            <a:r>
              <a:rPr lang="en-GB" sz="2000" b="0" dirty="0">
                <a:solidFill>
                  <a:srgbClr val="008CBE"/>
                </a:solidFill>
              </a:rPr>
              <a:t>Declarações de problemas</a:t>
            </a:r>
            <a:endParaRPr lang="en-GB" b="0" dirty="0">
              <a:solidFill>
                <a:srgbClr val="008CBE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4949A5-43D5-84B8-CE11-B77670C9BFD8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GB" dirty="0">
                <a:solidFill>
                  <a:srgbClr val="008CBE"/>
                </a:solidFill>
              </a:rPr>
              <a:t>Módulo 2 - Narrative como dados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829C9-33B1-78E2-186B-4FD79DB2C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t>47</a:t>
            </a:fld>
            <a:endParaRPr lang="en-US"/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98AECC1B-4DDA-7571-A061-9897709C0E41}"/>
              </a:ext>
            </a:extLst>
          </p:cNvPr>
          <p:cNvSpPr/>
          <p:nvPr/>
        </p:nvSpPr>
        <p:spPr>
          <a:xfrm flipH="1">
            <a:off x="2881879" y="2966342"/>
            <a:ext cx="2685439" cy="1128228"/>
          </a:xfrm>
          <a:custGeom>
            <a:avLst/>
            <a:gdLst>
              <a:gd name="connsiteX0" fmla="*/ 0 w 2685439"/>
              <a:gd name="connsiteY0" fmla="*/ 564114 h 1128228"/>
              <a:gd name="connsiteX1" fmla="*/ 1342720 w 2685439"/>
              <a:gd name="connsiteY1" fmla="*/ 0 h 1128228"/>
              <a:gd name="connsiteX2" fmla="*/ 2730259 w 2685439"/>
              <a:gd name="connsiteY2" fmla="*/ -18830 h 1128228"/>
              <a:gd name="connsiteX3" fmla="*/ 2685439 w 2685439"/>
              <a:gd name="connsiteY3" fmla="*/ 564114 h 1128228"/>
              <a:gd name="connsiteX4" fmla="*/ 1342719 w 2685439"/>
              <a:gd name="connsiteY4" fmla="*/ 1128228 h 1128228"/>
              <a:gd name="connsiteX5" fmla="*/ -1 w 2685439"/>
              <a:gd name="connsiteY5" fmla="*/ 564114 h 1128228"/>
              <a:gd name="connsiteX6" fmla="*/ 0 w 2685439"/>
              <a:gd name="connsiteY6" fmla="*/ 564114 h 1128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5439" h="1128228" fill="none" extrusionOk="0">
                <a:moveTo>
                  <a:pt x="0" y="564114"/>
                </a:moveTo>
                <a:cubicBezTo>
                  <a:pt x="41116" y="168385"/>
                  <a:pt x="612714" y="-63302"/>
                  <a:pt x="1342720" y="0"/>
                </a:cubicBezTo>
                <a:cubicBezTo>
                  <a:pt x="1826653" y="30904"/>
                  <a:pt x="2238673" y="-51811"/>
                  <a:pt x="2730259" y="-18830"/>
                </a:cubicBezTo>
                <a:cubicBezTo>
                  <a:pt x="2703932" y="177599"/>
                  <a:pt x="2685444" y="372423"/>
                  <a:pt x="2685439" y="564114"/>
                </a:cubicBezTo>
                <a:cubicBezTo>
                  <a:pt x="2579107" y="862274"/>
                  <a:pt x="1985941" y="1191139"/>
                  <a:pt x="1342719" y="1128228"/>
                </a:cubicBezTo>
                <a:cubicBezTo>
                  <a:pt x="611152" y="1186590"/>
                  <a:pt x="2127" y="884514"/>
                  <a:pt x="-1" y="564114"/>
                </a:cubicBezTo>
                <a:lnTo>
                  <a:pt x="0" y="564114"/>
                </a:lnTo>
                <a:close/>
              </a:path>
              <a:path w="2685439" h="1128228" stroke="0" extrusionOk="0">
                <a:moveTo>
                  <a:pt x="0" y="564114"/>
                </a:moveTo>
                <a:cubicBezTo>
                  <a:pt x="-79563" y="181295"/>
                  <a:pt x="616811" y="65267"/>
                  <a:pt x="1342720" y="0"/>
                </a:cubicBezTo>
                <a:cubicBezTo>
                  <a:pt x="1840115" y="73420"/>
                  <a:pt x="2240203" y="7776"/>
                  <a:pt x="2730259" y="-18830"/>
                </a:cubicBezTo>
                <a:cubicBezTo>
                  <a:pt x="2712512" y="181857"/>
                  <a:pt x="2691235" y="352469"/>
                  <a:pt x="2685439" y="564114"/>
                </a:cubicBezTo>
                <a:cubicBezTo>
                  <a:pt x="2708493" y="876567"/>
                  <a:pt x="2028608" y="1230232"/>
                  <a:pt x="1342719" y="1128228"/>
                </a:cubicBezTo>
                <a:cubicBezTo>
                  <a:pt x="580172" y="1145860"/>
                  <a:pt x="30759" y="865558"/>
                  <a:pt x="-1" y="564114"/>
                </a:cubicBezTo>
                <a:lnTo>
                  <a:pt x="0" y="564114"/>
                </a:lnTo>
                <a:close/>
              </a:path>
            </a:pathLst>
          </a:custGeom>
          <a:solidFill>
            <a:srgbClr val="F2F2F2">
              <a:alpha val="89804"/>
            </a:srgbClr>
          </a:solidFill>
          <a:ln w="28575">
            <a:solidFill>
              <a:schemeClr val="accent6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911498443">
                  <a:prstGeom prst="teardrop">
                    <a:avLst>
                      <a:gd name="adj" fmla="val 103338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SG" sz="105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SG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cada grupo temático, resuma o(s) desafio(s) como uma declaração de problema</a:t>
            </a:r>
            <a:endParaRPr lang="en-GB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Wave 16">
            <a:extLst>
              <a:ext uri="{FF2B5EF4-FFF2-40B4-BE49-F238E27FC236}">
                <a16:creationId xmlns:a16="http://schemas.microsoft.com/office/drawing/2014/main" id="{89953747-F5AF-6EEB-287D-4FE8203D7775}"/>
              </a:ext>
            </a:extLst>
          </p:cNvPr>
          <p:cNvSpPr/>
          <p:nvPr/>
        </p:nvSpPr>
        <p:spPr>
          <a:xfrm flipH="1">
            <a:off x="6567016" y="1418938"/>
            <a:ext cx="2432624" cy="1128228"/>
          </a:xfrm>
          <a:custGeom>
            <a:avLst/>
            <a:gdLst>
              <a:gd name="connsiteX0" fmla="*/ 0 w 2432624"/>
              <a:gd name="connsiteY0" fmla="*/ 19597 h 1128228"/>
              <a:gd name="connsiteX1" fmla="*/ 2432624 w 2432624"/>
              <a:gd name="connsiteY1" fmla="*/ 19597 h 1128228"/>
              <a:gd name="connsiteX2" fmla="*/ 2432624 w 2432624"/>
              <a:gd name="connsiteY2" fmla="*/ 1108631 h 1128228"/>
              <a:gd name="connsiteX3" fmla="*/ 0 w 2432624"/>
              <a:gd name="connsiteY3" fmla="*/ 1108631 h 1128228"/>
              <a:gd name="connsiteX4" fmla="*/ 0 w 2432624"/>
              <a:gd name="connsiteY4" fmla="*/ 19597 h 1128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2624" h="1128228" fill="none" extrusionOk="0">
                <a:moveTo>
                  <a:pt x="0" y="19597"/>
                </a:moveTo>
                <a:cubicBezTo>
                  <a:pt x="746815" y="8102"/>
                  <a:pt x="1700676" y="58987"/>
                  <a:pt x="2432624" y="19597"/>
                </a:cubicBezTo>
                <a:cubicBezTo>
                  <a:pt x="2449323" y="473945"/>
                  <a:pt x="2359206" y="691587"/>
                  <a:pt x="2432624" y="1108631"/>
                </a:cubicBezTo>
                <a:cubicBezTo>
                  <a:pt x="1643526" y="1205373"/>
                  <a:pt x="735996" y="926030"/>
                  <a:pt x="0" y="1108631"/>
                </a:cubicBezTo>
                <a:cubicBezTo>
                  <a:pt x="25772" y="806805"/>
                  <a:pt x="-65869" y="387285"/>
                  <a:pt x="0" y="19597"/>
                </a:cubicBezTo>
                <a:close/>
              </a:path>
              <a:path w="2432624" h="1128228" stroke="0" extrusionOk="0">
                <a:moveTo>
                  <a:pt x="0" y="19597"/>
                </a:moveTo>
                <a:cubicBezTo>
                  <a:pt x="726772" y="-121060"/>
                  <a:pt x="1655858" y="227126"/>
                  <a:pt x="2432624" y="19597"/>
                </a:cubicBezTo>
                <a:cubicBezTo>
                  <a:pt x="2372717" y="464760"/>
                  <a:pt x="2399351" y="650039"/>
                  <a:pt x="2432624" y="1108631"/>
                </a:cubicBezTo>
                <a:cubicBezTo>
                  <a:pt x="1638175" y="1182581"/>
                  <a:pt x="837839" y="962679"/>
                  <a:pt x="0" y="1108631"/>
                </a:cubicBezTo>
                <a:cubicBezTo>
                  <a:pt x="-5795" y="856396"/>
                  <a:pt x="33393" y="213506"/>
                  <a:pt x="0" y="19597"/>
                </a:cubicBezTo>
                <a:close/>
              </a:path>
            </a:pathLst>
          </a:custGeom>
          <a:solidFill>
            <a:srgbClr val="F2F2F2">
              <a:alpha val="89804"/>
            </a:srgbClr>
          </a:solidFill>
          <a:ln w="28575">
            <a:solidFill>
              <a:schemeClr val="accent5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911498443">
                  <a:prstGeom prst="wave">
                    <a:avLst>
                      <a:gd name="adj1" fmla="val 1737"/>
                      <a:gd name="adj2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800" tIns="54000" rIns="72000" bIns="54000" rtlCol="0" anchor="t" anchorCtr="0"/>
          <a:lstStyle/>
          <a:p>
            <a:r>
              <a:rPr lang="en-SG" sz="105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Notas do facilitador</a:t>
            </a:r>
          </a:p>
          <a:p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declaração do problema deve apontar o desafio do EAP como </a:t>
            </a:r>
            <a:b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 situação que precisa ser discutida e resolvida</a:t>
            </a:r>
            <a:endParaRPr lang="en-GB" sz="1200" dirty="0">
              <a:solidFill>
                <a:sysClr val="windowText" lastClr="00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ardrop 17">
            <a:extLst>
              <a:ext uri="{FF2B5EF4-FFF2-40B4-BE49-F238E27FC236}">
                <a16:creationId xmlns:a16="http://schemas.microsoft.com/office/drawing/2014/main" id="{FF902621-176A-3B69-2A85-BA5A0E58BFF3}"/>
              </a:ext>
            </a:extLst>
          </p:cNvPr>
          <p:cNvSpPr/>
          <p:nvPr/>
        </p:nvSpPr>
        <p:spPr>
          <a:xfrm flipH="1">
            <a:off x="5739133" y="4774301"/>
            <a:ext cx="3373887" cy="1393797"/>
          </a:xfrm>
          <a:custGeom>
            <a:avLst/>
            <a:gdLst>
              <a:gd name="connsiteX0" fmla="*/ 0 w 3373887"/>
              <a:gd name="connsiteY0" fmla="*/ 696899 h 1393797"/>
              <a:gd name="connsiteX1" fmla="*/ 1686944 w 3373887"/>
              <a:gd name="connsiteY1" fmla="*/ 0 h 1393797"/>
              <a:gd name="connsiteX2" fmla="*/ 3522034 w 3373887"/>
              <a:gd name="connsiteY2" fmla="*/ -61202 h 1393797"/>
              <a:gd name="connsiteX3" fmla="*/ 3373887 w 3373887"/>
              <a:gd name="connsiteY3" fmla="*/ 696899 h 1393797"/>
              <a:gd name="connsiteX4" fmla="*/ 1686943 w 3373887"/>
              <a:gd name="connsiteY4" fmla="*/ 1393798 h 1393797"/>
              <a:gd name="connsiteX5" fmla="*/ -1 w 3373887"/>
              <a:gd name="connsiteY5" fmla="*/ 696899 h 1393797"/>
              <a:gd name="connsiteX6" fmla="*/ 0 w 3373887"/>
              <a:gd name="connsiteY6" fmla="*/ 696899 h 1393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73887" h="1393797" fill="none" extrusionOk="0">
                <a:moveTo>
                  <a:pt x="0" y="696899"/>
                </a:moveTo>
                <a:cubicBezTo>
                  <a:pt x="32870" y="244717"/>
                  <a:pt x="772866" y="-96360"/>
                  <a:pt x="1686944" y="0"/>
                </a:cubicBezTo>
                <a:cubicBezTo>
                  <a:pt x="2309196" y="15227"/>
                  <a:pt x="2906128" y="-26993"/>
                  <a:pt x="3522034" y="-61202"/>
                </a:cubicBezTo>
                <a:cubicBezTo>
                  <a:pt x="3439589" y="201208"/>
                  <a:pt x="3373904" y="453565"/>
                  <a:pt x="3373887" y="696899"/>
                </a:cubicBezTo>
                <a:cubicBezTo>
                  <a:pt x="3237860" y="1064654"/>
                  <a:pt x="2566934" y="1426860"/>
                  <a:pt x="1686943" y="1393798"/>
                </a:cubicBezTo>
                <a:cubicBezTo>
                  <a:pt x="759257" y="1417073"/>
                  <a:pt x="13568" y="1138202"/>
                  <a:pt x="-1" y="696899"/>
                </a:cubicBezTo>
                <a:lnTo>
                  <a:pt x="0" y="696899"/>
                </a:lnTo>
                <a:close/>
              </a:path>
              <a:path w="3373887" h="1393797" stroke="0" extrusionOk="0">
                <a:moveTo>
                  <a:pt x="0" y="696899"/>
                </a:moveTo>
                <a:cubicBezTo>
                  <a:pt x="-38851" y="277212"/>
                  <a:pt x="783814" y="118999"/>
                  <a:pt x="1686944" y="0"/>
                </a:cubicBezTo>
                <a:cubicBezTo>
                  <a:pt x="2341796" y="90835"/>
                  <a:pt x="2803451" y="34135"/>
                  <a:pt x="3522034" y="-61202"/>
                </a:cubicBezTo>
                <a:cubicBezTo>
                  <a:pt x="3444228" y="202505"/>
                  <a:pt x="3386025" y="407904"/>
                  <a:pt x="3373887" y="696899"/>
                </a:cubicBezTo>
                <a:cubicBezTo>
                  <a:pt x="3529821" y="1087883"/>
                  <a:pt x="2551094" y="1517509"/>
                  <a:pt x="1686943" y="1393798"/>
                </a:cubicBezTo>
                <a:cubicBezTo>
                  <a:pt x="705898" y="1435284"/>
                  <a:pt x="54714" y="1063807"/>
                  <a:pt x="-1" y="696899"/>
                </a:cubicBezTo>
                <a:lnTo>
                  <a:pt x="0" y="696899"/>
                </a:lnTo>
                <a:close/>
              </a:path>
            </a:pathLst>
          </a:custGeom>
          <a:solidFill>
            <a:srgbClr val="F2F2F2">
              <a:alpha val="89804"/>
            </a:srgbClr>
          </a:solidFill>
          <a:ln w="28575">
            <a:solidFill>
              <a:schemeClr val="accent6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911498443">
                  <a:prstGeom prst="teardrop">
                    <a:avLst>
                      <a:gd name="adj" fmla="val 10878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SG" sz="105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os ícones para observar a categoria do EAP e o tipo de pessoas ou comunidades afetadas pela declaração do problema</a:t>
            </a:r>
          </a:p>
        </p:txBody>
      </p:sp>
      <p:sp>
        <p:nvSpPr>
          <p:cNvPr id="19" name="Wave 18">
            <a:extLst>
              <a:ext uri="{FF2B5EF4-FFF2-40B4-BE49-F238E27FC236}">
                <a16:creationId xmlns:a16="http://schemas.microsoft.com/office/drawing/2014/main" id="{B27D43A9-0BDE-2BEE-D25A-46D6E2C265EF}"/>
              </a:ext>
            </a:extLst>
          </p:cNvPr>
          <p:cNvSpPr/>
          <p:nvPr/>
        </p:nvSpPr>
        <p:spPr>
          <a:xfrm flipH="1">
            <a:off x="792979" y="5123597"/>
            <a:ext cx="3757337" cy="936895"/>
          </a:xfrm>
          <a:custGeom>
            <a:avLst/>
            <a:gdLst>
              <a:gd name="connsiteX0" fmla="*/ 0 w 3757337"/>
              <a:gd name="connsiteY0" fmla="*/ 16274 h 936895"/>
              <a:gd name="connsiteX1" fmla="*/ 3757337 w 3757337"/>
              <a:gd name="connsiteY1" fmla="*/ 16274 h 936895"/>
              <a:gd name="connsiteX2" fmla="*/ 3757337 w 3757337"/>
              <a:gd name="connsiteY2" fmla="*/ 920621 h 936895"/>
              <a:gd name="connsiteX3" fmla="*/ 0 w 3757337"/>
              <a:gd name="connsiteY3" fmla="*/ 920621 h 936895"/>
              <a:gd name="connsiteX4" fmla="*/ 0 w 3757337"/>
              <a:gd name="connsiteY4" fmla="*/ 16274 h 936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7337" h="936895" fill="none" extrusionOk="0">
                <a:moveTo>
                  <a:pt x="0" y="16274"/>
                </a:moveTo>
                <a:cubicBezTo>
                  <a:pt x="1119450" y="73783"/>
                  <a:pt x="2726591" y="-2330"/>
                  <a:pt x="3757337" y="16274"/>
                </a:cubicBezTo>
                <a:cubicBezTo>
                  <a:pt x="3832300" y="168201"/>
                  <a:pt x="3772265" y="531125"/>
                  <a:pt x="3757337" y="920621"/>
                </a:cubicBezTo>
                <a:cubicBezTo>
                  <a:pt x="2625779" y="1149275"/>
                  <a:pt x="1129904" y="674449"/>
                  <a:pt x="0" y="920621"/>
                </a:cubicBezTo>
                <a:cubicBezTo>
                  <a:pt x="-50908" y="483409"/>
                  <a:pt x="3512" y="162668"/>
                  <a:pt x="0" y="16274"/>
                </a:cubicBezTo>
                <a:close/>
              </a:path>
              <a:path w="3757337" h="936895" stroke="0" extrusionOk="0">
                <a:moveTo>
                  <a:pt x="0" y="16274"/>
                </a:moveTo>
                <a:cubicBezTo>
                  <a:pt x="1137969" y="-140512"/>
                  <a:pt x="2558820" y="295356"/>
                  <a:pt x="3757337" y="16274"/>
                </a:cubicBezTo>
                <a:cubicBezTo>
                  <a:pt x="3707195" y="337444"/>
                  <a:pt x="3687713" y="609540"/>
                  <a:pt x="3757337" y="920621"/>
                </a:cubicBezTo>
                <a:cubicBezTo>
                  <a:pt x="2699756" y="1077203"/>
                  <a:pt x="1265687" y="826783"/>
                  <a:pt x="0" y="920621"/>
                </a:cubicBezTo>
                <a:cubicBezTo>
                  <a:pt x="71741" y="725724"/>
                  <a:pt x="-59443" y="113271"/>
                  <a:pt x="0" y="16274"/>
                </a:cubicBezTo>
                <a:close/>
              </a:path>
            </a:pathLst>
          </a:custGeom>
          <a:solidFill>
            <a:srgbClr val="F2F2F2">
              <a:alpha val="89804"/>
            </a:srgbClr>
          </a:solidFill>
          <a:ln w="28575">
            <a:solidFill>
              <a:schemeClr val="accent5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911498443">
                  <a:prstGeom prst="wave">
                    <a:avLst>
                      <a:gd name="adj1" fmla="val 1737"/>
                      <a:gd name="adj2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800" tIns="54000" rIns="72000" bIns="54000" rtlCol="0" anchor="t" anchorCtr="0"/>
          <a:lstStyle/>
          <a:p>
            <a:r>
              <a:rPr lang="en-SG" sz="105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Notas do facilitador</a:t>
            </a:r>
          </a:p>
          <a:p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Esses cartões de declaração de problemas podem ser impressos e preenchidos em um workshop ou para documentação e comunicação com as partes interessadas. </a:t>
            </a:r>
            <a:endParaRPr lang="en-GB" sz="1200" dirty="0">
              <a:solidFill>
                <a:sysClr val="windowText" lastClr="00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val 30">
            <a:hlinkClick r:id="rId4" action="ppaction://hlinksldjump"/>
            <a:extLst>
              <a:ext uri="{FF2B5EF4-FFF2-40B4-BE49-F238E27FC236}">
                <a16:creationId xmlns:a16="http://schemas.microsoft.com/office/drawing/2014/main" id="{4F30A8EB-C9C9-48FE-BA3C-5DA8573EF3F0}"/>
              </a:ext>
            </a:extLst>
          </p:cNvPr>
          <p:cNvSpPr/>
          <p:nvPr/>
        </p:nvSpPr>
        <p:spPr>
          <a:xfrm>
            <a:off x="9384310" y="820816"/>
            <a:ext cx="128979" cy="12897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32" name="Oval 31">
            <a:hlinkClick r:id="rId5" action="ppaction://hlinksldjump"/>
            <a:extLst>
              <a:ext uri="{FF2B5EF4-FFF2-40B4-BE49-F238E27FC236}">
                <a16:creationId xmlns:a16="http://schemas.microsoft.com/office/drawing/2014/main" id="{92ABA610-0257-41C9-AC13-2BD8038070CA}"/>
              </a:ext>
            </a:extLst>
          </p:cNvPr>
          <p:cNvSpPr/>
          <p:nvPr/>
        </p:nvSpPr>
        <p:spPr>
          <a:xfrm>
            <a:off x="9384310" y="1983052"/>
            <a:ext cx="128979" cy="128979"/>
          </a:xfrm>
          <a:prstGeom prst="ellipse">
            <a:avLst/>
          </a:prstGeom>
          <a:solidFill>
            <a:srgbClr val="008C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3" name="Oval 32">
            <a:hlinkClick r:id="rId4" action="ppaction://hlinksldjump"/>
            <a:extLst>
              <a:ext uri="{FF2B5EF4-FFF2-40B4-BE49-F238E27FC236}">
                <a16:creationId xmlns:a16="http://schemas.microsoft.com/office/drawing/2014/main" id="{310F242E-106E-4719-9204-4C0524073465}"/>
              </a:ext>
            </a:extLst>
          </p:cNvPr>
          <p:cNvSpPr/>
          <p:nvPr/>
        </p:nvSpPr>
        <p:spPr>
          <a:xfrm>
            <a:off x="9384310" y="823197"/>
            <a:ext cx="128979" cy="12897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4" name="Oval 33">
            <a:hlinkClick r:id="rId6" action="ppaction://hlinksldjump"/>
            <a:extLst>
              <a:ext uri="{FF2B5EF4-FFF2-40B4-BE49-F238E27FC236}">
                <a16:creationId xmlns:a16="http://schemas.microsoft.com/office/drawing/2014/main" id="{7EFBB99E-2B24-47EC-82C7-05F8DAC7F597}"/>
              </a:ext>
            </a:extLst>
          </p:cNvPr>
          <p:cNvSpPr/>
          <p:nvPr/>
        </p:nvSpPr>
        <p:spPr>
          <a:xfrm>
            <a:off x="9384310" y="1402303"/>
            <a:ext cx="128979" cy="128979"/>
          </a:xfrm>
          <a:prstGeom prst="ellipse">
            <a:avLst/>
          </a:prstGeom>
          <a:solidFill>
            <a:srgbClr val="1C35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5" name="Oval 34">
            <a:hlinkClick r:id="rId7" action="ppaction://hlinksldjump"/>
            <a:extLst>
              <a:ext uri="{FF2B5EF4-FFF2-40B4-BE49-F238E27FC236}">
                <a16:creationId xmlns:a16="http://schemas.microsoft.com/office/drawing/2014/main" id="{019BEA66-BA61-4933-B1B2-A675ACD7B546}"/>
              </a:ext>
            </a:extLst>
          </p:cNvPr>
          <p:cNvSpPr/>
          <p:nvPr/>
        </p:nvSpPr>
        <p:spPr>
          <a:xfrm>
            <a:off x="9384310" y="2563074"/>
            <a:ext cx="128979" cy="12897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6" name="Oval 35">
            <a:hlinkClick r:id="rId8" action="ppaction://hlinksldjump"/>
            <a:extLst>
              <a:ext uri="{FF2B5EF4-FFF2-40B4-BE49-F238E27FC236}">
                <a16:creationId xmlns:a16="http://schemas.microsoft.com/office/drawing/2014/main" id="{3FCF8A8E-E4E4-491C-9C8A-71C7CB77FBC7}"/>
              </a:ext>
            </a:extLst>
          </p:cNvPr>
          <p:cNvSpPr/>
          <p:nvPr/>
        </p:nvSpPr>
        <p:spPr>
          <a:xfrm>
            <a:off x="9384310" y="4302666"/>
            <a:ext cx="128979" cy="12897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hlinkClick r:id="rId9" action="ppaction://hlinksldjump"/>
            <a:extLst>
              <a:ext uri="{FF2B5EF4-FFF2-40B4-BE49-F238E27FC236}">
                <a16:creationId xmlns:a16="http://schemas.microsoft.com/office/drawing/2014/main" id="{31BEA091-A261-4202-97ED-43062AE88402}"/>
              </a:ext>
            </a:extLst>
          </p:cNvPr>
          <p:cNvSpPr/>
          <p:nvPr/>
        </p:nvSpPr>
        <p:spPr>
          <a:xfrm>
            <a:off x="9384310" y="3720774"/>
            <a:ext cx="128979" cy="128979"/>
          </a:xfrm>
          <a:prstGeom prst="ellipse">
            <a:avLst/>
          </a:prstGeom>
          <a:solidFill>
            <a:srgbClr val="6AB2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hlinkClick r:id="rId10" action="ppaction://hlinksldjump"/>
            <a:extLst>
              <a:ext uri="{FF2B5EF4-FFF2-40B4-BE49-F238E27FC236}">
                <a16:creationId xmlns:a16="http://schemas.microsoft.com/office/drawing/2014/main" id="{7EEF9247-7B47-406F-A0A7-D6F8EC2709E2}"/>
              </a:ext>
            </a:extLst>
          </p:cNvPr>
          <p:cNvSpPr/>
          <p:nvPr/>
        </p:nvSpPr>
        <p:spPr>
          <a:xfrm>
            <a:off x="9384310" y="3144004"/>
            <a:ext cx="128979" cy="128979"/>
          </a:xfrm>
          <a:prstGeom prst="ellipse">
            <a:avLst/>
          </a:prstGeom>
          <a:solidFill>
            <a:srgbClr val="0388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hlinkClick r:id="rId11" action="ppaction://hlinksldjump"/>
            <a:extLst>
              <a:ext uri="{FF2B5EF4-FFF2-40B4-BE49-F238E27FC236}">
                <a16:creationId xmlns:a16="http://schemas.microsoft.com/office/drawing/2014/main" id="{3B43A71A-7DC1-4B43-ADA8-69CC18285874}"/>
              </a:ext>
            </a:extLst>
          </p:cNvPr>
          <p:cNvSpPr/>
          <p:nvPr/>
        </p:nvSpPr>
        <p:spPr>
          <a:xfrm>
            <a:off x="9384310" y="4881778"/>
            <a:ext cx="128979" cy="128979"/>
          </a:xfrm>
          <a:prstGeom prst="ellipse">
            <a:avLst/>
          </a:prstGeom>
          <a:solidFill>
            <a:srgbClr val="F19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hlinkClick r:id="rId12" action="ppaction://hlinksldjump"/>
            <a:extLst>
              <a:ext uri="{FF2B5EF4-FFF2-40B4-BE49-F238E27FC236}">
                <a16:creationId xmlns:a16="http://schemas.microsoft.com/office/drawing/2014/main" id="{834E9282-6688-4667-806B-ADE47645FF24}"/>
              </a:ext>
            </a:extLst>
          </p:cNvPr>
          <p:cNvSpPr/>
          <p:nvPr/>
        </p:nvSpPr>
        <p:spPr>
          <a:xfrm>
            <a:off x="9384310" y="5463066"/>
            <a:ext cx="128979" cy="128979"/>
          </a:xfrm>
          <a:prstGeom prst="ellipse">
            <a:avLst/>
          </a:prstGeom>
          <a:solidFill>
            <a:srgbClr val="F8A9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0ECDA0F-9ADA-450A-8D3C-784724943FA9}"/>
              </a:ext>
            </a:extLst>
          </p:cNvPr>
          <p:cNvGrpSpPr/>
          <p:nvPr/>
        </p:nvGrpSpPr>
        <p:grpSpPr>
          <a:xfrm>
            <a:off x="9597323" y="1906121"/>
            <a:ext cx="146522" cy="280390"/>
            <a:chOff x="5545138" y="625475"/>
            <a:chExt cx="1489075" cy="2849563"/>
          </a:xfrm>
        </p:grpSpPr>
        <p:sp>
          <p:nvSpPr>
            <p:cNvPr id="42" name="Freeform 117">
              <a:extLst>
                <a:ext uri="{FF2B5EF4-FFF2-40B4-BE49-F238E27FC236}">
                  <a16:creationId xmlns:a16="http://schemas.microsoft.com/office/drawing/2014/main" id="{27576BDE-7BFA-4CB8-BAAF-12978459F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625475"/>
              <a:ext cx="1243013" cy="1697038"/>
            </a:xfrm>
            <a:custGeom>
              <a:avLst/>
              <a:gdLst>
                <a:gd name="T0" fmla="*/ 2278 w 4249"/>
                <a:gd name="T1" fmla="*/ 5744 h 5744"/>
                <a:gd name="T2" fmla="*/ 0 w 4249"/>
                <a:gd name="T3" fmla="*/ 5744 h 5744"/>
                <a:gd name="T4" fmla="*/ 4249 w 4249"/>
                <a:gd name="T5" fmla="*/ 0 h 5744"/>
                <a:gd name="T6" fmla="*/ 2603 w 4249"/>
                <a:gd name="T7" fmla="*/ 4796 h 5744"/>
                <a:gd name="T8" fmla="*/ 2278 w 4249"/>
                <a:gd name="T9" fmla="*/ 5744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2278" y="5744"/>
                  </a:moveTo>
                  <a:lnTo>
                    <a:pt x="0" y="5744"/>
                  </a:lnTo>
                  <a:lnTo>
                    <a:pt x="4249" y="0"/>
                  </a:lnTo>
                  <a:lnTo>
                    <a:pt x="2603" y="4796"/>
                  </a:lnTo>
                  <a:lnTo>
                    <a:pt x="2278" y="5744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20">
              <a:extLst>
                <a:ext uri="{FF2B5EF4-FFF2-40B4-BE49-F238E27FC236}">
                  <a16:creationId xmlns:a16="http://schemas.microsoft.com/office/drawing/2014/main" id="{D56A0DAF-B1D4-4AF3-8CB0-854664D4E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1779588"/>
              <a:ext cx="1243013" cy="1695450"/>
            </a:xfrm>
            <a:custGeom>
              <a:avLst/>
              <a:gdLst>
                <a:gd name="T0" fmla="*/ 1972 w 4249"/>
                <a:gd name="T1" fmla="*/ 0 h 5744"/>
                <a:gd name="T2" fmla="*/ 4249 w 4249"/>
                <a:gd name="T3" fmla="*/ 0 h 5744"/>
                <a:gd name="T4" fmla="*/ 0 w 4249"/>
                <a:gd name="T5" fmla="*/ 5744 h 5744"/>
                <a:gd name="T6" fmla="*/ 1646 w 4249"/>
                <a:gd name="T7" fmla="*/ 948 h 5744"/>
                <a:gd name="T8" fmla="*/ 1972 w 4249"/>
                <a:gd name="T9" fmla="*/ 0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1972" y="0"/>
                  </a:moveTo>
                  <a:lnTo>
                    <a:pt x="4249" y="0"/>
                  </a:lnTo>
                  <a:lnTo>
                    <a:pt x="0" y="5744"/>
                  </a:lnTo>
                  <a:lnTo>
                    <a:pt x="1646" y="948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89525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A024C26-68DF-CBF8-63C3-47B76AE6527B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GB" dirty="0" err="1">
                <a:solidFill>
                  <a:srgbClr val="008CBE"/>
                </a:solidFill>
              </a:rPr>
              <a:t>Módulo</a:t>
            </a:r>
            <a:r>
              <a:rPr lang="en-GB" dirty="0">
                <a:solidFill>
                  <a:srgbClr val="008CBE"/>
                </a:solidFill>
              </a:rPr>
              <a:t> 2 - Narrative </a:t>
            </a:r>
            <a:r>
              <a:rPr lang="en-GB" dirty="0" err="1">
                <a:solidFill>
                  <a:srgbClr val="008CBE"/>
                </a:solidFill>
              </a:rPr>
              <a:t>como</a:t>
            </a:r>
            <a:r>
              <a:rPr lang="en-GB" dirty="0">
                <a:solidFill>
                  <a:srgbClr val="008CBE"/>
                </a:solidFill>
              </a:rPr>
              <a:t> dados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10B5D0-056C-7B18-E3E7-F6ED74664DFF}"/>
              </a:ext>
            </a:extLst>
          </p:cNvPr>
          <p:cNvSpPr/>
          <p:nvPr/>
        </p:nvSpPr>
        <p:spPr>
          <a:xfrm>
            <a:off x="9308387" y="0"/>
            <a:ext cx="236305" cy="57843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EF164A-FCCF-BAE4-AC59-1504C050A6C6}"/>
              </a:ext>
            </a:extLst>
          </p:cNvPr>
          <p:cNvSpPr/>
          <p:nvPr/>
        </p:nvSpPr>
        <p:spPr>
          <a:xfrm>
            <a:off x="707271" y="1093863"/>
            <a:ext cx="8512919" cy="5078338"/>
          </a:xfrm>
          <a:prstGeom prst="roundRect">
            <a:avLst>
              <a:gd name="adj" fmla="val 5192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24FD88-86ED-C963-9801-BFAC97165349}"/>
              </a:ext>
            </a:extLst>
          </p:cNvPr>
          <p:cNvSpPr/>
          <p:nvPr/>
        </p:nvSpPr>
        <p:spPr>
          <a:xfrm>
            <a:off x="685799" y="685800"/>
            <a:ext cx="8763001" cy="516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Brainstorming </a:t>
            </a: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GB" sz="1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espaço</a:t>
            </a:r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registrar </a:t>
            </a:r>
            <a:r>
              <a:rPr lang="en-GB" sz="1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quaisquer</a:t>
            </a:r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histórias</a:t>
            </a:r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anedotas</a:t>
            </a:r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GB" sz="1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comunidade</a:t>
            </a:r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experiências</a:t>
            </a:r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vividas</a:t>
            </a:r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 o EAP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D71DDDAD-4ABD-4C9B-A7DF-D08C4C05C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6186836"/>
            <a:ext cx="473280" cy="365125"/>
          </a:xfrm>
        </p:spPr>
        <p:txBody>
          <a:bodyPr/>
          <a:lstStyle/>
          <a:p>
            <a:fld id="{CE97AC88-B9C7-4AEF-9990-0777AFA0136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087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A024C26-68DF-CBF8-63C3-47B76AE6527B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GB" dirty="0" err="1">
                <a:solidFill>
                  <a:srgbClr val="008CBE"/>
                </a:solidFill>
              </a:rPr>
              <a:t>Módulo</a:t>
            </a:r>
            <a:r>
              <a:rPr lang="en-GB" dirty="0">
                <a:solidFill>
                  <a:srgbClr val="008CBE"/>
                </a:solidFill>
              </a:rPr>
              <a:t> 2 - Narrative </a:t>
            </a:r>
            <a:r>
              <a:rPr lang="en-GB" dirty="0" err="1">
                <a:solidFill>
                  <a:srgbClr val="008CBE"/>
                </a:solidFill>
              </a:rPr>
              <a:t>como</a:t>
            </a:r>
            <a:r>
              <a:rPr lang="en-GB" dirty="0">
                <a:solidFill>
                  <a:srgbClr val="008CBE"/>
                </a:solidFill>
              </a:rPr>
              <a:t> dados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10B5D0-056C-7B18-E3E7-F6ED74664DFF}"/>
              </a:ext>
            </a:extLst>
          </p:cNvPr>
          <p:cNvSpPr/>
          <p:nvPr/>
        </p:nvSpPr>
        <p:spPr>
          <a:xfrm>
            <a:off x="9308387" y="0"/>
            <a:ext cx="236305" cy="57843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215964-C0D7-0F54-CB72-CB85F3BFE241}"/>
              </a:ext>
            </a:extLst>
          </p:cNvPr>
          <p:cNvSpPr/>
          <p:nvPr/>
        </p:nvSpPr>
        <p:spPr>
          <a:xfrm>
            <a:off x="685800" y="685800"/>
            <a:ext cx="8534390" cy="526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Categorização </a:t>
            </a:r>
            <a:r>
              <a:rPr lang="en-GB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Agora considere com qual das três (ou várias) categorias de acesso seguro, sustentável e acessível à energia essas histórias se encaixam e escreva-as na seção adequada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1D38077-CD57-B1A5-2169-61B5457A11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682094"/>
              </p:ext>
            </p:extLst>
          </p:nvPr>
        </p:nvGraphicFramePr>
        <p:xfrm>
          <a:off x="265634" y="1120331"/>
          <a:ext cx="9374731" cy="5655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929DE0FF-5BBC-4FE7-8C7D-70C71EB13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6186836"/>
            <a:ext cx="473280" cy="365125"/>
          </a:xfrm>
        </p:spPr>
        <p:txBody>
          <a:bodyPr/>
          <a:lstStyle/>
          <a:p>
            <a:fld id="{CE97AC88-B9C7-4AEF-9990-0777AFA0136D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451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9" name="Group 2278">
            <a:extLst>
              <a:ext uri="{FF2B5EF4-FFF2-40B4-BE49-F238E27FC236}">
                <a16:creationId xmlns:a16="http://schemas.microsoft.com/office/drawing/2014/main" id="{D4C1D953-6110-47F3-AA9E-C0C694A730F1}"/>
              </a:ext>
            </a:extLst>
          </p:cNvPr>
          <p:cNvGrpSpPr/>
          <p:nvPr/>
        </p:nvGrpSpPr>
        <p:grpSpPr>
          <a:xfrm>
            <a:off x="1820863" y="1665287"/>
            <a:ext cx="6148387" cy="4052889"/>
            <a:chOff x="1820863" y="1665287"/>
            <a:chExt cx="6148387" cy="4052889"/>
          </a:xfrm>
        </p:grpSpPr>
        <p:sp>
          <p:nvSpPr>
            <p:cNvPr id="2065" name="Freeform 1754">
              <a:extLst>
                <a:ext uri="{FF2B5EF4-FFF2-40B4-BE49-F238E27FC236}">
                  <a16:creationId xmlns:a16="http://schemas.microsoft.com/office/drawing/2014/main" id="{48162A2D-EF0C-4999-9D0F-3BD77DCC1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8063" y="1665287"/>
              <a:ext cx="3355904" cy="1696359"/>
            </a:xfrm>
            <a:custGeom>
              <a:avLst/>
              <a:gdLst>
                <a:gd name="T0" fmla="*/ 7048 w 10062"/>
                <a:gd name="T1" fmla="*/ 3014 h 5047"/>
                <a:gd name="T2" fmla="*/ 3890 w 10062"/>
                <a:gd name="T3" fmla="*/ 3014 h 5047"/>
                <a:gd name="T4" fmla="*/ 328 w 10062"/>
                <a:gd name="T5" fmla="*/ 4926 h 5047"/>
                <a:gd name="T6" fmla="*/ 37 w 10062"/>
                <a:gd name="T7" fmla="*/ 5045 h 5047"/>
                <a:gd name="T8" fmla="*/ 0 w 10062"/>
                <a:gd name="T9" fmla="*/ 5044 h 5047"/>
                <a:gd name="T10" fmla="*/ 3312 w 10062"/>
                <a:gd name="T11" fmla="*/ 1420 h 5047"/>
                <a:gd name="T12" fmla="*/ 6617 w 10062"/>
                <a:gd name="T13" fmla="*/ 0 h 5047"/>
                <a:gd name="T14" fmla="*/ 10062 w 10062"/>
                <a:gd name="T15" fmla="*/ 0 h 5047"/>
                <a:gd name="T16" fmla="*/ 7048 w 10062"/>
                <a:gd name="T17" fmla="*/ 3014 h 5047"/>
                <a:gd name="connsiteX0" fmla="*/ 7019 w 10000"/>
                <a:gd name="connsiteY0" fmla="*/ 5972 h 9996"/>
                <a:gd name="connsiteX1" fmla="*/ 3866 w 10000"/>
                <a:gd name="connsiteY1" fmla="*/ 5972 h 9996"/>
                <a:gd name="connsiteX2" fmla="*/ 326 w 10000"/>
                <a:gd name="connsiteY2" fmla="*/ 9760 h 9996"/>
                <a:gd name="connsiteX3" fmla="*/ 37 w 10000"/>
                <a:gd name="connsiteY3" fmla="*/ 9996 h 9996"/>
                <a:gd name="connsiteX4" fmla="*/ 0 w 10000"/>
                <a:gd name="connsiteY4" fmla="*/ 9994 h 9996"/>
                <a:gd name="connsiteX5" fmla="*/ 3292 w 10000"/>
                <a:gd name="connsiteY5" fmla="*/ 2814 h 9996"/>
                <a:gd name="connsiteX6" fmla="*/ 6576 w 10000"/>
                <a:gd name="connsiteY6" fmla="*/ 0 h 9996"/>
                <a:gd name="connsiteX7" fmla="*/ 10000 w 10000"/>
                <a:gd name="connsiteY7" fmla="*/ 0 h 9996"/>
                <a:gd name="connsiteX8" fmla="*/ 7019 w 10000"/>
                <a:gd name="connsiteY8" fmla="*/ 5972 h 9996"/>
                <a:gd name="connsiteX0" fmla="*/ 7019 w 10014"/>
                <a:gd name="connsiteY0" fmla="*/ 5974 h 10000"/>
                <a:gd name="connsiteX1" fmla="*/ 3866 w 10014"/>
                <a:gd name="connsiteY1" fmla="*/ 5974 h 10000"/>
                <a:gd name="connsiteX2" fmla="*/ 326 w 10014"/>
                <a:gd name="connsiteY2" fmla="*/ 9764 h 10000"/>
                <a:gd name="connsiteX3" fmla="*/ 37 w 10014"/>
                <a:gd name="connsiteY3" fmla="*/ 10000 h 10000"/>
                <a:gd name="connsiteX4" fmla="*/ 0 w 10014"/>
                <a:gd name="connsiteY4" fmla="*/ 9998 h 10000"/>
                <a:gd name="connsiteX5" fmla="*/ 3292 w 10014"/>
                <a:gd name="connsiteY5" fmla="*/ 2815 h 10000"/>
                <a:gd name="connsiteX6" fmla="*/ 6576 w 10014"/>
                <a:gd name="connsiteY6" fmla="*/ 0 h 10000"/>
                <a:gd name="connsiteX7" fmla="*/ 10014 w 10014"/>
                <a:gd name="connsiteY7" fmla="*/ 0 h 10000"/>
                <a:gd name="connsiteX8" fmla="*/ 7019 w 10014"/>
                <a:gd name="connsiteY8" fmla="*/ 597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14" h="10000">
                  <a:moveTo>
                    <a:pt x="7019" y="5974"/>
                  </a:moveTo>
                  <a:lnTo>
                    <a:pt x="3866" y="5974"/>
                  </a:lnTo>
                  <a:cubicBezTo>
                    <a:pt x="2045" y="5974"/>
                    <a:pt x="1401" y="7596"/>
                    <a:pt x="326" y="9764"/>
                  </a:cubicBezTo>
                  <a:cubicBezTo>
                    <a:pt x="246" y="9925"/>
                    <a:pt x="149" y="10004"/>
                    <a:pt x="37" y="10000"/>
                  </a:cubicBezTo>
                  <a:cubicBezTo>
                    <a:pt x="25" y="9999"/>
                    <a:pt x="12" y="9999"/>
                    <a:pt x="0" y="9998"/>
                  </a:cubicBezTo>
                  <a:lnTo>
                    <a:pt x="3292" y="2815"/>
                  </a:lnTo>
                  <a:cubicBezTo>
                    <a:pt x="4400" y="396"/>
                    <a:pt x="4934" y="0"/>
                    <a:pt x="6576" y="0"/>
                  </a:cubicBezTo>
                  <a:lnTo>
                    <a:pt x="10014" y="0"/>
                  </a:lnTo>
                  <a:lnTo>
                    <a:pt x="7019" y="5974"/>
                  </a:lnTo>
                  <a:close/>
                </a:path>
              </a:pathLst>
            </a:custGeom>
            <a:solidFill>
              <a:srgbClr val="17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0" name="Freeform 1809">
              <a:extLst>
                <a:ext uri="{FF2B5EF4-FFF2-40B4-BE49-F238E27FC236}">
                  <a16:creationId xmlns:a16="http://schemas.microsoft.com/office/drawing/2014/main" id="{701534AE-683E-4FEA-A97A-15939B218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5975" y="1665288"/>
              <a:ext cx="2686050" cy="1012825"/>
            </a:xfrm>
            <a:custGeom>
              <a:avLst/>
              <a:gdLst>
                <a:gd name="T0" fmla="*/ 5503 w 8069"/>
                <a:gd name="T1" fmla="*/ 3014 h 3014"/>
                <a:gd name="T2" fmla="*/ 0 w 8069"/>
                <a:gd name="T3" fmla="*/ 3014 h 3014"/>
                <a:gd name="T4" fmla="*/ 3013 w 8069"/>
                <a:gd name="T5" fmla="*/ 0 h 3014"/>
                <a:gd name="T6" fmla="*/ 6320 w 8069"/>
                <a:gd name="T7" fmla="*/ 0 h 3014"/>
                <a:gd name="T8" fmla="*/ 8069 w 8069"/>
                <a:gd name="T9" fmla="*/ 449 h 3014"/>
                <a:gd name="T10" fmla="*/ 5503 w 8069"/>
                <a:gd name="T11" fmla="*/ 3014 h 3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69" h="3014">
                  <a:moveTo>
                    <a:pt x="5503" y="3014"/>
                  </a:moveTo>
                  <a:lnTo>
                    <a:pt x="0" y="3014"/>
                  </a:lnTo>
                  <a:lnTo>
                    <a:pt x="3013" y="0"/>
                  </a:lnTo>
                  <a:lnTo>
                    <a:pt x="6320" y="0"/>
                  </a:lnTo>
                  <a:cubicBezTo>
                    <a:pt x="6939" y="0"/>
                    <a:pt x="7538" y="159"/>
                    <a:pt x="8069" y="449"/>
                  </a:cubicBezTo>
                  <a:lnTo>
                    <a:pt x="5503" y="3014"/>
                  </a:lnTo>
                  <a:close/>
                </a:path>
              </a:pathLst>
            </a:custGeom>
            <a:solidFill>
              <a:srgbClr val="008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1" name="Freeform 1810">
              <a:extLst>
                <a:ext uri="{FF2B5EF4-FFF2-40B4-BE49-F238E27FC236}">
                  <a16:creationId xmlns:a16="http://schemas.microsoft.com/office/drawing/2014/main" id="{DD93DF95-5ADB-41B4-8395-722883608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7950" y="1816101"/>
              <a:ext cx="1511300" cy="2227263"/>
            </a:xfrm>
            <a:custGeom>
              <a:avLst/>
              <a:gdLst>
                <a:gd name="T0" fmla="*/ 32 w 4540"/>
                <a:gd name="T1" fmla="*/ 4078 h 6625"/>
                <a:gd name="T2" fmla="*/ 773 w 4540"/>
                <a:gd name="T3" fmla="*/ 4072 h 6625"/>
                <a:gd name="T4" fmla="*/ 1526 w 4540"/>
                <a:gd name="T5" fmla="*/ 3318 h 6625"/>
                <a:gd name="T6" fmla="*/ 817 w 4540"/>
                <a:gd name="T7" fmla="*/ 2565 h 6625"/>
                <a:gd name="T8" fmla="*/ 0 w 4540"/>
                <a:gd name="T9" fmla="*/ 2565 h 6625"/>
                <a:gd name="T10" fmla="*/ 2566 w 4540"/>
                <a:gd name="T11" fmla="*/ 0 h 6625"/>
                <a:gd name="T12" fmla="*/ 4540 w 4540"/>
                <a:gd name="T13" fmla="*/ 3318 h 6625"/>
                <a:gd name="T14" fmla="*/ 2579 w 4540"/>
                <a:gd name="T15" fmla="*/ 6625 h 6625"/>
                <a:gd name="T16" fmla="*/ 32 w 4540"/>
                <a:gd name="T17" fmla="*/ 4078 h 6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40" h="6625">
                  <a:moveTo>
                    <a:pt x="32" y="4078"/>
                  </a:moveTo>
                  <a:lnTo>
                    <a:pt x="773" y="4072"/>
                  </a:lnTo>
                  <a:cubicBezTo>
                    <a:pt x="1189" y="4072"/>
                    <a:pt x="1526" y="3735"/>
                    <a:pt x="1526" y="3318"/>
                  </a:cubicBezTo>
                  <a:cubicBezTo>
                    <a:pt x="1526" y="2923"/>
                    <a:pt x="1224" y="2565"/>
                    <a:pt x="817" y="2565"/>
                  </a:cubicBezTo>
                  <a:lnTo>
                    <a:pt x="0" y="2565"/>
                  </a:lnTo>
                  <a:lnTo>
                    <a:pt x="2566" y="0"/>
                  </a:lnTo>
                  <a:cubicBezTo>
                    <a:pt x="3773" y="654"/>
                    <a:pt x="4540" y="1942"/>
                    <a:pt x="4540" y="3318"/>
                  </a:cubicBezTo>
                  <a:cubicBezTo>
                    <a:pt x="4540" y="4690"/>
                    <a:pt x="3787" y="5971"/>
                    <a:pt x="2579" y="6625"/>
                  </a:cubicBezTo>
                  <a:lnTo>
                    <a:pt x="32" y="4078"/>
                  </a:lnTo>
                  <a:close/>
                </a:path>
              </a:pathLst>
            </a:custGeom>
            <a:solidFill>
              <a:srgbClr val="00B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2" name="Freeform 1811">
              <a:extLst>
                <a:ext uri="{FF2B5EF4-FFF2-40B4-BE49-F238E27FC236}">
                  <a16:creationId xmlns:a16="http://schemas.microsoft.com/office/drawing/2014/main" id="{889F9526-5CE3-4A10-B198-2C65ACFAC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713" y="3187701"/>
              <a:ext cx="2759075" cy="1011238"/>
            </a:xfrm>
            <a:custGeom>
              <a:avLst/>
              <a:gdLst>
                <a:gd name="T0" fmla="*/ 0 w 8287"/>
                <a:gd name="T1" fmla="*/ 2 h 3008"/>
                <a:gd name="T2" fmla="*/ 5740 w 8287"/>
                <a:gd name="T3" fmla="*/ 0 h 3008"/>
                <a:gd name="T4" fmla="*/ 8287 w 8287"/>
                <a:gd name="T5" fmla="*/ 2547 h 3008"/>
                <a:gd name="T6" fmla="*/ 6481 w 8287"/>
                <a:gd name="T7" fmla="*/ 3008 h 3008"/>
                <a:gd name="T8" fmla="*/ 3002 w 8287"/>
                <a:gd name="T9" fmla="*/ 3004 h 3008"/>
                <a:gd name="T10" fmla="*/ 0 w 8287"/>
                <a:gd name="T11" fmla="*/ 2 h 3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87" h="3008">
                  <a:moveTo>
                    <a:pt x="0" y="2"/>
                  </a:moveTo>
                  <a:lnTo>
                    <a:pt x="5740" y="0"/>
                  </a:lnTo>
                  <a:lnTo>
                    <a:pt x="8287" y="2547"/>
                  </a:lnTo>
                  <a:cubicBezTo>
                    <a:pt x="7739" y="2847"/>
                    <a:pt x="7121" y="3008"/>
                    <a:pt x="6481" y="3008"/>
                  </a:cubicBezTo>
                  <a:lnTo>
                    <a:pt x="3002" y="300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38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3" name="Freeform 1812">
              <a:extLst>
                <a:ext uri="{FF2B5EF4-FFF2-40B4-BE49-F238E27FC236}">
                  <a16:creationId xmlns:a16="http://schemas.microsoft.com/office/drawing/2014/main" id="{905715CA-1B38-4485-99CB-00CB233E2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366" y="3187701"/>
              <a:ext cx="2962967" cy="1009650"/>
            </a:xfrm>
            <a:custGeom>
              <a:avLst/>
              <a:gdLst>
                <a:gd name="T0" fmla="*/ 0 w 8865"/>
                <a:gd name="T1" fmla="*/ 278 h 3004"/>
                <a:gd name="T2" fmla="*/ 1411 w 8865"/>
                <a:gd name="T3" fmla="*/ 2 h 3004"/>
                <a:gd name="T4" fmla="*/ 5863 w 8865"/>
                <a:gd name="T5" fmla="*/ 0 h 3004"/>
                <a:gd name="T6" fmla="*/ 8865 w 8865"/>
                <a:gd name="T7" fmla="*/ 3002 h 3004"/>
                <a:gd name="T8" fmla="*/ 2726 w 8865"/>
                <a:gd name="T9" fmla="*/ 3004 h 3004"/>
                <a:gd name="T10" fmla="*/ 0 w 8865"/>
                <a:gd name="T11" fmla="*/ 278 h 3004"/>
                <a:gd name="connsiteX0" fmla="*/ 0 w 10024"/>
                <a:gd name="connsiteY0" fmla="*/ 925 h 10000"/>
                <a:gd name="connsiteX1" fmla="*/ 1592 w 10024"/>
                <a:gd name="connsiteY1" fmla="*/ 7 h 10000"/>
                <a:gd name="connsiteX2" fmla="*/ 6614 w 10024"/>
                <a:gd name="connsiteY2" fmla="*/ 0 h 10000"/>
                <a:gd name="connsiteX3" fmla="*/ 10024 w 10024"/>
                <a:gd name="connsiteY3" fmla="*/ 9993 h 10000"/>
                <a:gd name="connsiteX4" fmla="*/ 3075 w 10024"/>
                <a:gd name="connsiteY4" fmla="*/ 10000 h 10000"/>
                <a:gd name="connsiteX5" fmla="*/ 0 w 10024"/>
                <a:gd name="connsiteY5" fmla="*/ 925 h 10000"/>
                <a:gd name="connsiteX0" fmla="*/ 0 w 10024"/>
                <a:gd name="connsiteY0" fmla="*/ 925 h 10000"/>
                <a:gd name="connsiteX1" fmla="*/ 1592 w 10024"/>
                <a:gd name="connsiteY1" fmla="*/ 7 h 10000"/>
                <a:gd name="connsiteX2" fmla="*/ 6630 w 10024"/>
                <a:gd name="connsiteY2" fmla="*/ 0 h 10000"/>
                <a:gd name="connsiteX3" fmla="*/ 10024 w 10024"/>
                <a:gd name="connsiteY3" fmla="*/ 9993 h 10000"/>
                <a:gd name="connsiteX4" fmla="*/ 3075 w 10024"/>
                <a:gd name="connsiteY4" fmla="*/ 10000 h 10000"/>
                <a:gd name="connsiteX5" fmla="*/ 0 w 10024"/>
                <a:gd name="connsiteY5" fmla="*/ 925 h 10000"/>
                <a:gd name="connsiteX0" fmla="*/ 0 w 10040"/>
                <a:gd name="connsiteY0" fmla="*/ 925 h 10000"/>
                <a:gd name="connsiteX1" fmla="*/ 1608 w 10040"/>
                <a:gd name="connsiteY1" fmla="*/ 7 h 10000"/>
                <a:gd name="connsiteX2" fmla="*/ 6646 w 10040"/>
                <a:gd name="connsiteY2" fmla="*/ 0 h 10000"/>
                <a:gd name="connsiteX3" fmla="*/ 10040 w 10040"/>
                <a:gd name="connsiteY3" fmla="*/ 9993 h 10000"/>
                <a:gd name="connsiteX4" fmla="*/ 3091 w 10040"/>
                <a:gd name="connsiteY4" fmla="*/ 10000 h 10000"/>
                <a:gd name="connsiteX5" fmla="*/ 0 w 10040"/>
                <a:gd name="connsiteY5" fmla="*/ 925 h 10000"/>
                <a:gd name="connsiteX0" fmla="*/ 0 w 10040"/>
                <a:gd name="connsiteY0" fmla="*/ 925 h 10000"/>
                <a:gd name="connsiteX1" fmla="*/ 1608 w 10040"/>
                <a:gd name="connsiteY1" fmla="*/ 7 h 10000"/>
                <a:gd name="connsiteX2" fmla="*/ 6646 w 10040"/>
                <a:gd name="connsiteY2" fmla="*/ 0 h 10000"/>
                <a:gd name="connsiteX3" fmla="*/ 10040 w 10040"/>
                <a:gd name="connsiteY3" fmla="*/ 9993 h 10000"/>
                <a:gd name="connsiteX4" fmla="*/ 3075 w 10040"/>
                <a:gd name="connsiteY4" fmla="*/ 10000 h 10000"/>
                <a:gd name="connsiteX5" fmla="*/ 0 w 10040"/>
                <a:gd name="connsiteY5" fmla="*/ 925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40" h="10000">
                  <a:moveTo>
                    <a:pt x="0" y="925"/>
                  </a:moveTo>
                  <a:cubicBezTo>
                    <a:pt x="511" y="320"/>
                    <a:pt x="1057" y="13"/>
                    <a:pt x="1608" y="7"/>
                  </a:cubicBezTo>
                  <a:lnTo>
                    <a:pt x="6646" y="0"/>
                  </a:lnTo>
                  <a:lnTo>
                    <a:pt x="10040" y="9993"/>
                  </a:lnTo>
                  <a:lnTo>
                    <a:pt x="3075" y="10000"/>
                  </a:lnTo>
                  <a:lnTo>
                    <a:pt x="0" y="925"/>
                  </a:lnTo>
                  <a:close/>
                </a:path>
              </a:pathLst>
            </a:custGeom>
            <a:solidFill>
              <a:srgbClr val="6AB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24" name="Freeform 1813">
              <a:extLst>
                <a:ext uri="{FF2B5EF4-FFF2-40B4-BE49-F238E27FC236}">
                  <a16:creationId xmlns:a16="http://schemas.microsoft.com/office/drawing/2014/main" id="{04FBD085-EBF8-4C89-9847-1E7886761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764" y="4710113"/>
              <a:ext cx="2843161" cy="1008063"/>
            </a:xfrm>
            <a:custGeom>
              <a:avLst/>
              <a:gdLst>
                <a:gd name="T0" fmla="*/ 3002 w 8532"/>
                <a:gd name="T1" fmla="*/ 0 h 3002"/>
                <a:gd name="T2" fmla="*/ 8532 w 8532"/>
                <a:gd name="T3" fmla="*/ 0 h 3002"/>
                <a:gd name="T4" fmla="*/ 6978 w 8532"/>
                <a:gd name="T5" fmla="*/ 1554 h 3002"/>
                <a:gd name="T6" fmla="*/ 3655 w 8532"/>
                <a:gd name="T7" fmla="*/ 3002 h 3002"/>
                <a:gd name="T8" fmla="*/ 0 w 8532"/>
                <a:gd name="T9" fmla="*/ 3002 h 3002"/>
                <a:gd name="T10" fmla="*/ 3002 w 8532"/>
                <a:gd name="T11" fmla="*/ 0 h 3002"/>
                <a:gd name="connsiteX0" fmla="*/ 3508 w 10000"/>
                <a:gd name="connsiteY0" fmla="*/ 0 h 10000"/>
                <a:gd name="connsiteX1" fmla="*/ 10000 w 10000"/>
                <a:gd name="connsiteY1" fmla="*/ 0 h 10000"/>
                <a:gd name="connsiteX2" fmla="*/ 8179 w 10000"/>
                <a:gd name="connsiteY2" fmla="*/ 5177 h 10000"/>
                <a:gd name="connsiteX3" fmla="*/ 4284 w 10000"/>
                <a:gd name="connsiteY3" fmla="*/ 10000 h 10000"/>
                <a:gd name="connsiteX4" fmla="*/ 0 w 10000"/>
                <a:gd name="connsiteY4" fmla="*/ 10000 h 10000"/>
                <a:gd name="connsiteX5" fmla="*/ 3508 w 10000"/>
                <a:gd name="connsiteY5" fmla="*/ 0 h 10000"/>
                <a:gd name="connsiteX0" fmla="*/ 3519 w 10011"/>
                <a:gd name="connsiteY0" fmla="*/ 0 h 10000"/>
                <a:gd name="connsiteX1" fmla="*/ 10011 w 10011"/>
                <a:gd name="connsiteY1" fmla="*/ 0 h 10000"/>
                <a:gd name="connsiteX2" fmla="*/ 8190 w 10011"/>
                <a:gd name="connsiteY2" fmla="*/ 5177 h 10000"/>
                <a:gd name="connsiteX3" fmla="*/ 4295 w 10011"/>
                <a:gd name="connsiteY3" fmla="*/ 10000 h 10000"/>
                <a:gd name="connsiteX4" fmla="*/ 0 w 10011"/>
                <a:gd name="connsiteY4" fmla="*/ 10000 h 10000"/>
                <a:gd name="connsiteX5" fmla="*/ 3519 w 1001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11" h="10000">
                  <a:moveTo>
                    <a:pt x="3519" y="0"/>
                  </a:moveTo>
                  <a:lnTo>
                    <a:pt x="10011" y="0"/>
                  </a:lnTo>
                  <a:lnTo>
                    <a:pt x="8190" y="5177"/>
                  </a:lnTo>
                  <a:cubicBezTo>
                    <a:pt x="6827" y="9054"/>
                    <a:pt x="6223" y="10000"/>
                    <a:pt x="4295" y="10000"/>
                  </a:cubicBezTo>
                  <a:lnTo>
                    <a:pt x="0" y="1000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F8A9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5" name="Freeform 1814">
              <a:extLst>
                <a:ext uri="{FF2B5EF4-FFF2-40B4-BE49-F238E27FC236}">
                  <a16:creationId xmlns:a16="http://schemas.microsoft.com/office/drawing/2014/main" id="{AB6E26A5-8345-4026-8886-B61FED7CD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131" y="4710113"/>
              <a:ext cx="2954294" cy="1008063"/>
            </a:xfrm>
            <a:custGeom>
              <a:avLst/>
              <a:gdLst>
                <a:gd name="T0" fmla="*/ 2733 w 8862"/>
                <a:gd name="T1" fmla="*/ 0 h 3002"/>
                <a:gd name="T2" fmla="*/ 8862 w 8862"/>
                <a:gd name="T3" fmla="*/ 0 h 3002"/>
                <a:gd name="T4" fmla="*/ 5860 w 8862"/>
                <a:gd name="T5" fmla="*/ 3002 h 3002"/>
                <a:gd name="T6" fmla="*/ 4061 w 8862"/>
                <a:gd name="T7" fmla="*/ 3002 h 3002"/>
                <a:gd name="T8" fmla="*/ 1399 w 8862"/>
                <a:gd name="T9" fmla="*/ 3002 h 3002"/>
                <a:gd name="T10" fmla="*/ 0 w 8862"/>
                <a:gd name="T11" fmla="*/ 2736 h 3002"/>
                <a:gd name="T12" fmla="*/ 2733 w 8862"/>
                <a:gd name="T13" fmla="*/ 0 h 3002"/>
                <a:gd name="connsiteX0" fmla="*/ 3100 w 10016"/>
                <a:gd name="connsiteY0" fmla="*/ 0 h 10000"/>
                <a:gd name="connsiteX1" fmla="*/ 10016 w 10016"/>
                <a:gd name="connsiteY1" fmla="*/ 0 h 10000"/>
                <a:gd name="connsiteX2" fmla="*/ 6629 w 10016"/>
                <a:gd name="connsiteY2" fmla="*/ 10000 h 10000"/>
                <a:gd name="connsiteX3" fmla="*/ 4598 w 10016"/>
                <a:gd name="connsiteY3" fmla="*/ 10000 h 10000"/>
                <a:gd name="connsiteX4" fmla="*/ 1595 w 10016"/>
                <a:gd name="connsiteY4" fmla="*/ 10000 h 10000"/>
                <a:gd name="connsiteX5" fmla="*/ 0 w 10016"/>
                <a:gd name="connsiteY5" fmla="*/ 9114 h 10000"/>
                <a:gd name="connsiteX6" fmla="*/ 3100 w 10016"/>
                <a:gd name="connsiteY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6" h="10000">
                  <a:moveTo>
                    <a:pt x="3100" y="0"/>
                  </a:moveTo>
                  <a:lnTo>
                    <a:pt x="10016" y="0"/>
                  </a:lnTo>
                  <a:lnTo>
                    <a:pt x="6629" y="10000"/>
                  </a:lnTo>
                  <a:lnTo>
                    <a:pt x="4598" y="10000"/>
                  </a:lnTo>
                  <a:lnTo>
                    <a:pt x="1595" y="10000"/>
                  </a:lnTo>
                  <a:cubicBezTo>
                    <a:pt x="1047" y="10000"/>
                    <a:pt x="497" y="9697"/>
                    <a:pt x="0" y="9114"/>
                  </a:cubicBezTo>
                  <a:lnTo>
                    <a:pt x="3100" y="0"/>
                  </a:lnTo>
                  <a:close/>
                </a:path>
              </a:pathLst>
            </a:custGeom>
            <a:solidFill>
              <a:srgbClr val="F19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6" name="Freeform 1815">
              <a:extLst>
                <a:ext uri="{FF2B5EF4-FFF2-40B4-BE49-F238E27FC236}">
                  <a16:creationId xmlns:a16="http://schemas.microsoft.com/office/drawing/2014/main" id="{0B2ED993-A0F9-4E8E-BF71-F2509BC31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0863" y="3281363"/>
              <a:ext cx="1701003" cy="2347913"/>
            </a:xfrm>
            <a:custGeom>
              <a:avLst/>
              <a:gdLst>
                <a:gd name="T0" fmla="*/ 3767 w 5101"/>
                <a:gd name="T1" fmla="*/ 2726 h 6984"/>
                <a:gd name="T2" fmla="*/ 3014 w 5101"/>
                <a:gd name="T3" fmla="*/ 3490 h 6984"/>
                <a:gd name="T4" fmla="*/ 3767 w 5101"/>
                <a:gd name="T5" fmla="*/ 4249 h 6984"/>
                <a:gd name="T6" fmla="*/ 5101 w 5101"/>
                <a:gd name="T7" fmla="*/ 4249 h 6984"/>
                <a:gd name="T8" fmla="*/ 2366 w 5101"/>
                <a:gd name="T9" fmla="*/ 6984 h 6984"/>
                <a:gd name="T10" fmla="*/ 1104 w 5101"/>
                <a:gd name="T11" fmla="*/ 6154 h 6984"/>
                <a:gd name="T12" fmla="*/ 0 w 5101"/>
                <a:gd name="T13" fmla="*/ 3490 h 6984"/>
                <a:gd name="T14" fmla="*/ 1103 w 5101"/>
                <a:gd name="T15" fmla="*/ 832 h 6984"/>
                <a:gd name="T16" fmla="*/ 2356 w 5101"/>
                <a:gd name="T17" fmla="*/ 0 h 6984"/>
                <a:gd name="T18" fmla="*/ 5082 w 5101"/>
                <a:gd name="T19" fmla="*/ 2726 h 6984"/>
                <a:gd name="T20" fmla="*/ 3767 w 5101"/>
                <a:gd name="T21" fmla="*/ 2726 h 6984"/>
                <a:gd name="connsiteX0" fmla="*/ 7385 w 10014"/>
                <a:gd name="connsiteY0" fmla="*/ 3903 h 10000"/>
                <a:gd name="connsiteX1" fmla="*/ 5909 w 10014"/>
                <a:gd name="connsiteY1" fmla="*/ 4997 h 10000"/>
                <a:gd name="connsiteX2" fmla="*/ 7385 w 10014"/>
                <a:gd name="connsiteY2" fmla="*/ 6084 h 10000"/>
                <a:gd name="connsiteX3" fmla="*/ 10014 w 10014"/>
                <a:gd name="connsiteY3" fmla="*/ 6084 h 10000"/>
                <a:gd name="connsiteX4" fmla="*/ 4638 w 10014"/>
                <a:gd name="connsiteY4" fmla="*/ 10000 h 10000"/>
                <a:gd name="connsiteX5" fmla="*/ 2164 w 10014"/>
                <a:gd name="connsiteY5" fmla="*/ 8812 h 10000"/>
                <a:gd name="connsiteX6" fmla="*/ 0 w 10014"/>
                <a:gd name="connsiteY6" fmla="*/ 4997 h 10000"/>
                <a:gd name="connsiteX7" fmla="*/ 2162 w 10014"/>
                <a:gd name="connsiteY7" fmla="*/ 1191 h 10000"/>
                <a:gd name="connsiteX8" fmla="*/ 4619 w 10014"/>
                <a:gd name="connsiteY8" fmla="*/ 0 h 10000"/>
                <a:gd name="connsiteX9" fmla="*/ 9963 w 10014"/>
                <a:gd name="connsiteY9" fmla="*/ 3903 h 10000"/>
                <a:gd name="connsiteX10" fmla="*/ 7385 w 10014"/>
                <a:gd name="connsiteY10" fmla="*/ 390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14" h="10000">
                  <a:moveTo>
                    <a:pt x="7385" y="3903"/>
                  </a:moveTo>
                  <a:cubicBezTo>
                    <a:pt x="6563" y="3906"/>
                    <a:pt x="5909" y="4399"/>
                    <a:pt x="5909" y="4997"/>
                  </a:cubicBezTo>
                  <a:cubicBezTo>
                    <a:pt x="5909" y="5587"/>
                    <a:pt x="6575" y="6084"/>
                    <a:pt x="7385" y="6084"/>
                  </a:cubicBezTo>
                  <a:lnTo>
                    <a:pt x="10014" y="6084"/>
                  </a:lnTo>
                  <a:lnTo>
                    <a:pt x="4638" y="10000"/>
                  </a:lnTo>
                  <a:cubicBezTo>
                    <a:pt x="3721" y="9734"/>
                    <a:pt x="2878" y="9333"/>
                    <a:pt x="2164" y="8812"/>
                  </a:cubicBezTo>
                  <a:cubicBezTo>
                    <a:pt x="827" y="7835"/>
                    <a:pt x="0" y="6486"/>
                    <a:pt x="0" y="4997"/>
                  </a:cubicBezTo>
                  <a:cubicBezTo>
                    <a:pt x="0" y="3514"/>
                    <a:pt x="827" y="2169"/>
                    <a:pt x="2162" y="1191"/>
                  </a:cubicBezTo>
                  <a:cubicBezTo>
                    <a:pt x="2862" y="679"/>
                    <a:pt x="3701" y="272"/>
                    <a:pt x="4619" y="0"/>
                  </a:cubicBezTo>
                  <a:lnTo>
                    <a:pt x="9963" y="3903"/>
                  </a:lnTo>
                  <a:lnTo>
                    <a:pt x="7385" y="3903"/>
                  </a:lnTo>
                  <a:close/>
                </a:path>
              </a:pathLst>
            </a:custGeom>
            <a:solidFill>
              <a:srgbClr val="99B6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A0F980AD-D37F-9F18-F25E-D35A9DCA2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71475">
              <a:defRPr/>
            </a:pPr>
            <a:fld id="{CE97AC88-B9C7-4AEF-9990-0777AFA0136D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371475">
                <a:defRPr/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7" name="Title 46">
            <a:extLst>
              <a:ext uri="{FF2B5EF4-FFF2-40B4-BE49-F238E27FC236}">
                <a16:creationId xmlns:a16="http://schemas.microsoft.com/office/drawing/2014/main" id="{5A59D4C4-61C3-D354-2DBE-8DCBD88EB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685800"/>
            <a:ext cx="6043685" cy="990600"/>
          </a:xfrm>
        </p:spPr>
        <p:txBody>
          <a:bodyPr lIns="74295" tIns="37148" rIns="74295" bIns="37148" anchor="t"/>
          <a:lstStyle/>
          <a:p>
            <a:r>
              <a:rPr lang="en-GB" dirty="0" err="1">
                <a:latin typeface="Arial"/>
                <a:cs typeface="Arial"/>
              </a:rPr>
              <a:t>Visão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geral</a:t>
            </a:r>
            <a:r>
              <a:rPr lang="en-GB" dirty="0">
                <a:latin typeface="Arial"/>
                <a:cs typeface="Arial"/>
              </a:rPr>
              <a:t> dos </a:t>
            </a:r>
            <a:r>
              <a:rPr lang="en-GB" dirty="0" err="1">
                <a:latin typeface="Arial"/>
                <a:cs typeface="Arial"/>
              </a:rPr>
              <a:t>módulos</a:t>
            </a:r>
            <a:endParaRPr lang="en-GB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ECDA266-5E0A-D1DD-DB69-283EF90FE39E}"/>
              </a:ext>
            </a:extLst>
          </p:cNvPr>
          <p:cNvSpPr txBox="1"/>
          <p:nvPr/>
        </p:nvSpPr>
        <p:spPr>
          <a:xfrm>
            <a:off x="6883816" y="2687419"/>
            <a:ext cx="184731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71475">
              <a:defRPr/>
            </a:pPr>
            <a:endParaRPr lang="en-GB" sz="975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2F7BAB4-050E-C009-865C-90451DE99B33}"/>
              </a:ext>
            </a:extLst>
          </p:cNvPr>
          <p:cNvSpPr txBox="1"/>
          <p:nvPr/>
        </p:nvSpPr>
        <p:spPr>
          <a:xfrm>
            <a:off x="4986718" y="3208698"/>
            <a:ext cx="398318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71475">
              <a:defRPr/>
            </a:pPr>
            <a:endParaRPr lang="en-GB" sz="975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80" name="Group 2279">
            <a:extLst>
              <a:ext uri="{FF2B5EF4-FFF2-40B4-BE49-F238E27FC236}">
                <a16:creationId xmlns:a16="http://schemas.microsoft.com/office/drawing/2014/main" id="{D09EF765-02BB-4216-AFC3-4692B03F4E31}"/>
              </a:ext>
            </a:extLst>
          </p:cNvPr>
          <p:cNvGrpSpPr/>
          <p:nvPr/>
        </p:nvGrpSpPr>
        <p:grpSpPr>
          <a:xfrm>
            <a:off x="1890143" y="1725604"/>
            <a:ext cx="6073021" cy="3821389"/>
            <a:chOff x="1890143" y="1725604"/>
            <a:chExt cx="6073021" cy="3821389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74AEAA2-BACA-50B0-C868-0122FA77F4CA}"/>
                </a:ext>
              </a:extLst>
            </p:cNvPr>
            <p:cNvSpPr txBox="1"/>
            <p:nvPr/>
          </p:nvSpPr>
          <p:spPr>
            <a:xfrm>
              <a:off x="5806445" y="1725605"/>
              <a:ext cx="1016559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Módulo</a:t>
              </a: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2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Narrative </a:t>
              </a:r>
              <a:r>
                <a:rPr kumimoji="0" lang="en-GB" sz="1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como</a:t>
              </a: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dados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38E1977-A9DF-A092-8271-3482F71D2241}"/>
                </a:ext>
              </a:extLst>
            </p:cNvPr>
            <p:cNvSpPr txBox="1"/>
            <p:nvPr/>
          </p:nvSpPr>
          <p:spPr>
            <a:xfrm>
              <a:off x="1890143" y="4089999"/>
              <a:ext cx="1130832" cy="804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71475">
                <a:defRPr/>
              </a:pPr>
              <a:r>
                <a:rPr kumimoji="0" lang="en-GB" sz="7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Módulo</a:t>
              </a:r>
              <a:r>
                <a:rPr lang="en-GB" sz="7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6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Maximização</a:t>
              </a: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dos </a:t>
              </a:r>
              <a:r>
                <a:rPr kumimoji="0" lang="en-GB" sz="1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poderes</a:t>
              </a:r>
              <a:b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da </a:t>
              </a:r>
              <a:r>
                <a:rPr kumimoji="0" lang="en-GB" sz="1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cidade</a:t>
              </a:r>
              <a:endPara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defTabSz="371475">
                <a:defRPr/>
              </a:pPr>
              <a:endParaRPr lang="en-GB" sz="975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81B53BC-90FF-52B9-EBF6-F42A5E5DEAB1}"/>
                </a:ext>
              </a:extLst>
            </p:cNvPr>
            <p:cNvSpPr txBox="1"/>
            <p:nvPr/>
          </p:nvSpPr>
          <p:spPr>
            <a:xfrm>
              <a:off x="3281276" y="3192932"/>
              <a:ext cx="1255472" cy="6578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71475">
                <a:defRPr/>
              </a:pPr>
              <a:r>
                <a:rPr kumimoji="0" lang="en-GB" sz="7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Módulo</a:t>
              </a:r>
              <a:r>
                <a:rPr lang="en-GB" sz="7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Entendendo</a:t>
              </a: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os</a:t>
              </a:r>
              <a:b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GB" sz="1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obstáculos</a:t>
              </a: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locais</a:t>
              </a:r>
              <a:endPara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defTabSz="371475">
                <a:defRPr/>
              </a:pPr>
              <a:endParaRPr lang="en-GB" sz="975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350A976-8542-068A-AEE7-5C75AB0CCD20}"/>
                </a:ext>
              </a:extLst>
            </p:cNvPr>
            <p:cNvSpPr txBox="1"/>
            <p:nvPr/>
          </p:nvSpPr>
          <p:spPr>
            <a:xfrm>
              <a:off x="3590219" y="4741255"/>
              <a:ext cx="1339819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71475">
                <a:defRPr/>
              </a:pPr>
              <a:r>
                <a:rPr kumimoji="0" lang="en-GB" sz="7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Módulo</a:t>
              </a:r>
              <a:r>
                <a:rPr lang="en-GB" sz="7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7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Projetando</a:t>
              </a:r>
              <a:endPara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kumimoji="0" lang="en-GB" sz="1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ntervenções</a:t>
              </a: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do EAP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132704A-66F2-B20E-42FB-842CF381DF32}"/>
                </a:ext>
              </a:extLst>
            </p:cNvPr>
            <p:cNvSpPr txBox="1"/>
            <p:nvPr/>
          </p:nvSpPr>
          <p:spPr>
            <a:xfrm>
              <a:off x="5535538" y="4731385"/>
              <a:ext cx="1120850" cy="815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71475">
                <a:defRPr/>
              </a:pPr>
              <a:r>
                <a:rPr kumimoji="0" lang="en-GB" sz="7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Módulo</a:t>
              </a:r>
              <a:r>
                <a:rPr lang="en-GB" sz="7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8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Argumentando</a:t>
              </a: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em</a:t>
              </a: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favor</a:t>
              </a: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do </a:t>
              </a:r>
              <a:r>
                <a:rPr kumimoji="0" lang="en-GB" sz="1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acesso</a:t>
              </a: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à </a:t>
              </a:r>
              <a:r>
                <a:rPr kumimoji="0" lang="en-GB" sz="1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energia</a:t>
              </a:r>
              <a:endParaRPr lang="en-GB" sz="975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E2058D-020B-681E-AE6A-D80519118302}"/>
                </a:ext>
              </a:extLst>
            </p:cNvPr>
            <p:cNvSpPr txBox="1"/>
            <p:nvPr/>
          </p:nvSpPr>
          <p:spPr>
            <a:xfrm>
              <a:off x="3798076" y="1725604"/>
              <a:ext cx="1154483" cy="569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Módulo</a:t>
              </a: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1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Conhecendo</a:t>
              </a: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GB" sz="8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 </a:t>
              </a:r>
              <a:br>
                <a:rPr lang="en-GB" sz="8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8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partes</a:t>
              </a:r>
              <a:r>
                <a:rPr lang="en-GB" sz="8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8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interessadas</a:t>
              </a:r>
              <a:endParaRPr lang="en-GB" sz="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 EAP</a:t>
              </a:r>
              <a:endPara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17BDCA3-630A-49DD-51E4-8537A5B77075}"/>
                </a:ext>
              </a:extLst>
            </p:cNvPr>
            <p:cNvSpPr txBox="1"/>
            <p:nvPr/>
          </p:nvSpPr>
          <p:spPr>
            <a:xfrm>
              <a:off x="5185877" y="3190361"/>
              <a:ext cx="1538846" cy="6617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371475">
                <a:defRPr/>
              </a:pPr>
              <a:r>
                <a:rPr kumimoji="0" lang="en-GB" sz="7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Módulo</a:t>
              </a:r>
              <a:r>
                <a:rPr lang="en-GB" sz="7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Desenvolvimento</a:t>
              </a: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da </a:t>
              </a:r>
              <a:r>
                <a:rPr kumimoji="0" lang="pt-BR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sua referência de base única de EAP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B5C44B6-AABE-6547-3B82-45E4876FC4D9}"/>
                </a:ext>
              </a:extLst>
            </p:cNvPr>
            <p:cNvSpPr txBox="1"/>
            <p:nvPr/>
          </p:nvSpPr>
          <p:spPr>
            <a:xfrm>
              <a:off x="6950076" y="2256607"/>
              <a:ext cx="1013088" cy="8156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371475">
                <a:defRPr/>
              </a:pPr>
              <a:r>
                <a:rPr kumimoji="0" lang="en-GB" sz="7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Módulo</a:t>
              </a:r>
              <a:r>
                <a:rPr lang="en-GB" sz="7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Mapeamento</a:t>
              </a: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 dados </a:t>
              </a:r>
              <a:r>
                <a:rPr kumimoji="0" lang="en-GB" sz="1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locais</a:t>
              </a: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disponíveis</a:t>
              </a:r>
              <a:endPara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275" name="Group 2274">
            <a:extLst>
              <a:ext uri="{FF2B5EF4-FFF2-40B4-BE49-F238E27FC236}">
                <a16:creationId xmlns:a16="http://schemas.microsoft.com/office/drawing/2014/main" id="{8E1712D0-CE6D-47A4-9E3F-1B19B0424FCC}"/>
              </a:ext>
            </a:extLst>
          </p:cNvPr>
          <p:cNvGrpSpPr/>
          <p:nvPr/>
        </p:nvGrpSpPr>
        <p:grpSpPr>
          <a:xfrm>
            <a:off x="3924300" y="2273301"/>
            <a:ext cx="635000" cy="404813"/>
            <a:chOff x="3924300" y="2273301"/>
            <a:chExt cx="635000" cy="404813"/>
          </a:xfrm>
        </p:grpSpPr>
        <p:sp>
          <p:nvSpPr>
            <p:cNvPr id="2066" name="Freeform 1755">
              <a:extLst>
                <a:ext uri="{FF2B5EF4-FFF2-40B4-BE49-F238E27FC236}">
                  <a16:creationId xmlns:a16="http://schemas.microsoft.com/office/drawing/2014/main" id="{88BE3BF9-64BC-4936-A782-FBB92197E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3225" y="2384426"/>
              <a:ext cx="100012" cy="127000"/>
            </a:xfrm>
            <a:custGeom>
              <a:avLst/>
              <a:gdLst>
                <a:gd name="T0" fmla="*/ 148 w 300"/>
                <a:gd name="T1" fmla="*/ 68 h 376"/>
                <a:gd name="T2" fmla="*/ 279 w 300"/>
                <a:gd name="T3" fmla="*/ 256 h 376"/>
                <a:gd name="T4" fmla="*/ 285 w 300"/>
                <a:gd name="T5" fmla="*/ 343 h 376"/>
                <a:gd name="T6" fmla="*/ 258 w 300"/>
                <a:gd name="T7" fmla="*/ 361 h 376"/>
                <a:gd name="T8" fmla="*/ 119 w 300"/>
                <a:gd name="T9" fmla="*/ 321 h 376"/>
                <a:gd name="T10" fmla="*/ 37 w 300"/>
                <a:gd name="T11" fmla="*/ 268 h 376"/>
                <a:gd name="T12" fmla="*/ 0 w 300"/>
                <a:gd name="T13" fmla="*/ 226 h 376"/>
                <a:gd name="T14" fmla="*/ 0 w 300"/>
                <a:gd name="T15" fmla="*/ 221 h 376"/>
                <a:gd name="T16" fmla="*/ 7 w 300"/>
                <a:gd name="T17" fmla="*/ 194 h 376"/>
                <a:gd name="T18" fmla="*/ 148 w 300"/>
                <a:gd name="T19" fmla="*/ 6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0" h="376">
                  <a:moveTo>
                    <a:pt x="148" y="68"/>
                  </a:moveTo>
                  <a:cubicBezTo>
                    <a:pt x="172" y="135"/>
                    <a:pt x="242" y="194"/>
                    <a:pt x="279" y="256"/>
                  </a:cubicBezTo>
                  <a:cubicBezTo>
                    <a:pt x="292" y="279"/>
                    <a:pt x="300" y="322"/>
                    <a:pt x="285" y="343"/>
                  </a:cubicBezTo>
                  <a:cubicBezTo>
                    <a:pt x="278" y="352"/>
                    <a:pt x="268" y="358"/>
                    <a:pt x="258" y="361"/>
                  </a:cubicBezTo>
                  <a:cubicBezTo>
                    <a:pt x="210" y="376"/>
                    <a:pt x="161" y="348"/>
                    <a:pt x="119" y="321"/>
                  </a:cubicBezTo>
                  <a:lnTo>
                    <a:pt x="37" y="268"/>
                  </a:lnTo>
                  <a:cubicBezTo>
                    <a:pt x="21" y="257"/>
                    <a:pt x="3" y="245"/>
                    <a:pt x="0" y="226"/>
                  </a:cubicBezTo>
                  <a:cubicBezTo>
                    <a:pt x="0" y="224"/>
                    <a:pt x="0" y="223"/>
                    <a:pt x="0" y="221"/>
                  </a:cubicBezTo>
                  <a:cubicBezTo>
                    <a:pt x="0" y="212"/>
                    <a:pt x="2" y="202"/>
                    <a:pt x="7" y="194"/>
                  </a:cubicBezTo>
                  <a:cubicBezTo>
                    <a:pt x="34" y="134"/>
                    <a:pt x="88" y="0"/>
                    <a:pt x="148" y="68"/>
                  </a:cubicBezTo>
                  <a:close/>
                </a:path>
              </a:pathLst>
            </a:custGeom>
            <a:solidFill>
              <a:srgbClr val="783C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7" name="Freeform 1756">
              <a:extLst>
                <a:ext uri="{FF2B5EF4-FFF2-40B4-BE49-F238E27FC236}">
                  <a16:creationId xmlns:a16="http://schemas.microsoft.com/office/drawing/2014/main" id="{B74E0586-DC26-491E-8379-44E2992BF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0200" y="2374901"/>
              <a:ext cx="149225" cy="271463"/>
            </a:xfrm>
            <a:custGeom>
              <a:avLst/>
              <a:gdLst>
                <a:gd name="T0" fmla="*/ 421 w 445"/>
                <a:gd name="T1" fmla="*/ 569 h 811"/>
                <a:gd name="T2" fmla="*/ 392 w 445"/>
                <a:gd name="T3" fmla="*/ 394 h 811"/>
                <a:gd name="T4" fmla="*/ 417 w 445"/>
                <a:gd name="T5" fmla="*/ 320 h 811"/>
                <a:gd name="T6" fmla="*/ 389 w 445"/>
                <a:gd name="T7" fmla="*/ 214 h 811"/>
                <a:gd name="T8" fmla="*/ 342 w 445"/>
                <a:gd name="T9" fmla="*/ 77 h 811"/>
                <a:gd name="T10" fmla="*/ 223 w 445"/>
                <a:gd name="T11" fmla="*/ 10 h 811"/>
                <a:gd name="T12" fmla="*/ 187 w 445"/>
                <a:gd name="T13" fmla="*/ 0 h 811"/>
                <a:gd name="T14" fmla="*/ 158 w 445"/>
                <a:gd name="T15" fmla="*/ 6 h 811"/>
                <a:gd name="T16" fmla="*/ 112 w 445"/>
                <a:gd name="T17" fmla="*/ 44 h 811"/>
                <a:gd name="T18" fmla="*/ 14 w 445"/>
                <a:gd name="T19" fmla="*/ 129 h 811"/>
                <a:gd name="T20" fmla="*/ 13 w 445"/>
                <a:gd name="T21" fmla="*/ 225 h 811"/>
                <a:gd name="T22" fmla="*/ 84 w 445"/>
                <a:gd name="T23" fmla="*/ 398 h 811"/>
                <a:gd name="T24" fmla="*/ 55 w 445"/>
                <a:gd name="T25" fmla="*/ 590 h 811"/>
                <a:gd name="T26" fmla="*/ 75 w 445"/>
                <a:gd name="T27" fmla="*/ 737 h 811"/>
                <a:gd name="T28" fmla="*/ 365 w 445"/>
                <a:gd name="T29" fmla="*/ 801 h 811"/>
                <a:gd name="T30" fmla="*/ 432 w 445"/>
                <a:gd name="T31" fmla="*/ 736 h 811"/>
                <a:gd name="T32" fmla="*/ 421 w 445"/>
                <a:gd name="T33" fmla="*/ 569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5" h="811">
                  <a:moveTo>
                    <a:pt x="421" y="569"/>
                  </a:moveTo>
                  <a:cubicBezTo>
                    <a:pt x="409" y="511"/>
                    <a:pt x="381" y="453"/>
                    <a:pt x="392" y="394"/>
                  </a:cubicBezTo>
                  <a:cubicBezTo>
                    <a:pt x="399" y="369"/>
                    <a:pt x="408" y="344"/>
                    <a:pt x="417" y="320"/>
                  </a:cubicBezTo>
                  <a:cubicBezTo>
                    <a:pt x="428" y="286"/>
                    <a:pt x="395" y="249"/>
                    <a:pt x="389" y="214"/>
                  </a:cubicBezTo>
                  <a:cubicBezTo>
                    <a:pt x="382" y="175"/>
                    <a:pt x="384" y="94"/>
                    <a:pt x="342" y="77"/>
                  </a:cubicBezTo>
                  <a:cubicBezTo>
                    <a:pt x="300" y="60"/>
                    <a:pt x="281" y="36"/>
                    <a:pt x="223" y="10"/>
                  </a:cubicBezTo>
                  <a:cubicBezTo>
                    <a:pt x="212" y="3"/>
                    <a:pt x="199" y="0"/>
                    <a:pt x="187" y="0"/>
                  </a:cubicBezTo>
                  <a:cubicBezTo>
                    <a:pt x="177" y="0"/>
                    <a:pt x="167" y="2"/>
                    <a:pt x="158" y="6"/>
                  </a:cubicBezTo>
                  <a:cubicBezTo>
                    <a:pt x="133" y="14"/>
                    <a:pt x="134" y="28"/>
                    <a:pt x="112" y="44"/>
                  </a:cubicBezTo>
                  <a:cubicBezTo>
                    <a:pt x="79" y="66"/>
                    <a:pt x="34" y="91"/>
                    <a:pt x="14" y="129"/>
                  </a:cubicBezTo>
                  <a:cubicBezTo>
                    <a:pt x="0" y="156"/>
                    <a:pt x="4" y="195"/>
                    <a:pt x="13" y="225"/>
                  </a:cubicBezTo>
                  <a:cubicBezTo>
                    <a:pt x="25" y="268"/>
                    <a:pt x="84" y="353"/>
                    <a:pt x="84" y="398"/>
                  </a:cubicBezTo>
                  <a:cubicBezTo>
                    <a:pt x="83" y="443"/>
                    <a:pt x="56" y="544"/>
                    <a:pt x="55" y="590"/>
                  </a:cubicBezTo>
                  <a:cubicBezTo>
                    <a:pt x="56" y="639"/>
                    <a:pt x="63" y="689"/>
                    <a:pt x="75" y="737"/>
                  </a:cubicBezTo>
                  <a:cubicBezTo>
                    <a:pt x="88" y="785"/>
                    <a:pt x="320" y="811"/>
                    <a:pt x="365" y="801"/>
                  </a:cubicBezTo>
                  <a:cubicBezTo>
                    <a:pt x="409" y="791"/>
                    <a:pt x="432" y="736"/>
                    <a:pt x="432" y="736"/>
                  </a:cubicBezTo>
                  <a:cubicBezTo>
                    <a:pt x="445" y="689"/>
                    <a:pt x="429" y="614"/>
                    <a:pt x="421" y="569"/>
                  </a:cubicBezTo>
                  <a:close/>
                </a:path>
              </a:pathLst>
            </a:custGeom>
            <a:solidFill>
              <a:srgbClr val="783C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8" name="Freeform 1757">
              <a:extLst>
                <a:ext uri="{FF2B5EF4-FFF2-40B4-BE49-F238E27FC236}">
                  <a16:creationId xmlns:a16="http://schemas.microsoft.com/office/drawing/2014/main" id="{5BEC67A2-E743-49FC-9D8C-43BA0B029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1000" y="2371726"/>
              <a:ext cx="79375" cy="250825"/>
            </a:xfrm>
            <a:custGeom>
              <a:avLst/>
              <a:gdLst>
                <a:gd name="T0" fmla="*/ 73 w 236"/>
                <a:gd name="T1" fmla="*/ 1 h 745"/>
                <a:gd name="T2" fmla="*/ 156 w 236"/>
                <a:gd name="T3" fmla="*/ 55 h 745"/>
                <a:gd name="T4" fmla="*/ 153 w 236"/>
                <a:gd name="T5" fmla="*/ 147 h 745"/>
                <a:gd name="T6" fmla="*/ 196 w 236"/>
                <a:gd name="T7" fmla="*/ 309 h 745"/>
                <a:gd name="T8" fmla="*/ 201 w 236"/>
                <a:gd name="T9" fmla="*/ 397 h 745"/>
                <a:gd name="T10" fmla="*/ 218 w 236"/>
                <a:gd name="T11" fmla="*/ 505 h 745"/>
                <a:gd name="T12" fmla="*/ 229 w 236"/>
                <a:gd name="T13" fmla="*/ 745 h 745"/>
                <a:gd name="T14" fmla="*/ 79 w 236"/>
                <a:gd name="T15" fmla="*/ 745 h 745"/>
                <a:gd name="T16" fmla="*/ 60 w 236"/>
                <a:gd name="T17" fmla="*/ 560 h 745"/>
                <a:gd name="T18" fmla="*/ 59 w 236"/>
                <a:gd name="T19" fmla="*/ 518 h 745"/>
                <a:gd name="T20" fmla="*/ 75 w 236"/>
                <a:gd name="T21" fmla="*/ 371 h 745"/>
                <a:gd name="T22" fmla="*/ 72 w 236"/>
                <a:gd name="T23" fmla="*/ 249 h 745"/>
                <a:gd name="T24" fmla="*/ 36 w 236"/>
                <a:gd name="T25" fmla="*/ 163 h 745"/>
                <a:gd name="T26" fmla="*/ 22 w 236"/>
                <a:gd name="T27" fmla="*/ 33 h 745"/>
                <a:gd name="T28" fmla="*/ 73 w 236"/>
                <a:gd name="T29" fmla="*/ 1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745">
                  <a:moveTo>
                    <a:pt x="73" y="1"/>
                  </a:moveTo>
                  <a:cubicBezTo>
                    <a:pt x="111" y="0"/>
                    <a:pt x="138" y="22"/>
                    <a:pt x="156" y="55"/>
                  </a:cubicBezTo>
                  <a:cubicBezTo>
                    <a:pt x="180" y="99"/>
                    <a:pt x="175" y="157"/>
                    <a:pt x="153" y="147"/>
                  </a:cubicBezTo>
                  <a:cubicBezTo>
                    <a:pt x="181" y="219"/>
                    <a:pt x="222" y="244"/>
                    <a:pt x="196" y="309"/>
                  </a:cubicBezTo>
                  <a:cubicBezTo>
                    <a:pt x="184" y="336"/>
                    <a:pt x="196" y="370"/>
                    <a:pt x="201" y="397"/>
                  </a:cubicBezTo>
                  <a:cubicBezTo>
                    <a:pt x="208" y="433"/>
                    <a:pt x="211" y="469"/>
                    <a:pt x="218" y="505"/>
                  </a:cubicBezTo>
                  <a:cubicBezTo>
                    <a:pt x="236" y="590"/>
                    <a:pt x="229" y="652"/>
                    <a:pt x="229" y="745"/>
                  </a:cubicBezTo>
                  <a:lnTo>
                    <a:pt x="79" y="745"/>
                  </a:lnTo>
                  <a:cubicBezTo>
                    <a:pt x="70" y="684"/>
                    <a:pt x="63" y="622"/>
                    <a:pt x="60" y="560"/>
                  </a:cubicBezTo>
                  <a:cubicBezTo>
                    <a:pt x="60" y="546"/>
                    <a:pt x="59" y="532"/>
                    <a:pt x="59" y="518"/>
                  </a:cubicBezTo>
                  <a:cubicBezTo>
                    <a:pt x="59" y="468"/>
                    <a:pt x="65" y="419"/>
                    <a:pt x="75" y="371"/>
                  </a:cubicBezTo>
                  <a:cubicBezTo>
                    <a:pt x="84" y="331"/>
                    <a:pt x="88" y="287"/>
                    <a:pt x="72" y="249"/>
                  </a:cubicBezTo>
                  <a:cubicBezTo>
                    <a:pt x="61" y="224"/>
                    <a:pt x="50" y="186"/>
                    <a:pt x="36" y="163"/>
                  </a:cubicBezTo>
                  <a:cubicBezTo>
                    <a:pt x="13" y="125"/>
                    <a:pt x="0" y="75"/>
                    <a:pt x="22" y="33"/>
                  </a:cubicBezTo>
                  <a:cubicBezTo>
                    <a:pt x="37" y="3"/>
                    <a:pt x="39" y="2"/>
                    <a:pt x="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9" name="Freeform 1758">
              <a:extLst>
                <a:ext uri="{FF2B5EF4-FFF2-40B4-BE49-F238E27FC236}">
                  <a16:creationId xmlns:a16="http://schemas.microsoft.com/office/drawing/2014/main" id="{6B48BEA3-461B-4548-B8E5-D92E168FA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5450" y="2463801"/>
              <a:ext cx="61912" cy="44450"/>
            </a:xfrm>
            <a:custGeom>
              <a:avLst/>
              <a:gdLst>
                <a:gd name="T0" fmla="*/ 122 w 186"/>
                <a:gd name="T1" fmla="*/ 105 h 134"/>
                <a:gd name="T2" fmla="*/ 162 w 186"/>
                <a:gd name="T3" fmla="*/ 51 h 134"/>
                <a:gd name="T4" fmla="*/ 185 w 186"/>
                <a:gd name="T5" fmla="*/ 38 h 134"/>
                <a:gd name="T6" fmla="*/ 178 w 186"/>
                <a:gd name="T7" fmla="*/ 30 h 134"/>
                <a:gd name="T8" fmla="*/ 137 w 186"/>
                <a:gd name="T9" fmla="*/ 4 h 134"/>
                <a:gd name="T10" fmla="*/ 128 w 186"/>
                <a:gd name="T11" fmla="*/ 0 h 134"/>
                <a:gd name="T12" fmla="*/ 127 w 186"/>
                <a:gd name="T13" fmla="*/ 0 h 134"/>
                <a:gd name="T14" fmla="*/ 107 w 186"/>
                <a:gd name="T15" fmla="*/ 14 h 134"/>
                <a:gd name="T16" fmla="*/ 99 w 186"/>
                <a:gd name="T17" fmla="*/ 38 h 134"/>
                <a:gd name="T18" fmla="*/ 10 w 186"/>
                <a:gd name="T19" fmla="*/ 70 h 134"/>
                <a:gd name="T20" fmla="*/ 16 w 186"/>
                <a:gd name="T21" fmla="*/ 131 h 134"/>
                <a:gd name="T22" fmla="*/ 89 w 186"/>
                <a:gd name="T23" fmla="*/ 118 h 134"/>
                <a:gd name="T24" fmla="*/ 122 w 186"/>
                <a:gd name="T25" fmla="*/ 10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6" h="134">
                  <a:moveTo>
                    <a:pt x="122" y="105"/>
                  </a:moveTo>
                  <a:cubicBezTo>
                    <a:pt x="148" y="93"/>
                    <a:pt x="149" y="78"/>
                    <a:pt x="162" y="51"/>
                  </a:cubicBezTo>
                  <a:cubicBezTo>
                    <a:pt x="164" y="49"/>
                    <a:pt x="186" y="40"/>
                    <a:pt x="185" y="38"/>
                  </a:cubicBezTo>
                  <a:cubicBezTo>
                    <a:pt x="184" y="34"/>
                    <a:pt x="182" y="32"/>
                    <a:pt x="178" y="30"/>
                  </a:cubicBezTo>
                  <a:lnTo>
                    <a:pt x="137" y="4"/>
                  </a:lnTo>
                  <a:cubicBezTo>
                    <a:pt x="134" y="2"/>
                    <a:pt x="131" y="1"/>
                    <a:pt x="128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18" y="0"/>
                    <a:pt x="110" y="5"/>
                    <a:pt x="107" y="14"/>
                  </a:cubicBezTo>
                  <a:cubicBezTo>
                    <a:pt x="104" y="22"/>
                    <a:pt x="103" y="31"/>
                    <a:pt x="99" y="38"/>
                  </a:cubicBezTo>
                  <a:cubicBezTo>
                    <a:pt x="83" y="71"/>
                    <a:pt x="35" y="53"/>
                    <a:pt x="10" y="70"/>
                  </a:cubicBezTo>
                  <a:cubicBezTo>
                    <a:pt x="0" y="76"/>
                    <a:pt x="2" y="115"/>
                    <a:pt x="16" y="131"/>
                  </a:cubicBezTo>
                  <a:cubicBezTo>
                    <a:pt x="22" y="134"/>
                    <a:pt x="72" y="121"/>
                    <a:pt x="89" y="118"/>
                  </a:cubicBezTo>
                  <a:cubicBezTo>
                    <a:pt x="101" y="115"/>
                    <a:pt x="112" y="111"/>
                    <a:pt x="122" y="105"/>
                  </a:cubicBezTo>
                  <a:close/>
                </a:path>
              </a:pathLst>
            </a:custGeom>
            <a:solidFill>
              <a:srgbClr val="FF5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0" name="Freeform 1759">
              <a:extLst>
                <a:ext uri="{FF2B5EF4-FFF2-40B4-BE49-F238E27FC236}">
                  <a16:creationId xmlns:a16="http://schemas.microsoft.com/office/drawing/2014/main" id="{300792A1-384F-47CE-A66E-4C6EF3010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950" y="2481263"/>
              <a:ext cx="95250" cy="53975"/>
            </a:xfrm>
            <a:custGeom>
              <a:avLst/>
              <a:gdLst>
                <a:gd name="T0" fmla="*/ 251 w 287"/>
                <a:gd name="T1" fmla="*/ 0 h 161"/>
                <a:gd name="T2" fmla="*/ 267 w 287"/>
                <a:gd name="T3" fmla="*/ 99 h 161"/>
                <a:gd name="T4" fmla="*/ 89 w 287"/>
                <a:gd name="T5" fmla="*/ 156 h 161"/>
                <a:gd name="T6" fmla="*/ 71 w 287"/>
                <a:gd name="T7" fmla="*/ 161 h 161"/>
                <a:gd name="T8" fmla="*/ 55 w 287"/>
                <a:gd name="T9" fmla="*/ 157 h 161"/>
                <a:gd name="T10" fmla="*/ 39 w 287"/>
                <a:gd name="T11" fmla="*/ 140 h 161"/>
                <a:gd name="T12" fmla="*/ 43 w 287"/>
                <a:gd name="T13" fmla="*/ 27 h 161"/>
                <a:gd name="T14" fmla="*/ 201 w 287"/>
                <a:gd name="T15" fmla="*/ 6 h 161"/>
                <a:gd name="T16" fmla="*/ 251 w 287"/>
                <a:gd name="T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7" h="161">
                  <a:moveTo>
                    <a:pt x="251" y="0"/>
                  </a:moveTo>
                  <a:cubicBezTo>
                    <a:pt x="273" y="23"/>
                    <a:pt x="287" y="93"/>
                    <a:pt x="267" y="99"/>
                  </a:cubicBezTo>
                  <a:cubicBezTo>
                    <a:pt x="195" y="122"/>
                    <a:pt x="162" y="133"/>
                    <a:pt x="89" y="156"/>
                  </a:cubicBezTo>
                  <a:cubicBezTo>
                    <a:pt x="84" y="159"/>
                    <a:pt x="77" y="161"/>
                    <a:pt x="71" y="161"/>
                  </a:cubicBezTo>
                  <a:cubicBezTo>
                    <a:pt x="66" y="161"/>
                    <a:pt x="60" y="159"/>
                    <a:pt x="55" y="157"/>
                  </a:cubicBezTo>
                  <a:cubicBezTo>
                    <a:pt x="49" y="153"/>
                    <a:pt x="43" y="147"/>
                    <a:pt x="39" y="140"/>
                  </a:cubicBezTo>
                  <a:cubicBezTo>
                    <a:pt x="20" y="109"/>
                    <a:pt x="0" y="36"/>
                    <a:pt x="43" y="27"/>
                  </a:cubicBezTo>
                  <a:cubicBezTo>
                    <a:pt x="95" y="18"/>
                    <a:pt x="148" y="11"/>
                    <a:pt x="201" y="6"/>
                  </a:cubicBezTo>
                  <a:cubicBezTo>
                    <a:pt x="232" y="2"/>
                    <a:pt x="219" y="1"/>
                    <a:pt x="251" y="0"/>
                  </a:cubicBezTo>
                  <a:close/>
                </a:path>
              </a:pathLst>
            </a:custGeom>
            <a:solidFill>
              <a:srgbClr val="783C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1" name="Freeform 1760">
              <a:extLst>
                <a:ext uri="{FF2B5EF4-FFF2-40B4-BE49-F238E27FC236}">
                  <a16:creationId xmlns:a16="http://schemas.microsoft.com/office/drawing/2014/main" id="{F3B4F91C-974A-42A3-A4F8-FA1123FE9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475" y="2473326"/>
              <a:ext cx="41275" cy="39688"/>
            </a:xfrm>
            <a:custGeom>
              <a:avLst/>
              <a:gdLst>
                <a:gd name="T0" fmla="*/ 35 w 127"/>
                <a:gd name="T1" fmla="*/ 17 h 117"/>
                <a:gd name="T2" fmla="*/ 2 w 127"/>
                <a:gd name="T3" fmla="*/ 97 h 117"/>
                <a:gd name="T4" fmla="*/ 0 w 127"/>
                <a:gd name="T5" fmla="*/ 105 h 117"/>
                <a:gd name="T6" fmla="*/ 3 w 127"/>
                <a:gd name="T7" fmla="*/ 114 h 117"/>
                <a:gd name="T8" fmla="*/ 12 w 127"/>
                <a:gd name="T9" fmla="*/ 117 h 117"/>
                <a:gd name="T10" fmla="*/ 13 w 127"/>
                <a:gd name="T11" fmla="*/ 117 h 117"/>
                <a:gd name="T12" fmla="*/ 40 w 127"/>
                <a:gd name="T13" fmla="*/ 104 h 117"/>
                <a:gd name="T14" fmla="*/ 79 w 127"/>
                <a:gd name="T15" fmla="*/ 62 h 117"/>
                <a:gd name="T16" fmla="*/ 92 w 127"/>
                <a:gd name="T17" fmla="*/ 48 h 117"/>
                <a:gd name="T18" fmla="*/ 102 w 127"/>
                <a:gd name="T19" fmla="*/ 45 h 117"/>
                <a:gd name="T20" fmla="*/ 127 w 127"/>
                <a:gd name="T21" fmla="*/ 35 h 117"/>
                <a:gd name="T22" fmla="*/ 90 w 127"/>
                <a:gd name="T23" fmla="*/ 15 h 117"/>
                <a:gd name="T24" fmla="*/ 35 w 127"/>
                <a:gd name="T25" fmla="*/ 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17">
                  <a:moveTo>
                    <a:pt x="35" y="17"/>
                  </a:moveTo>
                  <a:cubicBezTo>
                    <a:pt x="21" y="42"/>
                    <a:pt x="10" y="70"/>
                    <a:pt x="2" y="97"/>
                  </a:cubicBezTo>
                  <a:cubicBezTo>
                    <a:pt x="1" y="100"/>
                    <a:pt x="0" y="102"/>
                    <a:pt x="0" y="105"/>
                  </a:cubicBezTo>
                  <a:cubicBezTo>
                    <a:pt x="0" y="108"/>
                    <a:pt x="1" y="111"/>
                    <a:pt x="3" y="114"/>
                  </a:cubicBezTo>
                  <a:cubicBezTo>
                    <a:pt x="5" y="116"/>
                    <a:pt x="9" y="117"/>
                    <a:pt x="12" y="117"/>
                  </a:cubicBezTo>
                  <a:cubicBezTo>
                    <a:pt x="12" y="117"/>
                    <a:pt x="13" y="117"/>
                    <a:pt x="13" y="117"/>
                  </a:cubicBezTo>
                  <a:cubicBezTo>
                    <a:pt x="23" y="116"/>
                    <a:pt x="33" y="111"/>
                    <a:pt x="40" y="104"/>
                  </a:cubicBezTo>
                  <a:cubicBezTo>
                    <a:pt x="54" y="91"/>
                    <a:pt x="67" y="77"/>
                    <a:pt x="79" y="62"/>
                  </a:cubicBezTo>
                  <a:cubicBezTo>
                    <a:pt x="82" y="56"/>
                    <a:pt x="86" y="52"/>
                    <a:pt x="92" y="48"/>
                  </a:cubicBezTo>
                  <a:cubicBezTo>
                    <a:pt x="95" y="47"/>
                    <a:pt x="99" y="46"/>
                    <a:pt x="102" y="45"/>
                  </a:cubicBezTo>
                  <a:cubicBezTo>
                    <a:pt x="111" y="44"/>
                    <a:pt x="120" y="40"/>
                    <a:pt x="127" y="35"/>
                  </a:cubicBezTo>
                  <a:cubicBezTo>
                    <a:pt x="118" y="23"/>
                    <a:pt x="105" y="16"/>
                    <a:pt x="90" y="15"/>
                  </a:cubicBezTo>
                  <a:cubicBezTo>
                    <a:pt x="75" y="13"/>
                    <a:pt x="43" y="0"/>
                    <a:pt x="35" y="17"/>
                  </a:cubicBezTo>
                  <a:close/>
                </a:path>
              </a:pathLst>
            </a:custGeom>
            <a:solidFill>
              <a:srgbClr val="FF5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2" name="Freeform 1761">
              <a:extLst>
                <a:ext uri="{FF2B5EF4-FFF2-40B4-BE49-F238E27FC236}">
                  <a16:creationId xmlns:a16="http://schemas.microsoft.com/office/drawing/2014/main" id="{889B0E86-E536-4108-9EF2-59ADE268E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925" y="2355851"/>
              <a:ext cx="34925" cy="76200"/>
            </a:xfrm>
            <a:custGeom>
              <a:avLst/>
              <a:gdLst>
                <a:gd name="T0" fmla="*/ 60 w 105"/>
                <a:gd name="T1" fmla="*/ 28 h 229"/>
                <a:gd name="T2" fmla="*/ 103 w 105"/>
                <a:gd name="T3" fmla="*/ 148 h 229"/>
                <a:gd name="T4" fmla="*/ 105 w 105"/>
                <a:gd name="T5" fmla="*/ 158 h 229"/>
                <a:gd name="T6" fmla="*/ 96 w 105"/>
                <a:gd name="T7" fmla="*/ 183 h 229"/>
                <a:gd name="T8" fmla="*/ 51 w 105"/>
                <a:gd name="T9" fmla="*/ 219 h 229"/>
                <a:gd name="T10" fmla="*/ 11 w 105"/>
                <a:gd name="T11" fmla="*/ 229 h 229"/>
                <a:gd name="T12" fmla="*/ 0 w 105"/>
                <a:gd name="T13" fmla="*/ 228 h 229"/>
                <a:gd name="T14" fmla="*/ 60 w 105"/>
                <a:gd name="T15" fmla="*/ 2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29">
                  <a:moveTo>
                    <a:pt x="60" y="28"/>
                  </a:moveTo>
                  <a:cubicBezTo>
                    <a:pt x="60" y="131"/>
                    <a:pt x="93" y="127"/>
                    <a:pt x="103" y="148"/>
                  </a:cubicBezTo>
                  <a:cubicBezTo>
                    <a:pt x="104" y="151"/>
                    <a:pt x="105" y="154"/>
                    <a:pt x="105" y="158"/>
                  </a:cubicBezTo>
                  <a:cubicBezTo>
                    <a:pt x="105" y="167"/>
                    <a:pt x="101" y="176"/>
                    <a:pt x="96" y="183"/>
                  </a:cubicBezTo>
                  <a:cubicBezTo>
                    <a:pt x="84" y="198"/>
                    <a:pt x="68" y="211"/>
                    <a:pt x="51" y="219"/>
                  </a:cubicBezTo>
                  <a:cubicBezTo>
                    <a:pt x="39" y="226"/>
                    <a:pt x="25" y="229"/>
                    <a:pt x="11" y="229"/>
                  </a:cubicBezTo>
                  <a:cubicBezTo>
                    <a:pt x="8" y="229"/>
                    <a:pt x="4" y="229"/>
                    <a:pt x="0" y="228"/>
                  </a:cubicBezTo>
                  <a:cubicBezTo>
                    <a:pt x="9" y="219"/>
                    <a:pt x="63" y="0"/>
                    <a:pt x="60" y="28"/>
                  </a:cubicBezTo>
                  <a:close/>
                </a:path>
              </a:pathLst>
            </a:custGeom>
            <a:solidFill>
              <a:srgbClr val="17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3" name="Freeform 1762">
              <a:extLst>
                <a:ext uri="{FF2B5EF4-FFF2-40B4-BE49-F238E27FC236}">
                  <a16:creationId xmlns:a16="http://schemas.microsoft.com/office/drawing/2014/main" id="{E6DE026A-7683-48BC-B06C-21B1CC71F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1000" y="2355851"/>
              <a:ext cx="46037" cy="73025"/>
            </a:xfrm>
            <a:custGeom>
              <a:avLst/>
              <a:gdLst>
                <a:gd name="T0" fmla="*/ 15 w 140"/>
                <a:gd name="T1" fmla="*/ 144 h 219"/>
                <a:gd name="T2" fmla="*/ 11 w 140"/>
                <a:gd name="T3" fmla="*/ 114 h 219"/>
                <a:gd name="T4" fmla="*/ 13 w 140"/>
                <a:gd name="T5" fmla="*/ 94 h 219"/>
                <a:gd name="T6" fmla="*/ 14 w 140"/>
                <a:gd name="T7" fmla="*/ 78 h 219"/>
                <a:gd name="T8" fmla="*/ 0 w 140"/>
                <a:gd name="T9" fmla="*/ 0 h 219"/>
                <a:gd name="T10" fmla="*/ 41 w 140"/>
                <a:gd name="T11" fmla="*/ 12 h 219"/>
                <a:gd name="T12" fmla="*/ 81 w 140"/>
                <a:gd name="T13" fmla="*/ 33 h 219"/>
                <a:gd name="T14" fmla="*/ 132 w 140"/>
                <a:gd name="T15" fmla="*/ 84 h 219"/>
                <a:gd name="T16" fmla="*/ 130 w 140"/>
                <a:gd name="T17" fmla="*/ 117 h 219"/>
                <a:gd name="T18" fmla="*/ 135 w 140"/>
                <a:gd name="T19" fmla="*/ 166 h 219"/>
                <a:gd name="T20" fmla="*/ 15 w 140"/>
                <a:gd name="T21" fmla="*/ 144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219">
                  <a:moveTo>
                    <a:pt x="15" y="144"/>
                  </a:moveTo>
                  <a:cubicBezTo>
                    <a:pt x="13" y="135"/>
                    <a:pt x="11" y="125"/>
                    <a:pt x="11" y="114"/>
                  </a:cubicBezTo>
                  <a:cubicBezTo>
                    <a:pt x="11" y="108"/>
                    <a:pt x="12" y="101"/>
                    <a:pt x="13" y="94"/>
                  </a:cubicBezTo>
                  <a:cubicBezTo>
                    <a:pt x="13" y="89"/>
                    <a:pt x="14" y="83"/>
                    <a:pt x="14" y="78"/>
                  </a:cubicBezTo>
                  <a:cubicBezTo>
                    <a:pt x="14" y="51"/>
                    <a:pt x="9" y="25"/>
                    <a:pt x="0" y="0"/>
                  </a:cubicBezTo>
                  <a:cubicBezTo>
                    <a:pt x="1" y="2"/>
                    <a:pt x="37" y="10"/>
                    <a:pt x="41" y="12"/>
                  </a:cubicBezTo>
                  <a:cubicBezTo>
                    <a:pt x="55" y="17"/>
                    <a:pt x="68" y="25"/>
                    <a:pt x="81" y="33"/>
                  </a:cubicBezTo>
                  <a:cubicBezTo>
                    <a:pt x="100" y="45"/>
                    <a:pt x="124" y="62"/>
                    <a:pt x="132" y="84"/>
                  </a:cubicBezTo>
                  <a:cubicBezTo>
                    <a:pt x="131" y="95"/>
                    <a:pt x="130" y="106"/>
                    <a:pt x="130" y="117"/>
                  </a:cubicBezTo>
                  <a:cubicBezTo>
                    <a:pt x="130" y="133"/>
                    <a:pt x="132" y="150"/>
                    <a:pt x="135" y="166"/>
                  </a:cubicBezTo>
                  <a:cubicBezTo>
                    <a:pt x="140" y="199"/>
                    <a:pt x="49" y="219"/>
                    <a:pt x="15" y="144"/>
                  </a:cubicBezTo>
                  <a:close/>
                </a:path>
              </a:pathLst>
            </a:custGeom>
            <a:solidFill>
              <a:srgbClr val="FF5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4" name="Freeform 1763">
              <a:extLst>
                <a:ext uri="{FF2B5EF4-FFF2-40B4-BE49-F238E27FC236}">
                  <a16:creationId xmlns:a16="http://schemas.microsoft.com/office/drawing/2014/main" id="{311C662A-8EEB-4F6E-B379-A5F3F10BF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4175" y="2286001"/>
              <a:ext cx="76200" cy="109538"/>
            </a:xfrm>
            <a:custGeom>
              <a:avLst/>
              <a:gdLst>
                <a:gd name="T0" fmla="*/ 23 w 228"/>
                <a:gd name="T1" fmla="*/ 49 h 322"/>
                <a:gd name="T2" fmla="*/ 111 w 228"/>
                <a:gd name="T3" fmla="*/ 0 h 322"/>
                <a:gd name="T4" fmla="*/ 133 w 228"/>
                <a:gd name="T5" fmla="*/ 2 h 322"/>
                <a:gd name="T6" fmla="*/ 211 w 228"/>
                <a:gd name="T7" fmla="*/ 132 h 322"/>
                <a:gd name="T8" fmla="*/ 203 w 228"/>
                <a:gd name="T9" fmla="*/ 164 h 322"/>
                <a:gd name="T10" fmla="*/ 228 w 228"/>
                <a:gd name="T11" fmla="*/ 209 h 322"/>
                <a:gd name="T12" fmla="*/ 228 w 228"/>
                <a:gd name="T13" fmla="*/ 212 h 322"/>
                <a:gd name="T14" fmla="*/ 224 w 228"/>
                <a:gd name="T15" fmla="*/ 219 h 322"/>
                <a:gd name="T16" fmla="*/ 206 w 228"/>
                <a:gd name="T17" fmla="*/ 225 h 322"/>
                <a:gd name="T18" fmla="*/ 196 w 228"/>
                <a:gd name="T19" fmla="*/ 249 h 322"/>
                <a:gd name="T20" fmla="*/ 184 w 228"/>
                <a:gd name="T21" fmla="*/ 271 h 322"/>
                <a:gd name="T22" fmla="*/ 181 w 228"/>
                <a:gd name="T23" fmla="*/ 286 h 322"/>
                <a:gd name="T24" fmla="*/ 160 w 228"/>
                <a:gd name="T25" fmla="*/ 299 h 322"/>
                <a:gd name="T26" fmla="*/ 117 w 228"/>
                <a:gd name="T27" fmla="*/ 321 h 322"/>
                <a:gd name="T28" fmla="*/ 15 w 228"/>
                <a:gd name="T29" fmla="*/ 179 h 322"/>
                <a:gd name="T30" fmla="*/ 23 w 228"/>
                <a:gd name="T31" fmla="*/ 49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8" h="322">
                  <a:moveTo>
                    <a:pt x="23" y="49"/>
                  </a:moveTo>
                  <a:cubicBezTo>
                    <a:pt x="42" y="18"/>
                    <a:pt x="75" y="0"/>
                    <a:pt x="111" y="0"/>
                  </a:cubicBezTo>
                  <a:cubicBezTo>
                    <a:pt x="118" y="0"/>
                    <a:pt x="126" y="0"/>
                    <a:pt x="133" y="2"/>
                  </a:cubicBezTo>
                  <a:cubicBezTo>
                    <a:pt x="192" y="15"/>
                    <a:pt x="217" y="80"/>
                    <a:pt x="211" y="132"/>
                  </a:cubicBezTo>
                  <a:cubicBezTo>
                    <a:pt x="210" y="146"/>
                    <a:pt x="198" y="151"/>
                    <a:pt x="203" y="164"/>
                  </a:cubicBezTo>
                  <a:cubicBezTo>
                    <a:pt x="207" y="176"/>
                    <a:pt x="224" y="196"/>
                    <a:pt x="228" y="209"/>
                  </a:cubicBezTo>
                  <a:cubicBezTo>
                    <a:pt x="228" y="210"/>
                    <a:pt x="228" y="211"/>
                    <a:pt x="228" y="212"/>
                  </a:cubicBezTo>
                  <a:cubicBezTo>
                    <a:pt x="228" y="215"/>
                    <a:pt x="227" y="218"/>
                    <a:pt x="224" y="219"/>
                  </a:cubicBezTo>
                  <a:cubicBezTo>
                    <a:pt x="219" y="222"/>
                    <a:pt x="213" y="224"/>
                    <a:pt x="206" y="225"/>
                  </a:cubicBezTo>
                  <a:cubicBezTo>
                    <a:pt x="204" y="233"/>
                    <a:pt x="200" y="241"/>
                    <a:pt x="196" y="249"/>
                  </a:cubicBezTo>
                  <a:cubicBezTo>
                    <a:pt x="192" y="260"/>
                    <a:pt x="186" y="264"/>
                    <a:pt x="184" y="271"/>
                  </a:cubicBezTo>
                  <a:cubicBezTo>
                    <a:pt x="183" y="276"/>
                    <a:pt x="182" y="281"/>
                    <a:pt x="181" y="286"/>
                  </a:cubicBezTo>
                  <a:cubicBezTo>
                    <a:pt x="177" y="295"/>
                    <a:pt x="170" y="297"/>
                    <a:pt x="160" y="299"/>
                  </a:cubicBezTo>
                  <a:cubicBezTo>
                    <a:pt x="151" y="301"/>
                    <a:pt x="128" y="302"/>
                    <a:pt x="117" y="321"/>
                  </a:cubicBezTo>
                  <a:cubicBezTo>
                    <a:pt x="114" y="322"/>
                    <a:pt x="35" y="233"/>
                    <a:pt x="15" y="179"/>
                  </a:cubicBezTo>
                  <a:cubicBezTo>
                    <a:pt x="1" y="137"/>
                    <a:pt x="0" y="88"/>
                    <a:pt x="23" y="49"/>
                  </a:cubicBezTo>
                  <a:close/>
                </a:path>
              </a:pathLst>
            </a:custGeom>
            <a:solidFill>
              <a:srgbClr val="FF5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5" name="Freeform 1764">
              <a:extLst>
                <a:ext uri="{FF2B5EF4-FFF2-40B4-BE49-F238E27FC236}">
                  <a16:creationId xmlns:a16="http://schemas.microsoft.com/office/drawing/2014/main" id="{4D20D7E4-2195-4857-B46F-44F3D8833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3225" y="2309813"/>
              <a:ext cx="52387" cy="31750"/>
            </a:xfrm>
            <a:custGeom>
              <a:avLst/>
              <a:gdLst>
                <a:gd name="T0" fmla="*/ 154 w 160"/>
                <a:gd name="T1" fmla="*/ 0 h 98"/>
                <a:gd name="T2" fmla="*/ 160 w 160"/>
                <a:gd name="T3" fmla="*/ 37 h 98"/>
                <a:gd name="T4" fmla="*/ 105 w 160"/>
                <a:gd name="T5" fmla="*/ 56 h 98"/>
                <a:gd name="T6" fmla="*/ 48 w 160"/>
                <a:gd name="T7" fmla="*/ 66 h 98"/>
                <a:gd name="T8" fmla="*/ 0 w 160"/>
                <a:gd name="T9" fmla="*/ 98 h 98"/>
                <a:gd name="T10" fmla="*/ 0 w 160"/>
                <a:gd name="T11" fmla="*/ 95 h 98"/>
                <a:gd name="T12" fmla="*/ 33 w 160"/>
                <a:gd name="T13" fmla="*/ 26 h 98"/>
                <a:gd name="T14" fmla="*/ 105 w 160"/>
                <a:gd name="T15" fmla="*/ 0 h 98"/>
                <a:gd name="T16" fmla="*/ 109 w 160"/>
                <a:gd name="T17" fmla="*/ 0 h 98"/>
                <a:gd name="T18" fmla="*/ 154 w 160"/>
                <a:gd name="T1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0" h="98">
                  <a:moveTo>
                    <a:pt x="154" y="0"/>
                  </a:moveTo>
                  <a:lnTo>
                    <a:pt x="160" y="37"/>
                  </a:lnTo>
                  <a:cubicBezTo>
                    <a:pt x="148" y="54"/>
                    <a:pt x="122" y="55"/>
                    <a:pt x="105" y="56"/>
                  </a:cubicBezTo>
                  <a:cubicBezTo>
                    <a:pt x="85" y="57"/>
                    <a:pt x="66" y="60"/>
                    <a:pt x="48" y="66"/>
                  </a:cubicBezTo>
                  <a:cubicBezTo>
                    <a:pt x="29" y="72"/>
                    <a:pt x="13" y="83"/>
                    <a:pt x="0" y="98"/>
                  </a:cubicBezTo>
                  <a:cubicBezTo>
                    <a:pt x="0" y="97"/>
                    <a:pt x="0" y="96"/>
                    <a:pt x="0" y="95"/>
                  </a:cubicBezTo>
                  <a:cubicBezTo>
                    <a:pt x="0" y="68"/>
                    <a:pt x="12" y="43"/>
                    <a:pt x="33" y="26"/>
                  </a:cubicBezTo>
                  <a:cubicBezTo>
                    <a:pt x="53" y="9"/>
                    <a:pt x="79" y="0"/>
                    <a:pt x="105" y="0"/>
                  </a:cubicBezTo>
                  <a:cubicBezTo>
                    <a:pt x="106" y="0"/>
                    <a:pt x="108" y="0"/>
                    <a:pt x="109" y="0"/>
                  </a:cubicBezTo>
                  <a:lnTo>
                    <a:pt x="1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6" name="Freeform 1765">
              <a:extLst>
                <a:ext uri="{FF2B5EF4-FFF2-40B4-BE49-F238E27FC236}">
                  <a16:creationId xmlns:a16="http://schemas.microsoft.com/office/drawing/2014/main" id="{F22A441A-FA1F-41A5-A28C-60F3924B2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900" y="2273301"/>
              <a:ext cx="112712" cy="163513"/>
            </a:xfrm>
            <a:custGeom>
              <a:avLst/>
              <a:gdLst>
                <a:gd name="T0" fmla="*/ 97 w 337"/>
                <a:gd name="T1" fmla="*/ 95 h 488"/>
                <a:gd name="T2" fmla="*/ 50 w 337"/>
                <a:gd name="T3" fmla="*/ 152 h 488"/>
                <a:gd name="T4" fmla="*/ 42 w 337"/>
                <a:gd name="T5" fmla="*/ 191 h 488"/>
                <a:gd name="T6" fmla="*/ 53 w 337"/>
                <a:gd name="T7" fmla="*/ 236 h 488"/>
                <a:gd name="T8" fmla="*/ 71 w 337"/>
                <a:gd name="T9" fmla="*/ 260 h 488"/>
                <a:gd name="T10" fmla="*/ 54 w 337"/>
                <a:gd name="T11" fmla="*/ 356 h 488"/>
                <a:gd name="T12" fmla="*/ 0 w 337"/>
                <a:gd name="T13" fmla="*/ 400 h 488"/>
                <a:gd name="T14" fmla="*/ 113 w 337"/>
                <a:gd name="T15" fmla="*/ 437 h 488"/>
                <a:gd name="T16" fmla="*/ 271 w 337"/>
                <a:gd name="T17" fmla="*/ 466 h 488"/>
                <a:gd name="T18" fmla="*/ 309 w 337"/>
                <a:gd name="T19" fmla="*/ 403 h 488"/>
                <a:gd name="T20" fmla="*/ 309 w 337"/>
                <a:gd name="T21" fmla="*/ 402 h 488"/>
                <a:gd name="T22" fmla="*/ 222 w 337"/>
                <a:gd name="T23" fmla="*/ 342 h 488"/>
                <a:gd name="T24" fmla="*/ 218 w 337"/>
                <a:gd name="T25" fmla="*/ 152 h 488"/>
                <a:gd name="T26" fmla="*/ 337 w 337"/>
                <a:gd name="T27" fmla="*/ 121 h 488"/>
                <a:gd name="T28" fmla="*/ 108 w 337"/>
                <a:gd name="T29" fmla="*/ 84 h 488"/>
                <a:gd name="T30" fmla="*/ 97 w 337"/>
                <a:gd name="T31" fmla="*/ 95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7" h="488">
                  <a:moveTo>
                    <a:pt x="97" y="95"/>
                  </a:moveTo>
                  <a:cubicBezTo>
                    <a:pt x="79" y="112"/>
                    <a:pt x="64" y="131"/>
                    <a:pt x="50" y="152"/>
                  </a:cubicBezTo>
                  <a:cubicBezTo>
                    <a:pt x="45" y="164"/>
                    <a:pt x="42" y="178"/>
                    <a:pt x="42" y="191"/>
                  </a:cubicBezTo>
                  <a:cubicBezTo>
                    <a:pt x="42" y="207"/>
                    <a:pt x="46" y="222"/>
                    <a:pt x="53" y="236"/>
                  </a:cubicBezTo>
                  <a:cubicBezTo>
                    <a:pt x="58" y="245"/>
                    <a:pt x="66" y="252"/>
                    <a:pt x="71" y="260"/>
                  </a:cubicBezTo>
                  <a:cubicBezTo>
                    <a:pt x="96" y="299"/>
                    <a:pt x="81" y="327"/>
                    <a:pt x="54" y="356"/>
                  </a:cubicBezTo>
                  <a:cubicBezTo>
                    <a:pt x="47" y="363"/>
                    <a:pt x="14" y="381"/>
                    <a:pt x="0" y="400"/>
                  </a:cubicBezTo>
                  <a:cubicBezTo>
                    <a:pt x="27" y="396"/>
                    <a:pt x="52" y="386"/>
                    <a:pt x="113" y="437"/>
                  </a:cubicBezTo>
                  <a:cubicBezTo>
                    <a:pt x="173" y="488"/>
                    <a:pt x="249" y="480"/>
                    <a:pt x="271" y="466"/>
                  </a:cubicBezTo>
                  <a:cubicBezTo>
                    <a:pt x="294" y="453"/>
                    <a:pt x="309" y="429"/>
                    <a:pt x="309" y="403"/>
                  </a:cubicBezTo>
                  <a:cubicBezTo>
                    <a:pt x="309" y="402"/>
                    <a:pt x="309" y="402"/>
                    <a:pt x="309" y="402"/>
                  </a:cubicBezTo>
                  <a:cubicBezTo>
                    <a:pt x="271" y="406"/>
                    <a:pt x="239" y="375"/>
                    <a:pt x="222" y="342"/>
                  </a:cubicBezTo>
                  <a:cubicBezTo>
                    <a:pt x="185" y="273"/>
                    <a:pt x="183" y="222"/>
                    <a:pt x="218" y="152"/>
                  </a:cubicBezTo>
                  <a:cubicBezTo>
                    <a:pt x="238" y="113"/>
                    <a:pt x="295" y="130"/>
                    <a:pt x="337" y="121"/>
                  </a:cubicBezTo>
                  <a:cubicBezTo>
                    <a:pt x="316" y="7"/>
                    <a:pt x="164" y="0"/>
                    <a:pt x="108" y="84"/>
                  </a:cubicBezTo>
                  <a:cubicBezTo>
                    <a:pt x="104" y="87"/>
                    <a:pt x="100" y="91"/>
                    <a:pt x="97" y="95"/>
                  </a:cubicBezTo>
                  <a:close/>
                </a:path>
              </a:pathLst>
            </a:custGeom>
            <a:solidFill>
              <a:srgbClr val="17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7" name="Freeform 1766">
              <a:extLst>
                <a:ext uri="{FF2B5EF4-FFF2-40B4-BE49-F238E27FC236}">
                  <a16:creationId xmlns:a16="http://schemas.microsoft.com/office/drawing/2014/main" id="{E9D2893A-ABBD-44BC-96CC-331D5260E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7988" y="2376488"/>
              <a:ext cx="33337" cy="33338"/>
            </a:xfrm>
            <a:custGeom>
              <a:avLst/>
              <a:gdLst>
                <a:gd name="T0" fmla="*/ 93 w 102"/>
                <a:gd name="T1" fmla="*/ 33 h 99"/>
                <a:gd name="T2" fmla="*/ 78 w 102"/>
                <a:gd name="T3" fmla="*/ 34 h 99"/>
                <a:gd name="T4" fmla="*/ 0 w 102"/>
                <a:gd name="T5" fmla="*/ 0 h 99"/>
                <a:gd name="T6" fmla="*/ 21 w 102"/>
                <a:gd name="T7" fmla="*/ 49 h 99"/>
                <a:gd name="T8" fmla="*/ 52 w 102"/>
                <a:gd name="T9" fmla="*/ 91 h 99"/>
                <a:gd name="T10" fmla="*/ 78 w 102"/>
                <a:gd name="T11" fmla="*/ 99 h 99"/>
                <a:gd name="T12" fmla="*/ 102 w 102"/>
                <a:gd name="T13" fmla="*/ 93 h 99"/>
                <a:gd name="T14" fmla="*/ 93 w 102"/>
                <a:gd name="T15" fmla="*/ 3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9">
                  <a:moveTo>
                    <a:pt x="93" y="33"/>
                  </a:moveTo>
                  <a:cubicBezTo>
                    <a:pt x="88" y="34"/>
                    <a:pt x="83" y="34"/>
                    <a:pt x="78" y="34"/>
                  </a:cubicBezTo>
                  <a:cubicBezTo>
                    <a:pt x="49" y="34"/>
                    <a:pt x="20" y="22"/>
                    <a:pt x="0" y="0"/>
                  </a:cubicBezTo>
                  <a:cubicBezTo>
                    <a:pt x="9" y="15"/>
                    <a:pt x="14" y="32"/>
                    <a:pt x="21" y="49"/>
                  </a:cubicBezTo>
                  <a:cubicBezTo>
                    <a:pt x="27" y="65"/>
                    <a:pt x="38" y="80"/>
                    <a:pt x="52" y="91"/>
                  </a:cubicBezTo>
                  <a:cubicBezTo>
                    <a:pt x="60" y="96"/>
                    <a:pt x="69" y="99"/>
                    <a:pt x="78" y="99"/>
                  </a:cubicBezTo>
                  <a:cubicBezTo>
                    <a:pt x="87" y="99"/>
                    <a:pt x="95" y="97"/>
                    <a:pt x="102" y="93"/>
                  </a:cubicBezTo>
                  <a:lnTo>
                    <a:pt x="93" y="33"/>
                  </a:lnTo>
                  <a:close/>
                </a:path>
              </a:pathLst>
            </a:custGeom>
            <a:solidFill>
              <a:srgbClr val="17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8" name="Freeform 1767">
              <a:extLst>
                <a:ext uri="{FF2B5EF4-FFF2-40B4-BE49-F238E27FC236}">
                  <a16:creationId xmlns:a16="http://schemas.microsoft.com/office/drawing/2014/main" id="{F1687D67-6BCD-446C-8FE8-32E01D496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9738" y="2611438"/>
              <a:ext cx="26987" cy="66675"/>
            </a:xfrm>
            <a:custGeom>
              <a:avLst/>
              <a:gdLst>
                <a:gd name="T0" fmla="*/ 0 w 83"/>
                <a:gd name="T1" fmla="*/ 83 h 198"/>
                <a:gd name="T2" fmla="*/ 83 w 83"/>
                <a:gd name="T3" fmla="*/ 0 h 198"/>
                <a:gd name="T4" fmla="*/ 83 w 83"/>
                <a:gd name="T5" fmla="*/ 198 h 198"/>
                <a:gd name="T6" fmla="*/ 0 w 83"/>
                <a:gd name="T7" fmla="*/ 198 h 198"/>
                <a:gd name="T8" fmla="*/ 0 w 83"/>
                <a:gd name="T9" fmla="*/ 8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98">
                  <a:moveTo>
                    <a:pt x="0" y="83"/>
                  </a:moveTo>
                  <a:lnTo>
                    <a:pt x="83" y="0"/>
                  </a:lnTo>
                  <a:lnTo>
                    <a:pt x="83" y="198"/>
                  </a:lnTo>
                  <a:lnTo>
                    <a:pt x="0" y="198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17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9" name="Rectangle 1768">
              <a:extLst>
                <a:ext uri="{FF2B5EF4-FFF2-40B4-BE49-F238E27FC236}">
                  <a16:creationId xmlns:a16="http://schemas.microsoft.com/office/drawing/2014/main" id="{A6C8A6CD-9660-4DAB-8234-AB46AA4C00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4325" y="2640013"/>
              <a:ext cx="125412" cy="38100"/>
            </a:xfrm>
            <a:prstGeom prst="rect">
              <a:avLst/>
            </a:prstGeom>
            <a:solidFill>
              <a:srgbClr val="008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0" name="Freeform 1769">
              <a:extLst>
                <a:ext uri="{FF2B5EF4-FFF2-40B4-BE49-F238E27FC236}">
                  <a16:creationId xmlns:a16="http://schemas.microsoft.com/office/drawing/2014/main" id="{C355ADA4-4383-49BB-8962-DE99D88B1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325" y="2611438"/>
              <a:ext cx="152400" cy="28575"/>
            </a:xfrm>
            <a:custGeom>
              <a:avLst/>
              <a:gdLst>
                <a:gd name="T0" fmla="*/ 0 w 457"/>
                <a:gd name="T1" fmla="*/ 83 h 83"/>
                <a:gd name="T2" fmla="*/ 83 w 457"/>
                <a:gd name="T3" fmla="*/ 0 h 83"/>
                <a:gd name="T4" fmla="*/ 457 w 457"/>
                <a:gd name="T5" fmla="*/ 0 h 83"/>
                <a:gd name="T6" fmla="*/ 374 w 457"/>
                <a:gd name="T7" fmla="*/ 83 h 83"/>
                <a:gd name="T8" fmla="*/ 0 w 457"/>
                <a:gd name="T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7" h="83">
                  <a:moveTo>
                    <a:pt x="0" y="83"/>
                  </a:moveTo>
                  <a:lnTo>
                    <a:pt x="83" y="0"/>
                  </a:lnTo>
                  <a:lnTo>
                    <a:pt x="457" y="0"/>
                  </a:lnTo>
                  <a:lnTo>
                    <a:pt x="374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1" name="Freeform 1770">
              <a:extLst>
                <a:ext uri="{FF2B5EF4-FFF2-40B4-BE49-F238E27FC236}">
                  <a16:creationId xmlns:a16="http://schemas.microsoft.com/office/drawing/2014/main" id="{B1282869-64E3-4CE5-B1E4-23929A460F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3375" y="2570163"/>
              <a:ext cx="131762" cy="50800"/>
            </a:xfrm>
            <a:custGeom>
              <a:avLst/>
              <a:gdLst>
                <a:gd name="T0" fmla="*/ 56 w 396"/>
                <a:gd name="T1" fmla="*/ 0 h 150"/>
                <a:gd name="T2" fmla="*/ 396 w 396"/>
                <a:gd name="T3" fmla="*/ 0 h 150"/>
                <a:gd name="T4" fmla="*/ 340 w 396"/>
                <a:gd name="T5" fmla="*/ 150 h 150"/>
                <a:gd name="T6" fmla="*/ 0 w 396"/>
                <a:gd name="T7" fmla="*/ 150 h 150"/>
                <a:gd name="T8" fmla="*/ 56 w 396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6" h="150">
                  <a:moveTo>
                    <a:pt x="56" y="0"/>
                  </a:moveTo>
                  <a:lnTo>
                    <a:pt x="396" y="0"/>
                  </a:lnTo>
                  <a:lnTo>
                    <a:pt x="340" y="150"/>
                  </a:lnTo>
                  <a:lnTo>
                    <a:pt x="0" y="15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17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2" name="Freeform 1771">
              <a:extLst>
                <a:ext uri="{FF2B5EF4-FFF2-40B4-BE49-F238E27FC236}">
                  <a16:creationId xmlns:a16="http://schemas.microsoft.com/office/drawing/2014/main" id="{EFF7F8DF-DB62-42CF-A11F-933520A04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250" y="2570163"/>
              <a:ext cx="22225" cy="50800"/>
            </a:xfrm>
            <a:custGeom>
              <a:avLst/>
              <a:gdLst>
                <a:gd name="T0" fmla="*/ 57 w 67"/>
                <a:gd name="T1" fmla="*/ 0 h 150"/>
                <a:gd name="T2" fmla="*/ 0 w 67"/>
                <a:gd name="T3" fmla="*/ 150 h 150"/>
                <a:gd name="T4" fmla="*/ 10 w 67"/>
                <a:gd name="T5" fmla="*/ 150 h 150"/>
                <a:gd name="T6" fmla="*/ 67 w 67"/>
                <a:gd name="T7" fmla="*/ 0 h 150"/>
                <a:gd name="T8" fmla="*/ 57 w 67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50">
                  <a:moveTo>
                    <a:pt x="57" y="0"/>
                  </a:moveTo>
                  <a:lnTo>
                    <a:pt x="0" y="150"/>
                  </a:lnTo>
                  <a:lnTo>
                    <a:pt x="10" y="150"/>
                  </a:lnTo>
                  <a:lnTo>
                    <a:pt x="67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66B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3" name="Freeform 1772">
              <a:extLst>
                <a:ext uri="{FF2B5EF4-FFF2-40B4-BE49-F238E27FC236}">
                  <a16:creationId xmlns:a16="http://schemas.microsoft.com/office/drawing/2014/main" id="{A7740A9B-A809-4593-B77B-96F49BBF7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8300" y="2570163"/>
              <a:ext cx="22225" cy="50800"/>
            </a:xfrm>
            <a:custGeom>
              <a:avLst/>
              <a:gdLst>
                <a:gd name="T0" fmla="*/ 56 w 66"/>
                <a:gd name="T1" fmla="*/ 0 h 150"/>
                <a:gd name="T2" fmla="*/ 0 w 66"/>
                <a:gd name="T3" fmla="*/ 150 h 150"/>
                <a:gd name="T4" fmla="*/ 9 w 66"/>
                <a:gd name="T5" fmla="*/ 150 h 150"/>
                <a:gd name="T6" fmla="*/ 66 w 66"/>
                <a:gd name="T7" fmla="*/ 0 h 150"/>
                <a:gd name="T8" fmla="*/ 56 w 66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150">
                  <a:moveTo>
                    <a:pt x="56" y="0"/>
                  </a:moveTo>
                  <a:lnTo>
                    <a:pt x="0" y="150"/>
                  </a:lnTo>
                  <a:lnTo>
                    <a:pt x="9" y="150"/>
                  </a:lnTo>
                  <a:lnTo>
                    <a:pt x="66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66B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4" name="Freeform 1773">
              <a:extLst>
                <a:ext uri="{FF2B5EF4-FFF2-40B4-BE49-F238E27FC236}">
                  <a16:creationId xmlns:a16="http://schemas.microsoft.com/office/drawing/2014/main" id="{7358CBAB-D556-4768-AAD0-A8725026E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7350" y="2570163"/>
              <a:ext cx="22225" cy="50800"/>
            </a:xfrm>
            <a:custGeom>
              <a:avLst/>
              <a:gdLst>
                <a:gd name="T0" fmla="*/ 56 w 66"/>
                <a:gd name="T1" fmla="*/ 0 h 150"/>
                <a:gd name="T2" fmla="*/ 0 w 66"/>
                <a:gd name="T3" fmla="*/ 150 h 150"/>
                <a:gd name="T4" fmla="*/ 9 w 66"/>
                <a:gd name="T5" fmla="*/ 150 h 150"/>
                <a:gd name="T6" fmla="*/ 66 w 66"/>
                <a:gd name="T7" fmla="*/ 0 h 150"/>
                <a:gd name="T8" fmla="*/ 56 w 66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150">
                  <a:moveTo>
                    <a:pt x="56" y="0"/>
                  </a:moveTo>
                  <a:lnTo>
                    <a:pt x="0" y="150"/>
                  </a:lnTo>
                  <a:lnTo>
                    <a:pt x="9" y="150"/>
                  </a:lnTo>
                  <a:lnTo>
                    <a:pt x="66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66B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5" name="Freeform 1774">
              <a:extLst>
                <a:ext uri="{FF2B5EF4-FFF2-40B4-BE49-F238E27FC236}">
                  <a16:creationId xmlns:a16="http://schemas.microsoft.com/office/drawing/2014/main" id="{8DF39253-B599-4EC4-8983-8326ACDF7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400" y="2570163"/>
              <a:ext cx="22225" cy="50800"/>
            </a:xfrm>
            <a:custGeom>
              <a:avLst/>
              <a:gdLst>
                <a:gd name="T0" fmla="*/ 56 w 66"/>
                <a:gd name="T1" fmla="*/ 0 h 150"/>
                <a:gd name="T2" fmla="*/ 0 w 66"/>
                <a:gd name="T3" fmla="*/ 150 h 150"/>
                <a:gd name="T4" fmla="*/ 10 w 66"/>
                <a:gd name="T5" fmla="*/ 150 h 150"/>
                <a:gd name="T6" fmla="*/ 66 w 66"/>
                <a:gd name="T7" fmla="*/ 0 h 150"/>
                <a:gd name="T8" fmla="*/ 56 w 66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150">
                  <a:moveTo>
                    <a:pt x="56" y="0"/>
                  </a:moveTo>
                  <a:lnTo>
                    <a:pt x="0" y="150"/>
                  </a:lnTo>
                  <a:lnTo>
                    <a:pt x="10" y="150"/>
                  </a:lnTo>
                  <a:lnTo>
                    <a:pt x="66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66B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6" name="Freeform 1775">
              <a:extLst>
                <a:ext uri="{FF2B5EF4-FFF2-40B4-BE49-F238E27FC236}">
                  <a16:creationId xmlns:a16="http://schemas.microsoft.com/office/drawing/2014/main" id="{DA2FC54E-9925-46A6-97AF-1AA75E17B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7038" y="2570163"/>
              <a:ext cx="20637" cy="50800"/>
            </a:xfrm>
            <a:custGeom>
              <a:avLst/>
              <a:gdLst>
                <a:gd name="T0" fmla="*/ 56 w 66"/>
                <a:gd name="T1" fmla="*/ 0 h 150"/>
                <a:gd name="T2" fmla="*/ 0 w 66"/>
                <a:gd name="T3" fmla="*/ 150 h 150"/>
                <a:gd name="T4" fmla="*/ 10 w 66"/>
                <a:gd name="T5" fmla="*/ 150 h 150"/>
                <a:gd name="T6" fmla="*/ 66 w 66"/>
                <a:gd name="T7" fmla="*/ 0 h 150"/>
                <a:gd name="T8" fmla="*/ 56 w 66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150">
                  <a:moveTo>
                    <a:pt x="56" y="0"/>
                  </a:moveTo>
                  <a:lnTo>
                    <a:pt x="0" y="150"/>
                  </a:lnTo>
                  <a:lnTo>
                    <a:pt x="10" y="150"/>
                  </a:lnTo>
                  <a:lnTo>
                    <a:pt x="66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66B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7" name="Freeform 1776">
              <a:extLst>
                <a:ext uri="{FF2B5EF4-FFF2-40B4-BE49-F238E27FC236}">
                  <a16:creationId xmlns:a16="http://schemas.microsoft.com/office/drawing/2014/main" id="{2F98D23E-7A6B-4265-9B72-FF45F2212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4963" y="2609851"/>
              <a:ext cx="114300" cy="3175"/>
            </a:xfrm>
            <a:custGeom>
              <a:avLst/>
              <a:gdLst>
                <a:gd name="T0" fmla="*/ 4 w 344"/>
                <a:gd name="T1" fmla="*/ 0 h 11"/>
                <a:gd name="T2" fmla="*/ 0 w 344"/>
                <a:gd name="T3" fmla="*/ 11 h 11"/>
                <a:gd name="T4" fmla="*/ 340 w 344"/>
                <a:gd name="T5" fmla="*/ 11 h 11"/>
                <a:gd name="T6" fmla="*/ 344 w 344"/>
                <a:gd name="T7" fmla="*/ 0 h 11"/>
                <a:gd name="T8" fmla="*/ 4 w 34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4" h="11">
                  <a:moveTo>
                    <a:pt x="4" y="0"/>
                  </a:moveTo>
                  <a:lnTo>
                    <a:pt x="0" y="11"/>
                  </a:lnTo>
                  <a:lnTo>
                    <a:pt x="340" y="11"/>
                  </a:lnTo>
                  <a:lnTo>
                    <a:pt x="34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66B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8" name="Freeform 1777">
              <a:extLst>
                <a:ext uri="{FF2B5EF4-FFF2-40B4-BE49-F238E27FC236}">
                  <a16:creationId xmlns:a16="http://schemas.microsoft.com/office/drawing/2014/main" id="{7F2073B4-DD85-4637-9D2E-7F99A9DAF2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313" y="2593976"/>
              <a:ext cx="114300" cy="3175"/>
            </a:xfrm>
            <a:custGeom>
              <a:avLst/>
              <a:gdLst>
                <a:gd name="T0" fmla="*/ 340 w 344"/>
                <a:gd name="T1" fmla="*/ 10 h 10"/>
                <a:gd name="T2" fmla="*/ 344 w 344"/>
                <a:gd name="T3" fmla="*/ 0 h 10"/>
                <a:gd name="T4" fmla="*/ 4 w 344"/>
                <a:gd name="T5" fmla="*/ 0 h 10"/>
                <a:gd name="T6" fmla="*/ 0 w 344"/>
                <a:gd name="T7" fmla="*/ 10 h 10"/>
                <a:gd name="T8" fmla="*/ 340 w 344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4" h="10">
                  <a:moveTo>
                    <a:pt x="340" y="10"/>
                  </a:moveTo>
                  <a:lnTo>
                    <a:pt x="344" y="0"/>
                  </a:lnTo>
                  <a:lnTo>
                    <a:pt x="4" y="0"/>
                  </a:lnTo>
                  <a:lnTo>
                    <a:pt x="0" y="10"/>
                  </a:lnTo>
                  <a:lnTo>
                    <a:pt x="340" y="10"/>
                  </a:lnTo>
                  <a:close/>
                </a:path>
              </a:pathLst>
            </a:custGeom>
            <a:solidFill>
              <a:srgbClr val="66B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9" name="Freeform 1778">
              <a:extLst>
                <a:ext uri="{FF2B5EF4-FFF2-40B4-BE49-F238E27FC236}">
                  <a16:creationId xmlns:a16="http://schemas.microsoft.com/office/drawing/2014/main" id="{A5E5A96D-1C04-42A2-A4C4-8BA651E2E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7663" y="2578101"/>
              <a:ext cx="114300" cy="3175"/>
            </a:xfrm>
            <a:custGeom>
              <a:avLst/>
              <a:gdLst>
                <a:gd name="T0" fmla="*/ 340 w 344"/>
                <a:gd name="T1" fmla="*/ 11 h 11"/>
                <a:gd name="T2" fmla="*/ 344 w 344"/>
                <a:gd name="T3" fmla="*/ 0 h 11"/>
                <a:gd name="T4" fmla="*/ 5 w 344"/>
                <a:gd name="T5" fmla="*/ 0 h 11"/>
                <a:gd name="T6" fmla="*/ 0 w 344"/>
                <a:gd name="T7" fmla="*/ 11 h 11"/>
                <a:gd name="T8" fmla="*/ 340 w 344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4" h="11">
                  <a:moveTo>
                    <a:pt x="340" y="11"/>
                  </a:moveTo>
                  <a:lnTo>
                    <a:pt x="344" y="0"/>
                  </a:lnTo>
                  <a:lnTo>
                    <a:pt x="5" y="0"/>
                  </a:lnTo>
                  <a:lnTo>
                    <a:pt x="0" y="11"/>
                  </a:lnTo>
                  <a:lnTo>
                    <a:pt x="340" y="11"/>
                  </a:lnTo>
                  <a:close/>
                </a:path>
              </a:pathLst>
            </a:custGeom>
            <a:solidFill>
              <a:srgbClr val="66B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0" name="Freeform 1779">
              <a:extLst>
                <a:ext uri="{FF2B5EF4-FFF2-40B4-BE49-F238E27FC236}">
                  <a16:creationId xmlns:a16="http://schemas.microsoft.com/office/drawing/2014/main" id="{24C8D39E-0859-4AB0-A8C8-DA21091EE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5" y="2568576"/>
              <a:ext cx="131762" cy="109538"/>
            </a:xfrm>
            <a:custGeom>
              <a:avLst/>
              <a:gdLst>
                <a:gd name="T0" fmla="*/ 394 w 394"/>
                <a:gd name="T1" fmla="*/ 325 h 325"/>
                <a:gd name="T2" fmla="*/ 387 w 394"/>
                <a:gd name="T3" fmla="*/ 90 h 325"/>
                <a:gd name="T4" fmla="*/ 366 w 394"/>
                <a:gd name="T5" fmla="*/ 3 h 325"/>
                <a:gd name="T6" fmla="*/ 39 w 394"/>
                <a:gd name="T7" fmla="*/ 50 h 325"/>
                <a:gd name="T8" fmla="*/ 10 w 394"/>
                <a:gd name="T9" fmla="*/ 253 h 325"/>
                <a:gd name="T10" fmla="*/ 9 w 394"/>
                <a:gd name="T11" fmla="*/ 325 h 325"/>
                <a:gd name="T12" fmla="*/ 394 w 394"/>
                <a:gd name="T13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4" h="325">
                  <a:moveTo>
                    <a:pt x="394" y="325"/>
                  </a:moveTo>
                  <a:cubicBezTo>
                    <a:pt x="390" y="204"/>
                    <a:pt x="388" y="107"/>
                    <a:pt x="387" y="90"/>
                  </a:cubicBezTo>
                  <a:cubicBezTo>
                    <a:pt x="386" y="70"/>
                    <a:pt x="383" y="13"/>
                    <a:pt x="366" y="3"/>
                  </a:cubicBezTo>
                  <a:cubicBezTo>
                    <a:pt x="360" y="0"/>
                    <a:pt x="66" y="13"/>
                    <a:pt x="39" y="50"/>
                  </a:cubicBezTo>
                  <a:cubicBezTo>
                    <a:pt x="0" y="103"/>
                    <a:pt x="4" y="182"/>
                    <a:pt x="10" y="253"/>
                  </a:cubicBezTo>
                  <a:lnTo>
                    <a:pt x="9" y="325"/>
                  </a:lnTo>
                  <a:lnTo>
                    <a:pt x="394" y="325"/>
                  </a:lnTo>
                  <a:close/>
                </a:path>
              </a:pathLst>
            </a:custGeom>
            <a:solidFill>
              <a:srgbClr val="008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1" name="Freeform 1780">
              <a:extLst>
                <a:ext uri="{FF2B5EF4-FFF2-40B4-BE49-F238E27FC236}">
                  <a16:creationId xmlns:a16="http://schemas.microsoft.com/office/drawing/2014/main" id="{A64EA240-719D-4DB6-B8CE-F5323081B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288" y="2390776"/>
              <a:ext cx="125412" cy="260350"/>
            </a:xfrm>
            <a:custGeom>
              <a:avLst/>
              <a:gdLst>
                <a:gd name="T0" fmla="*/ 378 w 378"/>
                <a:gd name="T1" fmla="*/ 612 h 772"/>
                <a:gd name="T2" fmla="*/ 0 w 378"/>
                <a:gd name="T3" fmla="*/ 646 h 772"/>
                <a:gd name="T4" fmla="*/ 7 w 378"/>
                <a:gd name="T5" fmla="*/ 279 h 772"/>
                <a:gd name="T6" fmla="*/ 37 w 378"/>
                <a:gd name="T7" fmla="*/ 140 h 772"/>
                <a:gd name="T8" fmla="*/ 142 w 378"/>
                <a:gd name="T9" fmla="*/ 69 h 772"/>
                <a:gd name="T10" fmla="*/ 288 w 378"/>
                <a:gd name="T11" fmla="*/ 76 h 772"/>
                <a:gd name="T12" fmla="*/ 345 w 378"/>
                <a:gd name="T13" fmla="*/ 109 h 772"/>
                <a:gd name="T14" fmla="*/ 378 w 378"/>
                <a:gd name="T15" fmla="*/ 295 h 772"/>
                <a:gd name="T16" fmla="*/ 378 w 378"/>
                <a:gd name="T17" fmla="*/ 612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8" h="772">
                  <a:moveTo>
                    <a:pt x="378" y="612"/>
                  </a:moveTo>
                  <a:cubicBezTo>
                    <a:pt x="367" y="772"/>
                    <a:pt x="214" y="704"/>
                    <a:pt x="0" y="646"/>
                  </a:cubicBezTo>
                  <a:cubicBezTo>
                    <a:pt x="12" y="590"/>
                    <a:pt x="3" y="336"/>
                    <a:pt x="7" y="279"/>
                  </a:cubicBezTo>
                  <a:cubicBezTo>
                    <a:pt x="10" y="225"/>
                    <a:pt x="11" y="186"/>
                    <a:pt x="37" y="140"/>
                  </a:cubicBezTo>
                  <a:cubicBezTo>
                    <a:pt x="55" y="107"/>
                    <a:pt x="126" y="88"/>
                    <a:pt x="142" y="69"/>
                  </a:cubicBezTo>
                  <a:cubicBezTo>
                    <a:pt x="168" y="41"/>
                    <a:pt x="152" y="0"/>
                    <a:pt x="288" y="76"/>
                  </a:cubicBezTo>
                  <a:cubicBezTo>
                    <a:pt x="305" y="86"/>
                    <a:pt x="313" y="89"/>
                    <a:pt x="345" y="109"/>
                  </a:cubicBezTo>
                  <a:cubicBezTo>
                    <a:pt x="377" y="130"/>
                    <a:pt x="376" y="196"/>
                    <a:pt x="378" y="295"/>
                  </a:cubicBezTo>
                  <a:cubicBezTo>
                    <a:pt x="378" y="339"/>
                    <a:pt x="375" y="486"/>
                    <a:pt x="378" y="612"/>
                  </a:cubicBezTo>
                  <a:close/>
                </a:path>
              </a:pathLst>
            </a:custGeom>
            <a:solidFill>
              <a:srgbClr val="17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2" name="Freeform 1781">
              <a:extLst>
                <a:ext uri="{FF2B5EF4-FFF2-40B4-BE49-F238E27FC236}">
                  <a16:creationId xmlns:a16="http://schemas.microsoft.com/office/drawing/2014/main" id="{29500B34-2BAF-47FE-BE38-AD231E1AF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3525" y="2509838"/>
              <a:ext cx="123825" cy="71438"/>
            </a:xfrm>
            <a:custGeom>
              <a:avLst/>
              <a:gdLst>
                <a:gd name="T0" fmla="*/ 48 w 368"/>
                <a:gd name="T1" fmla="*/ 130 h 213"/>
                <a:gd name="T2" fmla="*/ 181 w 368"/>
                <a:gd name="T3" fmla="*/ 159 h 213"/>
                <a:gd name="T4" fmla="*/ 267 w 368"/>
                <a:gd name="T5" fmla="*/ 187 h 213"/>
                <a:gd name="T6" fmla="*/ 338 w 368"/>
                <a:gd name="T7" fmla="*/ 211 h 213"/>
                <a:gd name="T8" fmla="*/ 352 w 368"/>
                <a:gd name="T9" fmla="*/ 195 h 213"/>
                <a:gd name="T10" fmla="*/ 322 w 368"/>
                <a:gd name="T11" fmla="*/ 175 h 213"/>
                <a:gd name="T12" fmla="*/ 354 w 368"/>
                <a:gd name="T13" fmla="*/ 178 h 213"/>
                <a:gd name="T14" fmla="*/ 365 w 368"/>
                <a:gd name="T15" fmla="*/ 172 h 213"/>
                <a:gd name="T16" fmla="*/ 359 w 368"/>
                <a:gd name="T17" fmla="*/ 156 h 213"/>
                <a:gd name="T18" fmla="*/ 332 w 368"/>
                <a:gd name="T19" fmla="*/ 133 h 213"/>
                <a:gd name="T20" fmla="*/ 317 w 368"/>
                <a:gd name="T21" fmla="*/ 123 h 213"/>
                <a:gd name="T22" fmla="*/ 298 w 368"/>
                <a:gd name="T23" fmla="*/ 118 h 213"/>
                <a:gd name="T24" fmla="*/ 225 w 368"/>
                <a:gd name="T25" fmla="*/ 103 h 213"/>
                <a:gd name="T26" fmla="*/ 106 w 368"/>
                <a:gd name="T27" fmla="*/ 38 h 213"/>
                <a:gd name="T28" fmla="*/ 75 w 368"/>
                <a:gd name="T29" fmla="*/ 1 h 213"/>
                <a:gd name="T30" fmla="*/ 0 w 368"/>
                <a:gd name="T31" fmla="*/ 75 h 213"/>
                <a:gd name="T32" fmla="*/ 48 w 368"/>
                <a:gd name="T33" fmla="*/ 13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8" h="213">
                  <a:moveTo>
                    <a:pt x="48" y="130"/>
                  </a:moveTo>
                  <a:cubicBezTo>
                    <a:pt x="91" y="145"/>
                    <a:pt x="136" y="154"/>
                    <a:pt x="181" y="159"/>
                  </a:cubicBezTo>
                  <a:cubicBezTo>
                    <a:pt x="211" y="162"/>
                    <a:pt x="241" y="171"/>
                    <a:pt x="267" y="187"/>
                  </a:cubicBezTo>
                  <a:cubicBezTo>
                    <a:pt x="312" y="193"/>
                    <a:pt x="324" y="208"/>
                    <a:pt x="338" y="211"/>
                  </a:cubicBezTo>
                  <a:cubicBezTo>
                    <a:pt x="353" y="213"/>
                    <a:pt x="362" y="202"/>
                    <a:pt x="352" y="195"/>
                  </a:cubicBezTo>
                  <a:cubicBezTo>
                    <a:pt x="342" y="188"/>
                    <a:pt x="327" y="179"/>
                    <a:pt x="322" y="175"/>
                  </a:cubicBezTo>
                  <a:cubicBezTo>
                    <a:pt x="333" y="177"/>
                    <a:pt x="343" y="178"/>
                    <a:pt x="354" y="178"/>
                  </a:cubicBezTo>
                  <a:cubicBezTo>
                    <a:pt x="358" y="178"/>
                    <a:pt x="362" y="176"/>
                    <a:pt x="365" y="172"/>
                  </a:cubicBezTo>
                  <a:cubicBezTo>
                    <a:pt x="368" y="167"/>
                    <a:pt x="363" y="160"/>
                    <a:pt x="359" y="156"/>
                  </a:cubicBezTo>
                  <a:cubicBezTo>
                    <a:pt x="351" y="148"/>
                    <a:pt x="342" y="140"/>
                    <a:pt x="332" y="133"/>
                  </a:cubicBezTo>
                  <a:cubicBezTo>
                    <a:pt x="327" y="129"/>
                    <a:pt x="322" y="126"/>
                    <a:pt x="317" y="123"/>
                  </a:cubicBezTo>
                  <a:cubicBezTo>
                    <a:pt x="311" y="120"/>
                    <a:pt x="305" y="119"/>
                    <a:pt x="298" y="118"/>
                  </a:cubicBezTo>
                  <a:cubicBezTo>
                    <a:pt x="285" y="116"/>
                    <a:pt x="234" y="105"/>
                    <a:pt x="225" y="103"/>
                  </a:cubicBezTo>
                  <a:cubicBezTo>
                    <a:pt x="185" y="91"/>
                    <a:pt x="118" y="46"/>
                    <a:pt x="106" y="38"/>
                  </a:cubicBezTo>
                  <a:cubicBezTo>
                    <a:pt x="94" y="31"/>
                    <a:pt x="89" y="25"/>
                    <a:pt x="75" y="1"/>
                  </a:cubicBezTo>
                  <a:cubicBezTo>
                    <a:pt x="57" y="0"/>
                    <a:pt x="0" y="56"/>
                    <a:pt x="0" y="75"/>
                  </a:cubicBezTo>
                  <a:cubicBezTo>
                    <a:pt x="32" y="125"/>
                    <a:pt x="33" y="124"/>
                    <a:pt x="48" y="130"/>
                  </a:cubicBezTo>
                  <a:close/>
                </a:path>
              </a:pathLst>
            </a:custGeom>
            <a:solidFill>
              <a:srgbClr val="FCE5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3" name="Freeform 1782">
              <a:extLst>
                <a:ext uri="{FF2B5EF4-FFF2-40B4-BE49-F238E27FC236}">
                  <a16:creationId xmlns:a16="http://schemas.microsoft.com/office/drawing/2014/main" id="{844DA6D8-A657-4388-A922-5EB7B4484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4963" y="2557463"/>
              <a:ext cx="31750" cy="34925"/>
            </a:xfrm>
            <a:custGeom>
              <a:avLst/>
              <a:gdLst>
                <a:gd name="T0" fmla="*/ 68 w 92"/>
                <a:gd name="T1" fmla="*/ 91 h 103"/>
                <a:gd name="T2" fmla="*/ 25 w 92"/>
                <a:gd name="T3" fmla="*/ 53 h 103"/>
                <a:gd name="T4" fmla="*/ 9 w 92"/>
                <a:gd name="T5" fmla="*/ 30 h 103"/>
                <a:gd name="T6" fmla="*/ 0 w 92"/>
                <a:gd name="T7" fmla="*/ 0 h 103"/>
                <a:gd name="T8" fmla="*/ 65 w 92"/>
                <a:gd name="T9" fmla="*/ 35 h 103"/>
                <a:gd name="T10" fmla="*/ 82 w 92"/>
                <a:gd name="T11" fmla="*/ 72 h 103"/>
                <a:gd name="T12" fmla="*/ 68 w 92"/>
                <a:gd name="T13" fmla="*/ 9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103">
                  <a:moveTo>
                    <a:pt x="68" y="91"/>
                  </a:moveTo>
                  <a:cubicBezTo>
                    <a:pt x="55" y="76"/>
                    <a:pt x="41" y="64"/>
                    <a:pt x="25" y="53"/>
                  </a:cubicBezTo>
                  <a:cubicBezTo>
                    <a:pt x="14" y="45"/>
                    <a:pt x="14" y="44"/>
                    <a:pt x="9" y="30"/>
                  </a:cubicBezTo>
                  <a:cubicBezTo>
                    <a:pt x="4" y="21"/>
                    <a:pt x="1" y="11"/>
                    <a:pt x="0" y="0"/>
                  </a:cubicBezTo>
                  <a:cubicBezTo>
                    <a:pt x="21" y="2"/>
                    <a:pt x="62" y="22"/>
                    <a:pt x="65" y="35"/>
                  </a:cubicBezTo>
                  <a:cubicBezTo>
                    <a:pt x="68" y="53"/>
                    <a:pt x="73" y="51"/>
                    <a:pt x="82" y="72"/>
                  </a:cubicBezTo>
                  <a:cubicBezTo>
                    <a:pt x="92" y="94"/>
                    <a:pt x="75" y="103"/>
                    <a:pt x="68" y="91"/>
                  </a:cubicBezTo>
                  <a:close/>
                </a:path>
              </a:pathLst>
            </a:custGeom>
            <a:solidFill>
              <a:srgbClr val="FCE5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4" name="Freeform 1783">
              <a:extLst>
                <a:ext uri="{FF2B5EF4-FFF2-40B4-BE49-F238E27FC236}">
                  <a16:creationId xmlns:a16="http://schemas.microsoft.com/office/drawing/2014/main" id="{B8E68666-DA23-4A73-82B9-8A81FF9E4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950" y="2420938"/>
              <a:ext cx="58737" cy="119063"/>
            </a:xfrm>
            <a:custGeom>
              <a:avLst/>
              <a:gdLst>
                <a:gd name="T0" fmla="*/ 31 w 178"/>
                <a:gd name="T1" fmla="*/ 0 h 355"/>
                <a:gd name="T2" fmla="*/ 106 w 178"/>
                <a:gd name="T3" fmla="*/ 84 h 355"/>
                <a:gd name="T4" fmla="*/ 178 w 178"/>
                <a:gd name="T5" fmla="*/ 274 h 355"/>
                <a:gd name="T6" fmla="*/ 76 w 178"/>
                <a:gd name="T7" fmla="*/ 355 h 355"/>
                <a:gd name="T8" fmla="*/ 1 w 178"/>
                <a:gd name="T9" fmla="*/ 198 h 355"/>
                <a:gd name="T10" fmla="*/ 31 w 178"/>
                <a:gd name="T11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" h="355">
                  <a:moveTo>
                    <a:pt x="31" y="0"/>
                  </a:moveTo>
                  <a:cubicBezTo>
                    <a:pt x="85" y="30"/>
                    <a:pt x="92" y="38"/>
                    <a:pt x="106" y="84"/>
                  </a:cubicBezTo>
                  <a:cubicBezTo>
                    <a:pt x="116" y="114"/>
                    <a:pt x="156" y="220"/>
                    <a:pt x="178" y="274"/>
                  </a:cubicBezTo>
                  <a:cubicBezTo>
                    <a:pt x="143" y="303"/>
                    <a:pt x="112" y="350"/>
                    <a:pt x="76" y="355"/>
                  </a:cubicBezTo>
                  <a:cubicBezTo>
                    <a:pt x="37" y="348"/>
                    <a:pt x="1" y="198"/>
                    <a:pt x="1" y="198"/>
                  </a:cubicBezTo>
                  <a:cubicBezTo>
                    <a:pt x="0" y="192"/>
                    <a:pt x="7" y="164"/>
                    <a:pt x="31" y="0"/>
                  </a:cubicBezTo>
                  <a:close/>
                </a:path>
              </a:pathLst>
            </a:custGeom>
            <a:solidFill>
              <a:srgbClr val="17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5" name="Freeform 1784">
              <a:extLst>
                <a:ext uri="{FF2B5EF4-FFF2-40B4-BE49-F238E27FC236}">
                  <a16:creationId xmlns:a16="http://schemas.microsoft.com/office/drawing/2014/main" id="{B6964AE5-4B7B-456B-90FC-452E6B3B7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338" y="2538413"/>
              <a:ext cx="0" cy="1588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1" y="0"/>
                    <a:pt x="0" y="2"/>
                  </a:cubicBezTo>
                  <a:close/>
                </a:path>
              </a:pathLst>
            </a:custGeom>
            <a:solidFill>
              <a:srgbClr val="FCE5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6" name="Freeform 1785">
              <a:extLst>
                <a:ext uri="{FF2B5EF4-FFF2-40B4-BE49-F238E27FC236}">
                  <a16:creationId xmlns:a16="http://schemas.microsoft.com/office/drawing/2014/main" id="{F21C9357-468E-48EA-B110-57682A8760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4300" y="2420938"/>
              <a:ext cx="77787" cy="133350"/>
            </a:xfrm>
            <a:custGeom>
              <a:avLst/>
              <a:gdLst>
                <a:gd name="T0" fmla="*/ 169 w 234"/>
                <a:gd name="T1" fmla="*/ 371 h 397"/>
                <a:gd name="T2" fmla="*/ 197 w 234"/>
                <a:gd name="T3" fmla="*/ 232 h 397"/>
                <a:gd name="T4" fmla="*/ 234 w 234"/>
                <a:gd name="T5" fmla="*/ 24 h 397"/>
                <a:gd name="T6" fmla="*/ 192 w 234"/>
                <a:gd name="T7" fmla="*/ 0 h 397"/>
                <a:gd name="T8" fmla="*/ 119 w 234"/>
                <a:gd name="T9" fmla="*/ 38 h 397"/>
                <a:gd name="T10" fmla="*/ 10 w 234"/>
                <a:gd name="T11" fmla="*/ 352 h 397"/>
                <a:gd name="T12" fmla="*/ 169 w 234"/>
                <a:gd name="T13" fmla="*/ 371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4" h="397">
                  <a:moveTo>
                    <a:pt x="169" y="371"/>
                  </a:moveTo>
                  <a:cubicBezTo>
                    <a:pt x="184" y="314"/>
                    <a:pt x="178" y="281"/>
                    <a:pt x="197" y="232"/>
                  </a:cubicBezTo>
                  <a:cubicBezTo>
                    <a:pt x="229" y="151"/>
                    <a:pt x="234" y="111"/>
                    <a:pt x="234" y="24"/>
                  </a:cubicBezTo>
                  <a:cubicBezTo>
                    <a:pt x="234" y="18"/>
                    <a:pt x="192" y="6"/>
                    <a:pt x="192" y="0"/>
                  </a:cubicBezTo>
                  <a:cubicBezTo>
                    <a:pt x="192" y="0"/>
                    <a:pt x="186" y="2"/>
                    <a:pt x="119" y="38"/>
                  </a:cubicBezTo>
                  <a:cubicBezTo>
                    <a:pt x="52" y="74"/>
                    <a:pt x="27" y="189"/>
                    <a:pt x="10" y="352"/>
                  </a:cubicBezTo>
                  <a:cubicBezTo>
                    <a:pt x="0" y="397"/>
                    <a:pt x="164" y="390"/>
                    <a:pt x="169" y="371"/>
                  </a:cubicBezTo>
                  <a:close/>
                </a:path>
              </a:pathLst>
            </a:custGeom>
            <a:solidFill>
              <a:srgbClr val="17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7" name="Freeform 1786">
              <a:extLst>
                <a:ext uri="{FF2B5EF4-FFF2-40B4-BE49-F238E27FC236}">
                  <a16:creationId xmlns:a16="http://schemas.microsoft.com/office/drawing/2014/main" id="{BD09297B-7198-4F9B-9EAB-78F79F19E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650" y="2520951"/>
              <a:ext cx="117475" cy="73025"/>
            </a:xfrm>
            <a:custGeom>
              <a:avLst/>
              <a:gdLst>
                <a:gd name="T0" fmla="*/ 243 w 354"/>
                <a:gd name="T1" fmla="*/ 0 h 215"/>
                <a:gd name="T2" fmla="*/ 114 w 354"/>
                <a:gd name="T3" fmla="*/ 49 h 215"/>
                <a:gd name="T4" fmla="*/ 2 w 354"/>
                <a:gd name="T5" fmla="*/ 30 h 215"/>
                <a:gd name="T6" fmla="*/ 0 w 354"/>
                <a:gd name="T7" fmla="*/ 79 h 215"/>
                <a:gd name="T8" fmla="*/ 5 w 354"/>
                <a:gd name="T9" fmla="*/ 148 h 215"/>
                <a:gd name="T10" fmla="*/ 114 w 354"/>
                <a:gd name="T11" fmla="*/ 166 h 215"/>
                <a:gd name="T12" fmla="*/ 273 w 354"/>
                <a:gd name="T13" fmla="*/ 62 h 215"/>
                <a:gd name="T14" fmla="*/ 243 w 354"/>
                <a:gd name="T1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4" h="215">
                  <a:moveTo>
                    <a:pt x="243" y="0"/>
                  </a:moveTo>
                  <a:cubicBezTo>
                    <a:pt x="207" y="27"/>
                    <a:pt x="188" y="30"/>
                    <a:pt x="114" y="49"/>
                  </a:cubicBezTo>
                  <a:cubicBezTo>
                    <a:pt x="93" y="29"/>
                    <a:pt x="12" y="14"/>
                    <a:pt x="2" y="30"/>
                  </a:cubicBezTo>
                  <a:cubicBezTo>
                    <a:pt x="1" y="46"/>
                    <a:pt x="0" y="63"/>
                    <a:pt x="0" y="79"/>
                  </a:cubicBezTo>
                  <a:cubicBezTo>
                    <a:pt x="0" y="102"/>
                    <a:pt x="2" y="125"/>
                    <a:pt x="5" y="148"/>
                  </a:cubicBezTo>
                  <a:cubicBezTo>
                    <a:pt x="15" y="215"/>
                    <a:pt x="79" y="188"/>
                    <a:pt x="114" y="166"/>
                  </a:cubicBezTo>
                  <a:cubicBezTo>
                    <a:pt x="193" y="118"/>
                    <a:pt x="218" y="73"/>
                    <a:pt x="273" y="62"/>
                  </a:cubicBezTo>
                  <a:cubicBezTo>
                    <a:pt x="354" y="45"/>
                    <a:pt x="258" y="11"/>
                    <a:pt x="243" y="0"/>
                  </a:cubicBezTo>
                  <a:close/>
                </a:path>
              </a:pathLst>
            </a:custGeom>
            <a:solidFill>
              <a:srgbClr val="FCE5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8" name="Freeform 1787">
              <a:extLst>
                <a:ext uri="{FF2B5EF4-FFF2-40B4-BE49-F238E27FC236}">
                  <a16:creationId xmlns:a16="http://schemas.microsoft.com/office/drawing/2014/main" id="{87585819-4D04-4F93-ADEB-7EB1735DC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8438" y="2501901"/>
              <a:ext cx="42862" cy="22225"/>
            </a:xfrm>
            <a:custGeom>
              <a:avLst/>
              <a:gdLst>
                <a:gd name="T0" fmla="*/ 95 w 127"/>
                <a:gd name="T1" fmla="*/ 44 h 68"/>
                <a:gd name="T2" fmla="*/ 122 w 127"/>
                <a:gd name="T3" fmla="*/ 4 h 68"/>
                <a:gd name="T4" fmla="*/ 114 w 127"/>
                <a:gd name="T5" fmla="*/ 0 h 68"/>
                <a:gd name="T6" fmla="*/ 111 w 127"/>
                <a:gd name="T7" fmla="*/ 1 h 68"/>
                <a:gd name="T8" fmla="*/ 100 w 127"/>
                <a:gd name="T9" fmla="*/ 6 h 68"/>
                <a:gd name="T10" fmla="*/ 74 w 127"/>
                <a:gd name="T11" fmla="*/ 19 h 68"/>
                <a:gd name="T12" fmla="*/ 40 w 127"/>
                <a:gd name="T13" fmla="*/ 28 h 68"/>
                <a:gd name="T14" fmla="*/ 0 w 127"/>
                <a:gd name="T15" fmla="*/ 64 h 68"/>
                <a:gd name="T16" fmla="*/ 82 w 127"/>
                <a:gd name="T17" fmla="*/ 68 h 68"/>
                <a:gd name="T18" fmla="*/ 95 w 127"/>
                <a:gd name="T19" fmla="*/ 4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68">
                  <a:moveTo>
                    <a:pt x="95" y="44"/>
                  </a:moveTo>
                  <a:cubicBezTo>
                    <a:pt x="118" y="38"/>
                    <a:pt x="127" y="10"/>
                    <a:pt x="122" y="4"/>
                  </a:cubicBezTo>
                  <a:cubicBezTo>
                    <a:pt x="120" y="2"/>
                    <a:pt x="117" y="0"/>
                    <a:pt x="114" y="0"/>
                  </a:cubicBezTo>
                  <a:cubicBezTo>
                    <a:pt x="113" y="0"/>
                    <a:pt x="112" y="0"/>
                    <a:pt x="111" y="1"/>
                  </a:cubicBezTo>
                  <a:cubicBezTo>
                    <a:pt x="107" y="2"/>
                    <a:pt x="103" y="4"/>
                    <a:pt x="100" y="6"/>
                  </a:cubicBezTo>
                  <a:cubicBezTo>
                    <a:pt x="92" y="11"/>
                    <a:pt x="83" y="15"/>
                    <a:pt x="74" y="19"/>
                  </a:cubicBezTo>
                  <a:cubicBezTo>
                    <a:pt x="61" y="24"/>
                    <a:pt x="52" y="20"/>
                    <a:pt x="40" y="28"/>
                  </a:cubicBezTo>
                  <a:cubicBezTo>
                    <a:pt x="25" y="38"/>
                    <a:pt x="12" y="51"/>
                    <a:pt x="0" y="64"/>
                  </a:cubicBezTo>
                  <a:lnTo>
                    <a:pt x="82" y="68"/>
                  </a:lnTo>
                  <a:cubicBezTo>
                    <a:pt x="82" y="68"/>
                    <a:pt x="72" y="50"/>
                    <a:pt x="95" y="44"/>
                  </a:cubicBezTo>
                  <a:close/>
                </a:path>
              </a:pathLst>
            </a:custGeom>
            <a:solidFill>
              <a:srgbClr val="FCE5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9" name="Freeform 1788">
              <a:extLst>
                <a:ext uri="{FF2B5EF4-FFF2-40B4-BE49-F238E27FC236}">
                  <a16:creationId xmlns:a16="http://schemas.microsoft.com/office/drawing/2014/main" id="{16BCA71A-0636-4B1B-99B2-54B531FF0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8913" y="2516188"/>
              <a:ext cx="68262" cy="28575"/>
            </a:xfrm>
            <a:custGeom>
              <a:avLst/>
              <a:gdLst>
                <a:gd name="T0" fmla="*/ 10 w 205"/>
                <a:gd name="T1" fmla="*/ 65 h 84"/>
                <a:gd name="T2" fmla="*/ 76 w 205"/>
                <a:gd name="T3" fmla="*/ 0 h 84"/>
                <a:gd name="T4" fmla="*/ 121 w 205"/>
                <a:gd name="T5" fmla="*/ 15 h 84"/>
                <a:gd name="T6" fmla="*/ 194 w 205"/>
                <a:gd name="T7" fmla="*/ 5 h 84"/>
                <a:gd name="T8" fmla="*/ 196 w 205"/>
                <a:gd name="T9" fmla="*/ 5 h 84"/>
                <a:gd name="T10" fmla="*/ 205 w 205"/>
                <a:gd name="T11" fmla="*/ 14 h 84"/>
                <a:gd name="T12" fmla="*/ 204 w 205"/>
                <a:gd name="T13" fmla="*/ 19 h 84"/>
                <a:gd name="T14" fmla="*/ 197 w 205"/>
                <a:gd name="T15" fmla="*/ 28 h 84"/>
                <a:gd name="T16" fmla="*/ 167 w 205"/>
                <a:gd name="T17" fmla="*/ 55 h 84"/>
                <a:gd name="T18" fmla="*/ 152 w 205"/>
                <a:gd name="T19" fmla="*/ 68 h 84"/>
                <a:gd name="T20" fmla="*/ 137 w 205"/>
                <a:gd name="T21" fmla="*/ 71 h 84"/>
                <a:gd name="T22" fmla="*/ 135 w 205"/>
                <a:gd name="T23" fmla="*/ 71 h 84"/>
                <a:gd name="T24" fmla="*/ 64 w 205"/>
                <a:gd name="T25" fmla="*/ 77 h 84"/>
                <a:gd name="T26" fmla="*/ 10 w 205"/>
                <a:gd name="T27" fmla="*/ 6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5" h="84">
                  <a:moveTo>
                    <a:pt x="10" y="65"/>
                  </a:moveTo>
                  <a:cubicBezTo>
                    <a:pt x="25" y="43"/>
                    <a:pt x="27" y="0"/>
                    <a:pt x="76" y="0"/>
                  </a:cubicBezTo>
                  <a:cubicBezTo>
                    <a:pt x="101" y="0"/>
                    <a:pt x="100" y="14"/>
                    <a:pt x="121" y="15"/>
                  </a:cubicBezTo>
                  <a:cubicBezTo>
                    <a:pt x="121" y="15"/>
                    <a:pt x="161" y="12"/>
                    <a:pt x="194" y="5"/>
                  </a:cubicBezTo>
                  <a:cubicBezTo>
                    <a:pt x="195" y="5"/>
                    <a:pt x="196" y="5"/>
                    <a:pt x="196" y="5"/>
                  </a:cubicBezTo>
                  <a:cubicBezTo>
                    <a:pt x="201" y="5"/>
                    <a:pt x="205" y="9"/>
                    <a:pt x="205" y="14"/>
                  </a:cubicBezTo>
                  <a:cubicBezTo>
                    <a:pt x="205" y="16"/>
                    <a:pt x="205" y="17"/>
                    <a:pt x="204" y="19"/>
                  </a:cubicBezTo>
                  <a:cubicBezTo>
                    <a:pt x="202" y="22"/>
                    <a:pt x="200" y="25"/>
                    <a:pt x="197" y="28"/>
                  </a:cubicBezTo>
                  <a:cubicBezTo>
                    <a:pt x="190" y="34"/>
                    <a:pt x="174" y="49"/>
                    <a:pt x="167" y="55"/>
                  </a:cubicBezTo>
                  <a:cubicBezTo>
                    <a:pt x="163" y="60"/>
                    <a:pt x="158" y="64"/>
                    <a:pt x="152" y="68"/>
                  </a:cubicBezTo>
                  <a:cubicBezTo>
                    <a:pt x="147" y="70"/>
                    <a:pt x="142" y="71"/>
                    <a:pt x="137" y="71"/>
                  </a:cubicBezTo>
                  <a:cubicBezTo>
                    <a:pt x="136" y="71"/>
                    <a:pt x="136" y="71"/>
                    <a:pt x="135" y="71"/>
                  </a:cubicBezTo>
                  <a:cubicBezTo>
                    <a:pt x="122" y="71"/>
                    <a:pt x="90" y="76"/>
                    <a:pt x="64" y="77"/>
                  </a:cubicBezTo>
                  <a:cubicBezTo>
                    <a:pt x="57" y="81"/>
                    <a:pt x="0" y="84"/>
                    <a:pt x="10" y="65"/>
                  </a:cubicBezTo>
                  <a:close/>
                </a:path>
              </a:pathLst>
            </a:custGeom>
            <a:solidFill>
              <a:srgbClr val="FCE5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0" name="Freeform 1789">
              <a:extLst>
                <a:ext uri="{FF2B5EF4-FFF2-40B4-BE49-F238E27FC236}">
                  <a16:creationId xmlns:a16="http://schemas.microsoft.com/office/drawing/2014/main" id="{BA991394-093E-4D80-BB00-6A506278F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150" y="2319338"/>
              <a:ext cx="79375" cy="134938"/>
            </a:xfrm>
            <a:custGeom>
              <a:avLst/>
              <a:gdLst>
                <a:gd name="T0" fmla="*/ 164 w 239"/>
                <a:gd name="T1" fmla="*/ 320 h 403"/>
                <a:gd name="T2" fmla="*/ 126 w 239"/>
                <a:gd name="T3" fmla="*/ 403 h 403"/>
                <a:gd name="T4" fmla="*/ 45 w 239"/>
                <a:gd name="T5" fmla="*/ 329 h 403"/>
                <a:gd name="T6" fmla="*/ 31 w 239"/>
                <a:gd name="T7" fmla="*/ 235 h 403"/>
                <a:gd name="T8" fmla="*/ 4 w 239"/>
                <a:gd name="T9" fmla="*/ 169 h 403"/>
                <a:gd name="T10" fmla="*/ 0 w 239"/>
                <a:gd name="T11" fmla="*/ 131 h 403"/>
                <a:gd name="T12" fmla="*/ 12 w 239"/>
                <a:gd name="T13" fmla="*/ 66 h 403"/>
                <a:gd name="T14" fmla="*/ 44 w 239"/>
                <a:gd name="T15" fmla="*/ 23 h 403"/>
                <a:gd name="T16" fmla="*/ 71 w 239"/>
                <a:gd name="T17" fmla="*/ 6 h 403"/>
                <a:gd name="T18" fmla="*/ 103 w 239"/>
                <a:gd name="T19" fmla="*/ 0 h 403"/>
                <a:gd name="T20" fmla="*/ 115 w 239"/>
                <a:gd name="T21" fmla="*/ 0 h 403"/>
                <a:gd name="T22" fmla="*/ 149 w 239"/>
                <a:gd name="T23" fmla="*/ 3 h 403"/>
                <a:gd name="T24" fmla="*/ 178 w 239"/>
                <a:gd name="T25" fmla="*/ 14 h 403"/>
                <a:gd name="T26" fmla="*/ 230 w 239"/>
                <a:gd name="T27" fmla="*/ 85 h 403"/>
                <a:gd name="T28" fmla="*/ 239 w 239"/>
                <a:gd name="T29" fmla="*/ 136 h 403"/>
                <a:gd name="T30" fmla="*/ 239 w 239"/>
                <a:gd name="T31" fmla="*/ 143 h 403"/>
                <a:gd name="T32" fmla="*/ 237 w 239"/>
                <a:gd name="T33" fmla="*/ 161 h 403"/>
                <a:gd name="T34" fmla="*/ 209 w 239"/>
                <a:gd name="T35" fmla="*/ 269 h 403"/>
                <a:gd name="T36" fmla="*/ 202 w 239"/>
                <a:gd name="T37" fmla="*/ 294 h 403"/>
                <a:gd name="T38" fmla="*/ 164 w 239"/>
                <a:gd name="T39" fmla="*/ 32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9" h="403">
                  <a:moveTo>
                    <a:pt x="164" y="320"/>
                  </a:moveTo>
                  <a:cubicBezTo>
                    <a:pt x="163" y="356"/>
                    <a:pt x="134" y="387"/>
                    <a:pt x="126" y="403"/>
                  </a:cubicBezTo>
                  <a:cubicBezTo>
                    <a:pt x="93" y="386"/>
                    <a:pt x="65" y="360"/>
                    <a:pt x="45" y="329"/>
                  </a:cubicBezTo>
                  <a:cubicBezTo>
                    <a:pt x="24" y="293"/>
                    <a:pt x="34" y="259"/>
                    <a:pt x="31" y="235"/>
                  </a:cubicBezTo>
                  <a:cubicBezTo>
                    <a:pt x="29" y="219"/>
                    <a:pt x="7" y="185"/>
                    <a:pt x="4" y="169"/>
                  </a:cubicBezTo>
                  <a:cubicBezTo>
                    <a:pt x="1" y="157"/>
                    <a:pt x="0" y="144"/>
                    <a:pt x="0" y="131"/>
                  </a:cubicBezTo>
                  <a:cubicBezTo>
                    <a:pt x="0" y="109"/>
                    <a:pt x="4" y="87"/>
                    <a:pt x="12" y="66"/>
                  </a:cubicBezTo>
                  <a:cubicBezTo>
                    <a:pt x="18" y="49"/>
                    <a:pt x="30" y="34"/>
                    <a:pt x="44" y="23"/>
                  </a:cubicBezTo>
                  <a:cubicBezTo>
                    <a:pt x="52" y="16"/>
                    <a:pt x="61" y="10"/>
                    <a:pt x="71" y="6"/>
                  </a:cubicBezTo>
                  <a:cubicBezTo>
                    <a:pt x="82" y="2"/>
                    <a:pt x="92" y="0"/>
                    <a:pt x="103" y="0"/>
                  </a:cubicBezTo>
                  <a:cubicBezTo>
                    <a:pt x="107" y="0"/>
                    <a:pt x="111" y="0"/>
                    <a:pt x="115" y="0"/>
                  </a:cubicBezTo>
                  <a:cubicBezTo>
                    <a:pt x="127" y="0"/>
                    <a:pt x="138" y="1"/>
                    <a:pt x="149" y="3"/>
                  </a:cubicBezTo>
                  <a:cubicBezTo>
                    <a:pt x="159" y="5"/>
                    <a:pt x="169" y="9"/>
                    <a:pt x="178" y="14"/>
                  </a:cubicBezTo>
                  <a:cubicBezTo>
                    <a:pt x="203" y="31"/>
                    <a:pt x="222" y="56"/>
                    <a:pt x="230" y="85"/>
                  </a:cubicBezTo>
                  <a:cubicBezTo>
                    <a:pt x="236" y="102"/>
                    <a:pt x="239" y="119"/>
                    <a:pt x="239" y="136"/>
                  </a:cubicBezTo>
                  <a:cubicBezTo>
                    <a:pt x="239" y="138"/>
                    <a:pt x="239" y="141"/>
                    <a:pt x="239" y="143"/>
                  </a:cubicBezTo>
                  <a:cubicBezTo>
                    <a:pt x="239" y="149"/>
                    <a:pt x="238" y="155"/>
                    <a:pt x="237" y="161"/>
                  </a:cubicBezTo>
                  <a:cubicBezTo>
                    <a:pt x="225" y="197"/>
                    <a:pt x="235" y="235"/>
                    <a:pt x="209" y="269"/>
                  </a:cubicBezTo>
                  <a:cubicBezTo>
                    <a:pt x="204" y="275"/>
                    <a:pt x="205" y="286"/>
                    <a:pt x="202" y="294"/>
                  </a:cubicBezTo>
                  <a:cubicBezTo>
                    <a:pt x="190" y="319"/>
                    <a:pt x="177" y="312"/>
                    <a:pt x="164" y="320"/>
                  </a:cubicBezTo>
                  <a:close/>
                </a:path>
              </a:pathLst>
            </a:custGeom>
            <a:solidFill>
              <a:srgbClr val="FCE5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1" name="Freeform 1790">
              <a:extLst>
                <a:ext uri="{FF2B5EF4-FFF2-40B4-BE49-F238E27FC236}">
                  <a16:creationId xmlns:a16="http://schemas.microsoft.com/office/drawing/2014/main" id="{16C59D4B-17CC-42BA-A310-0C6E9DC9B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263" y="2371726"/>
              <a:ext cx="65087" cy="65088"/>
            </a:xfrm>
            <a:custGeom>
              <a:avLst/>
              <a:gdLst>
                <a:gd name="T0" fmla="*/ 18 w 194"/>
                <a:gd name="T1" fmla="*/ 120 h 192"/>
                <a:gd name="T2" fmla="*/ 58 w 194"/>
                <a:gd name="T3" fmla="*/ 159 h 192"/>
                <a:gd name="T4" fmla="*/ 115 w 194"/>
                <a:gd name="T5" fmla="*/ 190 h 192"/>
                <a:gd name="T6" fmla="*/ 151 w 194"/>
                <a:gd name="T7" fmla="*/ 175 h 192"/>
                <a:gd name="T8" fmla="*/ 178 w 194"/>
                <a:gd name="T9" fmla="*/ 139 h 192"/>
                <a:gd name="T10" fmla="*/ 192 w 194"/>
                <a:gd name="T11" fmla="*/ 70 h 192"/>
                <a:gd name="T12" fmla="*/ 169 w 194"/>
                <a:gd name="T13" fmla="*/ 107 h 192"/>
                <a:gd name="T14" fmla="*/ 152 w 194"/>
                <a:gd name="T15" fmla="*/ 73 h 192"/>
                <a:gd name="T16" fmla="*/ 129 w 194"/>
                <a:gd name="T17" fmla="*/ 67 h 192"/>
                <a:gd name="T18" fmla="*/ 120 w 194"/>
                <a:gd name="T19" fmla="*/ 68 h 192"/>
                <a:gd name="T20" fmla="*/ 69 w 194"/>
                <a:gd name="T21" fmla="*/ 101 h 192"/>
                <a:gd name="T22" fmla="*/ 27 w 194"/>
                <a:gd name="T23" fmla="*/ 42 h 192"/>
                <a:gd name="T24" fmla="*/ 0 w 194"/>
                <a:gd name="T25" fmla="*/ 3 h 192"/>
                <a:gd name="T26" fmla="*/ 18 w 194"/>
                <a:gd name="T27" fmla="*/ 12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4" h="192">
                  <a:moveTo>
                    <a:pt x="18" y="120"/>
                  </a:moveTo>
                  <a:cubicBezTo>
                    <a:pt x="28" y="136"/>
                    <a:pt x="42" y="149"/>
                    <a:pt x="58" y="159"/>
                  </a:cubicBezTo>
                  <a:cubicBezTo>
                    <a:pt x="70" y="167"/>
                    <a:pt x="93" y="192"/>
                    <a:pt x="115" y="190"/>
                  </a:cubicBezTo>
                  <a:cubicBezTo>
                    <a:pt x="138" y="188"/>
                    <a:pt x="136" y="181"/>
                    <a:pt x="151" y="175"/>
                  </a:cubicBezTo>
                  <a:cubicBezTo>
                    <a:pt x="176" y="167"/>
                    <a:pt x="165" y="152"/>
                    <a:pt x="178" y="139"/>
                  </a:cubicBezTo>
                  <a:cubicBezTo>
                    <a:pt x="192" y="126"/>
                    <a:pt x="194" y="92"/>
                    <a:pt x="192" y="70"/>
                  </a:cubicBezTo>
                  <a:cubicBezTo>
                    <a:pt x="186" y="84"/>
                    <a:pt x="179" y="97"/>
                    <a:pt x="169" y="107"/>
                  </a:cubicBezTo>
                  <a:cubicBezTo>
                    <a:pt x="167" y="95"/>
                    <a:pt x="161" y="82"/>
                    <a:pt x="152" y="73"/>
                  </a:cubicBezTo>
                  <a:cubicBezTo>
                    <a:pt x="145" y="69"/>
                    <a:pt x="137" y="67"/>
                    <a:pt x="129" y="67"/>
                  </a:cubicBezTo>
                  <a:cubicBezTo>
                    <a:pt x="126" y="67"/>
                    <a:pt x="123" y="67"/>
                    <a:pt x="120" y="68"/>
                  </a:cubicBezTo>
                  <a:cubicBezTo>
                    <a:pt x="99" y="72"/>
                    <a:pt x="84" y="71"/>
                    <a:pt x="69" y="101"/>
                  </a:cubicBezTo>
                  <a:cubicBezTo>
                    <a:pt x="47" y="94"/>
                    <a:pt x="34" y="67"/>
                    <a:pt x="27" y="42"/>
                  </a:cubicBezTo>
                  <a:cubicBezTo>
                    <a:pt x="21" y="19"/>
                    <a:pt x="10" y="0"/>
                    <a:pt x="0" y="3"/>
                  </a:cubicBezTo>
                  <a:cubicBezTo>
                    <a:pt x="16" y="42"/>
                    <a:pt x="0" y="83"/>
                    <a:pt x="18" y="120"/>
                  </a:cubicBezTo>
                  <a:close/>
                </a:path>
              </a:pathLst>
            </a:custGeom>
            <a:solidFill>
              <a:srgbClr val="17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2" name="Freeform 1791">
              <a:extLst>
                <a:ext uri="{FF2B5EF4-FFF2-40B4-BE49-F238E27FC236}">
                  <a16:creationId xmlns:a16="http://schemas.microsoft.com/office/drawing/2014/main" id="{31B6F557-1B64-4CA9-9BDD-465A59B9B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5425" y="2401888"/>
              <a:ext cx="23812" cy="12700"/>
            </a:xfrm>
            <a:custGeom>
              <a:avLst/>
              <a:gdLst>
                <a:gd name="T0" fmla="*/ 0 w 70"/>
                <a:gd name="T1" fmla="*/ 24 h 37"/>
                <a:gd name="T2" fmla="*/ 30 w 70"/>
                <a:gd name="T3" fmla="*/ 30 h 37"/>
                <a:gd name="T4" fmla="*/ 35 w 70"/>
                <a:gd name="T5" fmla="*/ 24 h 37"/>
                <a:gd name="T6" fmla="*/ 42 w 70"/>
                <a:gd name="T7" fmla="*/ 22 h 37"/>
                <a:gd name="T8" fmla="*/ 52 w 70"/>
                <a:gd name="T9" fmla="*/ 28 h 37"/>
                <a:gd name="T10" fmla="*/ 58 w 70"/>
                <a:gd name="T11" fmla="*/ 32 h 37"/>
                <a:gd name="T12" fmla="*/ 70 w 70"/>
                <a:gd name="T13" fmla="*/ 32 h 37"/>
                <a:gd name="T14" fmla="*/ 59 w 70"/>
                <a:gd name="T15" fmla="*/ 5 h 37"/>
                <a:gd name="T16" fmla="*/ 39 w 70"/>
                <a:gd name="T17" fmla="*/ 0 h 37"/>
                <a:gd name="T18" fmla="*/ 28 w 70"/>
                <a:gd name="T19" fmla="*/ 2 h 37"/>
                <a:gd name="T20" fmla="*/ 0 w 70"/>
                <a:gd name="T21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37">
                  <a:moveTo>
                    <a:pt x="0" y="24"/>
                  </a:moveTo>
                  <a:cubicBezTo>
                    <a:pt x="5" y="29"/>
                    <a:pt x="24" y="37"/>
                    <a:pt x="30" y="30"/>
                  </a:cubicBezTo>
                  <a:cubicBezTo>
                    <a:pt x="32" y="27"/>
                    <a:pt x="32" y="25"/>
                    <a:pt x="35" y="24"/>
                  </a:cubicBezTo>
                  <a:cubicBezTo>
                    <a:pt x="37" y="22"/>
                    <a:pt x="39" y="22"/>
                    <a:pt x="42" y="22"/>
                  </a:cubicBezTo>
                  <a:cubicBezTo>
                    <a:pt x="46" y="22"/>
                    <a:pt x="50" y="24"/>
                    <a:pt x="52" y="28"/>
                  </a:cubicBezTo>
                  <a:cubicBezTo>
                    <a:pt x="54" y="29"/>
                    <a:pt x="56" y="31"/>
                    <a:pt x="58" y="32"/>
                  </a:cubicBezTo>
                  <a:cubicBezTo>
                    <a:pt x="61" y="35"/>
                    <a:pt x="66" y="33"/>
                    <a:pt x="70" y="32"/>
                  </a:cubicBezTo>
                  <a:cubicBezTo>
                    <a:pt x="67" y="23"/>
                    <a:pt x="70" y="14"/>
                    <a:pt x="59" y="5"/>
                  </a:cubicBezTo>
                  <a:cubicBezTo>
                    <a:pt x="53" y="2"/>
                    <a:pt x="46" y="0"/>
                    <a:pt x="39" y="0"/>
                  </a:cubicBezTo>
                  <a:cubicBezTo>
                    <a:pt x="36" y="0"/>
                    <a:pt x="32" y="1"/>
                    <a:pt x="28" y="2"/>
                  </a:cubicBezTo>
                  <a:cubicBezTo>
                    <a:pt x="15" y="3"/>
                    <a:pt x="4" y="11"/>
                    <a:pt x="0" y="24"/>
                  </a:cubicBezTo>
                  <a:close/>
                </a:path>
              </a:pathLst>
            </a:custGeom>
            <a:solidFill>
              <a:srgbClr val="FCE5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3" name="Freeform 1792">
              <a:extLst>
                <a:ext uri="{FF2B5EF4-FFF2-40B4-BE49-F238E27FC236}">
                  <a16:creationId xmlns:a16="http://schemas.microsoft.com/office/drawing/2014/main" id="{63E401F1-7EF5-4E0B-8C79-CE9FFA150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3363" y="2386013"/>
              <a:ext cx="12700" cy="12700"/>
            </a:xfrm>
            <a:custGeom>
              <a:avLst/>
              <a:gdLst>
                <a:gd name="T0" fmla="*/ 33 w 37"/>
                <a:gd name="T1" fmla="*/ 34 h 37"/>
                <a:gd name="T2" fmla="*/ 36 w 37"/>
                <a:gd name="T3" fmla="*/ 18 h 37"/>
                <a:gd name="T4" fmla="*/ 36 w 37"/>
                <a:gd name="T5" fmla="*/ 18 h 37"/>
                <a:gd name="T6" fmla="*/ 29 w 37"/>
                <a:gd name="T7" fmla="*/ 3 h 37"/>
                <a:gd name="T8" fmla="*/ 23 w 37"/>
                <a:gd name="T9" fmla="*/ 0 h 37"/>
                <a:gd name="T10" fmla="*/ 20 w 37"/>
                <a:gd name="T11" fmla="*/ 0 h 37"/>
                <a:gd name="T12" fmla="*/ 0 w 37"/>
                <a:gd name="T13" fmla="*/ 20 h 37"/>
                <a:gd name="T14" fmla="*/ 0 w 37"/>
                <a:gd name="T15" fmla="*/ 24 h 37"/>
                <a:gd name="T16" fmla="*/ 21 w 37"/>
                <a:gd name="T17" fmla="*/ 37 h 37"/>
                <a:gd name="T18" fmla="*/ 33 w 37"/>
                <a:gd name="T19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37">
                  <a:moveTo>
                    <a:pt x="33" y="34"/>
                  </a:moveTo>
                  <a:cubicBezTo>
                    <a:pt x="37" y="30"/>
                    <a:pt x="37" y="24"/>
                    <a:pt x="36" y="18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12"/>
                    <a:pt x="34" y="7"/>
                    <a:pt x="29" y="3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22" y="0"/>
                    <a:pt x="21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21"/>
                    <a:pt x="0" y="23"/>
                    <a:pt x="0" y="24"/>
                  </a:cubicBezTo>
                  <a:cubicBezTo>
                    <a:pt x="4" y="32"/>
                    <a:pt x="12" y="37"/>
                    <a:pt x="21" y="37"/>
                  </a:cubicBezTo>
                  <a:cubicBezTo>
                    <a:pt x="25" y="37"/>
                    <a:pt x="29" y="36"/>
                    <a:pt x="33" y="34"/>
                  </a:cubicBezTo>
                  <a:close/>
                </a:path>
              </a:pathLst>
            </a:custGeom>
            <a:solidFill>
              <a:srgbClr val="FCE5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4" name="Freeform 1793">
              <a:extLst>
                <a:ext uri="{FF2B5EF4-FFF2-40B4-BE49-F238E27FC236}">
                  <a16:creationId xmlns:a16="http://schemas.microsoft.com/office/drawing/2014/main" id="{AE7A8FF3-8EF7-45D7-8D93-ACD1C66F0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0975" y="2362201"/>
              <a:ext cx="19050" cy="31750"/>
            </a:xfrm>
            <a:custGeom>
              <a:avLst/>
              <a:gdLst>
                <a:gd name="T0" fmla="*/ 49 w 56"/>
                <a:gd name="T1" fmla="*/ 38 h 95"/>
                <a:gd name="T2" fmla="*/ 16 w 56"/>
                <a:gd name="T3" fmla="*/ 5 h 95"/>
                <a:gd name="T4" fmla="*/ 7 w 56"/>
                <a:gd name="T5" fmla="*/ 57 h 95"/>
                <a:gd name="T6" fmla="*/ 40 w 56"/>
                <a:gd name="T7" fmla="*/ 90 h 95"/>
                <a:gd name="T8" fmla="*/ 49 w 56"/>
                <a:gd name="T9" fmla="*/ 3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95">
                  <a:moveTo>
                    <a:pt x="49" y="38"/>
                  </a:moveTo>
                  <a:cubicBezTo>
                    <a:pt x="42" y="15"/>
                    <a:pt x="27" y="0"/>
                    <a:pt x="16" y="5"/>
                  </a:cubicBezTo>
                  <a:cubicBezTo>
                    <a:pt x="4" y="10"/>
                    <a:pt x="0" y="33"/>
                    <a:pt x="7" y="57"/>
                  </a:cubicBezTo>
                  <a:cubicBezTo>
                    <a:pt x="14" y="80"/>
                    <a:pt x="28" y="95"/>
                    <a:pt x="40" y="90"/>
                  </a:cubicBezTo>
                  <a:cubicBezTo>
                    <a:pt x="52" y="85"/>
                    <a:pt x="56" y="62"/>
                    <a:pt x="49" y="38"/>
                  </a:cubicBezTo>
                  <a:close/>
                </a:path>
              </a:pathLst>
            </a:custGeom>
            <a:solidFill>
              <a:srgbClr val="FCE5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5" name="Freeform 1794">
              <a:extLst>
                <a:ext uri="{FF2B5EF4-FFF2-40B4-BE49-F238E27FC236}">
                  <a16:creationId xmlns:a16="http://schemas.microsoft.com/office/drawing/2014/main" id="{1D05F82E-9B47-4AA2-BC06-73E981632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0238" y="2622551"/>
              <a:ext cx="26987" cy="55563"/>
            </a:xfrm>
            <a:custGeom>
              <a:avLst/>
              <a:gdLst>
                <a:gd name="T0" fmla="*/ 83 w 84"/>
                <a:gd name="T1" fmla="*/ 165 h 165"/>
                <a:gd name="T2" fmla="*/ 84 w 84"/>
                <a:gd name="T3" fmla="*/ 157 h 165"/>
                <a:gd name="T4" fmla="*/ 79 w 84"/>
                <a:gd name="T5" fmla="*/ 129 h 165"/>
                <a:gd name="T6" fmla="*/ 41 w 84"/>
                <a:gd name="T7" fmla="*/ 0 h 165"/>
                <a:gd name="T8" fmla="*/ 4 w 84"/>
                <a:gd name="T9" fmla="*/ 129 h 165"/>
                <a:gd name="T10" fmla="*/ 0 w 84"/>
                <a:gd name="T11" fmla="*/ 157 h 165"/>
                <a:gd name="T12" fmla="*/ 0 w 84"/>
                <a:gd name="T13" fmla="*/ 165 h 165"/>
                <a:gd name="T14" fmla="*/ 83 w 84"/>
                <a:gd name="T15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65">
                  <a:moveTo>
                    <a:pt x="83" y="165"/>
                  </a:moveTo>
                  <a:cubicBezTo>
                    <a:pt x="83" y="162"/>
                    <a:pt x="84" y="159"/>
                    <a:pt x="84" y="157"/>
                  </a:cubicBezTo>
                  <a:cubicBezTo>
                    <a:pt x="84" y="147"/>
                    <a:pt x="82" y="138"/>
                    <a:pt x="79" y="129"/>
                  </a:cubicBezTo>
                  <a:lnTo>
                    <a:pt x="41" y="0"/>
                  </a:lnTo>
                  <a:lnTo>
                    <a:pt x="4" y="129"/>
                  </a:lnTo>
                  <a:cubicBezTo>
                    <a:pt x="1" y="138"/>
                    <a:pt x="0" y="147"/>
                    <a:pt x="0" y="157"/>
                  </a:cubicBezTo>
                  <a:cubicBezTo>
                    <a:pt x="0" y="159"/>
                    <a:pt x="0" y="162"/>
                    <a:pt x="0" y="165"/>
                  </a:cubicBezTo>
                  <a:lnTo>
                    <a:pt x="83" y="165"/>
                  </a:lnTo>
                  <a:close/>
                </a:path>
              </a:pathLst>
            </a:custGeom>
            <a:solidFill>
              <a:srgbClr val="68B8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6" name="Freeform 1795">
              <a:extLst>
                <a:ext uri="{FF2B5EF4-FFF2-40B4-BE49-F238E27FC236}">
                  <a16:creationId xmlns:a16="http://schemas.microsoft.com/office/drawing/2014/main" id="{D6F78134-DF6E-4FD9-829A-B3579EF84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200" y="2452688"/>
              <a:ext cx="165100" cy="225425"/>
            </a:xfrm>
            <a:custGeom>
              <a:avLst/>
              <a:gdLst>
                <a:gd name="T0" fmla="*/ 2 w 492"/>
                <a:gd name="T1" fmla="*/ 670 h 670"/>
                <a:gd name="T2" fmla="*/ 4 w 492"/>
                <a:gd name="T3" fmla="*/ 583 h 670"/>
                <a:gd name="T4" fmla="*/ 50 w 492"/>
                <a:gd name="T5" fmla="*/ 333 h 670"/>
                <a:gd name="T6" fmla="*/ 62 w 492"/>
                <a:gd name="T7" fmla="*/ 75 h 670"/>
                <a:gd name="T8" fmla="*/ 123 w 492"/>
                <a:gd name="T9" fmla="*/ 7 h 670"/>
                <a:gd name="T10" fmla="*/ 177 w 492"/>
                <a:gd name="T11" fmla="*/ 0 h 670"/>
                <a:gd name="T12" fmla="*/ 257 w 492"/>
                <a:gd name="T13" fmla="*/ 17 h 670"/>
                <a:gd name="T14" fmla="*/ 398 w 492"/>
                <a:gd name="T15" fmla="*/ 179 h 670"/>
                <a:gd name="T16" fmla="*/ 426 w 492"/>
                <a:gd name="T17" fmla="*/ 269 h 670"/>
                <a:gd name="T18" fmla="*/ 421 w 492"/>
                <a:gd name="T19" fmla="*/ 364 h 670"/>
                <a:gd name="T20" fmla="*/ 488 w 492"/>
                <a:gd name="T21" fmla="*/ 652 h 670"/>
                <a:gd name="T22" fmla="*/ 487 w 492"/>
                <a:gd name="T23" fmla="*/ 670 h 670"/>
                <a:gd name="T24" fmla="*/ 2 w 492"/>
                <a:gd name="T25" fmla="*/ 67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2" h="670">
                  <a:moveTo>
                    <a:pt x="2" y="670"/>
                  </a:moveTo>
                  <a:cubicBezTo>
                    <a:pt x="0" y="642"/>
                    <a:pt x="0" y="613"/>
                    <a:pt x="4" y="583"/>
                  </a:cubicBezTo>
                  <a:cubicBezTo>
                    <a:pt x="16" y="499"/>
                    <a:pt x="55" y="418"/>
                    <a:pt x="50" y="333"/>
                  </a:cubicBezTo>
                  <a:cubicBezTo>
                    <a:pt x="45" y="243"/>
                    <a:pt x="30" y="164"/>
                    <a:pt x="62" y="75"/>
                  </a:cubicBezTo>
                  <a:cubicBezTo>
                    <a:pt x="73" y="43"/>
                    <a:pt x="90" y="18"/>
                    <a:pt x="123" y="7"/>
                  </a:cubicBezTo>
                  <a:cubicBezTo>
                    <a:pt x="141" y="2"/>
                    <a:pt x="159" y="0"/>
                    <a:pt x="177" y="0"/>
                  </a:cubicBezTo>
                  <a:cubicBezTo>
                    <a:pt x="204" y="0"/>
                    <a:pt x="232" y="6"/>
                    <a:pt x="257" y="17"/>
                  </a:cubicBezTo>
                  <a:cubicBezTo>
                    <a:pt x="323" y="48"/>
                    <a:pt x="370" y="112"/>
                    <a:pt x="398" y="179"/>
                  </a:cubicBezTo>
                  <a:cubicBezTo>
                    <a:pt x="411" y="208"/>
                    <a:pt x="420" y="238"/>
                    <a:pt x="426" y="269"/>
                  </a:cubicBezTo>
                  <a:cubicBezTo>
                    <a:pt x="431" y="301"/>
                    <a:pt x="422" y="333"/>
                    <a:pt x="421" y="364"/>
                  </a:cubicBezTo>
                  <a:cubicBezTo>
                    <a:pt x="416" y="463"/>
                    <a:pt x="492" y="553"/>
                    <a:pt x="488" y="652"/>
                  </a:cubicBezTo>
                  <a:cubicBezTo>
                    <a:pt x="488" y="658"/>
                    <a:pt x="487" y="664"/>
                    <a:pt x="487" y="670"/>
                  </a:cubicBezTo>
                  <a:lnTo>
                    <a:pt x="2" y="670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7" name="Freeform 1796">
              <a:extLst>
                <a:ext uri="{FF2B5EF4-FFF2-40B4-BE49-F238E27FC236}">
                  <a16:creationId xmlns:a16="http://schemas.microsoft.com/office/drawing/2014/main" id="{5FC68416-464F-4438-9895-8194A03E0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538" y="2551113"/>
              <a:ext cx="96837" cy="127000"/>
            </a:xfrm>
            <a:custGeom>
              <a:avLst/>
              <a:gdLst>
                <a:gd name="T0" fmla="*/ 218 w 289"/>
                <a:gd name="T1" fmla="*/ 52 h 380"/>
                <a:gd name="T2" fmla="*/ 0 w 289"/>
                <a:gd name="T3" fmla="*/ 380 h 380"/>
                <a:gd name="T4" fmla="*/ 289 w 289"/>
                <a:gd name="T5" fmla="*/ 0 h 380"/>
                <a:gd name="T6" fmla="*/ 218 w 289"/>
                <a:gd name="T7" fmla="*/ 52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9" h="380">
                  <a:moveTo>
                    <a:pt x="218" y="52"/>
                  </a:moveTo>
                  <a:cubicBezTo>
                    <a:pt x="193" y="170"/>
                    <a:pt x="76" y="311"/>
                    <a:pt x="0" y="380"/>
                  </a:cubicBezTo>
                  <a:cubicBezTo>
                    <a:pt x="102" y="313"/>
                    <a:pt x="249" y="145"/>
                    <a:pt x="289" y="0"/>
                  </a:cubicBezTo>
                  <a:lnTo>
                    <a:pt x="218" y="52"/>
                  </a:lnTo>
                  <a:close/>
                </a:path>
              </a:pathLst>
            </a:custGeom>
            <a:solidFill>
              <a:srgbClr val="FF5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8" name="Freeform 1797">
              <a:extLst>
                <a:ext uri="{FF2B5EF4-FFF2-40B4-BE49-F238E27FC236}">
                  <a16:creationId xmlns:a16="http://schemas.microsoft.com/office/drawing/2014/main" id="{67674F87-E762-472D-A8B4-7E2285DB0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8963" y="2430463"/>
              <a:ext cx="128587" cy="219075"/>
            </a:xfrm>
            <a:custGeom>
              <a:avLst/>
              <a:gdLst>
                <a:gd name="T0" fmla="*/ 3 w 387"/>
                <a:gd name="T1" fmla="*/ 325 h 652"/>
                <a:gd name="T2" fmla="*/ 1 w 387"/>
                <a:gd name="T3" fmla="*/ 301 h 652"/>
                <a:gd name="T4" fmla="*/ 2 w 387"/>
                <a:gd name="T5" fmla="*/ 282 h 652"/>
                <a:gd name="T6" fmla="*/ 14 w 387"/>
                <a:gd name="T7" fmla="*/ 225 h 652"/>
                <a:gd name="T8" fmla="*/ 6 w 387"/>
                <a:gd name="T9" fmla="*/ 132 h 652"/>
                <a:gd name="T10" fmla="*/ 45 w 387"/>
                <a:gd name="T11" fmla="*/ 77 h 652"/>
                <a:gd name="T12" fmla="*/ 222 w 387"/>
                <a:gd name="T13" fmla="*/ 10 h 652"/>
                <a:gd name="T14" fmla="*/ 375 w 387"/>
                <a:gd name="T15" fmla="*/ 62 h 652"/>
                <a:gd name="T16" fmla="*/ 383 w 387"/>
                <a:gd name="T17" fmla="*/ 111 h 652"/>
                <a:gd name="T18" fmla="*/ 383 w 387"/>
                <a:gd name="T19" fmla="*/ 118 h 652"/>
                <a:gd name="T20" fmla="*/ 386 w 387"/>
                <a:gd name="T21" fmla="*/ 302 h 652"/>
                <a:gd name="T22" fmla="*/ 387 w 387"/>
                <a:gd name="T23" fmla="*/ 312 h 652"/>
                <a:gd name="T24" fmla="*/ 382 w 387"/>
                <a:gd name="T25" fmla="*/ 347 h 652"/>
                <a:gd name="T26" fmla="*/ 353 w 387"/>
                <a:gd name="T27" fmla="*/ 394 h 652"/>
                <a:gd name="T28" fmla="*/ 28 w 387"/>
                <a:gd name="T29" fmla="*/ 652 h 652"/>
                <a:gd name="T30" fmla="*/ 38 w 387"/>
                <a:gd name="T31" fmla="*/ 441 h 652"/>
                <a:gd name="T32" fmla="*/ 3 w 387"/>
                <a:gd name="T33" fmla="*/ 325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7" h="652">
                  <a:moveTo>
                    <a:pt x="3" y="325"/>
                  </a:moveTo>
                  <a:cubicBezTo>
                    <a:pt x="2" y="317"/>
                    <a:pt x="1" y="309"/>
                    <a:pt x="1" y="301"/>
                  </a:cubicBezTo>
                  <a:cubicBezTo>
                    <a:pt x="1" y="294"/>
                    <a:pt x="1" y="288"/>
                    <a:pt x="2" y="282"/>
                  </a:cubicBezTo>
                  <a:cubicBezTo>
                    <a:pt x="7" y="263"/>
                    <a:pt x="11" y="244"/>
                    <a:pt x="14" y="225"/>
                  </a:cubicBezTo>
                  <a:cubicBezTo>
                    <a:pt x="16" y="194"/>
                    <a:pt x="0" y="163"/>
                    <a:pt x="6" y="132"/>
                  </a:cubicBezTo>
                  <a:cubicBezTo>
                    <a:pt x="11" y="110"/>
                    <a:pt x="25" y="90"/>
                    <a:pt x="45" y="77"/>
                  </a:cubicBezTo>
                  <a:cubicBezTo>
                    <a:pt x="98" y="42"/>
                    <a:pt x="159" y="19"/>
                    <a:pt x="222" y="10"/>
                  </a:cubicBezTo>
                  <a:cubicBezTo>
                    <a:pt x="280" y="0"/>
                    <a:pt x="352" y="9"/>
                    <a:pt x="375" y="62"/>
                  </a:cubicBezTo>
                  <a:cubicBezTo>
                    <a:pt x="380" y="78"/>
                    <a:pt x="383" y="95"/>
                    <a:pt x="383" y="111"/>
                  </a:cubicBezTo>
                  <a:cubicBezTo>
                    <a:pt x="383" y="114"/>
                    <a:pt x="383" y="116"/>
                    <a:pt x="383" y="118"/>
                  </a:cubicBezTo>
                  <a:lnTo>
                    <a:pt x="386" y="302"/>
                  </a:lnTo>
                  <a:cubicBezTo>
                    <a:pt x="387" y="306"/>
                    <a:pt x="387" y="309"/>
                    <a:pt x="387" y="312"/>
                  </a:cubicBezTo>
                  <a:cubicBezTo>
                    <a:pt x="387" y="324"/>
                    <a:pt x="385" y="336"/>
                    <a:pt x="382" y="347"/>
                  </a:cubicBezTo>
                  <a:cubicBezTo>
                    <a:pt x="376" y="365"/>
                    <a:pt x="366" y="381"/>
                    <a:pt x="353" y="394"/>
                  </a:cubicBezTo>
                  <a:cubicBezTo>
                    <a:pt x="249" y="518"/>
                    <a:pt x="190" y="606"/>
                    <a:pt x="28" y="652"/>
                  </a:cubicBezTo>
                  <a:cubicBezTo>
                    <a:pt x="46" y="572"/>
                    <a:pt x="52" y="523"/>
                    <a:pt x="38" y="441"/>
                  </a:cubicBezTo>
                  <a:cubicBezTo>
                    <a:pt x="31" y="402"/>
                    <a:pt x="10" y="364"/>
                    <a:pt x="3" y="325"/>
                  </a:cubicBezTo>
                  <a:close/>
                </a:path>
              </a:pathLst>
            </a:custGeom>
            <a:solidFill>
              <a:srgbClr val="FF5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9" name="Freeform 1798">
              <a:extLst>
                <a:ext uri="{FF2B5EF4-FFF2-40B4-BE49-F238E27FC236}">
                  <a16:creationId xmlns:a16="http://schemas.microsoft.com/office/drawing/2014/main" id="{96456701-AEBE-455C-8309-32D84956F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313" y="2333626"/>
              <a:ext cx="131762" cy="198438"/>
            </a:xfrm>
            <a:custGeom>
              <a:avLst/>
              <a:gdLst>
                <a:gd name="T0" fmla="*/ 49 w 398"/>
                <a:gd name="T1" fmla="*/ 298 h 592"/>
                <a:gd name="T2" fmla="*/ 39 w 398"/>
                <a:gd name="T3" fmla="*/ 355 h 592"/>
                <a:gd name="T4" fmla="*/ 0 w 398"/>
                <a:gd name="T5" fmla="*/ 393 h 592"/>
                <a:gd name="T6" fmla="*/ 3 w 398"/>
                <a:gd name="T7" fmla="*/ 393 h 592"/>
                <a:gd name="T8" fmla="*/ 52 w 398"/>
                <a:gd name="T9" fmla="*/ 411 h 592"/>
                <a:gd name="T10" fmla="*/ 92 w 398"/>
                <a:gd name="T11" fmla="*/ 422 h 592"/>
                <a:gd name="T12" fmla="*/ 134 w 398"/>
                <a:gd name="T13" fmla="*/ 453 h 592"/>
                <a:gd name="T14" fmla="*/ 216 w 398"/>
                <a:gd name="T15" fmla="*/ 542 h 592"/>
                <a:gd name="T16" fmla="*/ 354 w 398"/>
                <a:gd name="T17" fmla="*/ 592 h 592"/>
                <a:gd name="T18" fmla="*/ 386 w 398"/>
                <a:gd name="T19" fmla="*/ 589 h 592"/>
                <a:gd name="T20" fmla="*/ 366 w 398"/>
                <a:gd name="T21" fmla="*/ 368 h 592"/>
                <a:gd name="T22" fmla="*/ 301 w 398"/>
                <a:gd name="T23" fmla="*/ 263 h 592"/>
                <a:gd name="T24" fmla="*/ 289 w 398"/>
                <a:gd name="T25" fmla="*/ 129 h 592"/>
                <a:gd name="T26" fmla="*/ 149 w 398"/>
                <a:gd name="T27" fmla="*/ 0 h 592"/>
                <a:gd name="T28" fmla="*/ 55 w 398"/>
                <a:gd name="T29" fmla="*/ 53 h 592"/>
                <a:gd name="T30" fmla="*/ 36 w 398"/>
                <a:gd name="T31" fmla="*/ 118 h 592"/>
                <a:gd name="T32" fmla="*/ 44 w 398"/>
                <a:gd name="T33" fmla="*/ 161 h 592"/>
                <a:gd name="T34" fmla="*/ 49 w 398"/>
                <a:gd name="T35" fmla="*/ 298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8" h="592">
                  <a:moveTo>
                    <a:pt x="49" y="298"/>
                  </a:moveTo>
                  <a:cubicBezTo>
                    <a:pt x="54" y="320"/>
                    <a:pt x="57" y="341"/>
                    <a:pt x="39" y="355"/>
                  </a:cubicBezTo>
                  <a:cubicBezTo>
                    <a:pt x="22" y="370"/>
                    <a:pt x="9" y="370"/>
                    <a:pt x="0" y="393"/>
                  </a:cubicBezTo>
                  <a:cubicBezTo>
                    <a:pt x="1" y="393"/>
                    <a:pt x="2" y="393"/>
                    <a:pt x="3" y="393"/>
                  </a:cubicBezTo>
                  <a:cubicBezTo>
                    <a:pt x="21" y="393"/>
                    <a:pt x="39" y="399"/>
                    <a:pt x="52" y="411"/>
                  </a:cubicBezTo>
                  <a:cubicBezTo>
                    <a:pt x="65" y="421"/>
                    <a:pt x="79" y="417"/>
                    <a:pt x="92" y="422"/>
                  </a:cubicBezTo>
                  <a:cubicBezTo>
                    <a:pt x="108" y="429"/>
                    <a:pt x="123" y="439"/>
                    <a:pt x="134" y="453"/>
                  </a:cubicBezTo>
                  <a:cubicBezTo>
                    <a:pt x="162" y="482"/>
                    <a:pt x="185" y="516"/>
                    <a:pt x="216" y="542"/>
                  </a:cubicBezTo>
                  <a:cubicBezTo>
                    <a:pt x="254" y="574"/>
                    <a:pt x="303" y="592"/>
                    <a:pt x="354" y="592"/>
                  </a:cubicBezTo>
                  <a:cubicBezTo>
                    <a:pt x="364" y="592"/>
                    <a:pt x="375" y="591"/>
                    <a:pt x="386" y="589"/>
                  </a:cubicBezTo>
                  <a:cubicBezTo>
                    <a:pt x="357" y="520"/>
                    <a:pt x="398" y="435"/>
                    <a:pt x="366" y="368"/>
                  </a:cubicBezTo>
                  <a:cubicBezTo>
                    <a:pt x="348" y="331"/>
                    <a:pt x="308" y="304"/>
                    <a:pt x="301" y="263"/>
                  </a:cubicBezTo>
                  <a:cubicBezTo>
                    <a:pt x="293" y="219"/>
                    <a:pt x="303" y="173"/>
                    <a:pt x="289" y="129"/>
                  </a:cubicBezTo>
                  <a:cubicBezTo>
                    <a:pt x="282" y="105"/>
                    <a:pt x="272" y="9"/>
                    <a:pt x="149" y="0"/>
                  </a:cubicBezTo>
                  <a:cubicBezTo>
                    <a:pt x="111" y="1"/>
                    <a:pt x="75" y="21"/>
                    <a:pt x="55" y="53"/>
                  </a:cubicBezTo>
                  <a:cubicBezTo>
                    <a:pt x="43" y="72"/>
                    <a:pt x="36" y="95"/>
                    <a:pt x="36" y="118"/>
                  </a:cubicBezTo>
                  <a:cubicBezTo>
                    <a:pt x="36" y="132"/>
                    <a:pt x="39" y="147"/>
                    <a:pt x="44" y="161"/>
                  </a:cubicBezTo>
                  <a:lnTo>
                    <a:pt x="49" y="298"/>
                  </a:ln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0" name="Freeform 1799">
              <a:extLst>
                <a:ext uri="{FF2B5EF4-FFF2-40B4-BE49-F238E27FC236}">
                  <a16:creationId xmlns:a16="http://schemas.microsoft.com/office/drawing/2014/main" id="{3066FAF1-CAB8-46E7-BE95-DE08FA686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2775" y="2436813"/>
              <a:ext cx="82550" cy="44450"/>
            </a:xfrm>
            <a:custGeom>
              <a:avLst/>
              <a:gdLst>
                <a:gd name="T0" fmla="*/ 221 w 250"/>
                <a:gd name="T1" fmla="*/ 0 h 134"/>
                <a:gd name="T2" fmla="*/ 126 w 250"/>
                <a:gd name="T3" fmla="*/ 84 h 134"/>
                <a:gd name="T4" fmla="*/ 0 w 250"/>
                <a:gd name="T5" fmla="*/ 106 h 134"/>
                <a:gd name="T6" fmla="*/ 171 w 250"/>
                <a:gd name="T7" fmla="*/ 110 h 134"/>
                <a:gd name="T8" fmla="*/ 250 w 250"/>
                <a:gd name="T9" fmla="*/ 38 h 134"/>
                <a:gd name="T10" fmla="*/ 221 w 250"/>
                <a:gd name="T1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0" h="134">
                  <a:moveTo>
                    <a:pt x="221" y="0"/>
                  </a:moveTo>
                  <a:cubicBezTo>
                    <a:pt x="202" y="40"/>
                    <a:pt x="168" y="70"/>
                    <a:pt x="126" y="84"/>
                  </a:cubicBezTo>
                  <a:cubicBezTo>
                    <a:pt x="85" y="98"/>
                    <a:pt x="43" y="105"/>
                    <a:pt x="0" y="106"/>
                  </a:cubicBezTo>
                  <a:cubicBezTo>
                    <a:pt x="52" y="134"/>
                    <a:pt x="116" y="129"/>
                    <a:pt x="171" y="110"/>
                  </a:cubicBezTo>
                  <a:cubicBezTo>
                    <a:pt x="206" y="97"/>
                    <a:pt x="243" y="75"/>
                    <a:pt x="250" y="38"/>
                  </a:cubicBezTo>
                  <a:lnTo>
                    <a:pt x="221" y="0"/>
                  </a:lnTo>
                  <a:close/>
                </a:path>
              </a:pathLst>
            </a:custGeom>
            <a:solidFill>
              <a:srgbClr val="FF5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1" name="Freeform 1800">
              <a:extLst>
                <a:ext uri="{FF2B5EF4-FFF2-40B4-BE49-F238E27FC236}">
                  <a16:creationId xmlns:a16="http://schemas.microsoft.com/office/drawing/2014/main" id="{A9136C67-005E-45B0-A7FF-0FB5F5FD84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188" y="2436813"/>
              <a:ext cx="38100" cy="26988"/>
            </a:xfrm>
            <a:custGeom>
              <a:avLst/>
              <a:gdLst>
                <a:gd name="T0" fmla="*/ 27 w 114"/>
                <a:gd name="T1" fmla="*/ 0 h 82"/>
                <a:gd name="T2" fmla="*/ 0 w 114"/>
                <a:gd name="T3" fmla="*/ 82 h 82"/>
                <a:gd name="T4" fmla="*/ 114 w 114"/>
                <a:gd name="T5" fmla="*/ 16 h 82"/>
                <a:gd name="T6" fmla="*/ 27 w 114"/>
                <a:gd name="T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82">
                  <a:moveTo>
                    <a:pt x="27" y="0"/>
                  </a:moveTo>
                  <a:cubicBezTo>
                    <a:pt x="23" y="29"/>
                    <a:pt x="14" y="57"/>
                    <a:pt x="0" y="82"/>
                  </a:cubicBezTo>
                  <a:cubicBezTo>
                    <a:pt x="45" y="76"/>
                    <a:pt x="86" y="52"/>
                    <a:pt x="114" y="16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FF5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2" name="Freeform 1801">
              <a:extLst>
                <a:ext uri="{FF2B5EF4-FFF2-40B4-BE49-F238E27FC236}">
                  <a16:creationId xmlns:a16="http://schemas.microsoft.com/office/drawing/2014/main" id="{ACD0F13B-D2CA-45AD-ABD4-FE2DFAB9B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8488" y="2335213"/>
              <a:ext cx="74612" cy="119063"/>
            </a:xfrm>
            <a:custGeom>
              <a:avLst/>
              <a:gdLst>
                <a:gd name="T0" fmla="*/ 115 w 226"/>
                <a:gd name="T1" fmla="*/ 339 h 357"/>
                <a:gd name="T2" fmla="*/ 84 w 226"/>
                <a:gd name="T3" fmla="*/ 356 h 357"/>
                <a:gd name="T4" fmla="*/ 85 w 226"/>
                <a:gd name="T5" fmla="*/ 299 h 357"/>
                <a:gd name="T6" fmla="*/ 73 w 226"/>
                <a:gd name="T7" fmla="*/ 301 h 357"/>
                <a:gd name="T8" fmla="*/ 33 w 226"/>
                <a:gd name="T9" fmla="*/ 279 h 357"/>
                <a:gd name="T10" fmla="*/ 23 w 226"/>
                <a:gd name="T11" fmla="*/ 166 h 357"/>
                <a:gd name="T12" fmla="*/ 22 w 226"/>
                <a:gd name="T13" fmla="*/ 74 h 357"/>
                <a:gd name="T14" fmla="*/ 135 w 226"/>
                <a:gd name="T15" fmla="*/ 6 h 357"/>
                <a:gd name="T16" fmla="*/ 225 w 226"/>
                <a:gd name="T17" fmla="*/ 121 h 357"/>
                <a:gd name="T18" fmla="*/ 226 w 226"/>
                <a:gd name="T19" fmla="*/ 151 h 357"/>
                <a:gd name="T20" fmla="*/ 208 w 226"/>
                <a:gd name="T21" fmla="*/ 269 h 357"/>
                <a:gd name="T22" fmla="*/ 129 w 226"/>
                <a:gd name="T23" fmla="*/ 337 h 357"/>
                <a:gd name="T24" fmla="*/ 115 w 226"/>
                <a:gd name="T25" fmla="*/ 339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6" h="357">
                  <a:moveTo>
                    <a:pt x="115" y="339"/>
                  </a:moveTo>
                  <a:cubicBezTo>
                    <a:pt x="112" y="339"/>
                    <a:pt x="87" y="357"/>
                    <a:pt x="84" y="356"/>
                  </a:cubicBezTo>
                  <a:cubicBezTo>
                    <a:pt x="90" y="340"/>
                    <a:pt x="83" y="300"/>
                    <a:pt x="85" y="299"/>
                  </a:cubicBezTo>
                  <a:cubicBezTo>
                    <a:pt x="81" y="300"/>
                    <a:pt x="77" y="301"/>
                    <a:pt x="73" y="301"/>
                  </a:cubicBezTo>
                  <a:cubicBezTo>
                    <a:pt x="57" y="301"/>
                    <a:pt x="42" y="293"/>
                    <a:pt x="33" y="279"/>
                  </a:cubicBezTo>
                  <a:cubicBezTo>
                    <a:pt x="21" y="263"/>
                    <a:pt x="33" y="183"/>
                    <a:pt x="23" y="166"/>
                  </a:cubicBezTo>
                  <a:cubicBezTo>
                    <a:pt x="0" y="129"/>
                    <a:pt x="10" y="116"/>
                    <a:pt x="22" y="74"/>
                  </a:cubicBezTo>
                  <a:cubicBezTo>
                    <a:pt x="33" y="32"/>
                    <a:pt x="91" y="0"/>
                    <a:pt x="135" y="6"/>
                  </a:cubicBezTo>
                  <a:cubicBezTo>
                    <a:pt x="187" y="12"/>
                    <a:pt x="221" y="68"/>
                    <a:pt x="225" y="121"/>
                  </a:cubicBezTo>
                  <a:cubicBezTo>
                    <a:pt x="226" y="131"/>
                    <a:pt x="226" y="141"/>
                    <a:pt x="226" y="151"/>
                  </a:cubicBezTo>
                  <a:cubicBezTo>
                    <a:pt x="226" y="191"/>
                    <a:pt x="220" y="231"/>
                    <a:pt x="208" y="269"/>
                  </a:cubicBezTo>
                  <a:cubicBezTo>
                    <a:pt x="197" y="302"/>
                    <a:pt x="162" y="327"/>
                    <a:pt x="129" y="337"/>
                  </a:cubicBezTo>
                  <a:cubicBezTo>
                    <a:pt x="125" y="338"/>
                    <a:pt x="120" y="339"/>
                    <a:pt x="115" y="339"/>
                  </a:cubicBezTo>
                  <a:close/>
                </a:path>
              </a:pathLst>
            </a:custGeom>
            <a:solidFill>
              <a:srgbClr val="783C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3" name="Freeform 1802">
              <a:extLst>
                <a:ext uri="{FF2B5EF4-FFF2-40B4-BE49-F238E27FC236}">
                  <a16:creationId xmlns:a16="http://schemas.microsoft.com/office/drawing/2014/main" id="{13BD38DE-E00E-4FEF-895C-F8A439263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1663" y="2338388"/>
              <a:ext cx="68262" cy="104775"/>
            </a:xfrm>
            <a:custGeom>
              <a:avLst/>
              <a:gdLst>
                <a:gd name="T0" fmla="*/ 5 w 209"/>
                <a:gd name="T1" fmla="*/ 140 h 311"/>
                <a:gd name="T2" fmla="*/ 8 w 209"/>
                <a:gd name="T3" fmla="*/ 157 h 311"/>
                <a:gd name="T4" fmla="*/ 5 w 209"/>
                <a:gd name="T5" fmla="*/ 174 h 311"/>
                <a:gd name="T6" fmla="*/ 4 w 209"/>
                <a:gd name="T7" fmla="*/ 193 h 311"/>
                <a:gd name="T8" fmla="*/ 6 w 209"/>
                <a:gd name="T9" fmla="*/ 217 h 311"/>
                <a:gd name="T10" fmla="*/ 19 w 209"/>
                <a:gd name="T11" fmla="*/ 264 h 311"/>
                <a:gd name="T12" fmla="*/ 21 w 209"/>
                <a:gd name="T13" fmla="*/ 278 h 311"/>
                <a:gd name="T14" fmla="*/ 42 w 209"/>
                <a:gd name="T15" fmla="*/ 297 h 311"/>
                <a:gd name="T16" fmla="*/ 79 w 209"/>
                <a:gd name="T17" fmla="*/ 311 h 311"/>
                <a:gd name="T18" fmla="*/ 194 w 209"/>
                <a:gd name="T19" fmla="*/ 191 h 311"/>
                <a:gd name="T20" fmla="*/ 209 w 209"/>
                <a:gd name="T21" fmla="*/ 121 h 311"/>
                <a:gd name="T22" fmla="*/ 197 w 209"/>
                <a:gd name="T23" fmla="*/ 60 h 311"/>
                <a:gd name="T24" fmla="*/ 103 w 209"/>
                <a:gd name="T25" fmla="*/ 0 h 311"/>
                <a:gd name="T26" fmla="*/ 95 w 209"/>
                <a:gd name="T27" fmla="*/ 0 h 311"/>
                <a:gd name="T28" fmla="*/ 5 w 209"/>
                <a:gd name="T29" fmla="*/ 14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9" h="311">
                  <a:moveTo>
                    <a:pt x="5" y="140"/>
                  </a:moveTo>
                  <a:cubicBezTo>
                    <a:pt x="7" y="145"/>
                    <a:pt x="8" y="151"/>
                    <a:pt x="8" y="157"/>
                  </a:cubicBezTo>
                  <a:cubicBezTo>
                    <a:pt x="8" y="163"/>
                    <a:pt x="7" y="169"/>
                    <a:pt x="5" y="174"/>
                  </a:cubicBezTo>
                  <a:cubicBezTo>
                    <a:pt x="4" y="181"/>
                    <a:pt x="4" y="187"/>
                    <a:pt x="4" y="193"/>
                  </a:cubicBezTo>
                  <a:cubicBezTo>
                    <a:pt x="4" y="201"/>
                    <a:pt x="4" y="209"/>
                    <a:pt x="6" y="217"/>
                  </a:cubicBezTo>
                  <a:cubicBezTo>
                    <a:pt x="8" y="229"/>
                    <a:pt x="17" y="252"/>
                    <a:pt x="19" y="264"/>
                  </a:cubicBezTo>
                  <a:cubicBezTo>
                    <a:pt x="20" y="269"/>
                    <a:pt x="19" y="274"/>
                    <a:pt x="21" y="278"/>
                  </a:cubicBezTo>
                  <a:cubicBezTo>
                    <a:pt x="25" y="287"/>
                    <a:pt x="33" y="294"/>
                    <a:pt x="42" y="297"/>
                  </a:cubicBezTo>
                  <a:cubicBezTo>
                    <a:pt x="51" y="300"/>
                    <a:pt x="70" y="294"/>
                    <a:pt x="79" y="311"/>
                  </a:cubicBezTo>
                  <a:cubicBezTo>
                    <a:pt x="91" y="311"/>
                    <a:pt x="169" y="243"/>
                    <a:pt x="194" y="191"/>
                  </a:cubicBezTo>
                  <a:cubicBezTo>
                    <a:pt x="204" y="169"/>
                    <a:pt x="209" y="146"/>
                    <a:pt x="209" y="121"/>
                  </a:cubicBezTo>
                  <a:cubicBezTo>
                    <a:pt x="209" y="100"/>
                    <a:pt x="205" y="79"/>
                    <a:pt x="197" y="60"/>
                  </a:cubicBezTo>
                  <a:cubicBezTo>
                    <a:pt x="180" y="23"/>
                    <a:pt x="144" y="0"/>
                    <a:pt x="103" y="0"/>
                  </a:cubicBezTo>
                  <a:cubicBezTo>
                    <a:pt x="100" y="0"/>
                    <a:pt x="98" y="0"/>
                    <a:pt x="95" y="0"/>
                  </a:cubicBezTo>
                  <a:cubicBezTo>
                    <a:pt x="36" y="7"/>
                    <a:pt x="0" y="116"/>
                    <a:pt x="5" y="140"/>
                  </a:cubicBezTo>
                  <a:close/>
                </a:path>
              </a:pathLst>
            </a:custGeom>
            <a:solidFill>
              <a:srgbClr val="783C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4" name="Freeform 1803">
              <a:extLst>
                <a:ext uri="{FF2B5EF4-FFF2-40B4-BE49-F238E27FC236}">
                  <a16:creationId xmlns:a16="http://schemas.microsoft.com/office/drawing/2014/main" id="{C0F90B64-E9C4-4478-A3C4-2FCBED814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3250" y="2330451"/>
              <a:ext cx="74612" cy="88900"/>
            </a:xfrm>
            <a:custGeom>
              <a:avLst/>
              <a:gdLst>
                <a:gd name="T0" fmla="*/ 35 w 223"/>
                <a:gd name="T1" fmla="*/ 111 h 265"/>
                <a:gd name="T2" fmla="*/ 110 w 223"/>
                <a:gd name="T3" fmla="*/ 160 h 265"/>
                <a:gd name="T4" fmla="*/ 132 w 223"/>
                <a:gd name="T5" fmla="*/ 166 h 265"/>
                <a:gd name="T6" fmla="*/ 136 w 223"/>
                <a:gd name="T7" fmla="*/ 185 h 265"/>
                <a:gd name="T8" fmla="*/ 155 w 223"/>
                <a:gd name="T9" fmla="*/ 220 h 265"/>
                <a:gd name="T10" fmla="*/ 220 w 223"/>
                <a:gd name="T11" fmla="*/ 134 h 265"/>
                <a:gd name="T12" fmla="*/ 179 w 223"/>
                <a:gd name="T13" fmla="*/ 37 h 265"/>
                <a:gd name="T14" fmla="*/ 93 w 223"/>
                <a:gd name="T15" fmla="*/ 0 h 265"/>
                <a:gd name="T16" fmla="*/ 82 w 223"/>
                <a:gd name="T17" fmla="*/ 0 h 265"/>
                <a:gd name="T18" fmla="*/ 17 w 223"/>
                <a:gd name="T19" fmla="*/ 40 h 265"/>
                <a:gd name="T20" fmla="*/ 35 w 223"/>
                <a:gd name="T21" fmla="*/ 111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3" h="265">
                  <a:moveTo>
                    <a:pt x="35" y="111"/>
                  </a:moveTo>
                  <a:cubicBezTo>
                    <a:pt x="56" y="133"/>
                    <a:pt x="82" y="149"/>
                    <a:pt x="110" y="160"/>
                  </a:cubicBezTo>
                  <a:cubicBezTo>
                    <a:pt x="115" y="161"/>
                    <a:pt x="129" y="163"/>
                    <a:pt x="132" y="166"/>
                  </a:cubicBezTo>
                  <a:cubicBezTo>
                    <a:pt x="135" y="169"/>
                    <a:pt x="135" y="179"/>
                    <a:pt x="136" y="185"/>
                  </a:cubicBezTo>
                  <a:cubicBezTo>
                    <a:pt x="139" y="198"/>
                    <a:pt x="146" y="210"/>
                    <a:pt x="155" y="220"/>
                  </a:cubicBezTo>
                  <a:cubicBezTo>
                    <a:pt x="207" y="265"/>
                    <a:pt x="223" y="168"/>
                    <a:pt x="220" y="134"/>
                  </a:cubicBezTo>
                  <a:cubicBezTo>
                    <a:pt x="218" y="98"/>
                    <a:pt x="203" y="64"/>
                    <a:pt x="179" y="37"/>
                  </a:cubicBezTo>
                  <a:cubicBezTo>
                    <a:pt x="157" y="13"/>
                    <a:pt x="126" y="0"/>
                    <a:pt x="93" y="0"/>
                  </a:cubicBezTo>
                  <a:cubicBezTo>
                    <a:pt x="90" y="0"/>
                    <a:pt x="86" y="0"/>
                    <a:pt x="82" y="0"/>
                  </a:cubicBezTo>
                  <a:cubicBezTo>
                    <a:pt x="56" y="4"/>
                    <a:pt x="32" y="18"/>
                    <a:pt x="17" y="40"/>
                  </a:cubicBezTo>
                  <a:cubicBezTo>
                    <a:pt x="0" y="65"/>
                    <a:pt x="15" y="91"/>
                    <a:pt x="35" y="111"/>
                  </a:cubicBezTo>
                  <a:close/>
                </a:path>
              </a:pathLst>
            </a:custGeom>
            <a:solidFill>
              <a:srgbClr val="17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5" name="Oval 1804">
              <a:extLst>
                <a:ext uri="{FF2B5EF4-FFF2-40B4-BE49-F238E27FC236}">
                  <a16:creationId xmlns:a16="http://schemas.microsoft.com/office/drawing/2014/main" id="{462A1B62-92A2-4388-B99D-D4E2FE30B8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4350" y="2582863"/>
              <a:ext cx="30162" cy="30163"/>
            </a:xfrm>
            <a:prstGeom prst="ellipse">
              <a:avLst/>
            </a:pr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6" name="Freeform 1805">
              <a:extLst>
                <a:ext uri="{FF2B5EF4-FFF2-40B4-BE49-F238E27FC236}">
                  <a16:creationId xmlns:a16="http://schemas.microsoft.com/office/drawing/2014/main" id="{F1FBD96D-4F2F-401B-A60C-2195BE09F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4350" y="2519363"/>
              <a:ext cx="166687" cy="90488"/>
            </a:xfrm>
            <a:custGeom>
              <a:avLst/>
              <a:gdLst>
                <a:gd name="T0" fmla="*/ 386 w 502"/>
                <a:gd name="T1" fmla="*/ 0 h 266"/>
                <a:gd name="T2" fmla="*/ 296 w 502"/>
                <a:gd name="T3" fmla="*/ 98 h 266"/>
                <a:gd name="T4" fmla="*/ 13 w 502"/>
                <a:gd name="T5" fmla="*/ 207 h 266"/>
                <a:gd name="T6" fmla="*/ 49 w 502"/>
                <a:gd name="T7" fmla="*/ 266 h 266"/>
                <a:gd name="T8" fmla="*/ 269 w 502"/>
                <a:gd name="T9" fmla="*/ 228 h 266"/>
                <a:gd name="T10" fmla="*/ 357 w 502"/>
                <a:gd name="T11" fmla="*/ 203 h 266"/>
                <a:gd name="T12" fmla="*/ 502 w 502"/>
                <a:gd name="T13" fmla="*/ 50 h 266"/>
                <a:gd name="T14" fmla="*/ 386 w 502"/>
                <a:gd name="T1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2" h="266">
                  <a:moveTo>
                    <a:pt x="386" y="0"/>
                  </a:moveTo>
                  <a:cubicBezTo>
                    <a:pt x="324" y="84"/>
                    <a:pt x="331" y="86"/>
                    <a:pt x="296" y="98"/>
                  </a:cubicBezTo>
                  <a:cubicBezTo>
                    <a:pt x="250" y="114"/>
                    <a:pt x="58" y="191"/>
                    <a:pt x="13" y="207"/>
                  </a:cubicBezTo>
                  <a:cubicBezTo>
                    <a:pt x="0" y="212"/>
                    <a:pt x="34" y="265"/>
                    <a:pt x="49" y="266"/>
                  </a:cubicBezTo>
                  <a:cubicBezTo>
                    <a:pt x="132" y="236"/>
                    <a:pt x="181" y="239"/>
                    <a:pt x="269" y="228"/>
                  </a:cubicBezTo>
                  <a:cubicBezTo>
                    <a:pt x="299" y="225"/>
                    <a:pt x="329" y="217"/>
                    <a:pt x="357" y="203"/>
                  </a:cubicBezTo>
                  <a:cubicBezTo>
                    <a:pt x="386" y="190"/>
                    <a:pt x="481" y="79"/>
                    <a:pt x="502" y="50"/>
                  </a:cubicBezTo>
                  <a:cubicBezTo>
                    <a:pt x="502" y="50"/>
                    <a:pt x="425" y="35"/>
                    <a:pt x="386" y="0"/>
                  </a:cubicBezTo>
                  <a:close/>
                </a:path>
              </a:pathLst>
            </a:custGeom>
            <a:solidFill>
              <a:srgbClr val="783C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7" name="Freeform 1806">
              <a:extLst>
                <a:ext uri="{FF2B5EF4-FFF2-40B4-BE49-F238E27FC236}">
                  <a16:creationId xmlns:a16="http://schemas.microsoft.com/office/drawing/2014/main" id="{E41162C9-DAAF-45F7-ADB9-97B3C1899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463" y="2578101"/>
              <a:ext cx="33337" cy="34925"/>
            </a:xfrm>
            <a:custGeom>
              <a:avLst/>
              <a:gdLst>
                <a:gd name="T0" fmla="*/ 26 w 103"/>
                <a:gd name="T1" fmla="*/ 102 h 102"/>
                <a:gd name="T2" fmla="*/ 58 w 103"/>
                <a:gd name="T3" fmla="*/ 59 h 102"/>
                <a:gd name="T4" fmla="*/ 13 w 103"/>
                <a:gd name="T5" fmla="*/ 14 h 102"/>
                <a:gd name="T6" fmla="*/ 0 w 103"/>
                <a:gd name="T7" fmla="*/ 16 h 102"/>
                <a:gd name="T8" fmla="*/ 42 w 103"/>
                <a:gd name="T9" fmla="*/ 3 h 102"/>
                <a:gd name="T10" fmla="*/ 58 w 103"/>
                <a:gd name="T11" fmla="*/ 0 h 102"/>
                <a:gd name="T12" fmla="*/ 103 w 103"/>
                <a:gd name="T13" fmla="*/ 45 h 102"/>
                <a:gd name="T14" fmla="*/ 69 w 103"/>
                <a:gd name="T15" fmla="*/ 89 h 102"/>
                <a:gd name="T16" fmla="*/ 26 w 103"/>
                <a:gd name="T1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2">
                  <a:moveTo>
                    <a:pt x="26" y="102"/>
                  </a:moveTo>
                  <a:cubicBezTo>
                    <a:pt x="45" y="96"/>
                    <a:pt x="58" y="79"/>
                    <a:pt x="58" y="59"/>
                  </a:cubicBezTo>
                  <a:cubicBezTo>
                    <a:pt x="58" y="34"/>
                    <a:pt x="38" y="14"/>
                    <a:pt x="13" y="14"/>
                  </a:cubicBezTo>
                  <a:cubicBezTo>
                    <a:pt x="8" y="14"/>
                    <a:pt x="4" y="15"/>
                    <a:pt x="0" y="16"/>
                  </a:cubicBezTo>
                  <a:lnTo>
                    <a:pt x="42" y="3"/>
                  </a:lnTo>
                  <a:cubicBezTo>
                    <a:pt x="47" y="1"/>
                    <a:pt x="53" y="0"/>
                    <a:pt x="58" y="0"/>
                  </a:cubicBezTo>
                  <a:cubicBezTo>
                    <a:pt x="83" y="0"/>
                    <a:pt x="103" y="20"/>
                    <a:pt x="103" y="45"/>
                  </a:cubicBezTo>
                  <a:cubicBezTo>
                    <a:pt x="103" y="66"/>
                    <a:pt x="89" y="84"/>
                    <a:pt x="69" y="89"/>
                  </a:cubicBezTo>
                  <a:lnTo>
                    <a:pt x="26" y="102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8" name="Freeform 1807">
              <a:extLst>
                <a:ext uri="{FF2B5EF4-FFF2-40B4-BE49-F238E27FC236}">
                  <a16:creationId xmlns:a16="http://schemas.microsoft.com/office/drawing/2014/main" id="{FC7710A9-6142-4904-B15A-1F5B668E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8950" y="2582863"/>
              <a:ext cx="53975" cy="60325"/>
            </a:xfrm>
            <a:custGeom>
              <a:avLst/>
              <a:gdLst>
                <a:gd name="T0" fmla="*/ 52 w 162"/>
                <a:gd name="T1" fmla="*/ 19 h 180"/>
                <a:gd name="T2" fmla="*/ 9 w 162"/>
                <a:gd name="T3" fmla="*/ 41 h 180"/>
                <a:gd name="T4" fmla="*/ 0 w 162"/>
                <a:gd name="T5" fmla="*/ 48 h 180"/>
                <a:gd name="T6" fmla="*/ 2 w 162"/>
                <a:gd name="T7" fmla="*/ 52 h 180"/>
                <a:gd name="T8" fmla="*/ 18 w 162"/>
                <a:gd name="T9" fmla="*/ 58 h 180"/>
                <a:gd name="T10" fmla="*/ 23 w 162"/>
                <a:gd name="T11" fmla="*/ 57 h 180"/>
                <a:gd name="T12" fmla="*/ 45 w 162"/>
                <a:gd name="T13" fmla="*/ 53 h 180"/>
                <a:gd name="T14" fmla="*/ 48 w 162"/>
                <a:gd name="T15" fmla="*/ 53 h 180"/>
                <a:gd name="T16" fmla="*/ 65 w 162"/>
                <a:gd name="T17" fmla="*/ 57 h 180"/>
                <a:gd name="T18" fmla="*/ 70 w 162"/>
                <a:gd name="T19" fmla="*/ 61 h 180"/>
                <a:gd name="T20" fmla="*/ 72 w 162"/>
                <a:gd name="T21" fmla="*/ 69 h 180"/>
                <a:gd name="T22" fmla="*/ 71 w 162"/>
                <a:gd name="T23" fmla="*/ 75 h 180"/>
                <a:gd name="T24" fmla="*/ 44 w 162"/>
                <a:gd name="T25" fmla="*/ 136 h 180"/>
                <a:gd name="T26" fmla="*/ 31 w 162"/>
                <a:gd name="T27" fmla="*/ 175 h 180"/>
                <a:gd name="T28" fmla="*/ 32 w 162"/>
                <a:gd name="T29" fmla="*/ 178 h 180"/>
                <a:gd name="T30" fmla="*/ 41 w 162"/>
                <a:gd name="T31" fmla="*/ 176 h 180"/>
                <a:gd name="T32" fmla="*/ 108 w 162"/>
                <a:gd name="T33" fmla="*/ 140 h 180"/>
                <a:gd name="T34" fmla="*/ 126 w 162"/>
                <a:gd name="T35" fmla="*/ 112 h 180"/>
                <a:gd name="T36" fmla="*/ 144 w 162"/>
                <a:gd name="T37" fmla="*/ 89 h 180"/>
                <a:gd name="T38" fmla="*/ 154 w 162"/>
                <a:gd name="T39" fmla="*/ 69 h 180"/>
                <a:gd name="T40" fmla="*/ 162 w 162"/>
                <a:gd name="T41" fmla="*/ 52 h 180"/>
                <a:gd name="T42" fmla="*/ 161 w 162"/>
                <a:gd name="T43" fmla="*/ 45 h 180"/>
                <a:gd name="T44" fmla="*/ 119 w 162"/>
                <a:gd name="T45" fmla="*/ 7 h 180"/>
                <a:gd name="T46" fmla="*/ 52 w 162"/>
                <a:gd name="T47" fmla="*/ 1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2" h="180">
                  <a:moveTo>
                    <a:pt x="52" y="19"/>
                  </a:moveTo>
                  <a:cubicBezTo>
                    <a:pt x="39" y="28"/>
                    <a:pt x="24" y="35"/>
                    <a:pt x="9" y="41"/>
                  </a:cubicBezTo>
                  <a:cubicBezTo>
                    <a:pt x="5" y="42"/>
                    <a:pt x="0" y="44"/>
                    <a:pt x="0" y="48"/>
                  </a:cubicBezTo>
                  <a:cubicBezTo>
                    <a:pt x="1" y="50"/>
                    <a:pt x="1" y="51"/>
                    <a:pt x="2" y="52"/>
                  </a:cubicBezTo>
                  <a:cubicBezTo>
                    <a:pt x="7" y="56"/>
                    <a:pt x="12" y="58"/>
                    <a:pt x="18" y="58"/>
                  </a:cubicBezTo>
                  <a:cubicBezTo>
                    <a:pt x="20" y="58"/>
                    <a:pt x="21" y="58"/>
                    <a:pt x="23" y="57"/>
                  </a:cubicBezTo>
                  <a:cubicBezTo>
                    <a:pt x="30" y="56"/>
                    <a:pt x="37" y="54"/>
                    <a:pt x="45" y="53"/>
                  </a:cubicBezTo>
                  <a:cubicBezTo>
                    <a:pt x="46" y="53"/>
                    <a:pt x="47" y="53"/>
                    <a:pt x="48" y="53"/>
                  </a:cubicBezTo>
                  <a:cubicBezTo>
                    <a:pt x="54" y="53"/>
                    <a:pt x="59" y="55"/>
                    <a:pt x="65" y="57"/>
                  </a:cubicBezTo>
                  <a:cubicBezTo>
                    <a:pt x="67" y="58"/>
                    <a:pt x="69" y="59"/>
                    <a:pt x="70" y="61"/>
                  </a:cubicBezTo>
                  <a:cubicBezTo>
                    <a:pt x="72" y="63"/>
                    <a:pt x="72" y="66"/>
                    <a:pt x="72" y="69"/>
                  </a:cubicBezTo>
                  <a:cubicBezTo>
                    <a:pt x="72" y="71"/>
                    <a:pt x="72" y="73"/>
                    <a:pt x="71" y="75"/>
                  </a:cubicBezTo>
                  <a:cubicBezTo>
                    <a:pt x="66" y="97"/>
                    <a:pt x="56" y="118"/>
                    <a:pt x="44" y="136"/>
                  </a:cubicBezTo>
                  <a:cubicBezTo>
                    <a:pt x="37" y="148"/>
                    <a:pt x="28" y="161"/>
                    <a:pt x="31" y="175"/>
                  </a:cubicBezTo>
                  <a:cubicBezTo>
                    <a:pt x="31" y="176"/>
                    <a:pt x="31" y="177"/>
                    <a:pt x="32" y="178"/>
                  </a:cubicBezTo>
                  <a:cubicBezTo>
                    <a:pt x="34" y="180"/>
                    <a:pt x="38" y="178"/>
                    <a:pt x="41" y="176"/>
                  </a:cubicBezTo>
                  <a:cubicBezTo>
                    <a:pt x="60" y="159"/>
                    <a:pt x="98" y="147"/>
                    <a:pt x="108" y="140"/>
                  </a:cubicBezTo>
                  <a:cubicBezTo>
                    <a:pt x="118" y="132"/>
                    <a:pt x="118" y="126"/>
                    <a:pt x="126" y="112"/>
                  </a:cubicBezTo>
                  <a:cubicBezTo>
                    <a:pt x="131" y="104"/>
                    <a:pt x="137" y="96"/>
                    <a:pt x="144" y="89"/>
                  </a:cubicBezTo>
                  <a:cubicBezTo>
                    <a:pt x="147" y="84"/>
                    <a:pt x="146" y="77"/>
                    <a:pt x="154" y="69"/>
                  </a:cubicBezTo>
                  <a:cubicBezTo>
                    <a:pt x="159" y="65"/>
                    <a:pt x="162" y="59"/>
                    <a:pt x="162" y="52"/>
                  </a:cubicBezTo>
                  <a:cubicBezTo>
                    <a:pt x="162" y="50"/>
                    <a:pt x="162" y="47"/>
                    <a:pt x="161" y="45"/>
                  </a:cubicBezTo>
                  <a:cubicBezTo>
                    <a:pt x="152" y="20"/>
                    <a:pt x="137" y="0"/>
                    <a:pt x="119" y="7"/>
                  </a:cubicBezTo>
                  <a:cubicBezTo>
                    <a:pt x="97" y="14"/>
                    <a:pt x="69" y="9"/>
                    <a:pt x="52" y="19"/>
                  </a:cubicBezTo>
                  <a:close/>
                </a:path>
              </a:pathLst>
            </a:custGeom>
            <a:solidFill>
              <a:srgbClr val="783C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9" name="Freeform 1808">
              <a:extLst>
                <a:ext uri="{FF2B5EF4-FFF2-40B4-BE49-F238E27FC236}">
                  <a16:creationId xmlns:a16="http://schemas.microsoft.com/office/drawing/2014/main" id="{42724E7A-5EA2-4B48-B418-20A965C5D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188" y="2335213"/>
              <a:ext cx="76200" cy="128588"/>
            </a:xfrm>
            <a:custGeom>
              <a:avLst/>
              <a:gdLst>
                <a:gd name="T0" fmla="*/ 127 w 228"/>
                <a:gd name="T1" fmla="*/ 0 h 383"/>
                <a:gd name="T2" fmla="*/ 158 w 228"/>
                <a:gd name="T3" fmla="*/ 200 h 383"/>
                <a:gd name="T4" fmla="*/ 0 w 228"/>
                <a:gd name="T5" fmla="*/ 383 h 383"/>
                <a:gd name="T6" fmla="*/ 144 w 228"/>
                <a:gd name="T7" fmla="*/ 355 h 383"/>
                <a:gd name="T8" fmla="*/ 191 w 228"/>
                <a:gd name="T9" fmla="*/ 323 h 383"/>
                <a:gd name="T10" fmla="*/ 215 w 228"/>
                <a:gd name="T11" fmla="*/ 275 h 383"/>
                <a:gd name="T12" fmla="*/ 228 w 228"/>
                <a:gd name="T13" fmla="*/ 189 h 383"/>
                <a:gd name="T14" fmla="*/ 199 w 228"/>
                <a:gd name="T15" fmla="*/ 61 h 383"/>
                <a:gd name="T16" fmla="*/ 127 w 228"/>
                <a:gd name="T17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383">
                  <a:moveTo>
                    <a:pt x="127" y="0"/>
                  </a:moveTo>
                  <a:cubicBezTo>
                    <a:pt x="155" y="36"/>
                    <a:pt x="158" y="114"/>
                    <a:pt x="158" y="200"/>
                  </a:cubicBezTo>
                  <a:cubicBezTo>
                    <a:pt x="158" y="268"/>
                    <a:pt x="96" y="334"/>
                    <a:pt x="0" y="383"/>
                  </a:cubicBezTo>
                  <a:cubicBezTo>
                    <a:pt x="45" y="378"/>
                    <a:pt x="103" y="373"/>
                    <a:pt x="144" y="355"/>
                  </a:cubicBezTo>
                  <a:cubicBezTo>
                    <a:pt x="162" y="348"/>
                    <a:pt x="178" y="337"/>
                    <a:pt x="191" y="323"/>
                  </a:cubicBezTo>
                  <a:cubicBezTo>
                    <a:pt x="203" y="309"/>
                    <a:pt x="211" y="292"/>
                    <a:pt x="215" y="275"/>
                  </a:cubicBezTo>
                  <a:cubicBezTo>
                    <a:pt x="224" y="247"/>
                    <a:pt x="228" y="218"/>
                    <a:pt x="228" y="189"/>
                  </a:cubicBezTo>
                  <a:cubicBezTo>
                    <a:pt x="228" y="144"/>
                    <a:pt x="218" y="101"/>
                    <a:pt x="199" y="61"/>
                  </a:cubicBezTo>
                  <a:cubicBezTo>
                    <a:pt x="183" y="33"/>
                    <a:pt x="157" y="12"/>
                    <a:pt x="127" y="0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78" name="Group 2277">
            <a:extLst>
              <a:ext uri="{FF2B5EF4-FFF2-40B4-BE49-F238E27FC236}">
                <a16:creationId xmlns:a16="http://schemas.microsoft.com/office/drawing/2014/main" id="{6F1E5BD8-EB81-486F-8E59-A53E077DEFDA}"/>
              </a:ext>
            </a:extLst>
          </p:cNvPr>
          <p:cNvGrpSpPr/>
          <p:nvPr/>
        </p:nvGrpSpPr>
        <p:grpSpPr>
          <a:xfrm>
            <a:off x="2601913" y="3706813"/>
            <a:ext cx="542925" cy="354013"/>
            <a:chOff x="2601913" y="3706813"/>
            <a:chExt cx="542925" cy="354013"/>
          </a:xfrm>
        </p:grpSpPr>
        <p:sp>
          <p:nvSpPr>
            <p:cNvPr id="2127" name="Freeform 1816">
              <a:extLst>
                <a:ext uri="{FF2B5EF4-FFF2-40B4-BE49-F238E27FC236}">
                  <a16:creationId xmlns:a16="http://schemas.microsoft.com/office/drawing/2014/main" id="{348B0DA9-6DBB-4A80-B1DF-CF2F7EC1F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1913" y="3706813"/>
              <a:ext cx="80962" cy="354013"/>
            </a:xfrm>
            <a:custGeom>
              <a:avLst/>
              <a:gdLst>
                <a:gd name="T0" fmla="*/ 243 w 243"/>
                <a:gd name="T1" fmla="*/ 0 h 1055"/>
                <a:gd name="T2" fmla="*/ 77 w 243"/>
                <a:gd name="T3" fmla="*/ 0 h 1055"/>
                <a:gd name="T4" fmla="*/ 0 w 243"/>
                <a:gd name="T5" fmla="*/ 77 h 1055"/>
                <a:gd name="T6" fmla="*/ 0 w 243"/>
                <a:gd name="T7" fmla="*/ 1055 h 1055"/>
                <a:gd name="T8" fmla="*/ 166 w 243"/>
                <a:gd name="T9" fmla="*/ 1055 h 1055"/>
                <a:gd name="T10" fmla="*/ 243 w 243"/>
                <a:gd name="T11" fmla="*/ 978 h 1055"/>
                <a:gd name="T12" fmla="*/ 243 w 243"/>
                <a:gd name="T13" fmla="*/ 0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3" h="1055">
                  <a:moveTo>
                    <a:pt x="243" y="0"/>
                  </a:moveTo>
                  <a:lnTo>
                    <a:pt x="77" y="0"/>
                  </a:lnTo>
                  <a:lnTo>
                    <a:pt x="0" y="77"/>
                  </a:lnTo>
                  <a:lnTo>
                    <a:pt x="0" y="1055"/>
                  </a:lnTo>
                  <a:lnTo>
                    <a:pt x="166" y="1055"/>
                  </a:lnTo>
                  <a:lnTo>
                    <a:pt x="243" y="978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6AB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8" name="Freeform 1817">
              <a:extLst>
                <a:ext uri="{FF2B5EF4-FFF2-40B4-BE49-F238E27FC236}">
                  <a16:creationId xmlns:a16="http://schemas.microsoft.com/office/drawing/2014/main" id="{378CA200-B640-4E7E-B593-B6FBE38A9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1913" y="3706813"/>
              <a:ext cx="80962" cy="25400"/>
            </a:xfrm>
            <a:custGeom>
              <a:avLst/>
              <a:gdLst>
                <a:gd name="T0" fmla="*/ 243 w 243"/>
                <a:gd name="T1" fmla="*/ 0 h 77"/>
                <a:gd name="T2" fmla="*/ 166 w 243"/>
                <a:gd name="T3" fmla="*/ 77 h 77"/>
                <a:gd name="T4" fmla="*/ 0 w 243"/>
                <a:gd name="T5" fmla="*/ 77 h 77"/>
                <a:gd name="T6" fmla="*/ 77 w 243"/>
                <a:gd name="T7" fmla="*/ 0 h 77"/>
                <a:gd name="T8" fmla="*/ 243 w 243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77">
                  <a:moveTo>
                    <a:pt x="243" y="0"/>
                  </a:moveTo>
                  <a:lnTo>
                    <a:pt x="166" y="77"/>
                  </a:lnTo>
                  <a:lnTo>
                    <a:pt x="0" y="77"/>
                  </a:lnTo>
                  <a:lnTo>
                    <a:pt x="77" y="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6AB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9" name="Freeform 1818">
              <a:extLst>
                <a:ext uri="{FF2B5EF4-FFF2-40B4-BE49-F238E27FC236}">
                  <a16:creationId xmlns:a16="http://schemas.microsoft.com/office/drawing/2014/main" id="{31881FD7-58B7-4A8F-8590-5615F477B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5888" y="3706813"/>
              <a:ext cx="26987" cy="354013"/>
            </a:xfrm>
            <a:custGeom>
              <a:avLst/>
              <a:gdLst>
                <a:gd name="T0" fmla="*/ 0 w 77"/>
                <a:gd name="T1" fmla="*/ 77 h 1055"/>
                <a:gd name="T2" fmla="*/ 77 w 77"/>
                <a:gd name="T3" fmla="*/ 0 h 1055"/>
                <a:gd name="T4" fmla="*/ 77 w 77"/>
                <a:gd name="T5" fmla="*/ 978 h 1055"/>
                <a:gd name="T6" fmla="*/ 0 w 77"/>
                <a:gd name="T7" fmla="*/ 1055 h 1055"/>
                <a:gd name="T8" fmla="*/ 0 w 77"/>
                <a:gd name="T9" fmla="*/ 7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055">
                  <a:moveTo>
                    <a:pt x="0" y="77"/>
                  </a:moveTo>
                  <a:lnTo>
                    <a:pt x="77" y="0"/>
                  </a:lnTo>
                  <a:lnTo>
                    <a:pt x="77" y="978"/>
                  </a:lnTo>
                  <a:lnTo>
                    <a:pt x="0" y="1055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369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0" name="Freeform 1819">
              <a:extLst>
                <a:ext uri="{FF2B5EF4-FFF2-40B4-BE49-F238E27FC236}">
                  <a16:creationId xmlns:a16="http://schemas.microsoft.com/office/drawing/2014/main" id="{A46391BE-4D2E-47C3-ABED-62307A056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875" y="3979863"/>
              <a:ext cx="80962" cy="80963"/>
            </a:xfrm>
            <a:custGeom>
              <a:avLst/>
              <a:gdLst>
                <a:gd name="T0" fmla="*/ 244 w 244"/>
                <a:gd name="T1" fmla="*/ 0 h 240"/>
                <a:gd name="T2" fmla="*/ 78 w 244"/>
                <a:gd name="T3" fmla="*/ 0 h 240"/>
                <a:gd name="T4" fmla="*/ 0 w 244"/>
                <a:gd name="T5" fmla="*/ 78 h 240"/>
                <a:gd name="T6" fmla="*/ 0 w 244"/>
                <a:gd name="T7" fmla="*/ 240 h 240"/>
                <a:gd name="T8" fmla="*/ 166 w 244"/>
                <a:gd name="T9" fmla="*/ 240 h 240"/>
                <a:gd name="T10" fmla="*/ 244 w 244"/>
                <a:gd name="T11" fmla="*/ 163 h 240"/>
                <a:gd name="T12" fmla="*/ 244 w 244"/>
                <a:gd name="T1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240">
                  <a:moveTo>
                    <a:pt x="244" y="0"/>
                  </a:moveTo>
                  <a:lnTo>
                    <a:pt x="78" y="0"/>
                  </a:lnTo>
                  <a:lnTo>
                    <a:pt x="0" y="78"/>
                  </a:lnTo>
                  <a:lnTo>
                    <a:pt x="0" y="240"/>
                  </a:lnTo>
                  <a:lnTo>
                    <a:pt x="166" y="240"/>
                  </a:lnTo>
                  <a:lnTo>
                    <a:pt x="244" y="163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6AB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1" name="Freeform 1820">
              <a:extLst>
                <a:ext uri="{FF2B5EF4-FFF2-40B4-BE49-F238E27FC236}">
                  <a16:creationId xmlns:a16="http://schemas.microsoft.com/office/drawing/2014/main" id="{6904B76C-DCEC-4B5F-B7F6-161D73F86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875" y="3979863"/>
              <a:ext cx="80962" cy="26988"/>
            </a:xfrm>
            <a:custGeom>
              <a:avLst/>
              <a:gdLst>
                <a:gd name="T0" fmla="*/ 244 w 244"/>
                <a:gd name="T1" fmla="*/ 0 h 78"/>
                <a:gd name="T2" fmla="*/ 166 w 244"/>
                <a:gd name="T3" fmla="*/ 78 h 78"/>
                <a:gd name="T4" fmla="*/ 0 w 244"/>
                <a:gd name="T5" fmla="*/ 78 h 78"/>
                <a:gd name="T6" fmla="*/ 78 w 244"/>
                <a:gd name="T7" fmla="*/ 0 h 78"/>
                <a:gd name="T8" fmla="*/ 244 w 244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78">
                  <a:moveTo>
                    <a:pt x="244" y="0"/>
                  </a:moveTo>
                  <a:lnTo>
                    <a:pt x="166" y="78"/>
                  </a:lnTo>
                  <a:lnTo>
                    <a:pt x="0" y="78"/>
                  </a:lnTo>
                  <a:lnTo>
                    <a:pt x="78" y="0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6AB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2" name="Freeform 1821">
              <a:extLst>
                <a:ext uri="{FF2B5EF4-FFF2-40B4-BE49-F238E27FC236}">
                  <a16:creationId xmlns:a16="http://schemas.microsoft.com/office/drawing/2014/main" id="{10122AC8-0CAE-4DEE-A380-0949C03B3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9438" y="3979863"/>
              <a:ext cx="25400" cy="80963"/>
            </a:xfrm>
            <a:custGeom>
              <a:avLst/>
              <a:gdLst>
                <a:gd name="T0" fmla="*/ 0 w 78"/>
                <a:gd name="T1" fmla="*/ 78 h 240"/>
                <a:gd name="T2" fmla="*/ 78 w 78"/>
                <a:gd name="T3" fmla="*/ 0 h 240"/>
                <a:gd name="T4" fmla="*/ 78 w 78"/>
                <a:gd name="T5" fmla="*/ 163 h 240"/>
                <a:gd name="T6" fmla="*/ 0 w 78"/>
                <a:gd name="T7" fmla="*/ 240 h 240"/>
                <a:gd name="T8" fmla="*/ 0 w 78"/>
                <a:gd name="T9" fmla="*/ 78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240">
                  <a:moveTo>
                    <a:pt x="0" y="78"/>
                  </a:moveTo>
                  <a:lnTo>
                    <a:pt x="78" y="0"/>
                  </a:lnTo>
                  <a:lnTo>
                    <a:pt x="78" y="163"/>
                  </a:lnTo>
                  <a:lnTo>
                    <a:pt x="0" y="240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369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3" name="Freeform 1822">
              <a:extLst>
                <a:ext uri="{FF2B5EF4-FFF2-40B4-BE49-F238E27FC236}">
                  <a16:creationId xmlns:a16="http://schemas.microsoft.com/office/drawing/2014/main" id="{C1EA977C-A42E-4E9D-BD5D-BE3B28058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800" y="3925888"/>
              <a:ext cx="80962" cy="134938"/>
            </a:xfrm>
            <a:custGeom>
              <a:avLst/>
              <a:gdLst>
                <a:gd name="T0" fmla="*/ 244 w 244"/>
                <a:gd name="T1" fmla="*/ 0 h 403"/>
                <a:gd name="T2" fmla="*/ 78 w 244"/>
                <a:gd name="T3" fmla="*/ 0 h 403"/>
                <a:gd name="T4" fmla="*/ 0 w 244"/>
                <a:gd name="T5" fmla="*/ 77 h 403"/>
                <a:gd name="T6" fmla="*/ 0 w 244"/>
                <a:gd name="T7" fmla="*/ 403 h 403"/>
                <a:gd name="T8" fmla="*/ 166 w 244"/>
                <a:gd name="T9" fmla="*/ 403 h 403"/>
                <a:gd name="T10" fmla="*/ 244 w 244"/>
                <a:gd name="T11" fmla="*/ 326 h 403"/>
                <a:gd name="T12" fmla="*/ 244 w 244"/>
                <a:gd name="T13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403">
                  <a:moveTo>
                    <a:pt x="244" y="0"/>
                  </a:moveTo>
                  <a:lnTo>
                    <a:pt x="78" y="0"/>
                  </a:lnTo>
                  <a:lnTo>
                    <a:pt x="0" y="77"/>
                  </a:lnTo>
                  <a:lnTo>
                    <a:pt x="0" y="403"/>
                  </a:lnTo>
                  <a:lnTo>
                    <a:pt x="166" y="403"/>
                  </a:lnTo>
                  <a:lnTo>
                    <a:pt x="244" y="326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6AB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4" name="Freeform 1823">
              <a:extLst>
                <a:ext uri="{FF2B5EF4-FFF2-40B4-BE49-F238E27FC236}">
                  <a16:creationId xmlns:a16="http://schemas.microsoft.com/office/drawing/2014/main" id="{D6F8C2AD-2E69-4437-92FB-C3563DDCB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800" y="3925888"/>
              <a:ext cx="80962" cy="25400"/>
            </a:xfrm>
            <a:custGeom>
              <a:avLst/>
              <a:gdLst>
                <a:gd name="T0" fmla="*/ 244 w 244"/>
                <a:gd name="T1" fmla="*/ 0 h 77"/>
                <a:gd name="T2" fmla="*/ 166 w 244"/>
                <a:gd name="T3" fmla="*/ 77 h 77"/>
                <a:gd name="T4" fmla="*/ 0 w 244"/>
                <a:gd name="T5" fmla="*/ 77 h 77"/>
                <a:gd name="T6" fmla="*/ 78 w 244"/>
                <a:gd name="T7" fmla="*/ 0 h 77"/>
                <a:gd name="T8" fmla="*/ 244 w 244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77">
                  <a:moveTo>
                    <a:pt x="244" y="0"/>
                  </a:moveTo>
                  <a:lnTo>
                    <a:pt x="166" y="77"/>
                  </a:lnTo>
                  <a:lnTo>
                    <a:pt x="0" y="77"/>
                  </a:lnTo>
                  <a:lnTo>
                    <a:pt x="78" y="0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6AB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5" name="Freeform 1824">
              <a:extLst>
                <a:ext uri="{FF2B5EF4-FFF2-40B4-BE49-F238E27FC236}">
                  <a16:creationId xmlns:a16="http://schemas.microsoft.com/office/drawing/2014/main" id="{5EFBBC6A-7260-4A0C-A09D-F56A8D209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5775" y="3925888"/>
              <a:ext cx="26987" cy="134938"/>
            </a:xfrm>
            <a:custGeom>
              <a:avLst/>
              <a:gdLst>
                <a:gd name="T0" fmla="*/ 0 w 78"/>
                <a:gd name="T1" fmla="*/ 77 h 403"/>
                <a:gd name="T2" fmla="*/ 78 w 78"/>
                <a:gd name="T3" fmla="*/ 0 h 403"/>
                <a:gd name="T4" fmla="*/ 78 w 78"/>
                <a:gd name="T5" fmla="*/ 326 h 403"/>
                <a:gd name="T6" fmla="*/ 0 w 78"/>
                <a:gd name="T7" fmla="*/ 403 h 403"/>
                <a:gd name="T8" fmla="*/ 0 w 78"/>
                <a:gd name="T9" fmla="*/ 77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403">
                  <a:moveTo>
                    <a:pt x="0" y="77"/>
                  </a:moveTo>
                  <a:lnTo>
                    <a:pt x="78" y="0"/>
                  </a:lnTo>
                  <a:lnTo>
                    <a:pt x="78" y="326"/>
                  </a:lnTo>
                  <a:lnTo>
                    <a:pt x="0" y="403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369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6" name="Freeform 1825">
              <a:extLst>
                <a:ext uri="{FF2B5EF4-FFF2-40B4-BE49-F238E27FC236}">
                  <a16:creationId xmlns:a16="http://schemas.microsoft.com/office/drawing/2014/main" id="{46F899DA-D497-4533-835E-368BB7C05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9725" y="3870326"/>
              <a:ext cx="80962" cy="190500"/>
            </a:xfrm>
            <a:custGeom>
              <a:avLst/>
              <a:gdLst>
                <a:gd name="T0" fmla="*/ 243 w 243"/>
                <a:gd name="T1" fmla="*/ 0 h 566"/>
                <a:gd name="T2" fmla="*/ 77 w 243"/>
                <a:gd name="T3" fmla="*/ 0 h 566"/>
                <a:gd name="T4" fmla="*/ 0 w 243"/>
                <a:gd name="T5" fmla="*/ 78 h 566"/>
                <a:gd name="T6" fmla="*/ 0 w 243"/>
                <a:gd name="T7" fmla="*/ 566 h 566"/>
                <a:gd name="T8" fmla="*/ 166 w 243"/>
                <a:gd name="T9" fmla="*/ 566 h 566"/>
                <a:gd name="T10" fmla="*/ 243 w 243"/>
                <a:gd name="T11" fmla="*/ 489 h 566"/>
                <a:gd name="T12" fmla="*/ 243 w 243"/>
                <a:gd name="T13" fmla="*/ 0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3" h="566">
                  <a:moveTo>
                    <a:pt x="243" y="0"/>
                  </a:moveTo>
                  <a:lnTo>
                    <a:pt x="77" y="0"/>
                  </a:lnTo>
                  <a:lnTo>
                    <a:pt x="0" y="78"/>
                  </a:lnTo>
                  <a:lnTo>
                    <a:pt x="0" y="566"/>
                  </a:lnTo>
                  <a:lnTo>
                    <a:pt x="166" y="566"/>
                  </a:lnTo>
                  <a:lnTo>
                    <a:pt x="243" y="489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6AB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7" name="Freeform 1826">
              <a:extLst>
                <a:ext uri="{FF2B5EF4-FFF2-40B4-BE49-F238E27FC236}">
                  <a16:creationId xmlns:a16="http://schemas.microsoft.com/office/drawing/2014/main" id="{2213FDAF-4FEA-4EE9-91AF-3053DF1CF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9725" y="3870326"/>
              <a:ext cx="80962" cy="26988"/>
            </a:xfrm>
            <a:custGeom>
              <a:avLst/>
              <a:gdLst>
                <a:gd name="T0" fmla="*/ 243 w 243"/>
                <a:gd name="T1" fmla="*/ 0 h 78"/>
                <a:gd name="T2" fmla="*/ 166 w 243"/>
                <a:gd name="T3" fmla="*/ 78 h 78"/>
                <a:gd name="T4" fmla="*/ 0 w 243"/>
                <a:gd name="T5" fmla="*/ 78 h 78"/>
                <a:gd name="T6" fmla="*/ 77 w 243"/>
                <a:gd name="T7" fmla="*/ 0 h 78"/>
                <a:gd name="T8" fmla="*/ 243 w 243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78">
                  <a:moveTo>
                    <a:pt x="243" y="0"/>
                  </a:moveTo>
                  <a:lnTo>
                    <a:pt x="166" y="78"/>
                  </a:lnTo>
                  <a:lnTo>
                    <a:pt x="0" y="78"/>
                  </a:lnTo>
                  <a:lnTo>
                    <a:pt x="77" y="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6AB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8" name="Freeform 1827">
              <a:extLst>
                <a:ext uri="{FF2B5EF4-FFF2-40B4-BE49-F238E27FC236}">
                  <a16:creationId xmlns:a16="http://schemas.microsoft.com/office/drawing/2014/main" id="{292A8E66-FDF7-4164-A954-0DEB24AB4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700" y="3870326"/>
              <a:ext cx="26987" cy="190500"/>
            </a:xfrm>
            <a:custGeom>
              <a:avLst/>
              <a:gdLst>
                <a:gd name="T0" fmla="*/ 0 w 77"/>
                <a:gd name="T1" fmla="*/ 78 h 566"/>
                <a:gd name="T2" fmla="*/ 77 w 77"/>
                <a:gd name="T3" fmla="*/ 0 h 566"/>
                <a:gd name="T4" fmla="*/ 77 w 77"/>
                <a:gd name="T5" fmla="*/ 489 h 566"/>
                <a:gd name="T6" fmla="*/ 0 w 77"/>
                <a:gd name="T7" fmla="*/ 566 h 566"/>
                <a:gd name="T8" fmla="*/ 0 w 77"/>
                <a:gd name="T9" fmla="*/ 78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66">
                  <a:moveTo>
                    <a:pt x="0" y="78"/>
                  </a:moveTo>
                  <a:lnTo>
                    <a:pt x="77" y="0"/>
                  </a:lnTo>
                  <a:lnTo>
                    <a:pt x="77" y="489"/>
                  </a:lnTo>
                  <a:lnTo>
                    <a:pt x="0" y="566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369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9" name="Freeform 1828">
              <a:extLst>
                <a:ext uri="{FF2B5EF4-FFF2-40B4-BE49-F238E27FC236}">
                  <a16:creationId xmlns:a16="http://schemas.microsoft.com/office/drawing/2014/main" id="{EBC95787-6869-4973-9DE3-F0F2373F7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6063" y="3776663"/>
              <a:ext cx="80962" cy="284163"/>
            </a:xfrm>
            <a:custGeom>
              <a:avLst/>
              <a:gdLst>
                <a:gd name="T0" fmla="*/ 243 w 243"/>
                <a:gd name="T1" fmla="*/ 0 h 848"/>
                <a:gd name="T2" fmla="*/ 77 w 243"/>
                <a:gd name="T3" fmla="*/ 0 h 848"/>
                <a:gd name="T4" fmla="*/ 0 w 243"/>
                <a:gd name="T5" fmla="*/ 78 h 848"/>
                <a:gd name="T6" fmla="*/ 0 w 243"/>
                <a:gd name="T7" fmla="*/ 848 h 848"/>
                <a:gd name="T8" fmla="*/ 166 w 243"/>
                <a:gd name="T9" fmla="*/ 848 h 848"/>
                <a:gd name="T10" fmla="*/ 243 w 243"/>
                <a:gd name="T11" fmla="*/ 771 h 848"/>
                <a:gd name="T12" fmla="*/ 243 w 243"/>
                <a:gd name="T13" fmla="*/ 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3" h="848">
                  <a:moveTo>
                    <a:pt x="243" y="0"/>
                  </a:moveTo>
                  <a:lnTo>
                    <a:pt x="77" y="0"/>
                  </a:lnTo>
                  <a:lnTo>
                    <a:pt x="0" y="78"/>
                  </a:lnTo>
                  <a:lnTo>
                    <a:pt x="0" y="848"/>
                  </a:lnTo>
                  <a:lnTo>
                    <a:pt x="166" y="848"/>
                  </a:lnTo>
                  <a:lnTo>
                    <a:pt x="243" y="77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6AB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0" name="Freeform 1829">
              <a:extLst>
                <a:ext uri="{FF2B5EF4-FFF2-40B4-BE49-F238E27FC236}">
                  <a16:creationId xmlns:a16="http://schemas.microsoft.com/office/drawing/2014/main" id="{F9AE9FDB-6110-498A-8A66-6F43C78DC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6063" y="3776663"/>
              <a:ext cx="80962" cy="25400"/>
            </a:xfrm>
            <a:custGeom>
              <a:avLst/>
              <a:gdLst>
                <a:gd name="T0" fmla="*/ 243 w 243"/>
                <a:gd name="T1" fmla="*/ 0 h 78"/>
                <a:gd name="T2" fmla="*/ 166 w 243"/>
                <a:gd name="T3" fmla="*/ 78 h 78"/>
                <a:gd name="T4" fmla="*/ 0 w 243"/>
                <a:gd name="T5" fmla="*/ 78 h 78"/>
                <a:gd name="T6" fmla="*/ 77 w 243"/>
                <a:gd name="T7" fmla="*/ 0 h 78"/>
                <a:gd name="T8" fmla="*/ 243 w 243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78">
                  <a:moveTo>
                    <a:pt x="243" y="0"/>
                  </a:moveTo>
                  <a:lnTo>
                    <a:pt x="166" y="78"/>
                  </a:lnTo>
                  <a:lnTo>
                    <a:pt x="0" y="78"/>
                  </a:lnTo>
                  <a:lnTo>
                    <a:pt x="77" y="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6AB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1" name="Freeform 1830">
              <a:extLst>
                <a:ext uri="{FF2B5EF4-FFF2-40B4-BE49-F238E27FC236}">
                  <a16:creationId xmlns:a16="http://schemas.microsoft.com/office/drawing/2014/main" id="{FA1689D9-E965-44E0-AE13-F4307C779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1625" y="3776663"/>
              <a:ext cx="25400" cy="284163"/>
            </a:xfrm>
            <a:custGeom>
              <a:avLst/>
              <a:gdLst>
                <a:gd name="T0" fmla="*/ 0 w 77"/>
                <a:gd name="T1" fmla="*/ 78 h 848"/>
                <a:gd name="T2" fmla="*/ 77 w 77"/>
                <a:gd name="T3" fmla="*/ 0 h 848"/>
                <a:gd name="T4" fmla="*/ 77 w 77"/>
                <a:gd name="T5" fmla="*/ 771 h 848"/>
                <a:gd name="T6" fmla="*/ 0 w 77"/>
                <a:gd name="T7" fmla="*/ 848 h 848"/>
                <a:gd name="T8" fmla="*/ 0 w 77"/>
                <a:gd name="T9" fmla="*/ 78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848">
                  <a:moveTo>
                    <a:pt x="0" y="78"/>
                  </a:moveTo>
                  <a:lnTo>
                    <a:pt x="77" y="0"/>
                  </a:lnTo>
                  <a:lnTo>
                    <a:pt x="77" y="771"/>
                  </a:lnTo>
                  <a:lnTo>
                    <a:pt x="0" y="84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369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2" name="Freeform 1831">
              <a:extLst>
                <a:ext uri="{FF2B5EF4-FFF2-40B4-BE49-F238E27FC236}">
                  <a16:creationId xmlns:a16="http://schemas.microsoft.com/office/drawing/2014/main" id="{F7E43808-B776-4ABC-8BDC-2BD763B06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988" y="3808413"/>
              <a:ext cx="80962" cy="252413"/>
            </a:xfrm>
            <a:custGeom>
              <a:avLst/>
              <a:gdLst>
                <a:gd name="T0" fmla="*/ 243 w 243"/>
                <a:gd name="T1" fmla="*/ 0 h 754"/>
                <a:gd name="T2" fmla="*/ 77 w 243"/>
                <a:gd name="T3" fmla="*/ 0 h 754"/>
                <a:gd name="T4" fmla="*/ 0 w 243"/>
                <a:gd name="T5" fmla="*/ 77 h 754"/>
                <a:gd name="T6" fmla="*/ 0 w 243"/>
                <a:gd name="T7" fmla="*/ 754 h 754"/>
                <a:gd name="T8" fmla="*/ 166 w 243"/>
                <a:gd name="T9" fmla="*/ 754 h 754"/>
                <a:gd name="T10" fmla="*/ 243 w 243"/>
                <a:gd name="T11" fmla="*/ 677 h 754"/>
                <a:gd name="T12" fmla="*/ 243 w 243"/>
                <a:gd name="T13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3" h="754">
                  <a:moveTo>
                    <a:pt x="243" y="0"/>
                  </a:moveTo>
                  <a:lnTo>
                    <a:pt x="77" y="0"/>
                  </a:lnTo>
                  <a:lnTo>
                    <a:pt x="0" y="77"/>
                  </a:lnTo>
                  <a:lnTo>
                    <a:pt x="0" y="754"/>
                  </a:lnTo>
                  <a:lnTo>
                    <a:pt x="166" y="754"/>
                  </a:lnTo>
                  <a:lnTo>
                    <a:pt x="243" y="677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6AB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3" name="Freeform 1832">
              <a:extLst>
                <a:ext uri="{FF2B5EF4-FFF2-40B4-BE49-F238E27FC236}">
                  <a16:creationId xmlns:a16="http://schemas.microsoft.com/office/drawing/2014/main" id="{1C7B0B00-7AE9-4310-828A-C96148B2B1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988" y="3808413"/>
              <a:ext cx="80962" cy="25400"/>
            </a:xfrm>
            <a:custGeom>
              <a:avLst/>
              <a:gdLst>
                <a:gd name="T0" fmla="*/ 243 w 243"/>
                <a:gd name="T1" fmla="*/ 0 h 77"/>
                <a:gd name="T2" fmla="*/ 166 w 243"/>
                <a:gd name="T3" fmla="*/ 77 h 77"/>
                <a:gd name="T4" fmla="*/ 0 w 243"/>
                <a:gd name="T5" fmla="*/ 77 h 77"/>
                <a:gd name="T6" fmla="*/ 77 w 243"/>
                <a:gd name="T7" fmla="*/ 0 h 77"/>
                <a:gd name="T8" fmla="*/ 243 w 243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77">
                  <a:moveTo>
                    <a:pt x="243" y="0"/>
                  </a:moveTo>
                  <a:lnTo>
                    <a:pt x="166" y="77"/>
                  </a:lnTo>
                  <a:lnTo>
                    <a:pt x="0" y="77"/>
                  </a:lnTo>
                  <a:lnTo>
                    <a:pt x="77" y="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6AB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4" name="Freeform 1833">
              <a:extLst>
                <a:ext uri="{FF2B5EF4-FFF2-40B4-BE49-F238E27FC236}">
                  <a16:creationId xmlns:a16="http://schemas.microsoft.com/office/drawing/2014/main" id="{FFC682CE-4905-4D0B-B82C-2749D12CC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9550" y="3808413"/>
              <a:ext cx="25400" cy="252413"/>
            </a:xfrm>
            <a:custGeom>
              <a:avLst/>
              <a:gdLst>
                <a:gd name="T0" fmla="*/ 0 w 77"/>
                <a:gd name="T1" fmla="*/ 77 h 754"/>
                <a:gd name="T2" fmla="*/ 77 w 77"/>
                <a:gd name="T3" fmla="*/ 0 h 754"/>
                <a:gd name="T4" fmla="*/ 77 w 77"/>
                <a:gd name="T5" fmla="*/ 677 h 754"/>
                <a:gd name="T6" fmla="*/ 0 w 77"/>
                <a:gd name="T7" fmla="*/ 754 h 754"/>
                <a:gd name="T8" fmla="*/ 0 w 77"/>
                <a:gd name="T9" fmla="*/ 7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754">
                  <a:moveTo>
                    <a:pt x="0" y="77"/>
                  </a:moveTo>
                  <a:lnTo>
                    <a:pt x="77" y="0"/>
                  </a:lnTo>
                  <a:lnTo>
                    <a:pt x="77" y="677"/>
                  </a:lnTo>
                  <a:lnTo>
                    <a:pt x="0" y="754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369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77" name="Group 2276">
            <a:extLst>
              <a:ext uri="{FF2B5EF4-FFF2-40B4-BE49-F238E27FC236}">
                <a16:creationId xmlns:a16="http://schemas.microsoft.com/office/drawing/2014/main" id="{E943C4EC-328D-4E7C-85D7-89E00AC8197B}"/>
              </a:ext>
            </a:extLst>
          </p:cNvPr>
          <p:cNvGrpSpPr/>
          <p:nvPr/>
        </p:nvGrpSpPr>
        <p:grpSpPr>
          <a:xfrm>
            <a:off x="5125915" y="2097088"/>
            <a:ext cx="722435" cy="906463"/>
            <a:chOff x="5125915" y="2097088"/>
            <a:chExt cx="722435" cy="906463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6840014-23A6-8EAE-8835-598BAA540392}"/>
                </a:ext>
              </a:extLst>
            </p:cNvPr>
            <p:cNvSpPr txBox="1"/>
            <p:nvPr/>
          </p:nvSpPr>
          <p:spPr>
            <a:xfrm>
              <a:off x="5125915" y="2155005"/>
              <a:ext cx="184731" cy="242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71475">
                <a:defRPr/>
              </a:pPr>
              <a:endParaRPr lang="en-GB" sz="975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45" name="Freeform 1834">
              <a:extLst>
                <a:ext uri="{FF2B5EF4-FFF2-40B4-BE49-F238E27FC236}">
                  <a16:creationId xmlns:a16="http://schemas.microsoft.com/office/drawing/2014/main" id="{A44F8A13-299F-4EF5-BB73-F84E11F76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538" y="2386013"/>
              <a:ext cx="276225" cy="617538"/>
            </a:xfrm>
            <a:custGeom>
              <a:avLst/>
              <a:gdLst>
                <a:gd name="T0" fmla="*/ 0 w 828"/>
                <a:gd name="T1" fmla="*/ 1276 h 1838"/>
                <a:gd name="T2" fmla="*/ 520 w 828"/>
                <a:gd name="T3" fmla="*/ 0 h 1838"/>
                <a:gd name="T4" fmla="*/ 828 w 828"/>
                <a:gd name="T5" fmla="*/ 308 h 1838"/>
                <a:gd name="T6" fmla="*/ 625 w 828"/>
                <a:gd name="T7" fmla="*/ 1838 h 1838"/>
                <a:gd name="T8" fmla="*/ 550 w 828"/>
                <a:gd name="T9" fmla="*/ 1838 h 1838"/>
                <a:gd name="T10" fmla="*/ 749 w 828"/>
                <a:gd name="T11" fmla="*/ 335 h 1838"/>
                <a:gd name="T12" fmla="*/ 547 w 828"/>
                <a:gd name="T13" fmla="*/ 133 h 1838"/>
                <a:gd name="T14" fmla="*/ 80 w 828"/>
                <a:gd name="T15" fmla="*/ 1276 h 1838"/>
                <a:gd name="T16" fmla="*/ 0 w 828"/>
                <a:gd name="T17" fmla="*/ 1276 h 1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8" h="1838">
                  <a:moveTo>
                    <a:pt x="0" y="1276"/>
                  </a:moveTo>
                  <a:lnTo>
                    <a:pt x="520" y="0"/>
                  </a:lnTo>
                  <a:lnTo>
                    <a:pt x="828" y="308"/>
                  </a:lnTo>
                  <a:lnTo>
                    <a:pt x="625" y="1838"/>
                  </a:lnTo>
                  <a:lnTo>
                    <a:pt x="550" y="1838"/>
                  </a:lnTo>
                  <a:lnTo>
                    <a:pt x="749" y="335"/>
                  </a:lnTo>
                  <a:lnTo>
                    <a:pt x="547" y="133"/>
                  </a:lnTo>
                  <a:lnTo>
                    <a:pt x="80" y="1276"/>
                  </a:lnTo>
                  <a:lnTo>
                    <a:pt x="0" y="1276"/>
                  </a:lnTo>
                  <a:close/>
                </a:path>
              </a:pathLst>
            </a:custGeom>
            <a:solidFill>
              <a:srgbClr val="17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6" name="Freeform 1835">
              <a:extLst>
                <a:ext uri="{FF2B5EF4-FFF2-40B4-BE49-F238E27FC236}">
                  <a16:creationId xmlns:a16="http://schemas.microsoft.com/office/drawing/2014/main" id="{A3823BE5-79E8-44E7-97D6-D84BDA547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3250" y="2478088"/>
              <a:ext cx="165100" cy="390525"/>
            </a:xfrm>
            <a:custGeom>
              <a:avLst/>
              <a:gdLst>
                <a:gd name="T0" fmla="*/ 70 w 496"/>
                <a:gd name="T1" fmla="*/ 0 h 1163"/>
                <a:gd name="T2" fmla="*/ 496 w 496"/>
                <a:gd name="T3" fmla="*/ 1163 h 1163"/>
                <a:gd name="T4" fmla="*/ 416 w 496"/>
                <a:gd name="T5" fmla="*/ 1163 h 1163"/>
                <a:gd name="T6" fmla="*/ 0 w 496"/>
                <a:gd name="T7" fmla="*/ 25 h 1163"/>
                <a:gd name="T8" fmla="*/ 70 w 496"/>
                <a:gd name="T9" fmla="*/ 0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6" h="1163">
                  <a:moveTo>
                    <a:pt x="70" y="0"/>
                  </a:moveTo>
                  <a:lnTo>
                    <a:pt x="496" y="1163"/>
                  </a:lnTo>
                  <a:lnTo>
                    <a:pt x="416" y="1163"/>
                  </a:lnTo>
                  <a:lnTo>
                    <a:pt x="0" y="25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17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7" name="Freeform 1836">
              <a:extLst>
                <a:ext uri="{FF2B5EF4-FFF2-40B4-BE49-F238E27FC236}">
                  <a16:creationId xmlns:a16="http://schemas.microsoft.com/office/drawing/2014/main" id="{EB768ACF-4D9A-4F36-A0AB-AAC4D9EC9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2750" y="2097088"/>
              <a:ext cx="342900" cy="727075"/>
            </a:xfrm>
            <a:custGeom>
              <a:avLst/>
              <a:gdLst>
                <a:gd name="T0" fmla="*/ 643 w 1032"/>
                <a:gd name="T1" fmla="*/ 2164 h 2164"/>
                <a:gd name="T2" fmla="*/ 0 w 1032"/>
                <a:gd name="T3" fmla="*/ 1521 h 2164"/>
                <a:gd name="T4" fmla="*/ 24 w 1032"/>
                <a:gd name="T5" fmla="*/ 1427 h 2164"/>
                <a:gd name="T6" fmla="*/ 388 w 1032"/>
                <a:gd name="T7" fmla="*/ 0 h 2164"/>
                <a:gd name="T8" fmla="*/ 1001 w 1032"/>
                <a:gd name="T9" fmla="*/ 613 h 2164"/>
                <a:gd name="T10" fmla="*/ 1032 w 1032"/>
                <a:gd name="T11" fmla="*/ 644 h 2164"/>
                <a:gd name="T12" fmla="*/ 643 w 1032"/>
                <a:gd name="T13" fmla="*/ 2164 h 2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2" h="2164">
                  <a:moveTo>
                    <a:pt x="643" y="2164"/>
                  </a:moveTo>
                  <a:lnTo>
                    <a:pt x="0" y="1521"/>
                  </a:lnTo>
                  <a:lnTo>
                    <a:pt x="24" y="1427"/>
                  </a:lnTo>
                  <a:lnTo>
                    <a:pt x="388" y="0"/>
                  </a:lnTo>
                  <a:lnTo>
                    <a:pt x="1001" y="613"/>
                  </a:lnTo>
                  <a:lnTo>
                    <a:pt x="1032" y="644"/>
                  </a:lnTo>
                  <a:lnTo>
                    <a:pt x="643" y="2164"/>
                  </a:lnTo>
                  <a:close/>
                </a:path>
              </a:pathLst>
            </a:custGeom>
            <a:solidFill>
              <a:srgbClr val="33A3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8" name="Freeform 1837">
              <a:extLst>
                <a:ext uri="{FF2B5EF4-FFF2-40B4-BE49-F238E27FC236}">
                  <a16:creationId xmlns:a16="http://schemas.microsoft.com/office/drawing/2014/main" id="{4F6C57F2-7DB1-4205-8151-991203FC13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5925" y="2117726"/>
              <a:ext cx="323850" cy="685800"/>
            </a:xfrm>
            <a:custGeom>
              <a:avLst/>
              <a:gdLst>
                <a:gd name="T0" fmla="*/ 613 w 977"/>
                <a:gd name="T1" fmla="*/ 2038 h 2038"/>
                <a:gd name="T2" fmla="*/ 0 w 977"/>
                <a:gd name="T3" fmla="*/ 1426 h 2038"/>
                <a:gd name="T4" fmla="*/ 364 w 977"/>
                <a:gd name="T5" fmla="*/ 0 h 2038"/>
                <a:gd name="T6" fmla="*/ 977 w 977"/>
                <a:gd name="T7" fmla="*/ 613 h 2038"/>
                <a:gd name="T8" fmla="*/ 613 w 977"/>
                <a:gd name="T9" fmla="*/ 2038 h 2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7" h="2038">
                  <a:moveTo>
                    <a:pt x="613" y="2038"/>
                  </a:moveTo>
                  <a:lnTo>
                    <a:pt x="0" y="1426"/>
                  </a:lnTo>
                  <a:lnTo>
                    <a:pt x="364" y="0"/>
                  </a:lnTo>
                  <a:lnTo>
                    <a:pt x="977" y="613"/>
                  </a:lnTo>
                  <a:lnTo>
                    <a:pt x="613" y="2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9" name="Freeform 1838">
              <a:extLst>
                <a:ext uri="{FF2B5EF4-FFF2-40B4-BE49-F238E27FC236}">
                  <a16:creationId xmlns:a16="http://schemas.microsoft.com/office/drawing/2014/main" id="{EE91AAF1-9FCD-4A6D-9577-C627434A4B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05450" y="2220913"/>
              <a:ext cx="285750" cy="515938"/>
            </a:xfrm>
            <a:custGeom>
              <a:avLst/>
              <a:gdLst>
                <a:gd name="T0" fmla="*/ 656 w 857"/>
                <a:gd name="T1" fmla="*/ 142 h 1536"/>
                <a:gd name="T2" fmla="*/ 687 w 857"/>
                <a:gd name="T3" fmla="*/ 170 h 1536"/>
                <a:gd name="T4" fmla="*/ 238 w 857"/>
                <a:gd name="T5" fmla="*/ 682 h 1536"/>
                <a:gd name="T6" fmla="*/ 247 w 857"/>
                <a:gd name="T7" fmla="*/ 724 h 1536"/>
                <a:gd name="T8" fmla="*/ 685 w 857"/>
                <a:gd name="T9" fmla="*/ 304 h 1536"/>
                <a:gd name="T10" fmla="*/ 743 w 857"/>
                <a:gd name="T11" fmla="*/ 251 h 1536"/>
                <a:gd name="T12" fmla="*/ 732 w 857"/>
                <a:gd name="T13" fmla="*/ 339 h 1536"/>
                <a:gd name="T14" fmla="*/ 777 w 857"/>
                <a:gd name="T15" fmla="*/ 325 h 1536"/>
                <a:gd name="T16" fmla="*/ 787 w 857"/>
                <a:gd name="T17" fmla="*/ 453 h 1536"/>
                <a:gd name="T18" fmla="*/ 798 w 857"/>
                <a:gd name="T19" fmla="*/ 314 h 1536"/>
                <a:gd name="T20" fmla="*/ 466 w 857"/>
                <a:gd name="T21" fmla="*/ 1377 h 1536"/>
                <a:gd name="T22" fmla="*/ 386 w 857"/>
                <a:gd name="T23" fmla="*/ 1405 h 1536"/>
                <a:gd name="T24" fmla="*/ 557 w 857"/>
                <a:gd name="T25" fmla="*/ 316 h 1536"/>
                <a:gd name="T26" fmla="*/ 279 w 857"/>
                <a:gd name="T27" fmla="*/ 1337 h 1536"/>
                <a:gd name="T28" fmla="*/ 207 w 857"/>
                <a:gd name="T29" fmla="*/ 1225 h 1536"/>
                <a:gd name="T30" fmla="*/ 112 w 857"/>
                <a:gd name="T31" fmla="*/ 1181 h 1536"/>
                <a:gd name="T32" fmla="*/ 173 w 857"/>
                <a:gd name="T33" fmla="*/ 1136 h 1536"/>
                <a:gd name="T34" fmla="*/ 308 w 857"/>
                <a:gd name="T35" fmla="*/ 153 h 1536"/>
                <a:gd name="T36" fmla="*/ 281 w 857"/>
                <a:gd name="T37" fmla="*/ 842 h 1536"/>
                <a:gd name="T38" fmla="*/ 389 w 857"/>
                <a:gd name="T39" fmla="*/ 916 h 1536"/>
                <a:gd name="T40" fmla="*/ 633 w 857"/>
                <a:gd name="T41" fmla="*/ 958 h 1536"/>
                <a:gd name="T42" fmla="*/ 423 w 857"/>
                <a:gd name="T43" fmla="*/ 753 h 1536"/>
                <a:gd name="T44" fmla="*/ 330 w 857"/>
                <a:gd name="T45" fmla="*/ 870 h 1536"/>
                <a:gd name="T46" fmla="*/ 365 w 857"/>
                <a:gd name="T47" fmla="*/ 766 h 1536"/>
                <a:gd name="T48" fmla="*/ 458 w 857"/>
                <a:gd name="T49" fmla="*/ 928 h 1536"/>
                <a:gd name="T50" fmla="*/ 445 w 857"/>
                <a:gd name="T51" fmla="*/ 964 h 1536"/>
                <a:gd name="T52" fmla="*/ 432 w 857"/>
                <a:gd name="T53" fmla="*/ 955 h 1536"/>
                <a:gd name="T54" fmla="*/ 478 w 857"/>
                <a:gd name="T55" fmla="*/ 956 h 1536"/>
                <a:gd name="T56" fmla="*/ 527 w 857"/>
                <a:gd name="T57" fmla="*/ 1137 h 1536"/>
                <a:gd name="T58" fmla="*/ 329 w 857"/>
                <a:gd name="T59" fmla="*/ 960 h 1536"/>
                <a:gd name="T60" fmla="*/ 424 w 857"/>
                <a:gd name="T61" fmla="*/ 1056 h 1536"/>
                <a:gd name="T62" fmla="*/ 654 w 857"/>
                <a:gd name="T63" fmla="*/ 1256 h 1536"/>
                <a:gd name="T64" fmla="*/ 649 w 857"/>
                <a:gd name="T65" fmla="*/ 621 h 1536"/>
                <a:gd name="T66" fmla="*/ 55 w 857"/>
                <a:gd name="T67" fmla="*/ 985 h 1536"/>
                <a:gd name="T68" fmla="*/ 55 w 857"/>
                <a:gd name="T69" fmla="*/ 896 h 1536"/>
                <a:gd name="T70" fmla="*/ 472 w 857"/>
                <a:gd name="T71" fmla="*/ 815 h 1536"/>
                <a:gd name="T72" fmla="*/ 495 w 857"/>
                <a:gd name="T73" fmla="*/ 807 h 1536"/>
                <a:gd name="T74" fmla="*/ 475 w 857"/>
                <a:gd name="T75" fmla="*/ 838 h 1536"/>
                <a:gd name="T76" fmla="*/ 627 w 857"/>
                <a:gd name="T77" fmla="*/ 1306 h 1536"/>
                <a:gd name="T78" fmla="*/ 400 w 857"/>
                <a:gd name="T79" fmla="*/ 1110 h 1536"/>
                <a:gd name="T80" fmla="*/ 319 w 857"/>
                <a:gd name="T81" fmla="*/ 1000 h 1536"/>
                <a:gd name="T82" fmla="*/ 519 w 857"/>
                <a:gd name="T83" fmla="*/ 1181 h 1536"/>
                <a:gd name="T84" fmla="*/ 458 w 857"/>
                <a:gd name="T85" fmla="*/ 505 h 1536"/>
                <a:gd name="T86" fmla="*/ 468 w 857"/>
                <a:gd name="T87" fmla="*/ 503 h 1536"/>
                <a:gd name="T88" fmla="*/ 431 w 857"/>
                <a:gd name="T89" fmla="*/ 373 h 1536"/>
                <a:gd name="T90" fmla="*/ 558 w 857"/>
                <a:gd name="T91" fmla="*/ 686 h 1536"/>
                <a:gd name="T92" fmla="*/ 391 w 857"/>
                <a:gd name="T93" fmla="*/ 618 h 1536"/>
                <a:gd name="T94" fmla="*/ 360 w 857"/>
                <a:gd name="T95" fmla="*/ 610 h 1536"/>
                <a:gd name="T96" fmla="*/ 29 w 857"/>
                <a:gd name="T97" fmla="*/ 1107 h 1536"/>
                <a:gd name="T98" fmla="*/ 435 w 857"/>
                <a:gd name="T99" fmla="*/ 354 h 1536"/>
                <a:gd name="T100" fmla="*/ 519 w 857"/>
                <a:gd name="T101" fmla="*/ 625 h 1536"/>
                <a:gd name="T102" fmla="*/ 492 w 857"/>
                <a:gd name="T103" fmla="*/ 637 h 1536"/>
                <a:gd name="T104" fmla="*/ 466 w 857"/>
                <a:gd name="T105" fmla="*/ 653 h 1536"/>
                <a:gd name="T106" fmla="*/ 424 w 857"/>
                <a:gd name="T107" fmla="*/ 672 h 1536"/>
                <a:gd name="T108" fmla="*/ 417 w 857"/>
                <a:gd name="T109" fmla="*/ 660 h 1536"/>
                <a:gd name="T110" fmla="*/ 555 w 857"/>
                <a:gd name="T111" fmla="*/ 551 h 1536"/>
                <a:gd name="T112" fmla="*/ 415 w 857"/>
                <a:gd name="T113" fmla="*/ 297 h 1536"/>
                <a:gd name="T114" fmla="*/ 315 w 857"/>
                <a:gd name="T115" fmla="*/ 593 h 1536"/>
                <a:gd name="T116" fmla="*/ 637 w 857"/>
                <a:gd name="T117" fmla="*/ 773 h 1536"/>
                <a:gd name="T118" fmla="*/ 625 w 857"/>
                <a:gd name="T119" fmla="*/ 712 h 1536"/>
                <a:gd name="T120" fmla="*/ 328 w 857"/>
                <a:gd name="T121" fmla="*/ 558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57" h="1536">
                  <a:moveTo>
                    <a:pt x="551" y="673"/>
                  </a:moveTo>
                  <a:cubicBezTo>
                    <a:pt x="548" y="644"/>
                    <a:pt x="541" y="604"/>
                    <a:pt x="535" y="571"/>
                  </a:cubicBezTo>
                  <a:lnTo>
                    <a:pt x="531" y="550"/>
                  </a:lnTo>
                  <a:lnTo>
                    <a:pt x="519" y="549"/>
                  </a:lnTo>
                  <a:cubicBezTo>
                    <a:pt x="523" y="574"/>
                    <a:pt x="526" y="599"/>
                    <a:pt x="529" y="624"/>
                  </a:cubicBezTo>
                  <a:cubicBezTo>
                    <a:pt x="531" y="647"/>
                    <a:pt x="533" y="669"/>
                    <a:pt x="534" y="692"/>
                  </a:cubicBezTo>
                  <a:cubicBezTo>
                    <a:pt x="540" y="687"/>
                    <a:pt x="546" y="680"/>
                    <a:pt x="551" y="673"/>
                  </a:cubicBezTo>
                  <a:close/>
                  <a:moveTo>
                    <a:pt x="687" y="170"/>
                  </a:moveTo>
                  <a:cubicBezTo>
                    <a:pt x="680" y="145"/>
                    <a:pt x="668" y="138"/>
                    <a:pt x="656" y="142"/>
                  </a:cubicBezTo>
                  <a:cubicBezTo>
                    <a:pt x="642" y="146"/>
                    <a:pt x="627" y="163"/>
                    <a:pt x="616" y="184"/>
                  </a:cubicBezTo>
                  <a:cubicBezTo>
                    <a:pt x="605" y="205"/>
                    <a:pt x="598" y="230"/>
                    <a:pt x="600" y="250"/>
                  </a:cubicBezTo>
                  <a:cubicBezTo>
                    <a:pt x="603" y="273"/>
                    <a:pt x="620" y="290"/>
                    <a:pt x="658" y="285"/>
                  </a:cubicBezTo>
                  <a:lnTo>
                    <a:pt x="660" y="295"/>
                  </a:lnTo>
                  <a:cubicBezTo>
                    <a:pt x="614" y="301"/>
                    <a:pt x="594" y="280"/>
                    <a:pt x="590" y="252"/>
                  </a:cubicBezTo>
                  <a:cubicBezTo>
                    <a:pt x="587" y="229"/>
                    <a:pt x="595" y="202"/>
                    <a:pt x="607" y="179"/>
                  </a:cubicBezTo>
                  <a:cubicBezTo>
                    <a:pt x="619" y="156"/>
                    <a:pt x="637" y="137"/>
                    <a:pt x="653" y="132"/>
                  </a:cubicBezTo>
                  <a:cubicBezTo>
                    <a:pt x="671" y="127"/>
                    <a:pt x="687" y="136"/>
                    <a:pt x="697" y="167"/>
                  </a:cubicBezTo>
                  <a:lnTo>
                    <a:pt x="687" y="170"/>
                  </a:lnTo>
                  <a:close/>
                  <a:moveTo>
                    <a:pt x="510" y="1400"/>
                  </a:moveTo>
                  <a:lnTo>
                    <a:pt x="484" y="1485"/>
                  </a:lnTo>
                  <a:lnTo>
                    <a:pt x="474" y="1482"/>
                  </a:lnTo>
                  <a:lnTo>
                    <a:pt x="500" y="1397"/>
                  </a:lnTo>
                  <a:lnTo>
                    <a:pt x="510" y="1400"/>
                  </a:lnTo>
                  <a:close/>
                  <a:moveTo>
                    <a:pt x="279" y="1133"/>
                  </a:moveTo>
                  <a:cubicBezTo>
                    <a:pt x="258" y="1117"/>
                    <a:pt x="241" y="1100"/>
                    <a:pt x="226" y="1083"/>
                  </a:cubicBezTo>
                  <a:cubicBezTo>
                    <a:pt x="161" y="1007"/>
                    <a:pt x="147" y="927"/>
                    <a:pt x="159" y="856"/>
                  </a:cubicBezTo>
                  <a:cubicBezTo>
                    <a:pt x="170" y="784"/>
                    <a:pt x="205" y="722"/>
                    <a:pt x="238" y="682"/>
                  </a:cubicBezTo>
                  <a:cubicBezTo>
                    <a:pt x="243" y="675"/>
                    <a:pt x="248" y="669"/>
                    <a:pt x="253" y="663"/>
                  </a:cubicBezTo>
                  <a:lnTo>
                    <a:pt x="218" y="676"/>
                  </a:lnTo>
                  <a:lnTo>
                    <a:pt x="215" y="666"/>
                  </a:lnTo>
                  <a:lnTo>
                    <a:pt x="279" y="644"/>
                  </a:lnTo>
                  <a:lnTo>
                    <a:pt x="276" y="655"/>
                  </a:lnTo>
                  <a:lnTo>
                    <a:pt x="276" y="656"/>
                  </a:lnTo>
                  <a:lnTo>
                    <a:pt x="276" y="656"/>
                  </a:lnTo>
                  <a:lnTo>
                    <a:pt x="256" y="727"/>
                  </a:lnTo>
                  <a:lnTo>
                    <a:pt x="247" y="724"/>
                  </a:lnTo>
                  <a:lnTo>
                    <a:pt x="262" y="669"/>
                  </a:lnTo>
                  <a:cubicBezTo>
                    <a:pt x="256" y="675"/>
                    <a:pt x="251" y="681"/>
                    <a:pt x="245" y="688"/>
                  </a:cubicBezTo>
                  <a:cubicBezTo>
                    <a:pt x="214" y="727"/>
                    <a:pt x="179" y="788"/>
                    <a:pt x="168" y="857"/>
                  </a:cubicBezTo>
                  <a:cubicBezTo>
                    <a:pt x="158" y="926"/>
                    <a:pt x="171" y="1003"/>
                    <a:pt x="234" y="1076"/>
                  </a:cubicBezTo>
                  <a:cubicBezTo>
                    <a:pt x="248" y="1093"/>
                    <a:pt x="265" y="1109"/>
                    <a:pt x="285" y="1125"/>
                  </a:cubicBezTo>
                  <a:lnTo>
                    <a:pt x="279" y="1133"/>
                  </a:lnTo>
                  <a:close/>
                  <a:moveTo>
                    <a:pt x="699" y="265"/>
                  </a:moveTo>
                  <a:cubicBezTo>
                    <a:pt x="694" y="271"/>
                    <a:pt x="691" y="277"/>
                    <a:pt x="689" y="283"/>
                  </a:cubicBezTo>
                  <a:cubicBezTo>
                    <a:pt x="686" y="290"/>
                    <a:pt x="685" y="297"/>
                    <a:pt x="685" y="304"/>
                  </a:cubicBezTo>
                  <a:cubicBezTo>
                    <a:pt x="685" y="306"/>
                    <a:pt x="685" y="307"/>
                    <a:pt x="685" y="309"/>
                  </a:cubicBezTo>
                  <a:cubicBezTo>
                    <a:pt x="685" y="310"/>
                    <a:pt x="686" y="312"/>
                    <a:pt x="686" y="314"/>
                  </a:cubicBezTo>
                  <a:cubicBezTo>
                    <a:pt x="687" y="322"/>
                    <a:pt x="691" y="329"/>
                    <a:pt x="696" y="333"/>
                  </a:cubicBezTo>
                  <a:cubicBezTo>
                    <a:pt x="700" y="338"/>
                    <a:pt x="705" y="340"/>
                    <a:pt x="710" y="340"/>
                  </a:cubicBezTo>
                  <a:cubicBezTo>
                    <a:pt x="716" y="338"/>
                    <a:pt x="721" y="335"/>
                    <a:pt x="726" y="332"/>
                  </a:cubicBezTo>
                  <a:cubicBezTo>
                    <a:pt x="731" y="328"/>
                    <a:pt x="735" y="323"/>
                    <a:pt x="738" y="317"/>
                  </a:cubicBezTo>
                  <a:lnTo>
                    <a:pt x="738" y="316"/>
                  </a:lnTo>
                  <a:cubicBezTo>
                    <a:pt x="753" y="293"/>
                    <a:pt x="755" y="274"/>
                    <a:pt x="750" y="261"/>
                  </a:cubicBezTo>
                  <a:cubicBezTo>
                    <a:pt x="749" y="257"/>
                    <a:pt x="746" y="253"/>
                    <a:pt x="743" y="251"/>
                  </a:cubicBezTo>
                  <a:cubicBezTo>
                    <a:pt x="739" y="248"/>
                    <a:pt x="735" y="247"/>
                    <a:pt x="731" y="246"/>
                  </a:cubicBezTo>
                  <a:cubicBezTo>
                    <a:pt x="721" y="245"/>
                    <a:pt x="709" y="251"/>
                    <a:pt x="699" y="265"/>
                  </a:cubicBezTo>
                  <a:close/>
                  <a:moveTo>
                    <a:pt x="679" y="280"/>
                  </a:moveTo>
                  <a:cubicBezTo>
                    <a:pt x="682" y="272"/>
                    <a:pt x="686" y="265"/>
                    <a:pt x="691" y="259"/>
                  </a:cubicBezTo>
                  <a:cubicBezTo>
                    <a:pt x="704" y="242"/>
                    <a:pt x="719" y="235"/>
                    <a:pt x="732" y="236"/>
                  </a:cubicBezTo>
                  <a:cubicBezTo>
                    <a:pt x="738" y="237"/>
                    <a:pt x="744" y="239"/>
                    <a:pt x="749" y="243"/>
                  </a:cubicBezTo>
                  <a:cubicBezTo>
                    <a:pt x="753" y="246"/>
                    <a:pt x="757" y="251"/>
                    <a:pt x="760" y="258"/>
                  </a:cubicBezTo>
                  <a:cubicBezTo>
                    <a:pt x="766" y="273"/>
                    <a:pt x="764" y="295"/>
                    <a:pt x="747" y="322"/>
                  </a:cubicBezTo>
                  <a:cubicBezTo>
                    <a:pt x="743" y="329"/>
                    <a:pt x="738" y="335"/>
                    <a:pt x="732" y="339"/>
                  </a:cubicBezTo>
                  <a:cubicBezTo>
                    <a:pt x="727" y="344"/>
                    <a:pt x="720" y="348"/>
                    <a:pt x="712" y="350"/>
                  </a:cubicBezTo>
                  <a:lnTo>
                    <a:pt x="711" y="350"/>
                  </a:lnTo>
                  <a:cubicBezTo>
                    <a:pt x="703" y="351"/>
                    <a:pt x="695" y="347"/>
                    <a:pt x="688" y="340"/>
                  </a:cubicBezTo>
                  <a:cubicBezTo>
                    <a:pt x="683" y="334"/>
                    <a:pt x="678" y="326"/>
                    <a:pt x="676" y="315"/>
                  </a:cubicBezTo>
                  <a:lnTo>
                    <a:pt x="676" y="315"/>
                  </a:lnTo>
                  <a:cubicBezTo>
                    <a:pt x="676" y="313"/>
                    <a:pt x="676" y="312"/>
                    <a:pt x="675" y="310"/>
                  </a:cubicBezTo>
                  <a:cubicBezTo>
                    <a:pt x="675" y="308"/>
                    <a:pt x="675" y="306"/>
                    <a:pt x="675" y="304"/>
                  </a:cubicBezTo>
                  <a:cubicBezTo>
                    <a:pt x="675" y="296"/>
                    <a:pt x="677" y="288"/>
                    <a:pt x="679" y="280"/>
                  </a:cubicBezTo>
                  <a:close/>
                  <a:moveTo>
                    <a:pt x="777" y="325"/>
                  </a:moveTo>
                  <a:cubicBezTo>
                    <a:pt x="783" y="312"/>
                    <a:pt x="790" y="305"/>
                    <a:pt x="796" y="304"/>
                  </a:cubicBezTo>
                  <a:cubicBezTo>
                    <a:pt x="801" y="302"/>
                    <a:pt x="807" y="305"/>
                    <a:pt x="810" y="310"/>
                  </a:cubicBezTo>
                  <a:cubicBezTo>
                    <a:pt x="814" y="314"/>
                    <a:pt x="816" y="320"/>
                    <a:pt x="817" y="326"/>
                  </a:cubicBezTo>
                  <a:cubicBezTo>
                    <a:pt x="820" y="341"/>
                    <a:pt x="816" y="359"/>
                    <a:pt x="803" y="368"/>
                  </a:cubicBezTo>
                  <a:cubicBezTo>
                    <a:pt x="792" y="375"/>
                    <a:pt x="782" y="380"/>
                    <a:pt x="774" y="383"/>
                  </a:cubicBezTo>
                  <a:cubicBezTo>
                    <a:pt x="764" y="387"/>
                    <a:pt x="755" y="391"/>
                    <a:pt x="748" y="399"/>
                  </a:cubicBezTo>
                  <a:cubicBezTo>
                    <a:pt x="757" y="405"/>
                    <a:pt x="765" y="411"/>
                    <a:pt x="772" y="419"/>
                  </a:cubicBezTo>
                  <a:cubicBezTo>
                    <a:pt x="781" y="428"/>
                    <a:pt x="789" y="437"/>
                    <a:pt x="795" y="448"/>
                  </a:cubicBezTo>
                  <a:lnTo>
                    <a:pt x="787" y="453"/>
                  </a:lnTo>
                  <a:cubicBezTo>
                    <a:pt x="781" y="443"/>
                    <a:pt x="773" y="434"/>
                    <a:pt x="765" y="426"/>
                  </a:cubicBezTo>
                  <a:cubicBezTo>
                    <a:pt x="757" y="418"/>
                    <a:pt x="748" y="410"/>
                    <a:pt x="738" y="404"/>
                  </a:cubicBezTo>
                  <a:lnTo>
                    <a:pt x="734" y="401"/>
                  </a:lnTo>
                  <a:lnTo>
                    <a:pt x="737" y="397"/>
                  </a:lnTo>
                  <a:cubicBezTo>
                    <a:pt x="746" y="384"/>
                    <a:pt x="757" y="380"/>
                    <a:pt x="770" y="374"/>
                  </a:cubicBezTo>
                  <a:cubicBezTo>
                    <a:pt x="778" y="371"/>
                    <a:pt x="787" y="367"/>
                    <a:pt x="798" y="360"/>
                  </a:cubicBezTo>
                  <a:cubicBezTo>
                    <a:pt x="807" y="354"/>
                    <a:pt x="809" y="339"/>
                    <a:pt x="807" y="328"/>
                  </a:cubicBezTo>
                  <a:cubicBezTo>
                    <a:pt x="806" y="323"/>
                    <a:pt x="805" y="319"/>
                    <a:pt x="802" y="316"/>
                  </a:cubicBezTo>
                  <a:cubicBezTo>
                    <a:pt x="801" y="314"/>
                    <a:pt x="800" y="313"/>
                    <a:pt x="798" y="314"/>
                  </a:cubicBezTo>
                  <a:cubicBezTo>
                    <a:pt x="795" y="314"/>
                    <a:pt x="791" y="319"/>
                    <a:pt x="786" y="329"/>
                  </a:cubicBezTo>
                  <a:lnTo>
                    <a:pt x="777" y="325"/>
                  </a:lnTo>
                  <a:close/>
                  <a:moveTo>
                    <a:pt x="343" y="1367"/>
                  </a:moveTo>
                  <a:lnTo>
                    <a:pt x="384" y="1243"/>
                  </a:lnTo>
                  <a:lnTo>
                    <a:pt x="393" y="1246"/>
                  </a:lnTo>
                  <a:lnTo>
                    <a:pt x="353" y="1370"/>
                  </a:lnTo>
                  <a:lnTo>
                    <a:pt x="343" y="1367"/>
                  </a:lnTo>
                  <a:close/>
                  <a:moveTo>
                    <a:pt x="488" y="1304"/>
                  </a:moveTo>
                  <a:cubicBezTo>
                    <a:pt x="481" y="1329"/>
                    <a:pt x="474" y="1353"/>
                    <a:pt x="466" y="1377"/>
                  </a:cubicBezTo>
                  <a:cubicBezTo>
                    <a:pt x="458" y="1401"/>
                    <a:pt x="449" y="1426"/>
                    <a:pt x="439" y="1449"/>
                  </a:cubicBezTo>
                  <a:lnTo>
                    <a:pt x="430" y="1445"/>
                  </a:lnTo>
                  <a:cubicBezTo>
                    <a:pt x="440" y="1422"/>
                    <a:pt x="449" y="1398"/>
                    <a:pt x="457" y="1374"/>
                  </a:cubicBezTo>
                  <a:cubicBezTo>
                    <a:pt x="465" y="1350"/>
                    <a:pt x="472" y="1326"/>
                    <a:pt x="478" y="1302"/>
                  </a:cubicBezTo>
                  <a:lnTo>
                    <a:pt x="488" y="1304"/>
                  </a:lnTo>
                  <a:close/>
                  <a:moveTo>
                    <a:pt x="457" y="1224"/>
                  </a:moveTo>
                  <a:cubicBezTo>
                    <a:pt x="451" y="1244"/>
                    <a:pt x="445" y="1262"/>
                    <a:pt x="440" y="1279"/>
                  </a:cubicBezTo>
                  <a:cubicBezTo>
                    <a:pt x="426" y="1321"/>
                    <a:pt x="415" y="1356"/>
                    <a:pt x="396" y="1408"/>
                  </a:cubicBezTo>
                  <a:lnTo>
                    <a:pt x="386" y="1405"/>
                  </a:lnTo>
                  <a:cubicBezTo>
                    <a:pt x="406" y="1353"/>
                    <a:pt x="417" y="1318"/>
                    <a:pt x="430" y="1276"/>
                  </a:cubicBezTo>
                  <a:cubicBezTo>
                    <a:pt x="435" y="1259"/>
                    <a:pt x="441" y="1242"/>
                    <a:pt x="447" y="1221"/>
                  </a:cubicBezTo>
                  <a:lnTo>
                    <a:pt x="457" y="1224"/>
                  </a:lnTo>
                  <a:close/>
                  <a:moveTo>
                    <a:pt x="306" y="1337"/>
                  </a:moveTo>
                  <a:cubicBezTo>
                    <a:pt x="326" y="1265"/>
                    <a:pt x="367" y="1110"/>
                    <a:pt x="367" y="1110"/>
                  </a:cubicBezTo>
                  <a:lnTo>
                    <a:pt x="377" y="1112"/>
                  </a:lnTo>
                  <a:cubicBezTo>
                    <a:pt x="377" y="1113"/>
                    <a:pt x="336" y="1267"/>
                    <a:pt x="316" y="1340"/>
                  </a:cubicBezTo>
                  <a:lnTo>
                    <a:pt x="306" y="1337"/>
                  </a:lnTo>
                  <a:close/>
                  <a:moveTo>
                    <a:pt x="557" y="316"/>
                  </a:moveTo>
                  <a:cubicBezTo>
                    <a:pt x="595" y="335"/>
                    <a:pt x="630" y="358"/>
                    <a:pt x="662" y="385"/>
                  </a:cubicBezTo>
                  <a:cubicBezTo>
                    <a:pt x="694" y="412"/>
                    <a:pt x="723" y="443"/>
                    <a:pt x="749" y="476"/>
                  </a:cubicBezTo>
                  <a:lnTo>
                    <a:pt x="741" y="482"/>
                  </a:lnTo>
                  <a:cubicBezTo>
                    <a:pt x="716" y="449"/>
                    <a:pt x="687" y="419"/>
                    <a:pt x="655" y="393"/>
                  </a:cubicBezTo>
                  <a:cubicBezTo>
                    <a:pt x="624" y="366"/>
                    <a:pt x="590" y="343"/>
                    <a:pt x="553" y="324"/>
                  </a:cubicBezTo>
                  <a:lnTo>
                    <a:pt x="557" y="316"/>
                  </a:lnTo>
                  <a:close/>
                  <a:moveTo>
                    <a:pt x="467" y="1536"/>
                  </a:moveTo>
                  <a:lnTo>
                    <a:pt x="272" y="1344"/>
                  </a:lnTo>
                  <a:lnTo>
                    <a:pt x="279" y="1337"/>
                  </a:lnTo>
                  <a:lnTo>
                    <a:pt x="474" y="1528"/>
                  </a:lnTo>
                  <a:lnTo>
                    <a:pt x="467" y="1536"/>
                  </a:lnTo>
                  <a:close/>
                  <a:moveTo>
                    <a:pt x="238" y="1168"/>
                  </a:moveTo>
                  <a:cubicBezTo>
                    <a:pt x="238" y="1168"/>
                    <a:pt x="235" y="1179"/>
                    <a:pt x="230" y="1193"/>
                  </a:cubicBezTo>
                  <a:cubicBezTo>
                    <a:pt x="237" y="1199"/>
                    <a:pt x="244" y="1205"/>
                    <a:pt x="251" y="1212"/>
                  </a:cubicBezTo>
                  <a:lnTo>
                    <a:pt x="244" y="1219"/>
                  </a:lnTo>
                  <a:cubicBezTo>
                    <a:pt x="238" y="1214"/>
                    <a:pt x="232" y="1208"/>
                    <a:pt x="226" y="1203"/>
                  </a:cubicBezTo>
                  <a:cubicBezTo>
                    <a:pt x="223" y="1212"/>
                    <a:pt x="219" y="1222"/>
                    <a:pt x="216" y="1229"/>
                  </a:cubicBezTo>
                  <a:lnTo>
                    <a:pt x="207" y="1225"/>
                  </a:lnTo>
                  <a:cubicBezTo>
                    <a:pt x="210" y="1217"/>
                    <a:pt x="214" y="1206"/>
                    <a:pt x="218" y="1196"/>
                  </a:cubicBezTo>
                  <a:cubicBezTo>
                    <a:pt x="211" y="1189"/>
                    <a:pt x="203" y="1183"/>
                    <a:pt x="196" y="1177"/>
                  </a:cubicBezTo>
                  <a:lnTo>
                    <a:pt x="202" y="1169"/>
                  </a:lnTo>
                  <a:cubicBezTo>
                    <a:pt x="208" y="1175"/>
                    <a:pt x="215" y="1180"/>
                    <a:pt x="222" y="1186"/>
                  </a:cubicBezTo>
                  <a:cubicBezTo>
                    <a:pt x="226" y="1174"/>
                    <a:pt x="229" y="1165"/>
                    <a:pt x="229" y="1165"/>
                  </a:cubicBezTo>
                  <a:lnTo>
                    <a:pt x="238" y="1168"/>
                  </a:lnTo>
                  <a:close/>
                  <a:moveTo>
                    <a:pt x="148" y="1209"/>
                  </a:moveTo>
                  <a:cubicBezTo>
                    <a:pt x="142" y="1204"/>
                    <a:pt x="136" y="1199"/>
                    <a:pt x="131" y="1195"/>
                  </a:cubicBezTo>
                  <a:cubicBezTo>
                    <a:pt x="125" y="1190"/>
                    <a:pt x="119" y="1186"/>
                    <a:pt x="112" y="1181"/>
                  </a:cubicBezTo>
                  <a:lnTo>
                    <a:pt x="118" y="1173"/>
                  </a:lnTo>
                  <a:cubicBezTo>
                    <a:pt x="124" y="1177"/>
                    <a:pt x="131" y="1182"/>
                    <a:pt x="137" y="1187"/>
                  </a:cubicBezTo>
                  <a:cubicBezTo>
                    <a:pt x="143" y="1192"/>
                    <a:pt x="149" y="1197"/>
                    <a:pt x="154" y="1202"/>
                  </a:cubicBezTo>
                  <a:lnTo>
                    <a:pt x="148" y="1209"/>
                  </a:lnTo>
                  <a:close/>
                  <a:moveTo>
                    <a:pt x="173" y="1136"/>
                  </a:moveTo>
                  <a:lnTo>
                    <a:pt x="175" y="1267"/>
                  </a:lnTo>
                  <a:lnTo>
                    <a:pt x="165" y="1267"/>
                  </a:lnTo>
                  <a:lnTo>
                    <a:pt x="163" y="1136"/>
                  </a:lnTo>
                  <a:lnTo>
                    <a:pt x="173" y="1136"/>
                  </a:lnTo>
                  <a:close/>
                  <a:moveTo>
                    <a:pt x="566" y="113"/>
                  </a:moveTo>
                  <a:lnTo>
                    <a:pt x="557" y="24"/>
                  </a:lnTo>
                  <a:lnTo>
                    <a:pt x="466" y="130"/>
                  </a:lnTo>
                  <a:lnTo>
                    <a:pt x="441" y="49"/>
                  </a:lnTo>
                  <a:cubicBezTo>
                    <a:pt x="420" y="73"/>
                    <a:pt x="350" y="156"/>
                    <a:pt x="315" y="206"/>
                  </a:cubicBezTo>
                  <a:lnTo>
                    <a:pt x="349" y="197"/>
                  </a:lnTo>
                  <a:lnTo>
                    <a:pt x="352" y="206"/>
                  </a:lnTo>
                  <a:lnTo>
                    <a:pt x="291" y="224"/>
                  </a:lnTo>
                  <a:lnTo>
                    <a:pt x="308" y="153"/>
                  </a:lnTo>
                  <a:lnTo>
                    <a:pt x="318" y="156"/>
                  </a:lnTo>
                  <a:lnTo>
                    <a:pt x="306" y="202"/>
                  </a:lnTo>
                  <a:cubicBezTo>
                    <a:pt x="347" y="142"/>
                    <a:pt x="439" y="35"/>
                    <a:pt x="440" y="35"/>
                  </a:cubicBezTo>
                  <a:lnTo>
                    <a:pt x="445" y="28"/>
                  </a:lnTo>
                  <a:lnTo>
                    <a:pt x="470" y="110"/>
                  </a:lnTo>
                  <a:lnTo>
                    <a:pt x="564" y="0"/>
                  </a:lnTo>
                  <a:lnTo>
                    <a:pt x="576" y="112"/>
                  </a:lnTo>
                  <a:lnTo>
                    <a:pt x="566" y="113"/>
                  </a:lnTo>
                  <a:close/>
                  <a:moveTo>
                    <a:pt x="281" y="842"/>
                  </a:moveTo>
                  <a:lnTo>
                    <a:pt x="352" y="712"/>
                  </a:lnTo>
                  <a:lnTo>
                    <a:pt x="317" y="721"/>
                  </a:lnTo>
                  <a:lnTo>
                    <a:pt x="314" y="711"/>
                  </a:lnTo>
                  <a:lnTo>
                    <a:pt x="372" y="696"/>
                  </a:lnTo>
                  <a:lnTo>
                    <a:pt x="289" y="846"/>
                  </a:lnTo>
                  <a:lnTo>
                    <a:pt x="281" y="842"/>
                  </a:lnTo>
                  <a:close/>
                  <a:moveTo>
                    <a:pt x="534" y="831"/>
                  </a:moveTo>
                  <a:cubicBezTo>
                    <a:pt x="486" y="869"/>
                    <a:pt x="395" y="925"/>
                    <a:pt x="395" y="925"/>
                  </a:cubicBezTo>
                  <a:lnTo>
                    <a:pt x="389" y="916"/>
                  </a:lnTo>
                  <a:cubicBezTo>
                    <a:pt x="390" y="916"/>
                    <a:pt x="481" y="861"/>
                    <a:pt x="528" y="824"/>
                  </a:cubicBezTo>
                  <a:lnTo>
                    <a:pt x="534" y="831"/>
                  </a:lnTo>
                  <a:close/>
                  <a:moveTo>
                    <a:pt x="700" y="1079"/>
                  </a:moveTo>
                  <a:cubicBezTo>
                    <a:pt x="678" y="1057"/>
                    <a:pt x="655" y="1036"/>
                    <a:pt x="632" y="1016"/>
                  </a:cubicBezTo>
                  <a:cubicBezTo>
                    <a:pt x="612" y="999"/>
                    <a:pt x="592" y="982"/>
                    <a:pt x="571" y="967"/>
                  </a:cubicBezTo>
                  <a:lnTo>
                    <a:pt x="586" y="1018"/>
                  </a:lnTo>
                  <a:lnTo>
                    <a:pt x="576" y="1021"/>
                  </a:lnTo>
                  <a:lnTo>
                    <a:pt x="556" y="948"/>
                  </a:lnTo>
                  <a:lnTo>
                    <a:pt x="633" y="958"/>
                  </a:lnTo>
                  <a:lnTo>
                    <a:pt x="631" y="968"/>
                  </a:lnTo>
                  <a:lnTo>
                    <a:pt x="581" y="961"/>
                  </a:lnTo>
                  <a:cubicBezTo>
                    <a:pt x="600" y="976"/>
                    <a:pt x="619" y="992"/>
                    <a:pt x="638" y="1008"/>
                  </a:cubicBezTo>
                  <a:cubicBezTo>
                    <a:pt x="662" y="1029"/>
                    <a:pt x="685" y="1050"/>
                    <a:pt x="707" y="1072"/>
                  </a:cubicBezTo>
                  <a:lnTo>
                    <a:pt x="700" y="1079"/>
                  </a:lnTo>
                  <a:close/>
                  <a:moveTo>
                    <a:pt x="365" y="766"/>
                  </a:moveTo>
                  <a:cubicBezTo>
                    <a:pt x="375" y="746"/>
                    <a:pt x="388" y="736"/>
                    <a:pt x="399" y="735"/>
                  </a:cubicBezTo>
                  <a:cubicBezTo>
                    <a:pt x="405" y="734"/>
                    <a:pt x="410" y="735"/>
                    <a:pt x="415" y="739"/>
                  </a:cubicBezTo>
                  <a:cubicBezTo>
                    <a:pt x="419" y="742"/>
                    <a:pt x="422" y="747"/>
                    <a:pt x="423" y="753"/>
                  </a:cubicBezTo>
                  <a:cubicBezTo>
                    <a:pt x="426" y="766"/>
                    <a:pt x="422" y="786"/>
                    <a:pt x="403" y="807"/>
                  </a:cubicBezTo>
                  <a:lnTo>
                    <a:pt x="403" y="807"/>
                  </a:lnTo>
                  <a:cubicBezTo>
                    <a:pt x="393" y="819"/>
                    <a:pt x="383" y="830"/>
                    <a:pt x="371" y="841"/>
                  </a:cubicBezTo>
                  <a:cubicBezTo>
                    <a:pt x="362" y="849"/>
                    <a:pt x="352" y="857"/>
                    <a:pt x="342" y="865"/>
                  </a:cubicBezTo>
                  <a:cubicBezTo>
                    <a:pt x="348" y="868"/>
                    <a:pt x="353" y="871"/>
                    <a:pt x="358" y="875"/>
                  </a:cubicBezTo>
                  <a:cubicBezTo>
                    <a:pt x="366" y="881"/>
                    <a:pt x="372" y="888"/>
                    <a:pt x="378" y="895"/>
                  </a:cubicBezTo>
                  <a:lnTo>
                    <a:pt x="370" y="901"/>
                  </a:lnTo>
                  <a:cubicBezTo>
                    <a:pt x="365" y="895"/>
                    <a:pt x="359" y="889"/>
                    <a:pt x="352" y="883"/>
                  </a:cubicBezTo>
                  <a:cubicBezTo>
                    <a:pt x="346" y="878"/>
                    <a:pt x="338" y="874"/>
                    <a:pt x="330" y="870"/>
                  </a:cubicBezTo>
                  <a:lnTo>
                    <a:pt x="322" y="867"/>
                  </a:lnTo>
                  <a:lnTo>
                    <a:pt x="329" y="862"/>
                  </a:lnTo>
                  <a:cubicBezTo>
                    <a:pt x="342" y="853"/>
                    <a:pt x="353" y="843"/>
                    <a:pt x="365" y="833"/>
                  </a:cubicBezTo>
                  <a:cubicBezTo>
                    <a:pt x="376" y="823"/>
                    <a:pt x="386" y="812"/>
                    <a:pt x="396" y="801"/>
                  </a:cubicBezTo>
                  <a:cubicBezTo>
                    <a:pt x="412" y="782"/>
                    <a:pt x="416" y="765"/>
                    <a:pt x="414" y="755"/>
                  </a:cubicBezTo>
                  <a:cubicBezTo>
                    <a:pt x="413" y="751"/>
                    <a:pt x="411" y="748"/>
                    <a:pt x="409" y="747"/>
                  </a:cubicBezTo>
                  <a:cubicBezTo>
                    <a:pt x="406" y="745"/>
                    <a:pt x="404" y="744"/>
                    <a:pt x="401" y="745"/>
                  </a:cubicBezTo>
                  <a:cubicBezTo>
                    <a:pt x="393" y="746"/>
                    <a:pt x="383" y="754"/>
                    <a:pt x="374" y="771"/>
                  </a:cubicBezTo>
                  <a:lnTo>
                    <a:pt x="365" y="766"/>
                  </a:lnTo>
                  <a:close/>
                  <a:moveTo>
                    <a:pt x="445" y="964"/>
                  </a:moveTo>
                  <a:cubicBezTo>
                    <a:pt x="447" y="965"/>
                    <a:pt x="451" y="965"/>
                    <a:pt x="454" y="963"/>
                  </a:cubicBezTo>
                  <a:cubicBezTo>
                    <a:pt x="460" y="961"/>
                    <a:pt x="465" y="956"/>
                    <a:pt x="468" y="953"/>
                  </a:cubicBezTo>
                  <a:lnTo>
                    <a:pt x="470" y="951"/>
                  </a:lnTo>
                  <a:cubicBezTo>
                    <a:pt x="472" y="947"/>
                    <a:pt x="474" y="942"/>
                    <a:pt x="475" y="938"/>
                  </a:cubicBezTo>
                  <a:cubicBezTo>
                    <a:pt x="475" y="934"/>
                    <a:pt x="474" y="930"/>
                    <a:pt x="470" y="927"/>
                  </a:cubicBezTo>
                  <a:lnTo>
                    <a:pt x="469" y="927"/>
                  </a:lnTo>
                  <a:cubicBezTo>
                    <a:pt x="468" y="926"/>
                    <a:pt x="468" y="926"/>
                    <a:pt x="467" y="926"/>
                  </a:cubicBezTo>
                  <a:cubicBezTo>
                    <a:pt x="465" y="925"/>
                    <a:pt x="461" y="926"/>
                    <a:pt x="458" y="928"/>
                  </a:cubicBezTo>
                  <a:cubicBezTo>
                    <a:pt x="455" y="930"/>
                    <a:pt x="451" y="934"/>
                    <a:pt x="448" y="938"/>
                  </a:cubicBezTo>
                  <a:cubicBezTo>
                    <a:pt x="447" y="941"/>
                    <a:pt x="445" y="943"/>
                    <a:pt x="444" y="946"/>
                  </a:cubicBezTo>
                  <a:lnTo>
                    <a:pt x="444" y="946"/>
                  </a:lnTo>
                  <a:cubicBezTo>
                    <a:pt x="444" y="948"/>
                    <a:pt x="443" y="949"/>
                    <a:pt x="443" y="951"/>
                  </a:cubicBezTo>
                  <a:cubicBezTo>
                    <a:pt x="443" y="952"/>
                    <a:pt x="442" y="954"/>
                    <a:pt x="442" y="955"/>
                  </a:cubicBezTo>
                  <a:cubicBezTo>
                    <a:pt x="442" y="957"/>
                    <a:pt x="443" y="958"/>
                    <a:pt x="443" y="960"/>
                  </a:cubicBezTo>
                  <a:cubicBezTo>
                    <a:pt x="443" y="961"/>
                    <a:pt x="443" y="962"/>
                    <a:pt x="444" y="963"/>
                  </a:cubicBezTo>
                  <a:lnTo>
                    <a:pt x="444" y="963"/>
                  </a:lnTo>
                  <a:cubicBezTo>
                    <a:pt x="444" y="964"/>
                    <a:pt x="445" y="964"/>
                    <a:pt x="445" y="964"/>
                  </a:cubicBezTo>
                  <a:close/>
                  <a:moveTo>
                    <a:pt x="458" y="972"/>
                  </a:moveTo>
                  <a:cubicBezTo>
                    <a:pt x="452" y="975"/>
                    <a:pt x="445" y="976"/>
                    <a:pt x="440" y="973"/>
                  </a:cubicBezTo>
                  <a:lnTo>
                    <a:pt x="440" y="973"/>
                  </a:lnTo>
                  <a:lnTo>
                    <a:pt x="440" y="973"/>
                  </a:lnTo>
                  <a:cubicBezTo>
                    <a:pt x="439" y="972"/>
                    <a:pt x="438" y="972"/>
                    <a:pt x="437" y="971"/>
                  </a:cubicBezTo>
                  <a:cubicBezTo>
                    <a:pt x="437" y="970"/>
                    <a:pt x="436" y="969"/>
                    <a:pt x="435" y="969"/>
                  </a:cubicBezTo>
                  <a:lnTo>
                    <a:pt x="435" y="967"/>
                  </a:lnTo>
                  <a:cubicBezTo>
                    <a:pt x="434" y="966"/>
                    <a:pt x="433" y="963"/>
                    <a:pt x="433" y="961"/>
                  </a:cubicBezTo>
                  <a:cubicBezTo>
                    <a:pt x="433" y="959"/>
                    <a:pt x="432" y="957"/>
                    <a:pt x="432" y="955"/>
                  </a:cubicBezTo>
                  <a:cubicBezTo>
                    <a:pt x="432" y="953"/>
                    <a:pt x="433" y="951"/>
                    <a:pt x="433" y="949"/>
                  </a:cubicBezTo>
                  <a:cubicBezTo>
                    <a:pt x="433" y="947"/>
                    <a:pt x="434" y="945"/>
                    <a:pt x="435" y="943"/>
                  </a:cubicBezTo>
                  <a:cubicBezTo>
                    <a:pt x="436" y="939"/>
                    <a:pt x="438" y="936"/>
                    <a:pt x="440" y="932"/>
                  </a:cubicBezTo>
                  <a:cubicBezTo>
                    <a:pt x="444" y="927"/>
                    <a:pt x="448" y="922"/>
                    <a:pt x="453" y="919"/>
                  </a:cubicBezTo>
                  <a:cubicBezTo>
                    <a:pt x="459" y="916"/>
                    <a:pt x="465" y="914"/>
                    <a:pt x="471" y="916"/>
                  </a:cubicBezTo>
                  <a:cubicBezTo>
                    <a:pt x="472" y="917"/>
                    <a:pt x="473" y="918"/>
                    <a:pt x="474" y="918"/>
                  </a:cubicBezTo>
                  <a:lnTo>
                    <a:pt x="476" y="919"/>
                  </a:lnTo>
                  <a:cubicBezTo>
                    <a:pt x="483" y="925"/>
                    <a:pt x="485" y="932"/>
                    <a:pt x="485" y="939"/>
                  </a:cubicBezTo>
                  <a:cubicBezTo>
                    <a:pt x="484" y="945"/>
                    <a:pt x="481" y="951"/>
                    <a:pt x="478" y="956"/>
                  </a:cubicBezTo>
                  <a:cubicBezTo>
                    <a:pt x="477" y="957"/>
                    <a:pt x="476" y="958"/>
                    <a:pt x="476" y="959"/>
                  </a:cubicBezTo>
                  <a:cubicBezTo>
                    <a:pt x="473" y="963"/>
                    <a:pt x="465" y="969"/>
                    <a:pt x="458" y="972"/>
                  </a:cubicBezTo>
                  <a:close/>
                  <a:moveTo>
                    <a:pt x="644" y="1259"/>
                  </a:moveTo>
                  <a:lnTo>
                    <a:pt x="644" y="1256"/>
                  </a:lnTo>
                  <a:cubicBezTo>
                    <a:pt x="644" y="1246"/>
                    <a:pt x="642" y="1237"/>
                    <a:pt x="638" y="1228"/>
                  </a:cubicBezTo>
                  <a:cubicBezTo>
                    <a:pt x="633" y="1220"/>
                    <a:pt x="627" y="1212"/>
                    <a:pt x="619" y="1206"/>
                  </a:cubicBezTo>
                  <a:cubicBezTo>
                    <a:pt x="611" y="1201"/>
                    <a:pt x="600" y="1199"/>
                    <a:pt x="590" y="1197"/>
                  </a:cubicBezTo>
                  <a:cubicBezTo>
                    <a:pt x="577" y="1195"/>
                    <a:pt x="565" y="1192"/>
                    <a:pt x="554" y="1185"/>
                  </a:cubicBezTo>
                  <a:cubicBezTo>
                    <a:pt x="538" y="1173"/>
                    <a:pt x="532" y="1155"/>
                    <a:pt x="527" y="1137"/>
                  </a:cubicBezTo>
                  <a:cubicBezTo>
                    <a:pt x="522" y="1120"/>
                    <a:pt x="517" y="1104"/>
                    <a:pt x="504" y="1095"/>
                  </a:cubicBezTo>
                  <a:cubicBezTo>
                    <a:pt x="494" y="1086"/>
                    <a:pt x="479" y="1084"/>
                    <a:pt x="465" y="1082"/>
                  </a:cubicBezTo>
                  <a:cubicBezTo>
                    <a:pt x="447" y="1079"/>
                    <a:pt x="430" y="1076"/>
                    <a:pt x="417" y="1063"/>
                  </a:cubicBezTo>
                  <a:cubicBezTo>
                    <a:pt x="407" y="1052"/>
                    <a:pt x="403" y="1038"/>
                    <a:pt x="400" y="1024"/>
                  </a:cubicBezTo>
                  <a:cubicBezTo>
                    <a:pt x="396" y="1008"/>
                    <a:pt x="392" y="993"/>
                    <a:pt x="380" y="986"/>
                  </a:cubicBezTo>
                  <a:cubicBezTo>
                    <a:pt x="377" y="985"/>
                    <a:pt x="375" y="983"/>
                    <a:pt x="372" y="982"/>
                  </a:cubicBezTo>
                  <a:cubicBezTo>
                    <a:pt x="369" y="981"/>
                    <a:pt x="366" y="980"/>
                    <a:pt x="363" y="980"/>
                  </a:cubicBezTo>
                  <a:lnTo>
                    <a:pt x="363" y="980"/>
                  </a:lnTo>
                  <a:cubicBezTo>
                    <a:pt x="350" y="975"/>
                    <a:pt x="339" y="968"/>
                    <a:pt x="329" y="960"/>
                  </a:cubicBezTo>
                  <a:cubicBezTo>
                    <a:pt x="320" y="951"/>
                    <a:pt x="312" y="940"/>
                    <a:pt x="307" y="928"/>
                  </a:cubicBezTo>
                  <a:lnTo>
                    <a:pt x="316" y="924"/>
                  </a:lnTo>
                  <a:cubicBezTo>
                    <a:pt x="321" y="935"/>
                    <a:pt x="328" y="945"/>
                    <a:pt x="336" y="952"/>
                  </a:cubicBezTo>
                  <a:cubicBezTo>
                    <a:pt x="345" y="960"/>
                    <a:pt x="354" y="966"/>
                    <a:pt x="365" y="970"/>
                  </a:cubicBezTo>
                  <a:cubicBezTo>
                    <a:pt x="369" y="971"/>
                    <a:pt x="372" y="972"/>
                    <a:pt x="375" y="973"/>
                  </a:cubicBezTo>
                  <a:cubicBezTo>
                    <a:pt x="379" y="974"/>
                    <a:pt x="382" y="976"/>
                    <a:pt x="385" y="977"/>
                  </a:cubicBezTo>
                  <a:lnTo>
                    <a:pt x="385" y="977"/>
                  </a:lnTo>
                  <a:cubicBezTo>
                    <a:pt x="401" y="987"/>
                    <a:pt x="405" y="1004"/>
                    <a:pt x="409" y="1021"/>
                  </a:cubicBezTo>
                  <a:cubicBezTo>
                    <a:pt x="413" y="1034"/>
                    <a:pt x="416" y="1047"/>
                    <a:pt x="424" y="1056"/>
                  </a:cubicBezTo>
                  <a:cubicBezTo>
                    <a:pt x="434" y="1067"/>
                    <a:pt x="450" y="1069"/>
                    <a:pt x="466" y="1072"/>
                  </a:cubicBezTo>
                  <a:cubicBezTo>
                    <a:pt x="482" y="1074"/>
                    <a:pt x="498" y="1077"/>
                    <a:pt x="511" y="1087"/>
                  </a:cubicBezTo>
                  <a:cubicBezTo>
                    <a:pt x="525" y="1098"/>
                    <a:pt x="531" y="1116"/>
                    <a:pt x="536" y="1134"/>
                  </a:cubicBezTo>
                  <a:cubicBezTo>
                    <a:pt x="541" y="1150"/>
                    <a:pt x="547" y="1167"/>
                    <a:pt x="560" y="1176"/>
                  </a:cubicBezTo>
                  <a:cubicBezTo>
                    <a:pt x="569" y="1183"/>
                    <a:pt x="580" y="1185"/>
                    <a:pt x="591" y="1187"/>
                  </a:cubicBezTo>
                  <a:cubicBezTo>
                    <a:pt x="603" y="1189"/>
                    <a:pt x="615" y="1191"/>
                    <a:pt x="625" y="1198"/>
                  </a:cubicBezTo>
                  <a:lnTo>
                    <a:pt x="625" y="1198"/>
                  </a:lnTo>
                  <a:cubicBezTo>
                    <a:pt x="634" y="1205"/>
                    <a:pt x="642" y="1214"/>
                    <a:pt x="647" y="1224"/>
                  </a:cubicBezTo>
                  <a:cubicBezTo>
                    <a:pt x="652" y="1234"/>
                    <a:pt x="654" y="1245"/>
                    <a:pt x="654" y="1256"/>
                  </a:cubicBezTo>
                  <a:lnTo>
                    <a:pt x="654" y="1260"/>
                  </a:lnTo>
                  <a:lnTo>
                    <a:pt x="644" y="1259"/>
                  </a:lnTo>
                  <a:close/>
                  <a:moveTo>
                    <a:pt x="857" y="562"/>
                  </a:moveTo>
                  <a:cubicBezTo>
                    <a:pt x="822" y="567"/>
                    <a:pt x="788" y="574"/>
                    <a:pt x="754" y="583"/>
                  </a:cubicBezTo>
                  <a:cubicBezTo>
                    <a:pt x="764" y="613"/>
                    <a:pt x="772" y="644"/>
                    <a:pt x="778" y="675"/>
                  </a:cubicBezTo>
                  <a:lnTo>
                    <a:pt x="768" y="677"/>
                  </a:lnTo>
                  <a:cubicBezTo>
                    <a:pt x="762" y="646"/>
                    <a:pt x="754" y="616"/>
                    <a:pt x="744" y="586"/>
                  </a:cubicBezTo>
                  <a:lnTo>
                    <a:pt x="744" y="586"/>
                  </a:lnTo>
                  <a:cubicBezTo>
                    <a:pt x="712" y="596"/>
                    <a:pt x="680" y="607"/>
                    <a:pt x="649" y="621"/>
                  </a:cubicBezTo>
                  <a:lnTo>
                    <a:pt x="645" y="611"/>
                  </a:lnTo>
                  <a:cubicBezTo>
                    <a:pt x="676" y="598"/>
                    <a:pt x="708" y="586"/>
                    <a:pt x="741" y="577"/>
                  </a:cubicBezTo>
                  <a:cubicBezTo>
                    <a:pt x="732" y="550"/>
                    <a:pt x="722" y="524"/>
                    <a:pt x="710" y="499"/>
                  </a:cubicBezTo>
                  <a:lnTo>
                    <a:pt x="719" y="495"/>
                  </a:lnTo>
                  <a:cubicBezTo>
                    <a:pt x="731" y="521"/>
                    <a:pt x="742" y="547"/>
                    <a:pt x="751" y="574"/>
                  </a:cubicBezTo>
                  <a:cubicBezTo>
                    <a:pt x="785" y="564"/>
                    <a:pt x="820" y="557"/>
                    <a:pt x="855" y="552"/>
                  </a:cubicBezTo>
                  <a:lnTo>
                    <a:pt x="857" y="562"/>
                  </a:lnTo>
                  <a:close/>
                  <a:moveTo>
                    <a:pt x="75" y="1003"/>
                  </a:moveTo>
                  <a:cubicBezTo>
                    <a:pt x="69" y="997"/>
                    <a:pt x="62" y="990"/>
                    <a:pt x="55" y="985"/>
                  </a:cubicBezTo>
                  <a:cubicBezTo>
                    <a:pt x="48" y="979"/>
                    <a:pt x="41" y="974"/>
                    <a:pt x="33" y="969"/>
                  </a:cubicBezTo>
                  <a:lnTo>
                    <a:pt x="38" y="961"/>
                  </a:lnTo>
                  <a:cubicBezTo>
                    <a:pt x="47" y="966"/>
                    <a:pt x="54" y="971"/>
                    <a:pt x="62" y="977"/>
                  </a:cubicBezTo>
                  <a:cubicBezTo>
                    <a:pt x="69" y="983"/>
                    <a:pt x="76" y="989"/>
                    <a:pt x="82" y="996"/>
                  </a:cubicBezTo>
                  <a:lnTo>
                    <a:pt x="75" y="1003"/>
                  </a:lnTo>
                  <a:close/>
                  <a:moveTo>
                    <a:pt x="91" y="938"/>
                  </a:moveTo>
                  <a:cubicBezTo>
                    <a:pt x="85" y="932"/>
                    <a:pt x="79" y="926"/>
                    <a:pt x="72" y="920"/>
                  </a:cubicBezTo>
                  <a:cubicBezTo>
                    <a:pt x="65" y="914"/>
                    <a:pt x="58" y="909"/>
                    <a:pt x="50" y="905"/>
                  </a:cubicBezTo>
                  <a:lnTo>
                    <a:pt x="55" y="896"/>
                  </a:lnTo>
                  <a:cubicBezTo>
                    <a:pt x="63" y="901"/>
                    <a:pt x="71" y="906"/>
                    <a:pt x="78" y="912"/>
                  </a:cubicBezTo>
                  <a:cubicBezTo>
                    <a:pt x="85" y="918"/>
                    <a:pt x="92" y="925"/>
                    <a:pt x="99" y="931"/>
                  </a:cubicBezTo>
                  <a:lnTo>
                    <a:pt x="91" y="938"/>
                  </a:lnTo>
                  <a:close/>
                  <a:moveTo>
                    <a:pt x="494" y="796"/>
                  </a:moveTo>
                  <a:cubicBezTo>
                    <a:pt x="494" y="795"/>
                    <a:pt x="493" y="795"/>
                    <a:pt x="493" y="795"/>
                  </a:cubicBezTo>
                  <a:cubicBezTo>
                    <a:pt x="492" y="795"/>
                    <a:pt x="491" y="795"/>
                    <a:pt x="490" y="795"/>
                  </a:cubicBezTo>
                  <a:cubicBezTo>
                    <a:pt x="489" y="795"/>
                    <a:pt x="487" y="796"/>
                    <a:pt x="486" y="797"/>
                  </a:cubicBezTo>
                  <a:cubicBezTo>
                    <a:pt x="480" y="801"/>
                    <a:pt x="474" y="809"/>
                    <a:pt x="472" y="814"/>
                  </a:cubicBezTo>
                  <a:lnTo>
                    <a:pt x="472" y="815"/>
                  </a:lnTo>
                  <a:cubicBezTo>
                    <a:pt x="472" y="815"/>
                    <a:pt x="472" y="816"/>
                    <a:pt x="472" y="817"/>
                  </a:cubicBezTo>
                  <a:cubicBezTo>
                    <a:pt x="472" y="817"/>
                    <a:pt x="472" y="818"/>
                    <a:pt x="472" y="819"/>
                  </a:cubicBezTo>
                  <a:cubicBezTo>
                    <a:pt x="472" y="821"/>
                    <a:pt x="472" y="823"/>
                    <a:pt x="473" y="825"/>
                  </a:cubicBezTo>
                  <a:cubicBezTo>
                    <a:pt x="474" y="826"/>
                    <a:pt x="476" y="828"/>
                    <a:pt x="477" y="829"/>
                  </a:cubicBezTo>
                  <a:lnTo>
                    <a:pt x="477" y="829"/>
                  </a:lnTo>
                  <a:cubicBezTo>
                    <a:pt x="479" y="828"/>
                    <a:pt x="480" y="828"/>
                    <a:pt x="481" y="828"/>
                  </a:cubicBezTo>
                  <a:cubicBezTo>
                    <a:pt x="482" y="827"/>
                    <a:pt x="483" y="826"/>
                    <a:pt x="484" y="825"/>
                  </a:cubicBezTo>
                  <a:lnTo>
                    <a:pt x="484" y="824"/>
                  </a:lnTo>
                  <a:cubicBezTo>
                    <a:pt x="486" y="822"/>
                    <a:pt x="492" y="814"/>
                    <a:pt x="495" y="807"/>
                  </a:cubicBezTo>
                  <a:cubicBezTo>
                    <a:pt x="496" y="803"/>
                    <a:pt x="496" y="799"/>
                    <a:pt x="494" y="796"/>
                  </a:cubicBezTo>
                  <a:close/>
                  <a:moveTo>
                    <a:pt x="495" y="785"/>
                  </a:moveTo>
                  <a:cubicBezTo>
                    <a:pt x="498" y="786"/>
                    <a:pt x="501" y="788"/>
                    <a:pt x="503" y="791"/>
                  </a:cubicBezTo>
                  <a:lnTo>
                    <a:pt x="503" y="791"/>
                  </a:lnTo>
                  <a:cubicBezTo>
                    <a:pt x="506" y="797"/>
                    <a:pt x="506" y="803"/>
                    <a:pt x="504" y="810"/>
                  </a:cubicBezTo>
                  <a:cubicBezTo>
                    <a:pt x="501" y="819"/>
                    <a:pt x="495" y="828"/>
                    <a:pt x="492" y="831"/>
                  </a:cubicBezTo>
                  <a:cubicBezTo>
                    <a:pt x="490" y="833"/>
                    <a:pt x="488" y="835"/>
                    <a:pt x="486" y="836"/>
                  </a:cubicBezTo>
                  <a:cubicBezTo>
                    <a:pt x="483" y="838"/>
                    <a:pt x="480" y="839"/>
                    <a:pt x="477" y="839"/>
                  </a:cubicBezTo>
                  <a:cubicBezTo>
                    <a:pt x="477" y="838"/>
                    <a:pt x="476" y="838"/>
                    <a:pt x="475" y="838"/>
                  </a:cubicBezTo>
                  <a:lnTo>
                    <a:pt x="473" y="838"/>
                  </a:lnTo>
                  <a:cubicBezTo>
                    <a:pt x="470" y="836"/>
                    <a:pt x="467" y="833"/>
                    <a:pt x="465" y="830"/>
                  </a:cubicBezTo>
                  <a:cubicBezTo>
                    <a:pt x="463" y="827"/>
                    <a:pt x="462" y="823"/>
                    <a:pt x="462" y="819"/>
                  </a:cubicBezTo>
                  <a:cubicBezTo>
                    <a:pt x="462" y="817"/>
                    <a:pt x="462" y="816"/>
                    <a:pt x="462" y="815"/>
                  </a:cubicBezTo>
                  <a:cubicBezTo>
                    <a:pt x="462" y="814"/>
                    <a:pt x="462" y="812"/>
                    <a:pt x="463" y="811"/>
                  </a:cubicBezTo>
                  <a:cubicBezTo>
                    <a:pt x="465" y="805"/>
                    <a:pt x="472" y="794"/>
                    <a:pt x="480" y="789"/>
                  </a:cubicBezTo>
                  <a:cubicBezTo>
                    <a:pt x="482" y="787"/>
                    <a:pt x="485" y="786"/>
                    <a:pt x="487" y="785"/>
                  </a:cubicBezTo>
                  <a:cubicBezTo>
                    <a:pt x="490" y="784"/>
                    <a:pt x="493" y="784"/>
                    <a:pt x="495" y="785"/>
                  </a:cubicBezTo>
                  <a:close/>
                  <a:moveTo>
                    <a:pt x="627" y="1306"/>
                  </a:moveTo>
                  <a:lnTo>
                    <a:pt x="627" y="1304"/>
                  </a:lnTo>
                  <a:cubicBezTo>
                    <a:pt x="627" y="1294"/>
                    <a:pt x="625" y="1284"/>
                    <a:pt x="621" y="1275"/>
                  </a:cubicBezTo>
                  <a:cubicBezTo>
                    <a:pt x="616" y="1267"/>
                    <a:pt x="610" y="1259"/>
                    <a:pt x="602" y="1253"/>
                  </a:cubicBezTo>
                  <a:cubicBezTo>
                    <a:pt x="594" y="1248"/>
                    <a:pt x="583" y="1246"/>
                    <a:pt x="573" y="1244"/>
                  </a:cubicBezTo>
                  <a:cubicBezTo>
                    <a:pt x="560" y="1242"/>
                    <a:pt x="547" y="1239"/>
                    <a:pt x="537" y="1232"/>
                  </a:cubicBezTo>
                  <a:cubicBezTo>
                    <a:pt x="521" y="1220"/>
                    <a:pt x="515" y="1202"/>
                    <a:pt x="510" y="1184"/>
                  </a:cubicBezTo>
                  <a:cubicBezTo>
                    <a:pt x="505" y="1168"/>
                    <a:pt x="499" y="1151"/>
                    <a:pt x="487" y="1142"/>
                  </a:cubicBezTo>
                  <a:cubicBezTo>
                    <a:pt x="477" y="1133"/>
                    <a:pt x="462" y="1131"/>
                    <a:pt x="448" y="1129"/>
                  </a:cubicBezTo>
                  <a:cubicBezTo>
                    <a:pt x="430" y="1126"/>
                    <a:pt x="412" y="1123"/>
                    <a:pt x="400" y="1110"/>
                  </a:cubicBezTo>
                  <a:cubicBezTo>
                    <a:pt x="390" y="1099"/>
                    <a:pt x="386" y="1085"/>
                    <a:pt x="383" y="1071"/>
                  </a:cubicBezTo>
                  <a:cubicBezTo>
                    <a:pt x="379" y="1055"/>
                    <a:pt x="375" y="1040"/>
                    <a:pt x="363" y="1033"/>
                  </a:cubicBezTo>
                  <a:cubicBezTo>
                    <a:pt x="360" y="1032"/>
                    <a:pt x="358" y="1031"/>
                    <a:pt x="355" y="1030"/>
                  </a:cubicBezTo>
                  <a:cubicBezTo>
                    <a:pt x="352" y="1029"/>
                    <a:pt x="349" y="1028"/>
                    <a:pt x="346" y="1027"/>
                  </a:cubicBezTo>
                  <a:lnTo>
                    <a:pt x="345" y="1027"/>
                  </a:lnTo>
                  <a:cubicBezTo>
                    <a:pt x="333" y="1022"/>
                    <a:pt x="322" y="1016"/>
                    <a:pt x="312" y="1007"/>
                  </a:cubicBezTo>
                  <a:cubicBezTo>
                    <a:pt x="303" y="998"/>
                    <a:pt x="295" y="987"/>
                    <a:pt x="290" y="975"/>
                  </a:cubicBezTo>
                  <a:lnTo>
                    <a:pt x="299" y="971"/>
                  </a:lnTo>
                  <a:cubicBezTo>
                    <a:pt x="304" y="982"/>
                    <a:pt x="311" y="992"/>
                    <a:pt x="319" y="1000"/>
                  </a:cubicBezTo>
                  <a:cubicBezTo>
                    <a:pt x="327" y="1007"/>
                    <a:pt x="337" y="1013"/>
                    <a:pt x="348" y="1017"/>
                  </a:cubicBezTo>
                  <a:cubicBezTo>
                    <a:pt x="352" y="1018"/>
                    <a:pt x="355" y="1019"/>
                    <a:pt x="358" y="1020"/>
                  </a:cubicBezTo>
                  <a:cubicBezTo>
                    <a:pt x="362" y="1022"/>
                    <a:pt x="365" y="1023"/>
                    <a:pt x="368" y="1024"/>
                  </a:cubicBezTo>
                  <a:lnTo>
                    <a:pt x="368" y="1025"/>
                  </a:lnTo>
                  <a:cubicBezTo>
                    <a:pt x="384" y="1034"/>
                    <a:pt x="388" y="1051"/>
                    <a:pt x="392" y="1068"/>
                  </a:cubicBezTo>
                  <a:cubicBezTo>
                    <a:pt x="396" y="1081"/>
                    <a:pt x="399" y="1095"/>
                    <a:pt x="407" y="1103"/>
                  </a:cubicBezTo>
                  <a:cubicBezTo>
                    <a:pt x="417" y="1114"/>
                    <a:pt x="433" y="1116"/>
                    <a:pt x="449" y="1119"/>
                  </a:cubicBezTo>
                  <a:cubicBezTo>
                    <a:pt x="465" y="1121"/>
                    <a:pt x="481" y="1124"/>
                    <a:pt x="493" y="1134"/>
                  </a:cubicBezTo>
                  <a:cubicBezTo>
                    <a:pt x="508" y="1145"/>
                    <a:pt x="514" y="1163"/>
                    <a:pt x="519" y="1181"/>
                  </a:cubicBezTo>
                  <a:cubicBezTo>
                    <a:pt x="524" y="1198"/>
                    <a:pt x="530" y="1214"/>
                    <a:pt x="543" y="1224"/>
                  </a:cubicBezTo>
                  <a:cubicBezTo>
                    <a:pt x="551" y="1230"/>
                    <a:pt x="563" y="1232"/>
                    <a:pt x="574" y="1234"/>
                  </a:cubicBezTo>
                  <a:cubicBezTo>
                    <a:pt x="586" y="1236"/>
                    <a:pt x="598" y="1239"/>
                    <a:pt x="608" y="1245"/>
                  </a:cubicBezTo>
                  <a:lnTo>
                    <a:pt x="608" y="1245"/>
                  </a:lnTo>
                  <a:cubicBezTo>
                    <a:pt x="617" y="1252"/>
                    <a:pt x="625" y="1261"/>
                    <a:pt x="630" y="1271"/>
                  </a:cubicBezTo>
                  <a:cubicBezTo>
                    <a:pt x="635" y="1281"/>
                    <a:pt x="637" y="1292"/>
                    <a:pt x="637" y="1304"/>
                  </a:cubicBezTo>
                  <a:lnTo>
                    <a:pt x="637" y="1307"/>
                  </a:lnTo>
                  <a:lnTo>
                    <a:pt x="627" y="1306"/>
                  </a:lnTo>
                  <a:close/>
                  <a:moveTo>
                    <a:pt x="458" y="505"/>
                  </a:moveTo>
                  <a:cubicBezTo>
                    <a:pt x="455" y="489"/>
                    <a:pt x="451" y="473"/>
                    <a:pt x="447" y="458"/>
                  </a:cubicBezTo>
                  <a:cubicBezTo>
                    <a:pt x="438" y="464"/>
                    <a:pt x="431" y="472"/>
                    <a:pt x="424" y="482"/>
                  </a:cubicBezTo>
                  <a:cubicBezTo>
                    <a:pt x="408" y="505"/>
                    <a:pt x="398" y="537"/>
                    <a:pt x="397" y="572"/>
                  </a:cubicBezTo>
                  <a:lnTo>
                    <a:pt x="493" y="539"/>
                  </a:lnTo>
                  <a:lnTo>
                    <a:pt x="575" y="541"/>
                  </a:lnTo>
                  <a:cubicBezTo>
                    <a:pt x="571" y="519"/>
                    <a:pt x="563" y="498"/>
                    <a:pt x="552" y="482"/>
                  </a:cubicBezTo>
                  <a:cubicBezTo>
                    <a:pt x="535" y="458"/>
                    <a:pt x="513" y="443"/>
                    <a:pt x="488" y="443"/>
                  </a:cubicBezTo>
                  <a:cubicBezTo>
                    <a:pt x="477" y="443"/>
                    <a:pt x="466" y="446"/>
                    <a:pt x="456" y="452"/>
                  </a:cubicBezTo>
                  <a:cubicBezTo>
                    <a:pt x="460" y="469"/>
                    <a:pt x="464" y="486"/>
                    <a:pt x="468" y="503"/>
                  </a:cubicBezTo>
                  <a:lnTo>
                    <a:pt x="458" y="505"/>
                  </a:lnTo>
                  <a:close/>
                  <a:moveTo>
                    <a:pt x="444" y="447"/>
                  </a:moveTo>
                  <a:lnTo>
                    <a:pt x="443" y="442"/>
                  </a:lnTo>
                  <a:cubicBezTo>
                    <a:pt x="437" y="421"/>
                    <a:pt x="431" y="401"/>
                    <a:pt x="424" y="380"/>
                  </a:cubicBezTo>
                  <a:cubicBezTo>
                    <a:pt x="412" y="372"/>
                    <a:pt x="401" y="364"/>
                    <a:pt x="389" y="356"/>
                  </a:cubicBezTo>
                  <a:cubicBezTo>
                    <a:pt x="378" y="348"/>
                    <a:pt x="365" y="341"/>
                    <a:pt x="353" y="334"/>
                  </a:cubicBezTo>
                  <a:lnTo>
                    <a:pt x="358" y="325"/>
                  </a:lnTo>
                  <a:cubicBezTo>
                    <a:pt x="370" y="332"/>
                    <a:pt x="383" y="340"/>
                    <a:pt x="395" y="348"/>
                  </a:cubicBezTo>
                  <a:cubicBezTo>
                    <a:pt x="407" y="356"/>
                    <a:pt x="419" y="364"/>
                    <a:pt x="431" y="373"/>
                  </a:cubicBezTo>
                  <a:lnTo>
                    <a:pt x="433" y="375"/>
                  </a:lnTo>
                  <a:cubicBezTo>
                    <a:pt x="440" y="397"/>
                    <a:pt x="446" y="418"/>
                    <a:pt x="452" y="440"/>
                  </a:cubicBezTo>
                  <a:lnTo>
                    <a:pt x="453" y="442"/>
                  </a:lnTo>
                  <a:cubicBezTo>
                    <a:pt x="464" y="436"/>
                    <a:pt x="476" y="433"/>
                    <a:pt x="488" y="433"/>
                  </a:cubicBezTo>
                  <a:cubicBezTo>
                    <a:pt x="516" y="433"/>
                    <a:pt x="541" y="450"/>
                    <a:pt x="560" y="476"/>
                  </a:cubicBezTo>
                  <a:cubicBezTo>
                    <a:pt x="578" y="502"/>
                    <a:pt x="589" y="538"/>
                    <a:pt x="589" y="577"/>
                  </a:cubicBezTo>
                  <a:cubicBezTo>
                    <a:pt x="589" y="617"/>
                    <a:pt x="578" y="652"/>
                    <a:pt x="560" y="678"/>
                  </a:cubicBezTo>
                  <a:cubicBezTo>
                    <a:pt x="557" y="683"/>
                    <a:pt x="553" y="687"/>
                    <a:pt x="550" y="691"/>
                  </a:cubicBezTo>
                  <a:lnTo>
                    <a:pt x="558" y="686"/>
                  </a:lnTo>
                  <a:lnTo>
                    <a:pt x="609" y="784"/>
                  </a:lnTo>
                  <a:cubicBezTo>
                    <a:pt x="628" y="800"/>
                    <a:pt x="676" y="840"/>
                    <a:pt x="676" y="840"/>
                  </a:cubicBezTo>
                  <a:lnTo>
                    <a:pt x="670" y="848"/>
                  </a:lnTo>
                  <a:cubicBezTo>
                    <a:pt x="670" y="848"/>
                    <a:pt x="621" y="807"/>
                    <a:pt x="602" y="792"/>
                  </a:cubicBezTo>
                  <a:lnTo>
                    <a:pt x="600" y="790"/>
                  </a:lnTo>
                  <a:lnTo>
                    <a:pt x="549" y="691"/>
                  </a:lnTo>
                  <a:cubicBezTo>
                    <a:pt x="532" y="710"/>
                    <a:pt x="511" y="721"/>
                    <a:pt x="488" y="721"/>
                  </a:cubicBezTo>
                  <a:cubicBezTo>
                    <a:pt x="460" y="721"/>
                    <a:pt x="434" y="705"/>
                    <a:pt x="416" y="678"/>
                  </a:cubicBezTo>
                  <a:cubicBezTo>
                    <a:pt x="404" y="661"/>
                    <a:pt x="396" y="641"/>
                    <a:pt x="391" y="618"/>
                  </a:cubicBezTo>
                  <a:cubicBezTo>
                    <a:pt x="381" y="619"/>
                    <a:pt x="370" y="619"/>
                    <a:pt x="360" y="620"/>
                  </a:cubicBezTo>
                  <a:cubicBezTo>
                    <a:pt x="343" y="621"/>
                    <a:pt x="325" y="621"/>
                    <a:pt x="308" y="621"/>
                  </a:cubicBezTo>
                  <a:lnTo>
                    <a:pt x="305" y="620"/>
                  </a:lnTo>
                  <a:cubicBezTo>
                    <a:pt x="294" y="612"/>
                    <a:pt x="282" y="603"/>
                    <a:pt x="270" y="596"/>
                  </a:cubicBezTo>
                  <a:cubicBezTo>
                    <a:pt x="258" y="588"/>
                    <a:pt x="246" y="580"/>
                    <a:pt x="233" y="573"/>
                  </a:cubicBezTo>
                  <a:lnTo>
                    <a:pt x="238" y="564"/>
                  </a:lnTo>
                  <a:cubicBezTo>
                    <a:pt x="251" y="572"/>
                    <a:pt x="263" y="579"/>
                    <a:pt x="275" y="587"/>
                  </a:cubicBezTo>
                  <a:cubicBezTo>
                    <a:pt x="287" y="595"/>
                    <a:pt x="298" y="603"/>
                    <a:pt x="310" y="611"/>
                  </a:cubicBezTo>
                  <a:cubicBezTo>
                    <a:pt x="326" y="611"/>
                    <a:pt x="343" y="611"/>
                    <a:pt x="360" y="610"/>
                  </a:cubicBezTo>
                  <a:cubicBezTo>
                    <a:pt x="370" y="609"/>
                    <a:pt x="379" y="609"/>
                    <a:pt x="389" y="608"/>
                  </a:cubicBezTo>
                  <a:cubicBezTo>
                    <a:pt x="388" y="598"/>
                    <a:pt x="387" y="588"/>
                    <a:pt x="387" y="577"/>
                  </a:cubicBezTo>
                  <a:cubicBezTo>
                    <a:pt x="387" y="538"/>
                    <a:pt x="398" y="502"/>
                    <a:pt x="416" y="476"/>
                  </a:cubicBezTo>
                  <a:cubicBezTo>
                    <a:pt x="424" y="464"/>
                    <a:pt x="434" y="455"/>
                    <a:pt x="444" y="447"/>
                  </a:cubicBezTo>
                  <a:close/>
                  <a:moveTo>
                    <a:pt x="42" y="1133"/>
                  </a:moveTo>
                  <a:cubicBezTo>
                    <a:pt x="36" y="1126"/>
                    <a:pt x="29" y="1120"/>
                    <a:pt x="22" y="1114"/>
                  </a:cubicBezTo>
                  <a:cubicBezTo>
                    <a:pt x="15" y="1109"/>
                    <a:pt x="8" y="1104"/>
                    <a:pt x="0" y="1099"/>
                  </a:cubicBezTo>
                  <a:lnTo>
                    <a:pt x="5" y="1090"/>
                  </a:lnTo>
                  <a:cubicBezTo>
                    <a:pt x="13" y="1095"/>
                    <a:pt x="21" y="1101"/>
                    <a:pt x="29" y="1107"/>
                  </a:cubicBezTo>
                  <a:cubicBezTo>
                    <a:pt x="36" y="1112"/>
                    <a:pt x="43" y="1119"/>
                    <a:pt x="49" y="1126"/>
                  </a:cubicBezTo>
                  <a:lnTo>
                    <a:pt x="42" y="1133"/>
                  </a:lnTo>
                  <a:close/>
                  <a:moveTo>
                    <a:pt x="435" y="354"/>
                  </a:moveTo>
                  <a:cubicBezTo>
                    <a:pt x="424" y="346"/>
                    <a:pt x="413" y="338"/>
                    <a:pt x="401" y="331"/>
                  </a:cubicBezTo>
                  <a:cubicBezTo>
                    <a:pt x="389" y="324"/>
                    <a:pt x="376" y="318"/>
                    <a:pt x="363" y="312"/>
                  </a:cubicBezTo>
                  <a:lnTo>
                    <a:pt x="367" y="303"/>
                  </a:lnTo>
                  <a:cubicBezTo>
                    <a:pt x="380" y="309"/>
                    <a:pt x="393" y="315"/>
                    <a:pt x="406" y="322"/>
                  </a:cubicBezTo>
                  <a:cubicBezTo>
                    <a:pt x="418" y="329"/>
                    <a:pt x="430" y="337"/>
                    <a:pt x="441" y="346"/>
                  </a:cubicBezTo>
                  <a:lnTo>
                    <a:pt x="435" y="354"/>
                  </a:lnTo>
                  <a:close/>
                  <a:moveTo>
                    <a:pt x="58" y="1068"/>
                  </a:moveTo>
                  <a:cubicBezTo>
                    <a:pt x="52" y="1061"/>
                    <a:pt x="46" y="1055"/>
                    <a:pt x="39" y="1050"/>
                  </a:cubicBezTo>
                  <a:cubicBezTo>
                    <a:pt x="32" y="1044"/>
                    <a:pt x="25" y="1039"/>
                    <a:pt x="17" y="1034"/>
                  </a:cubicBezTo>
                  <a:lnTo>
                    <a:pt x="22" y="1026"/>
                  </a:lnTo>
                  <a:cubicBezTo>
                    <a:pt x="30" y="1031"/>
                    <a:pt x="38" y="1036"/>
                    <a:pt x="45" y="1042"/>
                  </a:cubicBezTo>
                  <a:cubicBezTo>
                    <a:pt x="52" y="1048"/>
                    <a:pt x="59" y="1054"/>
                    <a:pt x="66" y="1061"/>
                  </a:cubicBezTo>
                  <a:lnTo>
                    <a:pt x="58" y="1068"/>
                  </a:lnTo>
                  <a:close/>
                  <a:moveTo>
                    <a:pt x="525" y="700"/>
                  </a:moveTo>
                  <a:cubicBezTo>
                    <a:pt x="524" y="675"/>
                    <a:pt x="522" y="650"/>
                    <a:pt x="519" y="625"/>
                  </a:cubicBezTo>
                  <a:cubicBezTo>
                    <a:pt x="516" y="600"/>
                    <a:pt x="513" y="574"/>
                    <a:pt x="508" y="549"/>
                  </a:cubicBezTo>
                  <a:lnTo>
                    <a:pt x="495" y="549"/>
                  </a:lnTo>
                  <a:lnTo>
                    <a:pt x="489" y="560"/>
                  </a:lnTo>
                  <a:lnTo>
                    <a:pt x="492" y="559"/>
                  </a:lnTo>
                  <a:cubicBezTo>
                    <a:pt x="497" y="585"/>
                    <a:pt x="500" y="610"/>
                    <a:pt x="502" y="636"/>
                  </a:cubicBezTo>
                  <a:cubicBezTo>
                    <a:pt x="504" y="660"/>
                    <a:pt x="506" y="684"/>
                    <a:pt x="506" y="708"/>
                  </a:cubicBezTo>
                  <a:cubicBezTo>
                    <a:pt x="512" y="706"/>
                    <a:pt x="519" y="703"/>
                    <a:pt x="525" y="700"/>
                  </a:cubicBezTo>
                  <a:close/>
                  <a:moveTo>
                    <a:pt x="496" y="710"/>
                  </a:moveTo>
                  <a:cubicBezTo>
                    <a:pt x="496" y="686"/>
                    <a:pt x="495" y="661"/>
                    <a:pt x="492" y="637"/>
                  </a:cubicBezTo>
                  <a:cubicBezTo>
                    <a:pt x="490" y="614"/>
                    <a:pt x="487" y="591"/>
                    <a:pt x="484" y="568"/>
                  </a:cubicBezTo>
                  <a:lnTo>
                    <a:pt x="468" y="595"/>
                  </a:lnTo>
                  <a:lnTo>
                    <a:pt x="468" y="594"/>
                  </a:lnTo>
                  <a:cubicBezTo>
                    <a:pt x="472" y="614"/>
                    <a:pt x="474" y="633"/>
                    <a:pt x="476" y="652"/>
                  </a:cubicBezTo>
                  <a:cubicBezTo>
                    <a:pt x="477" y="672"/>
                    <a:pt x="478" y="691"/>
                    <a:pt x="478" y="710"/>
                  </a:cubicBezTo>
                  <a:cubicBezTo>
                    <a:pt x="481" y="711"/>
                    <a:pt x="485" y="711"/>
                    <a:pt x="488" y="711"/>
                  </a:cubicBezTo>
                  <a:cubicBezTo>
                    <a:pt x="491" y="711"/>
                    <a:pt x="493" y="711"/>
                    <a:pt x="496" y="710"/>
                  </a:cubicBezTo>
                  <a:close/>
                  <a:moveTo>
                    <a:pt x="468" y="708"/>
                  </a:moveTo>
                  <a:cubicBezTo>
                    <a:pt x="468" y="690"/>
                    <a:pt x="467" y="671"/>
                    <a:pt x="466" y="653"/>
                  </a:cubicBezTo>
                  <a:cubicBezTo>
                    <a:pt x="464" y="638"/>
                    <a:pt x="463" y="622"/>
                    <a:pt x="460" y="607"/>
                  </a:cubicBezTo>
                  <a:lnTo>
                    <a:pt x="449" y="627"/>
                  </a:lnTo>
                  <a:lnTo>
                    <a:pt x="451" y="696"/>
                  </a:lnTo>
                  <a:lnTo>
                    <a:pt x="446" y="696"/>
                  </a:lnTo>
                  <a:cubicBezTo>
                    <a:pt x="453" y="701"/>
                    <a:pt x="460" y="705"/>
                    <a:pt x="468" y="708"/>
                  </a:cubicBezTo>
                  <a:close/>
                  <a:moveTo>
                    <a:pt x="441" y="692"/>
                  </a:moveTo>
                  <a:lnTo>
                    <a:pt x="439" y="642"/>
                  </a:lnTo>
                  <a:lnTo>
                    <a:pt x="422" y="670"/>
                  </a:lnTo>
                  <a:cubicBezTo>
                    <a:pt x="423" y="671"/>
                    <a:pt x="424" y="672"/>
                    <a:pt x="424" y="672"/>
                  </a:cubicBezTo>
                  <a:cubicBezTo>
                    <a:pt x="429" y="680"/>
                    <a:pt x="435" y="687"/>
                    <a:pt x="441" y="692"/>
                  </a:cubicBezTo>
                  <a:close/>
                  <a:moveTo>
                    <a:pt x="417" y="660"/>
                  </a:moveTo>
                  <a:lnTo>
                    <a:pt x="483" y="550"/>
                  </a:lnTo>
                  <a:lnTo>
                    <a:pt x="397" y="580"/>
                  </a:lnTo>
                  <a:cubicBezTo>
                    <a:pt x="397" y="589"/>
                    <a:pt x="398" y="598"/>
                    <a:pt x="399" y="607"/>
                  </a:cubicBezTo>
                  <a:cubicBezTo>
                    <a:pt x="403" y="607"/>
                    <a:pt x="407" y="606"/>
                    <a:pt x="411" y="606"/>
                  </a:cubicBezTo>
                  <a:lnTo>
                    <a:pt x="412" y="616"/>
                  </a:lnTo>
                  <a:cubicBezTo>
                    <a:pt x="409" y="616"/>
                    <a:pt x="405" y="616"/>
                    <a:pt x="401" y="617"/>
                  </a:cubicBezTo>
                  <a:cubicBezTo>
                    <a:pt x="404" y="633"/>
                    <a:pt x="410" y="647"/>
                    <a:pt x="417" y="660"/>
                  </a:cubicBezTo>
                  <a:close/>
                  <a:moveTo>
                    <a:pt x="577" y="551"/>
                  </a:moveTo>
                  <a:lnTo>
                    <a:pt x="565" y="551"/>
                  </a:lnTo>
                  <a:cubicBezTo>
                    <a:pt x="566" y="565"/>
                    <a:pt x="569" y="580"/>
                    <a:pt x="571" y="595"/>
                  </a:cubicBezTo>
                  <a:cubicBezTo>
                    <a:pt x="573" y="602"/>
                    <a:pt x="574" y="608"/>
                    <a:pt x="575" y="615"/>
                  </a:cubicBezTo>
                  <a:cubicBezTo>
                    <a:pt x="577" y="603"/>
                    <a:pt x="579" y="590"/>
                    <a:pt x="579" y="577"/>
                  </a:cubicBezTo>
                  <a:cubicBezTo>
                    <a:pt x="579" y="568"/>
                    <a:pt x="578" y="560"/>
                    <a:pt x="577" y="551"/>
                  </a:cubicBezTo>
                  <a:close/>
                  <a:moveTo>
                    <a:pt x="568" y="641"/>
                  </a:moveTo>
                  <a:cubicBezTo>
                    <a:pt x="567" y="627"/>
                    <a:pt x="564" y="612"/>
                    <a:pt x="562" y="597"/>
                  </a:cubicBezTo>
                  <a:cubicBezTo>
                    <a:pt x="559" y="581"/>
                    <a:pt x="556" y="565"/>
                    <a:pt x="555" y="551"/>
                  </a:cubicBezTo>
                  <a:lnTo>
                    <a:pt x="541" y="550"/>
                  </a:lnTo>
                  <a:cubicBezTo>
                    <a:pt x="543" y="558"/>
                    <a:pt x="544" y="564"/>
                    <a:pt x="545" y="570"/>
                  </a:cubicBezTo>
                  <a:cubicBezTo>
                    <a:pt x="550" y="598"/>
                    <a:pt x="556" y="632"/>
                    <a:pt x="560" y="659"/>
                  </a:cubicBezTo>
                  <a:cubicBezTo>
                    <a:pt x="563" y="653"/>
                    <a:pt x="565" y="647"/>
                    <a:pt x="568" y="641"/>
                  </a:cubicBezTo>
                  <a:close/>
                  <a:moveTo>
                    <a:pt x="442" y="327"/>
                  </a:moveTo>
                  <a:cubicBezTo>
                    <a:pt x="432" y="319"/>
                    <a:pt x="421" y="312"/>
                    <a:pt x="410" y="305"/>
                  </a:cubicBezTo>
                  <a:cubicBezTo>
                    <a:pt x="399" y="299"/>
                    <a:pt x="388" y="293"/>
                    <a:pt x="376" y="288"/>
                  </a:cubicBezTo>
                  <a:lnTo>
                    <a:pt x="380" y="279"/>
                  </a:lnTo>
                  <a:cubicBezTo>
                    <a:pt x="392" y="284"/>
                    <a:pt x="404" y="290"/>
                    <a:pt x="415" y="297"/>
                  </a:cubicBezTo>
                  <a:cubicBezTo>
                    <a:pt x="427" y="304"/>
                    <a:pt x="438" y="311"/>
                    <a:pt x="448" y="319"/>
                  </a:cubicBezTo>
                  <a:lnTo>
                    <a:pt x="442" y="327"/>
                  </a:lnTo>
                  <a:close/>
                  <a:moveTo>
                    <a:pt x="315" y="593"/>
                  </a:moveTo>
                  <a:cubicBezTo>
                    <a:pt x="304" y="585"/>
                    <a:pt x="293" y="577"/>
                    <a:pt x="281" y="570"/>
                  </a:cubicBezTo>
                  <a:cubicBezTo>
                    <a:pt x="269" y="563"/>
                    <a:pt x="256" y="557"/>
                    <a:pt x="244" y="552"/>
                  </a:cubicBezTo>
                  <a:lnTo>
                    <a:pt x="248" y="542"/>
                  </a:lnTo>
                  <a:cubicBezTo>
                    <a:pt x="261" y="548"/>
                    <a:pt x="273" y="554"/>
                    <a:pt x="286" y="562"/>
                  </a:cubicBezTo>
                  <a:cubicBezTo>
                    <a:pt x="298" y="569"/>
                    <a:pt x="310" y="577"/>
                    <a:pt x="321" y="585"/>
                  </a:cubicBezTo>
                  <a:lnTo>
                    <a:pt x="315" y="593"/>
                  </a:lnTo>
                  <a:close/>
                  <a:moveTo>
                    <a:pt x="338" y="548"/>
                  </a:moveTo>
                  <a:cubicBezTo>
                    <a:pt x="327" y="539"/>
                    <a:pt x="316" y="531"/>
                    <a:pt x="304" y="524"/>
                  </a:cubicBezTo>
                  <a:cubicBezTo>
                    <a:pt x="292" y="517"/>
                    <a:pt x="279" y="511"/>
                    <a:pt x="267" y="506"/>
                  </a:cubicBezTo>
                  <a:lnTo>
                    <a:pt x="270" y="497"/>
                  </a:lnTo>
                  <a:cubicBezTo>
                    <a:pt x="284" y="502"/>
                    <a:pt x="296" y="509"/>
                    <a:pt x="309" y="516"/>
                  </a:cubicBezTo>
                  <a:cubicBezTo>
                    <a:pt x="321" y="523"/>
                    <a:pt x="333" y="531"/>
                    <a:pt x="344" y="540"/>
                  </a:cubicBezTo>
                  <a:lnTo>
                    <a:pt x="338" y="548"/>
                  </a:lnTo>
                  <a:close/>
                  <a:moveTo>
                    <a:pt x="684" y="807"/>
                  </a:moveTo>
                  <a:cubicBezTo>
                    <a:pt x="669" y="795"/>
                    <a:pt x="653" y="784"/>
                    <a:pt x="637" y="773"/>
                  </a:cubicBezTo>
                  <a:cubicBezTo>
                    <a:pt x="629" y="767"/>
                    <a:pt x="620" y="762"/>
                    <a:pt x="613" y="756"/>
                  </a:cubicBezTo>
                  <a:lnTo>
                    <a:pt x="619" y="748"/>
                  </a:lnTo>
                  <a:cubicBezTo>
                    <a:pt x="626" y="754"/>
                    <a:pt x="634" y="759"/>
                    <a:pt x="642" y="765"/>
                  </a:cubicBezTo>
                  <a:cubicBezTo>
                    <a:pt x="659" y="776"/>
                    <a:pt x="675" y="787"/>
                    <a:pt x="690" y="800"/>
                  </a:cubicBezTo>
                  <a:lnTo>
                    <a:pt x="684" y="807"/>
                  </a:lnTo>
                  <a:close/>
                  <a:moveTo>
                    <a:pt x="695" y="771"/>
                  </a:moveTo>
                  <a:cubicBezTo>
                    <a:pt x="683" y="761"/>
                    <a:pt x="670" y="752"/>
                    <a:pt x="658" y="744"/>
                  </a:cubicBezTo>
                  <a:cubicBezTo>
                    <a:pt x="646" y="736"/>
                    <a:pt x="633" y="728"/>
                    <a:pt x="620" y="720"/>
                  </a:cubicBezTo>
                  <a:lnTo>
                    <a:pt x="625" y="712"/>
                  </a:lnTo>
                  <a:cubicBezTo>
                    <a:pt x="638" y="719"/>
                    <a:pt x="651" y="727"/>
                    <a:pt x="664" y="736"/>
                  </a:cubicBezTo>
                  <a:cubicBezTo>
                    <a:pt x="676" y="744"/>
                    <a:pt x="689" y="753"/>
                    <a:pt x="701" y="763"/>
                  </a:cubicBezTo>
                  <a:lnTo>
                    <a:pt x="695" y="771"/>
                  </a:lnTo>
                  <a:close/>
                  <a:moveTo>
                    <a:pt x="322" y="566"/>
                  </a:moveTo>
                  <a:cubicBezTo>
                    <a:pt x="312" y="558"/>
                    <a:pt x="301" y="551"/>
                    <a:pt x="290" y="545"/>
                  </a:cubicBezTo>
                  <a:cubicBezTo>
                    <a:pt x="279" y="538"/>
                    <a:pt x="268" y="532"/>
                    <a:pt x="256" y="527"/>
                  </a:cubicBezTo>
                  <a:lnTo>
                    <a:pt x="260" y="518"/>
                  </a:lnTo>
                  <a:cubicBezTo>
                    <a:pt x="272" y="523"/>
                    <a:pt x="284" y="529"/>
                    <a:pt x="295" y="536"/>
                  </a:cubicBezTo>
                  <a:cubicBezTo>
                    <a:pt x="307" y="543"/>
                    <a:pt x="318" y="550"/>
                    <a:pt x="328" y="558"/>
                  </a:cubicBezTo>
                  <a:lnTo>
                    <a:pt x="322" y="566"/>
                  </a:lnTo>
                  <a:close/>
                </a:path>
              </a:pathLst>
            </a:custGeom>
            <a:solidFill>
              <a:srgbClr val="008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0" name="Freeform 1839">
              <a:extLst>
                <a:ext uri="{FF2B5EF4-FFF2-40B4-BE49-F238E27FC236}">
                  <a16:creationId xmlns:a16="http://schemas.microsoft.com/office/drawing/2014/main" id="{5A9AE5A3-E6F7-4D21-BBE5-410FACE4D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050" y="2341563"/>
              <a:ext cx="69850" cy="39688"/>
            </a:xfrm>
            <a:custGeom>
              <a:avLst/>
              <a:gdLst>
                <a:gd name="T0" fmla="*/ 72 w 211"/>
                <a:gd name="T1" fmla="*/ 16 h 119"/>
                <a:gd name="T2" fmla="*/ 108 w 211"/>
                <a:gd name="T3" fmla="*/ 1 h 119"/>
                <a:gd name="T4" fmla="*/ 129 w 211"/>
                <a:gd name="T5" fmla="*/ 0 h 119"/>
                <a:gd name="T6" fmla="*/ 149 w 211"/>
                <a:gd name="T7" fmla="*/ 1 h 119"/>
                <a:gd name="T8" fmla="*/ 150 w 211"/>
                <a:gd name="T9" fmla="*/ 1 h 119"/>
                <a:gd name="T10" fmla="*/ 158 w 211"/>
                <a:gd name="T11" fmla="*/ 2 h 119"/>
                <a:gd name="T12" fmla="*/ 166 w 211"/>
                <a:gd name="T13" fmla="*/ 8 h 119"/>
                <a:gd name="T14" fmla="*/ 198 w 211"/>
                <a:gd name="T15" fmla="*/ 41 h 119"/>
                <a:gd name="T16" fmla="*/ 209 w 211"/>
                <a:gd name="T17" fmla="*/ 55 h 119"/>
                <a:gd name="T18" fmla="*/ 211 w 211"/>
                <a:gd name="T19" fmla="*/ 60 h 119"/>
                <a:gd name="T20" fmla="*/ 200 w 211"/>
                <a:gd name="T21" fmla="*/ 69 h 119"/>
                <a:gd name="T22" fmla="*/ 187 w 211"/>
                <a:gd name="T23" fmla="*/ 73 h 119"/>
                <a:gd name="T24" fmla="*/ 183 w 211"/>
                <a:gd name="T25" fmla="*/ 72 h 119"/>
                <a:gd name="T26" fmla="*/ 174 w 211"/>
                <a:gd name="T27" fmla="*/ 73 h 119"/>
                <a:gd name="T28" fmla="*/ 173 w 211"/>
                <a:gd name="T29" fmla="*/ 77 h 119"/>
                <a:gd name="T30" fmla="*/ 173 w 211"/>
                <a:gd name="T31" fmla="*/ 78 h 119"/>
                <a:gd name="T32" fmla="*/ 157 w 211"/>
                <a:gd name="T33" fmla="*/ 95 h 119"/>
                <a:gd name="T34" fmla="*/ 155 w 211"/>
                <a:gd name="T35" fmla="*/ 95 h 119"/>
                <a:gd name="T36" fmla="*/ 145 w 211"/>
                <a:gd name="T37" fmla="*/ 96 h 119"/>
                <a:gd name="T38" fmla="*/ 135 w 211"/>
                <a:gd name="T39" fmla="*/ 108 h 119"/>
                <a:gd name="T40" fmla="*/ 84 w 211"/>
                <a:gd name="T41" fmla="*/ 110 h 119"/>
                <a:gd name="T42" fmla="*/ 42 w 211"/>
                <a:gd name="T43" fmla="*/ 115 h 119"/>
                <a:gd name="T44" fmla="*/ 35 w 211"/>
                <a:gd name="T45" fmla="*/ 50 h 119"/>
                <a:gd name="T46" fmla="*/ 72 w 211"/>
                <a:gd name="T47" fmla="*/ 1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1" h="119">
                  <a:moveTo>
                    <a:pt x="72" y="16"/>
                  </a:moveTo>
                  <a:cubicBezTo>
                    <a:pt x="82" y="8"/>
                    <a:pt x="95" y="3"/>
                    <a:pt x="108" y="1"/>
                  </a:cubicBezTo>
                  <a:cubicBezTo>
                    <a:pt x="115" y="0"/>
                    <a:pt x="122" y="0"/>
                    <a:pt x="129" y="0"/>
                  </a:cubicBezTo>
                  <a:cubicBezTo>
                    <a:pt x="136" y="0"/>
                    <a:pt x="142" y="0"/>
                    <a:pt x="149" y="1"/>
                  </a:cubicBezTo>
                  <a:cubicBezTo>
                    <a:pt x="149" y="1"/>
                    <a:pt x="149" y="1"/>
                    <a:pt x="150" y="1"/>
                  </a:cubicBezTo>
                  <a:cubicBezTo>
                    <a:pt x="153" y="1"/>
                    <a:pt x="155" y="1"/>
                    <a:pt x="158" y="2"/>
                  </a:cubicBezTo>
                  <a:cubicBezTo>
                    <a:pt x="161" y="3"/>
                    <a:pt x="164" y="5"/>
                    <a:pt x="166" y="8"/>
                  </a:cubicBezTo>
                  <a:cubicBezTo>
                    <a:pt x="177" y="18"/>
                    <a:pt x="188" y="30"/>
                    <a:pt x="198" y="41"/>
                  </a:cubicBezTo>
                  <a:cubicBezTo>
                    <a:pt x="202" y="46"/>
                    <a:pt x="206" y="50"/>
                    <a:pt x="209" y="55"/>
                  </a:cubicBezTo>
                  <a:cubicBezTo>
                    <a:pt x="210" y="57"/>
                    <a:pt x="210" y="58"/>
                    <a:pt x="211" y="60"/>
                  </a:cubicBezTo>
                  <a:cubicBezTo>
                    <a:pt x="211" y="65"/>
                    <a:pt x="203" y="67"/>
                    <a:pt x="200" y="69"/>
                  </a:cubicBezTo>
                  <a:cubicBezTo>
                    <a:pt x="196" y="71"/>
                    <a:pt x="191" y="73"/>
                    <a:pt x="187" y="73"/>
                  </a:cubicBezTo>
                  <a:cubicBezTo>
                    <a:pt x="186" y="73"/>
                    <a:pt x="184" y="73"/>
                    <a:pt x="183" y="72"/>
                  </a:cubicBezTo>
                  <a:cubicBezTo>
                    <a:pt x="179" y="72"/>
                    <a:pt x="175" y="71"/>
                    <a:pt x="174" y="73"/>
                  </a:cubicBezTo>
                  <a:cubicBezTo>
                    <a:pt x="173" y="75"/>
                    <a:pt x="173" y="76"/>
                    <a:pt x="173" y="77"/>
                  </a:cubicBezTo>
                  <a:cubicBezTo>
                    <a:pt x="173" y="78"/>
                    <a:pt x="173" y="78"/>
                    <a:pt x="173" y="78"/>
                  </a:cubicBezTo>
                  <a:cubicBezTo>
                    <a:pt x="172" y="87"/>
                    <a:pt x="166" y="94"/>
                    <a:pt x="157" y="95"/>
                  </a:cubicBezTo>
                  <a:cubicBezTo>
                    <a:pt x="156" y="95"/>
                    <a:pt x="156" y="95"/>
                    <a:pt x="155" y="95"/>
                  </a:cubicBezTo>
                  <a:cubicBezTo>
                    <a:pt x="152" y="95"/>
                    <a:pt x="148" y="95"/>
                    <a:pt x="145" y="96"/>
                  </a:cubicBezTo>
                  <a:cubicBezTo>
                    <a:pt x="140" y="98"/>
                    <a:pt x="138" y="104"/>
                    <a:pt x="135" y="108"/>
                  </a:cubicBezTo>
                  <a:cubicBezTo>
                    <a:pt x="124" y="119"/>
                    <a:pt x="97" y="110"/>
                    <a:pt x="84" y="110"/>
                  </a:cubicBezTo>
                  <a:cubicBezTo>
                    <a:pt x="70" y="110"/>
                    <a:pt x="56" y="114"/>
                    <a:pt x="42" y="115"/>
                  </a:cubicBezTo>
                  <a:cubicBezTo>
                    <a:pt x="0" y="118"/>
                    <a:pt x="16" y="70"/>
                    <a:pt x="35" y="50"/>
                  </a:cubicBezTo>
                  <a:cubicBezTo>
                    <a:pt x="46" y="38"/>
                    <a:pt x="59" y="26"/>
                    <a:pt x="72" y="16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" name="Freeform 1840">
              <a:extLst>
                <a:ext uri="{FF2B5EF4-FFF2-40B4-BE49-F238E27FC236}">
                  <a16:creationId xmlns:a16="http://schemas.microsoft.com/office/drawing/2014/main" id="{17379097-A572-403C-A80F-5D18CCFB6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6388" y="2352676"/>
              <a:ext cx="131762" cy="106363"/>
            </a:xfrm>
            <a:custGeom>
              <a:avLst/>
              <a:gdLst>
                <a:gd name="T0" fmla="*/ 301 w 395"/>
                <a:gd name="T1" fmla="*/ 22 h 313"/>
                <a:gd name="T2" fmla="*/ 0 w 395"/>
                <a:gd name="T3" fmla="*/ 241 h 313"/>
                <a:gd name="T4" fmla="*/ 72 w 395"/>
                <a:gd name="T5" fmla="*/ 300 h 313"/>
                <a:gd name="T6" fmla="*/ 93 w 395"/>
                <a:gd name="T7" fmla="*/ 312 h 313"/>
                <a:gd name="T8" fmla="*/ 105 w 395"/>
                <a:gd name="T9" fmla="*/ 313 h 313"/>
                <a:gd name="T10" fmla="*/ 137 w 395"/>
                <a:gd name="T11" fmla="*/ 305 h 313"/>
                <a:gd name="T12" fmla="*/ 383 w 395"/>
                <a:gd name="T13" fmla="*/ 41 h 313"/>
                <a:gd name="T14" fmla="*/ 395 w 395"/>
                <a:gd name="T15" fmla="*/ 9 h 313"/>
                <a:gd name="T16" fmla="*/ 358 w 395"/>
                <a:gd name="T17" fmla="*/ 0 h 313"/>
                <a:gd name="T18" fmla="*/ 301 w 395"/>
                <a:gd name="T19" fmla="*/ 22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5" h="313">
                  <a:moveTo>
                    <a:pt x="301" y="22"/>
                  </a:moveTo>
                  <a:cubicBezTo>
                    <a:pt x="251" y="70"/>
                    <a:pt x="50" y="178"/>
                    <a:pt x="0" y="241"/>
                  </a:cubicBezTo>
                  <a:cubicBezTo>
                    <a:pt x="22" y="254"/>
                    <a:pt x="31" y="270"/>
                    <a:pt x="72" y="300"/>
                  </a:cubicBezTo>
                  <a:cubicBezTo>
                    <a:pt x="78" y="306"/>
                    <a:pt x="85" y="310"/>
                    <a:pt x="93" y="312"/>
                  </a:cubicBezTo>
                  <a:cubicBezTo>
                    <a:pt x="97" y="313"/>
                    <a:pt x="101" y="313"/>
                    <a:pt x="105" y="313"/>
                  </a:cubicBezTo>
                  <a:cubicBezTo>
                    <a:pt x="116" y="313"/>
                    <a:pt x="128" y="311"/>
                    <a:pt x="137" y="305"/>
                  </a:cubicBezTo>
                  <a:cubicBezTo>
                    <a:pt x="213" y="273"/>
                    <a:pt x="295" y="132"/>
                    <a:pt x="383" y="41"/>
                  </a:cubicBezTo>
                  <a:cubicBezTo>
                    <a:pt x="382" y="41"/>
                    <a:pt x="395" y="9"/>
                    <a:pt x="395" y="9"/>
                  </a:cubicBezTo>
                  <a:cubicBezTo>
                    <a:pt x="384" y="3"/>
                    <a:pt x="371" y="0"/>
                    <a:pt x="358" y="0"/>
                  </a:cubicBezTo>
                  <a:cubicBezTo>
                    <a:pt x="337" y="0"/>
                    <a:pt x="317" y="8"/>
                    <a:pt x="301" y="22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" name="Freeform 1841">
              <a:extLst>
                <a:ext uri="{FF2B5EF4-FFF2-40B4-BE49-F238E27FC236}">
                  <a16:creationId xmlns:a16="http://schemas.microsoft.com/office/drawing/2014/main" id="{84E23709-90C1-475D-86CE-DC136A7F4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9425" y="2368551"/>
              <a:ext cx="20637" cy="15875"/>
            </a:xfrm>
            <a:custGeom>
              <a:avLst/>
              <a:gdLst>
                <a:gd name="T0" fmla="*/ 51 w 63"/>
                <a:gd name="T1" fmla="*/ 50 h 50"/>
                <a:gd name="T2" fmla="*/ 0 w 63"/>
                <a:gd name="T3" fmla="*/ 27 h 50"/>
                <a:gd name="T4" fmla="*/ 12 w 63"/>
                <a:gd name="T5" fmla="*/ 0 h 50"/>
                <a:gd name="T6" fmla="*/ 63 w 63"/>
                <a:gd name="T7" fmla="*/ 22 h 50"/>
                <a:gd name="T8" fmla="*/ 51 w 63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50">
                  <a:moveTo>
                    <a:pt x="51" y="50"/>
                  </a:moveTo>
                  <a:lnTo>
                    <a:pt x="0" y="27"/>
                  </a:lnTo>
                  <a:lnTo>
                    <a:pt x="12" y="0"/>
                  </a:lnTo>
                  <a:lnTo>
                    <a:pt x="63" y="22"/>
                  </a:lnTo>
                  <a:lnTo>
                    <a:pt x="51" y="50"/>
                  </a:lnTo>
                  <a:close/>
                </a:path>
              </a:pathLst>
            </a:custGeom>
            <a:solidFill>
              <a:srgbClr val="17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3" name="Freeform 1842">
              <a:extLst>
                <a:ext uri="{FF2B5EF4-FFF2-40B4-BE49-F238E27FC236}">
                  <a16:creationId xmlns:a16="http://schemas.microsoft.com/office/drawing/2014/main" id="{881B5FE8-3A76-4DD0-AD7F-F5234AB26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0375" y="2359026"/>
              <a:ext cx="30162" cy="22225"/>
            </a:xfrm>
            <a:custGeom>
              <a:avLst/>
              <a:gdLst>
                <a:gd name="T0" fmla="*/ 76 w 90"/>
                <a:gd name="T1" fmla="*/ 24 h 65"/>
                <a:gd name="T2" fmla="*/ 86 w 90"/>
                <a:gd name="T3" fmla="*/ 50 h 65"/>
                <a:gd name="T4" fmla="*/ 60 w 90"/>
                <a:gd name="T5" fmla="*/ 60 h 65"/>
                <a:gd name="T6" fmla="*/ 15 w 90"/>
                <a:gd name="T7" fmla="*/ 41 h 65"/>
                <a:gd name="T8" fmla="*/ 5 w 90"/>
                <a:gd name="T9" fmla="*/ 14 h 65"/>
                <a:gd name="T10" fmla="*/ 31 w 90"/>
                <a:gd name="T11" fmla="*/ 4 h 65"/>
                <a:gd name="T12" fmla="*/ 76 w 90"/>
                <a:gd name="T13" fmla="*/ 2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65">
                  <a:moveTo>
                    <a:pt x="76" y="24"/>
                  </a:moveTo>
                  <a:cubicBezTo>
                    <a:pt x="86" y="28"/>
                    <a:pt x="90" y="40"/>
                    <a:pt x="86" y="50"/>
                  </a:cubicBezTo>
                  <a:cubicBezTo>
                    <a:pt x="82" y="60"/>
                    <a:pt x="70" y="65"/>
                    <a:pt x="60" y="60"/>
                  </a:cubicBezTo>
                  <a:lnTo>
                    <a:pt x="15" y="41"/>
                  </a:lnTo>
                  <a:cubicBezTo>
                    <a:pt x="5" y="36"/>
                    <a:pt x="0" y="24"/>
                    <a:pt x="5" y="14"/>
                  </a:cubicBezTo>
                  <a:cubicBezTo>
                    <a:pt x="9" y="4"/>
                    <a:pt x="21" y="0"/>
                    <a:pt x="31" y="4"/>
                  </a:cubicBezTo>
                  <a:lnTo>
                    <a:pt x="76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4" name="Freeform 1843">
              <a:extLst>
                <a:ext uri="{FF2B5EF4-FFF2-40B4-BE49-F238E27FC236}">
                  <a16:creationId xmlns:a16="http://schemas.microsoft.com/office/drawing/2014/main" id="{2A996B71-2A8F-4214-A41A-055453F51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5925" y="2339976"/>
              <a:ext cx="68262" cy="38100"/>
            </a:xfrm>
            <a:custGeom>
              <a:avLst/>
              <a:gdLst>
                <a:gd name="T0" fmla="*/ 188 w 203"/>
                <a:gd name="T1" fmla="*/ 74 h 115"/>
                <a:gd name="T2" fmla="*/ 199 w 203"/>
                <a:gd name="T3" fmla="*/ 100 h 115"/>
                <a:gd name="T4" fmla="*/ 172 w 203"/>
                <a:gd name="T5" fmla="*/ 110 h 115"/>
                <a:gd name="T6" fmla="*/ 15 w 203"/>
                <a:gd name="T7" fmla="*/ 41 h 115"/>
                <a:gd name="T8" fmla="*/ 5 w 203"/>
                <a:gd name="T9" fmla="*/ 15 h 115"/>
                <a:gd name="T10" fmla="*/ 31 w 203"/>
                <a:gd name="T11" fmla="*/ 4 h 115"/>
                <a:gd name="T12" fmla="*/ 188 w 203"/>
                <a:gd name="T13" fmla="*/ 7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3" h="115">
                  <a:moveTo>
                    <a:pt x="188" y="74"/>
                  </a:moveTo>
                  <a:cubicBezTo>
                    <a:pt x="198" y="78"/>
                    <a:pt x="203" y="90"/>
                    <a:pt x="199" y="100"/>
                  </a:cubicBezTo>
                  <a:cubicBezTo>
                    <a:pt x="194" y="110"/>
                    <a:pt x="182" y="115"/>
                    <a:pt x="172" y="110"/>
                  </a:cubicBezTo>
                  <a:lnTo>
                    <a:pt x="15" y="41"/>
                  </a:lnTo>
                  <a:cubicBezTo>
                    <a:pt x="5" y="37"/>
                    <a:pt x="0" y="25"/>
                    <a:pt x="5" y="15"/>
                  </a:cubicBezTo>
                  <a:cubicBezTo>
                    <a:pt x="9" y="5"/>
                    <a:pt x="21" y="0"/>
                    <a:pt x="31" y="4"/>
                  </a:cubicBezTo>
                  <a:lnTo>
                    <a:pt x="188" y="74"/>
                  </a:lnTo>
                  <a:close/>
                </a:path>
              </a:pathLst>
            </a:custGeom>
            <a:solidFill>
              <a:srgbClr val="17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5" name="Freeform 1844">
              <a:extLst>
                <a:ext uri="{FF2B5EF4-FFF2-40B4-BE49-F238E27FC236}">
                  <a16:creationId xmlns:a16="http://schemas.microsoft.com/office/drawing/2014/main" id="{E8BF44C9-4696-498C-9EA5-516D76EB2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450" y="2352676"/>
              <a:ext cx="39687" cy="20638"/>
            </a:xfrm>
            <a:custGeom>
              <a:avLst/>
              <a:gdLst>
                <a:gd name="T0" fmla="*/ 39 w 120"/>
                <a:gd name="T1" fmla="*/ 59 h 61"/>
                <a:gd name="T2" fmla="*/ 67 w 120"/>
                <a:gd name="T3" fmla="*/ 45 h 61"/>
                <a:gd name="T4" fmla="*/ 105 w 120"/>
                <a:gd name="T5" fmla="*/ 33 h 61"/>
                <a:gd name="T6" fmla="*/ 106 w 120"/>
                <a:gd name="T7" fmla="*/ 33 h 61"/>
                <a:gd name="T8" fmla="*/ 119 w 120"/>
                <a:gd name="T9" fmla="*/ 28 h 61"/>
                <a:gd name="T10" fmla="*/ 120 w 120"/>
                <a:gd name="T11" fmla="*/ 22 h 61"/>
                <a:gd name="T12" fmla="*/ 117 w 120"/>
                <a:gd name="T13" fmla="*/ 15 h 61"/>
                <a:gd name="T14" fmla="*/ 105 w 120"/>
                <a:gd name="T15" fmla="*/ 9 h 61"/>
                <a:gd name="T16" fmla="*/ 2 w 120"/>
                <a:gd name="T17" fmla="*/ 12 h 61"/>
                <a:gd name="T18" fmla="*/ 10 w 120"/>
                <a:gd name="T19" fmla="*/ 50 h 61"/>
                <a:gd name="T20" fmla="*/ 39 w 120"/>
                <a:gd name="T21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61">
                  <a:moveTo>
                    <a:pt x="39" y="59"/>
                  </a:moveTo>
                  <a:cubicBezTo>
                    <a:pt x="46" y="61"/>
                    <a:pt x="56" y="54"/>
                    <a:pt x="67" y="45"/>
                  </a:cubicBezTo>
                  <a:cubicBezTo>
                    <a:pt x="78" y="37"/>
                    <a:pt x="92" y="33"/>
                    <a:pt x="105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11" y="33"/>
                    <a:pt x="116" y="31"/>
                    <a:pt x="119" y="28"/>
                  </a:cubicBezTo>
                  <a:cubicBezTo>
                    <a:pt x="120" y="26"/>
                    <a:pt x="120" y="24"/>
                    <a:pt x="120" y="22"/>
                  </a:cubicBezTo>
                  <a:cubicBezTo>
                    <a:pt x="120" y="20"/>
                    <a:pt x="119" y="17"/>
                    <a:pt x="117" y="15"/>
                  </a:cubicBezTo>
                  <a:cubicBezTo>
                    <a:pt x="114" y="12"/>
                    <a:pt x="110" y="10"/>
                    <a:pt x="105" y="9"/>
                  </a:cubicBezTo>
                  <a:cubicBezTo>
                    <a:pt x="63" y="0"/>
                    <a:pt x="61" y="27"/>
                    <a:pt x="2" y="12"/>
                  </a:cubicBezTo>
                  <a:cubicBezTo>
                    <a:pt x="6" y="25"/>
                    <a:pt x="0" y="42"/>
                    <a:pt x="10" y="50"/>
                  </a:cubicBezTo>
                  <a:cubicBezTo>
                    <a:pt x="20" y="54"/>
                    <a:pt x="29" y="57"/>
                    <a:pt x="39" y="59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6" name="Freeform 1845">
              <a:extLst>
                <a:ext uri="{FF2B5EF4-FFF2-40B4-BE49-F238E27FC236}">
                  <a16:creationId xmlns:a16="http://schemas.microsoft.com/office/drawing/2014/main" id="{5B0C9DEF-DD01-48D4-855D-B048B3F7D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0338" y="2881313"/>
              <a:ext cx="98425" cy="38100"/>
            </a:xfrm>
            <a:custGeom>
              <a:avLst/>
              <a:gdLst>
                <a:gd name="T0" fmla="*/ 187 w 296"/>
                <a:gd name="T1" fmla="*/ 22 h 115"/>
                <a:gd name="T2" fmla="*/ 172 w 296"/>
                <a:gd name="T3" fmla="*/ 23 h 115"/>
                <a:gd name="T4" fmla="*/ 93 w 296"/>
                <a:gd name="T5" fmla="*/ 7 h 115"/>
                <a:gd name="T6" fmla="*/ 10 w 296"/>
                <a:gd name="T7" fmla="*/ 29 h 115"/>
                <a:gd name="T8" fmla="*/ 23 w 296"/>
                <a:gd name="T9" fmla="*/ 115 h 115"/>
                <a:gd name="T10" fmla="*/ 148 w 296"/>
                <a:gd name="T11" fmla="*/ 105 h 115"/>
                <a:gd name="T12" fmla="*/ 255 w 296"/>
                <a:gd name="T13" fmla="*/ 72 h 115"/>
                <a:gd name="T14" fmla="*/ 187 w 296"/>
                <a:gd name="T15" fmla="*/ 2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6" h="115">
                  <a:moveTo>
                    <a:pt x="187" y="22"/>
                  </a:moveTo>
                  <a:cubicBezTo>
                    <a:pt x="182" y="23"/>
                    <a:pt x="177" y="23"/>
                    <a:pt x="172" y="23"/>
                  </a:cubicBezTo>
                  <a:cubicBezTo>
                    <a:pt x="145" y="23"/>
                    <a:pt x="118" y="17"/>
                    <a:pt x="93" y="7"/>
                  </a:cubicBezTo>
                  <a:cubicBezTo>
                    <a:pt x="68" y="14"/>
                    <a:pt x="14" y="0"/>
                    <a:pt x="10" y="29"/>
                  </a:cubicBezTo>
                  <a:cubicBezTo>
                    <a:pt x="7" y="57"/>
                    <a:pt x="0" y="92"/>
                    <a:pt x="23" y="115"/>
                  </a:cubicBezTo>
                  <a:cubicBezTo>
                    <a:pt x="76" y="115"/>
                    <a:pt x="97" y="101"/>
                    <a:pt x="148" y="105"/>
                  </a:cubicBezTo>
                  <a:cubicBezTo>
                    <a:pt x="198" y="109"/>
                    <a:pt x="215" y="109"/>
                    <a:pt x="255" y="72"/>
                  </a:cubicBezTo>
                  <a:cubicBezTo>
                    <a:pt x="296" y="35"/>
                    <a:pt x="253" y="12"/>
                    <a:pt x="187" y="22"/>
                  </a:cubicBezTo>
                  <a:close/>
                </a:path>
              </a:pathLst>
            </a:custGeom>
            <a:solidFill>
              <a:srgbClr val="17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7" name="Freeform 1846">
              <a:extLst>
                <a:ext uri="{FF2B5EF4-FFF2-40B4-BE49-F238E27FC236}">
                  <a16:creationId xmlns:a16="http://schemas.microsoft.com/office/drawing/2014/main" id="{7C58B402-8C46-4313-9078-5FA09697B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925" y="2862263"/>
              <a:ext cx="69850" cy="44450"/>
            </a:xfrm>
            <a:custGeom>
              <a:avLst/>
              <a:gdLst>
                <a:gd name="T0" fmla="*/ 141 w 211"/>
                <a:gd name="T1" fmla="*/ 113 h 131"/>
                <a:gd name="T2" fmla="*/ 168 w 211"/>
                <a:gd name="T3" fmla="*/ 78 h 131"/>
                <a:gd name="T4" fmla="*/ 78 w 211"/>
                <a:gd name="T5" fmla="*/ 28 h 131"/>
                <a:gd name="T6" fmla="*/ 9 w 211"/>
                <a:gd name="T7" fmla="*/ 31 h 131"/>
                <a:gd name="T8" fmla="*/ 5 w 211"/>
                <a:gd name="T9" fmla="*/ 101 h 131"/>
                <a:gd name="T10" fmla="*/ 141 w 211"/>
                <a:gd name="T11" fmla="*/ 11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1" h="131">
                  <a:moveTo>
                    <a:pt x="141" y="113"/>
                  </a:moveTo>
                  <a:cubicBezTo>
                    <a:pt x="211" y="112"/>
                    <a:pt x="201" y="81"/>
                    <a:pt x="168" y="78"/>
                  </a:cubicBezTo>
                  <a:cubicBezTo>
                    <a:pt x="135" y="76"/>
                    <a:pt x="94" y="75"/>
                    <a:pt x="78" y="28"/>
                  </a:cubicBezTo>
                  <a:cubicBezTo>
                    <a:pt x="61" y="2"/>
                    <a:pt x="9" y="0"/>
                    <a:pt x="9" y="31"/>
                  </a:cubicBezTo>
                  <a:cubicBezTo>
                    <a:pt x="9" y="62"/>
                    <a:pt x="0" y="71"/>
                    <a:pt x="5" y="101"/>
                  </a:cubicBezTo>
                  <a:cubicBezTo>
                    <a:pt x="9" y="131"/>
                    <a:pt x="126" y="114"/>
                    <a:pt x="141" y="113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8" name="Freeform 1847">
              <a:extLst>
                <a:ext uri="{FF2B5EF4-FFF2-40B4-BE49-F238E27FC236}">
                  <a16:creationId xmlns:a16="http://schemas.microsoft.com/office/drawing/2014/main" id="{E7C908D6-9C1B-4C8F-BCBA-24A3A206A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3513" y="2778126"/>
              <a:ext cx="34925" cy="106363"/>
            </a:xfrm>
            <a:custGeom>
              <a:avLst/>
              <a:gdLst>
                <a:gd name="T0" fmla="*/ 105 w 105"/>
                <a:gd name="T1" fmla="*/ 12 h 318"/>
                <a:gd name="T2" fmla="*/ 76 w 105"/>
                <a:gd name="T3" fmla="*/ 286 h 318"/>
                <a:gd name="T4" fmla="*/ 40 w 105"/>
                <a:gd name="T5" fmla="*/ 318 h 318"/>
                <a:gd name="T6" fmla="*/ 40 w 105"/>
                <a:gd name="T7" fmla="*/ 318 h 318"/>
                <a:gd name="T8" fmla="*/ 40 w 105"/>
                <a:gd name="T9" fmla="*/ 318 h 318"/>
                <a:gd name="T10" fmla="*/ 4 w 105"/>
                <a:gd name="T11" fmla="*/ 282 h 318"/>
                <a:gd name="T12" fmla="*/ 0 w 105"/>
                <a:gd name="T13" fmla="*/ 0 h 318"/>
                <a:gd name="T14" fmla="*/ 105 w 105"/>
                <a:gd name="T15" fmla="*/ 12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318">
                  <a:moveTo>
                    <a:pt x="105" y="12"/>
                  </a:moveTo>
                  <a:cubicBezTo>
                    <a:pt x="105" y="19"/>
                    <a:pt x="84" y="209"/>
                    <a:pt x="76" y="286"/>
                  </a:cubicBezTo>
                  <a:cubicBezTo>
                    <a:pt x="74" y="304"/>
                    <a:pt x="58" y="318"/>
                    <a:pt x="40" y="318"/>
                  </a:cubicBezTo>
                  <a:cubicBezTo>
                    <a:pt x="40" y="318"/>
                    <a:pt x="40" y="318"/>
                    <a:pt x="40" y="318"/>
                  </a:cubicBezTo>
                  <a:cubicBezTo>
                    <a:pt x="40" y="318"/>
                    <a:pt x="40" y="318"/>
                    <a:pt x="40" y="318"/>
                  </a:cubicBezTo>
                  <a:cubicBezTo>
                    <a:pt x="20" y="318"/>
                    <a:pt x="5" y="302"/>
                    <a:pt x="4" y="282"/>
                  </a:cubicBezTo>
                  <a:lnTo>
                    <a:pt x="0" y="0"/>
                  </a:lnTo>
                  <a:lnTo>
                    <a:pt x="105" y="12"/>
                  </a:ln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9" name="Freeform 1848">
              <a:extLst>
                <a:ext uri="{FF2B5EF4-FFF2-40B4-BE49-F238E27FC236}">
                  <a16:creationId xmlns:a16="http://schemas.microsoft.com/office/drawing/2014/main" id="{00D3AB66-515D-47FC-9638-A7421DF6A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3688" y="2924176"/>
              <a:ext cx="92075" cy="42863"/>
            </a:xfrm>
            <a:custGeom>
              <a:avLst/>
              <a:gdLst>
                <a:gd name="T0" fmla="*/ 188 w 276"/>
                <a:gd name="T1" fmla="*/ 40 h 127"/>
                <a:gd name="T2" fmla="*/ 98 w 276"/>
                <a:gd name="T3" fmla="*/ 0 h 127"/>
                <a:gd name="T4" fmla="*/ 21 w 276"/>
                <a:gd name="T5" fmla="*/ 12 h 127"/>
                <a:gd name="T6" fmla="*/ 14 w 276"/>
                <a:gd name="T7" fmla="*/ 14 h 127"/>
                <a:gd name="T8" fmla="*/ 19 w 276"/>
                <a:gd name="T9" fmla="*/ 97 h 127"/>
                <a:gd name="T10" fmla="*/ 96 w 276"/>
                <a:gd name="T11" fmla="*/ 106 h 127"/>
                <a:gd name="T12" fmla="*/ 128 w 276"/>
                <a:gd name="T13" fmla="*/ 117 h 127"/>
                <a:gd name="T14" fmla="*/ 273 w 276"/>
                <a:gd name="T15" fmla="*/ 77 h 127"/>
                <a:gd name="T16" fmla="*/ 188 w 276"/>
                <a:gd name="T17" fmla="*/ 4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6" h="127">
                  <a:moveTo>
                    <a:pt x="188" y="40"/>
                  </a:moveTo>
                  <a:cubicBezTo>
                    <a:pt x="157" y="30"/>
                    <a:pt x="127" y="17"/>
                    <a:pt x="98" y="0"/>
                  </a:cubicBezTo>
                  <a:cubicBezTo>
                    <a:pt x="72" y="3"/>
                    <a:pt x="46" y="7"/>
                    <a:pt x="21" y="12"/>
                  </a:cubicBezTo>
                  <a:cubicBezTo>
                    <a:pt x="18" y="12"/>
                    <a:pt x="16" y="13"/>
                    <a:pt x="14" y="14"/>
                  </a:cubicBezTo>
                  <a:cubicBezTo>
                    <a:pt x="0" y="24"/>
                    <a:pt x="2" y="91"/>
                    <a:pt x="19" y="97"/>
                  </a:cubicBezTo>
                  <a:cubicBezTo>
                    <a:pt x="37" y="104"/>
                    <a:pt x="77" y="101"/>
                    <a:pt x="96" y="106"/>
                  </a:cubicBezTo>
                  <a:cubicBezTo>
                    <a:pt x="107" y="109"/>
                    <a:pt x="117" y="114"/>
                    <a:pt x="128" y="117"/>
                  </a:cubicBezTo>
                  <a:cubicBezTo>
                    <a:pt x="160" y="127"/>
                    <a:pt x="276" y="113"/>
                    <a:pt x="273" y="77"/>
                  </a:cubicBezTo>
                  <a:cubicBezTo>
                    <a:pt x="271" y="41"/>
                    <a:pt x="221" y="44"/>
                    <a:pt x="188" y="40"/>
                  </a:cubicBezTo>
                  <a:close/>
                </a:path>
              </a:pathLst>
            </a:custGeom>
            <a:solidFill>
              <a:srgbClr val="17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0" name="Freeform 1849">
              <a:extLst>
                <a:ext uri="{FF2B5EF4-FFF2-40B4-BE49-F238E27FC236}">
                  <a16:creationId xmlns:a16="http://schemas.microsoft.com/office/drawing/2014/main" id="{536D92B1-BC8E-4463-902C-E67D2CB20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8450" y="2901951"/>
              <a:ext cx="69850" cy="46038"/>
            </a:xfrm>
            <a:custGeom>
              <a:avLst/>
              <a:gdLst>
                <a:gd name="T0" fmla="*/ 132 w 209"/>
                <a:gd name="T1" fmla="*/ 123 h 133"/>
                <a:gd name="T2" fmla="*/ 176 w 209"/>
                <a:gd name="T3" fmla="*/ 103 h 133"/>
                <a:gd name="T4" fmla="*/ 84 w 209"/>
                <a:gd name="T5" fmla="*/ 29 h 133"/>
                <a:gd name="T6" fmla="*/ 3 w 209"/>
                <a:gd name="T7" fmla="*/ 48 h 133"/>
                <a:gd name="T8" fmla="*/ 4 w 209"/>
                <a:gd name="T9" fmla="*/ 74 h 133"/>
                <a:gd name="T10" fmla="*/ 3 w 209"/>
                <a:gd name="T11" fmla="*/ 97 h 133"/>
                <a:gd name="T12" fmla="*/ 132 w 209"/>
                <a:gd name="T13" fmla="*/ 12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133">
                  <a:moveTo>
                    <a:pt x="132" y="123"/>
                  </a:moveTo>
                  <a:cubicBezTo>
                    <a:pt x="201" y="133"/>
                    <a:pt x="209" y="110"/>
                    <a:pt x="176" y="103"/>
                  </a:cubicBezTo>
                  <a:cubicBezTo>
                    <a:pt x="144" y="95"/>
                    <a:pt x="92" y="78"/>
                    <a:pt x="84" y="29"/>
                  </a:cubicBezTo>
                  <a:cubicBezTo>
                    <a:pt x="71" y="0"/>
                    <a:pt x="0" y="29"/>
                    <a:pt x="3" y="48"/>
                  </a:cubicBezTo>
                  <a:cubicBezTo>
                    <a:pt x="3" y="57"/>
                    <a:pt x="4" y="65"/>
                    <a:pt x="4" y="74"/>
                  </a:cubicBezTo>
                  <a:cubicBezTo>
                    <a:pt x="4" y="81"/>
                    <a:pt x="4" y="89"/>
                    <a:pt x="3" y="97"/>
                  </a:cubicBezTo>
                  <a:cubicBezTo>
                    <a:pt x="2" y="127"/>
                    <a:pt x="117" y="121"/>
                    <a:pt x="132" y="123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1" name="Freeform 1850">
              <a:extLst>
                <a:ext uri="{FF2B5EF4-FFF2-40B4-BE49-F238E27FC236}">
                  <a16:creationId xmlns:a16="http://schemas.microsoft.com/office/drawing/2014/main" id="{8F7C7942-7804-4E5B-8472-7FE55B1A4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4163" y="2838451"/>
              <a:ext cx="42862" cy="84138"/>
            </a:xfrm>
            <a:custGeom>
              <a:avLst/>
              <a:gdLst>
                <a:gd name="T0" fmla="*/ 109 w 130"/>
                <a:gd name="T1" fmla="*/ 0 h 247"/>
                <a:gd name="T2" fmla="*/ 130 w 130"/>
                <a:gd name="T3" fmla="*/ 247 h 247"/>
                <a:gd name="T4" fmla="*/ 49 w 130"/>
                <a:gd name="T5" fmla="*/ 247 h 247"/>
                <a:gd name="T6" fmla="*/ 0 w 130"/>
                <a:gd name="T7" fmla="*/ 24 h 247"/>
                <a:gd name="T8" fmla="*/ 109 w 130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247">
                  <a:moveTo>
                    <a:pt x="109" y="0"/>
                  </a:moveTo>
                  <a:lnTo>
                    <a:pt x="130" y="247"/>
                  </a:lnTo>
                  <a:lnTo>
                    <a:pt x="49" y="247"/>
                  </a:lnTo>
                  <a:lnTo>
                    <a:pt x="0" y="24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2" name="Freeform 1851">
              <a:extLst>
                <a:ext uri="{FF2B5EF4-FFF2-40B4-BE49-F238E27FC236}">
                  <a16:creationId xmlns:a16="http://schemas.microsoft.com/office/drawing/2014/main" id="{093EA097-44BF-4340-B592-31E214374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0025" y="2341563"/>
              <a:ext cx="146050" cy="111125"/>
            </a:xfrm>
            <a:custGeom>
              <a:avLst/>
              <a:gdLst>
                <a:gd name="T0" fmla="*/ 403 w 440"/>
                <a:gd name="T1" fmla="*/ 203 h 329"/>
                <a:gd name="T2" fmla="*/ 223 w 440"/>
                <a:gd name="T3" fmla="*/ 12 h 329"/>
                <a:gd name="T4" fmla="*/ 156 w 440"/>
                <a:gd name="T5" fmla="*/ 0 h 329"/>
                <a:gd name="T6" fmla="*/ 149 w 440"/>
                <a:gd name="T7" fmla="*/ 0 h 329"/>
                <a:gd name="T8" fmla="*/ 30 w 440"/>
                <a:gd name="T9" fmla="*/ 61 h 329"/>
                <a:gd name="T10" fmla="*/ 372 w 440"/>
                <a:gd name="T11" fmla="*/ 319 h 329"/>
                <a:gd name="T12" fmla="*/ 403 w 440"/>
                <a:gd name="T13" fmla="*/ 203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0" h="329">
                  <a:moveTo>
                    <a:pt x="403" y="203"/>
                  </a:moveTo>
                  <a:cubicBezTo>
                    <a:pt x="368" y="178"/>
                    <a:pt x="318" y="131"/>
                    <a:pt x="223" y="12"/>
                  </a:cubicBezTo>
                  <a:cubicBezTo>
                    <a:pt x="202" y="4"/>
                    <a:pt x="179" y="0"/>
                    <a:pt x="156" y="0"/>
                  </a:cubicBezTo>
                  <a:cubicBezTo>
                    <a:pt x="153" y="0"/>
                    <a:pt x="151" y="0"/>
                    <a:pt x="149" y="0"/>
                  </a:cubicBezTo>
                  <a:cubicBezTo>
                    <a:pt x="112" y="3"/>
                    <a:pt x="50" y="30"/>
                    <a:pt x="30" y="61"/>
                  </a:cubicBezTo>
                  <a:cubicBezTo>
                    <a:pt x="0" y="107"/>
                    <a:pt x="304" y="310"/>
                    <a:pt x="372" y="319"/>
                  </a:cubicBezTo>
                  <a:cubicBezTo>
                    <a:pt x="440" y="329"/>
                    <a:pt x="403" y="203"/>
                    <a:pt x="403" y="2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3" name="Freeform 1852">
              <a:extLst>
                <a:ext uri="{FF2B5EF4-FFF2-40B4-BE49-F238E27FC236}">
                  <a16:creationId xmlns:a16="http://schemas.microsoft.com/office/drawing/2014/main" id="{F6E0F366-624A-4EC5-A58C-092761A7F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6525" y="2498726"/>
              <a:ext cx="185737" cy="376238"/>
            </a:xfrm>
            <a:custGeom>
              <a:avLst/>
              <a:gdLst>
                <a:gd name="T0" fmla="*/ 83 w 558"/>
                <a:gd name="T1" fmla="*/ 6 h 1118"/>
                <a:gd name="T2" fmla="*/ 473 w 558"/>
                <a:gd name="T3" fmla="*/ 26 h 1118"/>
                <a:gd name="T4" fmla="*/ 558 w 558"/>
                <a:gd name="T5" fmla="*/ 1100 h 1118"/>
                <a:gd name="T6" fmla="*/ 429 w 558"/>
                <a:gd name="T7" fmla="*/ 1101 h 1118"/>
                <a:gd name="T8" fmla="*/ 271 w 558"/>
                <a:gd name="T9" fmla="*/ 582 h 1118"/>
                <a:gd name="T10" fmla="*/ 200 w 558"/>
                <a:gd name="T11" fmla="*/ 1045 h 1118"/>
                <a:gd name="T12" fmla="*/ 70 w 558"/>
                <a:gd name="T13" fmla="*/ 1045 h 1118"/>
                <a:gd name="T14" fmla="*/ 83 w 558"/>
                <a:gd name="T15" fmla="*/ 6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8" h="1118">
                  <a:moveTo>
                    <a:pt x="83" y="6"/>
                  </a:moveTo>
                  <a:cubicBezTo>
                    <a:pt x="157" y="0"/>
                    <a:pt x="471" y="7"/>
                    <a:pt x="473" y="26"/>
                  </a:cubicBezTo>
                  <a:cubicBezTo>
                    <a:pt x="537" y="596"/>
                    <a:pt x="558" y="1100"/>
                    <a:pt x="558" y="1100"/>
                  </a:cubicBezTo>
                  <a:cubicBezTo>
                    <a:pt x="558" y="1100"/>
                    <a:pt x="450" y="1118"/>
                    <a:pt x="429" y="1101"/>
                  </a:cubicBezTo>
                  <a:cubicBezTo>
                    <a:pt x="408" y="1084"/>
                    <a:pt x="271" y="582"/>
                    <a:pt x="271" y="582"/>
                  </a:cubicBezTo>
                  <a:cubicBezTo>
                    <a:pt x="271" y="582"/>
                    <a:pt x="233" y="833"/>
                    <a:pt x="200" y="1045"/>
                  </a:cubicBezTo>
                  <a:lnTo>
                    <a:pt x="70" y="1045"/>
                  </a:lnTo>
                  <a:cubicBezTo>
                    <a:pt x="92" y="460"/>
                    <a:pt x="0" y="220"/>
                    <a:pt x="83" y="6"/>
                  </a:cubicBezTo>
                  <a:close/>
                </a:path>
              </a:pathLst>
            </a:custGeom>
            <a:solidFill>
              <a:srgbClr val="17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4" name="Freeform 1853">
              <a:extLst>
                <a:ext uri="{FF2B5EF4-FFF2-40B4-BE49-F238E27FC236}">
                  <a16:creationId xmlns:a16="http://schemas.microsoft.com/office/drawing/2014/main" id="{1E6B567F-D347-4D7D-80F7-638CCBE3A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3050" y="2220913"/>
              <a:ext cx="19050" cy="26988"/>
            </a:xfrm>
            <a:custGeom>
              <a:avLst/>
              <a:gdLst>
                <a:gd name="T0" fmla="*/ 32 w 57"/>
                <a:gd name="T1" fmla="*/ 81 h 81"/>
                <a:gd name="T2" fmla="*/ 57 w 57"/>
                <a:gd name="T3" fmla="*/ 54 h 81"/>
                <a:gd name="T4" fmla="*/ 57 w 57"/>
                <a:gd name="T5" fmla="*/ 53 h 81"/>
                <a:gd name="T6" fmla="*/ 54 w 57"/>
                <a:gd name="T7" fmla="*/ 14 h 81"/>
                <a:gd name="T8" fmla="*/ 1 w 57"/>
                <a:gd name="T9" fmla="*/ 18 h 81"/>
                <a:gd name="T10" fmla="*/ 4 w 57"/>
                <a:gd name="T11" fmla="*/ 56 h 81"/>
                <a:gd name="T12" fmla="*/ 31 w 57"/>
                <a:gd name="T13" fmla="*/ 81 h 81"/>
                <a:gd name="T14" fmla="*/ 32 w 57"/>
                <a:gd name="T1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81">
                  <a:moveTo>
                    <a:pt x="32" y="81"/>
                  </a:moveTo>
                  <a:cubicBezTo>
                    <a:pt x="46" y="80"/>
                    <a:pt x="57" y="68"/>
                    <a:pt x="57" y="54"/>
                  </a:cubicBezTo>
                  <a:cubicBezTo>
                    <a:pt x="57" y="54"/>
                    <a:pt x="57" y="53"/>
                    <a:pt x="57" y="53"/>
                  </a:cubicBezTo>
                  <a:lnTo>
                    <a:pt x="54" y="14"/>
                  </a:lnTo>
                  <a:cubicBezTo>
                    <a:pt x="53" y="0"/>
                    <a:pt x="0" y="3"/>
                    <a:pt x="1" y="18"/>
                  </a:cubicBezTo>
                  <a:lnTo>
                    <a:pt x="4" y="56"/>
                  </a:lnTo>
                  <a:cubicBezTo>
                    <a:pt x="5" y="70"/>
                    <a:pt x="17" y="81"/>
                    <a:pt x="31" y="81"/>
                  </a:cubicBezTo>
                  <a:cubicBezTo>
                    <a:pt x="31" y="81"/>
                    <a:pt x="32" y="81"/>
                    <a:pt x="32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5" name="Freeform 1854">
              <a:extLst>
                <a:ext uri="{FF2B5EF4-FFF2-40B4-BE49-F238E27FC236}">
                  <a16:creationId xmlns:a16="http://schemas.microsoft.com/office/drawing/2014/main" id="{C5DBC9EE-CDCA-445B-BBF1-DA9B4EDD1A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49875" y="2219326"/>
              <a:ext cx="25400" cy="31750"/>
            </a:xfrm>
            <a:custGeom>
              <a:avLst/>
              <a:gdLst>
                <a:gd name="T0" fmla="*/ 41 w 76"/>
                <a:gd name="T1" fmla="*/ 76 h 96"/>
                <a:gd name="T2" fmla="*/ 52 w 76"/>
                <a:gd name="T3" fmla="*/ 71 h 96"/>
                <a:gd name="T4" fmla="*/ 56 w 76"/>
                <a:gd name="T5" fmla="*/ 59 h 96"/>
                <a:gd name="T6" fmla="*/ 53 w 76"/>
                <a:gd name="T7" fmla="*/ 20 h 96"/>
                <a:gd name="T8" fmla="*/ 46 w 76"/>
                <a:gd name="T9" fmla="*/ 20 h 96"/>
                <a:gd name="T10" fmla="*/ 37 w 76"/>
                <a:gd name="T11" fmla="*/ 20 h 96"/>
                <a:gd name="T12" fmla="*/ 28 w 76"/>
                <a:gd name="T13" fmla="*/ 22 h 96"/>
                <a:gd name="T14" fmla="*/ 20 w 76"/>
                <a:gd name="T15" fmla="*/ 22 h 96"/>
                <a:gd name="T16" fmla="*/ 23 w 76"/>
                <a:gd name="T17" fmla="*/ 61 h 96"/>
                <a:gd name="T18" fmla="*/ 28 w 76"/>
                <a:gd name="T19" fmla="*/ 71 h 96"/>
                <a:gd name="T20" fmla="*/ 40 w 76"/>
                <a:gd name="T21" fmla="*/ 76 h 96"/>
                <a:gd name="T22" fmla="*/ 41 w 76"/>
                <a:gd name="T23" fmla="*/ 76 h 96"/>
                <a:gd name="T24" fmla="*/ 66 w 76"/>
                <a:gd name="T25" fmla="*/ 84 h 96"/>
                <a:gd name="T26" fmla="*/ 42 w 76"/>
                <a:gd name="T27" fmla="*/ 96 h 96"/>
                <a:gd name="T28" fmla="*/ 40 w 76"/>
                <a:gd name="T29" fmla="*/ 96 h 96"/>
                <a:gd name="T30" fmla="*/ 15 w 76"/>
                <a:gd name="T31" fmla="*/ 86 h 96"/>
                <a:gd name="T32" fmla="*/ 3 w 76"/>
                <a:gd name="T33" fmla="*/ 62 h 96"/>
                <a:gd name="T34" fmla="*/ 0 w 76"/>
                <a:gd name="T35" fmla="*/ 24 h 96"/>
                <a:gd name="T36" fmla="*/ 23 w 76"/>
                <a:gd name="T37" fmla="*/ 2 h 96"/>
                <a:gd name="T38" fmla="*/ 35 w 76"/>
                <a:gd name="T39" fmla="*/ 0 h 96"/>
                <a:gd name="T40" fmla="*/ 48 w 76"/>
                <a:gd name="T41" fmla="*/ 0 h 96"/>
                <a:gd name="T42" fmla="*/ 73 w 76"/>
                <a:gd name="T43" fmla="*/ 19 h 96"/>
                <a:gd name="T44" fmla="*/ 76 w 76"/>
                <a:gd name="T45" fmla="*/ 59 h 96"/>
                <a:gd name="T46" fmla="*/ 66 w 76"/>
                <a:gd name="T47" fmla="*/ 8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96">
                  <a:moveTo>
                    <a:pt x="41" y="76"/>
                  </a:moveTo>
                  <a:cubicBezTo>
                    <a:pt x="45" y="76"/>
                    <a:pt x="49" y="74"/>
                    <a:pt x="52" y="71"/>
                  </a:cubicBezTo>
                  <a:cubicBezTo>
                    <a:pt x="54" y="68"/>
                    <a:pt x="56" y="64"/>
                    <a:pt x="56" y="59"/>
                  </a:cubicBezTo>
                  <a:lnTo>
                    <a:pt x="53" y="20"/>
                  </a:lnTo>
                  <a:cubicBezTo>
                    <a:pt x="53" y="19"/>
                    <a:pt x="50" y="21"/>
                    <a:pt x="46" y="20"/>
                  </a:cubicBezTo>
                  <a:cubicBezTo>
                    <a:pt x="43" y="20"/>
                    <a:pt x="40" y="20"/>
                    <a:pt x="37" y="20"/>
                  </a:cubicBezTo>
                  <a:cubicBezTo>
                    <a:pt x="34" y="20"/>
                    <a:pt x="30" y="21"/>
                    <a:pt x="28" y="22"/>
                  </a:cubicBezTo>
                  <a:cubicBezTo>
                    <a:pt x="24" y="23"/>
                    <a:pt x="20" y="22"/>
                    <a:pt x="20" y="22"/>
                  </a:cubicBezTo>
                  <a:lnTo>
                    <a:pt x="23" y="61"/>
                  </a:lnTo>
                  <a:cubicBezTo>
                    <a:pt x="23" y="65"/>
                    <a:pt x="25" y="69"/>
                    <a:pt x="28" y="71"/>
                  </a:cubicBezTo>
                  <a:cubicBezTo>
                    <a:pt x="31" y="74"/>
                    <a:pt x="35" y="76"/>
                    <a:pt x="40" y="76"/>
                  </a:cubicBezTo>
                  <a:lnTo>
                    <a:pt x="41" y="76"/>
                  </a:lnTo>
                  <a:close/>
                  <a:moveTo>
                    <a:pt x="66" y="84"/>
                  </a:moveTo>
                  <a:cubicBezTo>
                    <a:pt x="60" y="91"/>
                    <a:pt x="52" y="95"/>
                    <a:pt x="42" y="96"/>
                  </a:cubicBezTo>
                  <a:lnTo>
                    <a:pt x="40" y="96"/>
                  </a:lnTo>
                  <a:cubicBezTo>
                    <a:pt x="30" y="96"/>
                    <a:pt x="21" y="92"/>
                    <a:pt x="15" y="86"/>
                  </a:cubicBezTo>
                  <a:cubicBezTo>
                    <a:pt x="8" y="80"/>
                    <a:pt x="4" y="71"/>
                    <a:pt x="3" y="62"/>
                  </a:cubicBezTo>
                  <a:lnTo>
                    <a:pt x="0" y="24"/>
                  </a:lnTo>
                  <a:cubicBezTo>
                    <a:pt x="0" y="13"/>
                    <a:pt x="10" y="5"/>
                    <a:pt x="23" y="2"/>
                  </a:cubicBezTo>
                  <a:cubicBezTo>
                    <a:pt x="27" y="1"/>
                    <a:pt x="31" y="1"/>
                    <a:pt x="35" y="0"/>
                  </a:cubicBezTo>
                  <a:cubicBezTo>
                    <a:pt x="40" y="0"/>
                    <a:pt x="44" y="0"/>
                    <a:pt x="48" y="0"/>
                  </a:cubicBezTo>
                  <a:cubicBezTo>
                    <a:pt x="62" y="2"/>
                    <a:pt x="73" y="7"/>
                    <a:pt x="73" y="19"/>
                  </a:cubicBezTo>
                  <a:cubicBezTo>
                    <a:pt x="74" y="32"/>
                    <a:pt x="74" y="47"/>
                    <a:pt x="76" y="59"/>
                  </a:cubicBezTo>
                  <a:cubicBezTo>
                    <a:pt x="76" y="69"/>
                    <a:pt x="72" y="78"/>
                    <a:pt x="66" y="84"/>
                  </a:cubicBezTo>
                  <a:close/>
                </a:path>
              </a:pathLst>
            </a:custGeom>
            <a:solidFill>
              <a:srgbClr val="FF5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6" name="Freeform 1855">
              <a:extLst>
                <a:ext uri="{FF2B5EF4-FFF2-40B4-BE49-F238E27FC236}">
                  <a16:creationId xmlns:a16="http://schemas.microsoft.com/office/drawing/2014/main" id="{BBB994E5-C0F7-4C95-AF73-09424AD7EC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0025" y="2178051"/>
              <a:ext cx="87312" cy="146050"/>
            </a:xfrm>
            <a:custGeom>
              <a:avLst/>
              <a:gdLst>
                <a:gd name="T0" fmla="*/ 17 w 265"/>
                <a:gd name="T1" fmla="*/ 74 h 435"/>
                <a:gd name="T2" fmla="*/ 127 w 265"/>
                <a:gd name="T3" fmla="*/ 0 h 435"/>
                <a:gd name="T4" fmla="*/ 131 w 265"/>
                <a:gd name="T5" fmla="*/ 0 h 435"/>
                <a:gd name="T6" fmla="*/ 235 w 265"/>
                <a:gd name="T7" fmla="*/ 129 h 435"/>
                <a:gd name="T8" fmla="*/ 230 w 265"/>
                <a:gd name="T9" fmla="*/ 167 h 435"/>
                <a:gd name="T10" fmla="*/ 264 w 265"/>
                <a:gd name="T11" fmla="*/ 215 h 435"/>
                <a:gd name="T12" fmla="*/ 265 w 265"/>
                <a:gd name="T13" fmla="*/ 219 h 435"/>
                <a:gd name="T14" fmla="*/ 261 w 265"/>
                <a:gd name="T15" fmla="*/ 227 h 435"/>
                <a:gd name="T16" fmla="*/ 238 w 265"/>
                <a:gd name="T17" fmla="*/ 237 h 435"/>
                <a:gd name="T18" fmla="*/ 240 w 265"/>
                <a:gd name="T19" fmla="*/ 271 h 435"/>
                <a:gd name="T20" fmla="*/ 231 w 265"/>
                <a:gd name="T21" fmla="*/ 297 h 435"/>
                <a:gd name="T22" fmla="*/ 229 w 265"/>
                <a:gd name="T23" fmla="*/ 313 h 435"/>
                <a:gd name="T24" fmla="*/ 207 w 265"/>
                <a:gd name="T25" fmla="*/ 336 h 435"/>
                <a:gd name="T26" fmla="*/ 169 w 265"/>
                <a:gd name="T27" fmla="*/ 343 h 435"/>
                <a:gd name="T28" fmla="*/ 137 w 265"/>
                <a:gd name="T29" fmla="*/ 415 h 435"/>
                <a:gd name="T30" fmla="*/ 8 w 265"/>
                <a:gd name="T31" fmla="*/ 380 h 435"/>
                <a:gd name="T32" fmla="*/ 28 w 265"/>
                <a:gd name="T33" fmla="*/ 223 h 435"/>
                <a:gd name="T34" fmla="*/ 7 w 265"/>
                <a:gd name="T35" fmla="*/ 135 h 435"/>
                <a:gd name="T36" fmla="*/ 17 w 265"/>
                <a:gd name="T37" fmla="*/ 74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5" h="435">
                  <a:moveTo>
                    <a:pt x="17" y="74"/>
                  </a:moveTo>
                  <a:cubicBezTo>
                    <a:pt x="35" y="29"/>
                    <a:pt x="79" y="0"/>
                    <a:pt x="127" y="0"/>
                  </a:cubicBezTo>
                  <a:cubicBezTo>
                    <a:pt x="128" y="0"/>
                    <a:pt x="130" y="0"/>
                    <a:pt x="131" y="0"/>
                  </a:cubicBezTo>
                  <a:cubicBezTo>
                    <a:pt x="199" y="5"/>
                    <a:pt x="234" y="69"/>
                    <a:pt x="235" y="129"/>
                  </a:cubicBezTo>
                  <a:cubicBezTo>
                    <a:pt x="235" y="146"/>
                    <a:pt x="223" y="153"/>
                    <a:pt x="230" y="167"/>
                  </a:cubicBezTo>
                  <a:cubicBezTo>
                    <a:pt x="236" y="181"/>
                    <a:pt x="258" y="201"/>
                    <a:pt x="264" y="215"/>
                  </a:cubicBezTo>
                  <a:cubicBezTo>
                    <a:pt x="264" y="216"/>
                    <a:pt x="265" y="218"/>
                    <a:pt x="265" y="219"/>
                  </a:cubicBezTo>
                  <a:cubicBezTo>
                    <a:pt x="265" y="222"/>
                    <a:pt x="263" y="225"/>
                    <a:pt x="261" y="227"/>
                  </a:cubicBezTo>
                  <a:cubicBezTo>
                    <a:pt x="254" y="231"/>
                    <a:pt x="246" y="235"/>
                    <a:pt x="238" y="237"/>
                  </a:cubicBezTo>
                  <a:cubicBezTo>
                    <a:pt x="242" y="236"/>
                    <a:pt x="242" y="267"/>
                    <a:pt x="240" y="271"/>
                  </a:cubicBezTo>
                  <a:cubicBezTo>
                    <a:pt x="236" y="279"/>
                    <a:pt x="233" y="288"/>
                    <a:pt x="231" y="297"/>
                  </a:cubicBezTo>
                  <a:cubicBezTo>
                    <a:pt x="231" y="302"/>
                    <a:pt x="230" y="308"/>
                    <a:pt x="229" y="313"/>
                  </a:cubicBezTo>
                  <a:cubicBezTo>
                    <a:pt x="226" y="324"/>
                    <a:pt x="217" y="332"/>
                    <a:pt x="207" y="336"/>
                  </a:cubicBezTo>
                  <a:cubicBezTo>
                    <a:pt x="196" y="340"/>
                    <a:pt x="179" y="337"/>
                    <a:pt x="169" y="343"/>
                  </a:cubicBezTo>
                  <a:cubicBezTo>
                    <a:pt x="166" y="344"/>
                    <a:pt x="140" y="349"/>
                    <a:pt x="137" y="415"/>
                  </a:cubicBezTo>
                  <a:cubicBezTo>
                    <a:pt x="126" y="416"/>
                    <a:pt x="44" y="435"/>
                    <a:pt x="8" y="380"/>
                  </a:cubicBezTo>
                  <a:cubicBezTo>
                    <a:pt x="0" y="368"/>
                    <a:pt x="34" y="233"/>
                    <a:pt x="28" y="223"/>
                  </a:cubicBezTo>
                  <a:cubicBezTo>
                    <a:pt x="14" y="196"/>
                    <a:pt x="7" y="166"/>
                    <a:pt x="7" y="135"/>
                  </a:cubicBezTo>
                  <a:cubicBezTo>
                    <a:pt x="7" y="114"/>
                    <a:pt x="10" y="93"/>
                    <a:pt x="17" y="74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7" name="Freeform 1856">
              <a:extLst>
                <a:ext uri="{FF2B5EF4-FFF2-40B4-BE49-F238E27FC236}">
                  <a16:creationId xmlns:a16="http://schemas.microsoft.com/office/drawing/2014/main" id="{AD1EA8F0-E770-4F2D-BC08-A4BCF54AA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0513" y="2333626"/>
              <a:ext cx="66675" cy="157163"/>
            </a:xfrm>
            <a:custGeom>
              <a:avLst/>
              <a:gdLst>
                <a:gd name="T0" fmla="*/ 57 w 202"/>
                <a:gd name="T1" fmla="*/ 10 h 469"/>
                <a:gd name="T2" fmla="*/ 171 w 202"/>
                <a:gd name="T3" fmla="*/ 282 h 469"/>
                <a:gd name="T4" fmla="*/ 86 w 202"/>
                <a:gd name="T5" fmla="*/ 429 h 469"/>
                <a:gd name="T6" fmla="*/ 0 w 202"/>
                <a:gd name="T7" fmla="*/ 29 h 469"/>
                <a:gd name="T8" fmla="*/ 57 w 202"/>
                <a:gd name="T9" fmla="*/ 10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469">
                  <a:moveTo>
                    <a:pt x="57" y="10"/>
                  </a:moveTo>
                  <a:cubicBezTo>
                    <a:pt x="62" y="87"/>
                    <a:pt x="139" y="200"/>
                    <a:pt x="171" y="282"/>
                  </a:cubicBezTo>
                  <a:cubicBezTo>
                    <a:pt x="202" y="364"/>
                    <a:pt x="144" y="469"/>
                    <a:pt x="86" y="429"/>
                  </a:cubicBezTo>
                  <a:cubicBezTo>
                    <a:pt x="26" y="356"/>
                    <a:pt x="21" y="86"/>
                    <a:pt x="0" y="29"/>
                  </a:cubicBezTo>
                  <a:cubicBezTo>
                    <a:pt x="9" y="18"/>
                    <a:pt x="39" y="0"/>
                    <a:pt x="57" y="10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8" name="Freeform 1857">
              <a:extLst>
                <a:ext uri="{FF2B5EF4-FFF2-40B4-BE49-F238E27FC236}">
                  <a16:creationId xmlns:a16="http://schemas.microsoft.com/office/drawing/2014/main" id="{A2187369-6D6A-473C-9B14-2F26EDC91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6863" y="2438401"/>
              <a:ext cx="46037" cy="41275"/>
            </a:xfrm>
            <a:custGeom>
              <a:avLst/>
              <a:gdLst>
                <a:gd name="T0" fmla="*/ 110 w 139"/>
                <a:gd name="T1" fmla="*/ 118 h 122"/>
                <a:gd name="T2" fmla="*/ 92 w 139"/>
                <a:gd name="T3" fmla="*/ 122 h 122"/>
                <a:gd name="T4" fmla="*/ 79 w 139"/>
                <a:gd name="T5" fmla="*/ 120 h 122"/>
                <a:gd name="T6" fmla="*/ 51 w 139"/>
                <a:gd name="T7" fmla="*/ 106 h 122"/>
                <a:gd name="T8" fmla="*/ 4 w 139"/>
                <a:gd name="T9" fmla="*/ 62 h 122"/>
                <a:gd name="T10" fmla="*/ 0 w 139"/>
                <a:gd name="T11" fmla="*/ 50 h 122"/>
                <a:gd name="T12" fmla="*/ 4 w 139"/>
                <a:gd name="T13" fmla="*/ 41 h 122"/>
                <a:gd name="T14" fmla="*/ 49 w 139"/>
                <a:gd name="T15" fmla="*/ 13 h 122"/>
                <a:gd name="T16" fmla="*/ 138 w 139"/>
                <a:gd name="T17" fmla="*/ 36 h 122"/>
                <a:gd name="T18" fmla="*/ 139 w 139"/>
                <a:gd name="T19" fmla="*/ 53 h 122"/>
                <a:gd name="T20" fmla="*/ 110 w 139"/>
                <a:gd name="T21" fmla="*/ 11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9" h="122">
                  <a:moveTo>
                    <a:pt x="110" y="118"/>
                  </a:moveTo>
                  <a:cubicBezTo>
                    <a:pt x="104" y="120"/>
                    <a:pt x="98" y="122"/>
                    <a:pt x="92" y="122"/>
                  </a:cubicBezTo>
                  <a:cubicBezTo>
                    <a:pt x="87" y="122"/>
                    <a:pt x="83" y="121"/>
                    <a:pt x="79" y="120"/>
                  </a:cubicBezTo>
                  <a:cubicBezTo>
                    <a:pt x="69" y="117"/>
                    <a:pt x="60" y="112"/>
                    <a:pt x="51" y="106"/>
                  </a:cubicBezTo>
                  <a:cubicBezTo>
                    <a:pt x="32" y="95"/>
                    <a:pt x="16" y="80"/>
                    <a:pt x="4" y="62"/>
                  </a:cubicBezTo>
                  <a:cubicBezTo>
                    <a:pt x="2" y="58"/>
                    <a:pt x="0" y="54"/>
                    <a:pt x="0" y="50"/>
                  </a:cubicBezTo>
                  <a:cubicBezTo>
                    <a:pt x="1" y="47"/>
                    <a:pt x="2" y="43"/>
                    <a:pt x="4" y="41"/>
                  </a:cubicBezTo>
                  <a:cubicBezTo>
                    <a:pt x="15" y="26"/>
                    <a:pt x="31" y="16"/>
                    <a:pt x="49" y="13"/>
                  </a:cubicBezTo>
                  <a:cubicBezTo>
                    <a:pt x="77" y="4"/>
                    <a:pt x="126" y="0"/>
                    <a:pt x="138" y="36"/>
                  </a:cubicBezTo>
                  <a:cubicBezTo>
                    <a:pt x="139" y="42"/>
                    <a:pt x="139" y="47"/>
                    <a:pt x="139" y="53"/>
                  </a:cubicBezTo>
                  <a:cubicBezTo>
                    <a:pt x="139" y="78"/>
                    <a:pt x="129" y="101"/>
                    <a:pt x="110" y="118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9" name="Freeform 1858">
              <a:extLst>
                <a:ext uri="{FF2B5EF4-FFF2-40B4-BE49-F238E27FC236}">
                  <a16:creationId xmlns:a16="http://schemas.microsoft.com/office/drawing/2014/main" id="{25CA0628-C8AE-40E4-8DAA-53669D2B2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3525" y="2265363"/>
              <a:ext cx="47625" cy="82550"/>
            </a:xfrm>
            <a:custGeom>
              <a:avLst/>
              <a:gdLst>
                <a:gd name="T0" fmla="*/ 28 w 141"/>
                <a:gd name="T1" fmla="*/ 184 h 248"/>
                <a:gd name="T2" fmla="*/ 6 w 141"/>
                <a:gd name="T3" fmla="*/ 113 h 248"/>
                <a:gd name="T4" fmla="*/ 2 w 141"/>
                <a:gd name="T5" fmla="*/ 102 h 248"/>
                <a:gd name="T6" fmla="*/ 6 w 141"/>
                <a:gd name="T7" fmla="*/ 100 h 248"/>
                <a:gd name="T8" fmla="*/ 9 w 141"/>
                <a:gd name="T9" fmla="*/ 100 h 248"/>
                <a:gd name="T10" fmla="*/ 32 w 141"/>
                <a:gd name="T11" fmla="*/ 118 h 248"/>
                <a:gd name="T12" fmla="*/ 44 w 141"/>
                <a:gd name="T13" fmla="*/ 143 h 248"/>
                <a:gd name="T14" fmla="*/ 55 w 141"/>
                <a:gd name="T15" fmla="*/ 134 h 248"/>
                <a:gd name="T16" fmla="*/ 53 w 141"/>
                <a:gd name="T17" fmla="*/ 110 h 248"/>
                <a:gd name="T18" fmla="*/ 38 w 141"/>
                <a:gd name="T19" fmla="*/ 45 h 248"/>
                <a:gd name="T20" fmla="*/ 30 w 141"/>
                <a:gd name="T21" fmla="*/ 16 h 248"/>
                <a:gd name="T22" fmla="*/ 31 w 141"/>
                <a:gd name="T23" fmla="*/ 4 h 248"/>
                <a:gd name="T24" fmla="*/ 33 w 141"/>
                <a:gd name="T25" fmla="*/ 2 h 248"/>
                <a:gd name="T26" fmla="*/ 41 w 141"/>
                <a:gd name="T27" fmla="*/ 5 h 248"/>
                <a:gd name="T28" fmla="*/ 86 w 141"/>
                <a:gd name="T29" fmla="*/ 83 h 248"/>
                <a:gd name="T30" fmla="*/ 122 w 141"/>
                <a:gd name="T31" fmla="*/ 99 h 248"/>
                <a:gd name="T32" fmla="*/ 131 w 141"/>
                <a:gd name="T33" fmla="*/ 143 h 248"/>
                <a:gd name="T34" fmla="*/ 130 w 141"/>
                <a:gd name="T35" fmla="*/ 235 h 248"/>
                <a:gd name="T36" fmla="*/ 83 w 141"/>
                <a:gd name="T37" fmla="*/ 247 h 248"/>
                <a:gd name="T38" fmla="*/ 28 w 141"/>
                <a:gd name="T39" fmla="*/ 18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1" h="248">
                  <a:moveTo>
                    <a:pt x="28" y="184"/>
                  </a:moveTo>
                  <a:cubicBezTo>
                    <a:pt x="17" y="174"/>
                    <a:pt x="16" y="123"/>
                    <a:pt x="6" y="113"/>
                  </a:cubicBezTo>
                  <a:cubicBezTo>
                    <a:pt x="3" y="110"/>
                    <a:pt x="0" y="105"/>
                    <a:pt x="2" y="102"/>
                  </a:cubicBezTo>
                  <a:cubicBezTo>
                    <a:pt x="3" y="101"/>
                    <a:pt x="4" y="100"/>
                    <a:pt x="6" y="100"/>
                  </a:cubicBezTo>
                  <a:cubicBezTo>
                    <a:pt x="7" y="100"/>
                    <a:pt x="8" y="100"/>
                    <a:pt x="9" y="100"/>
                  </a:cubicBezTo>
                  <a:cubicBezTo>
                    <a:pt x="20" y="100"/>
                    <a:pt x="29" y="107"/>
                    <a:pt x="32" y="118"/>
                  </a:cubicBezTo>
                  <a:cubicBezTo>
                    <a:pt x="33" y="128"/>
                    <a:pt x="37" y="137"/>
                    <a:pt x="44" y="143"/>
                  </a:cubicBezTo>
                  <a:cubicBezTo>
                    <a:pt x="51" y="150"/>
                    <a:pt x="54" y="141"/>
                    <a:pt x="55" y="134"/>
                  </a:cubicBezTo>
                  <a:cubicBezTo>
                    <a:pt x="55" y="126"/>
                    <a:pt x="54" y="118"/>
                    <a:pt x="53" y="110"/>
                  </a:cubicBezTo>
                  <a:cubicBezTo>
                    <a:pt x="51" y="88"/>
                    <a:pt x="46" y="66"/>
                    <a:pt x="38" y="45"/>
                  </a:cubicBezTo>
                  <a:cubicBezTo>
                    <a:pt x="33" y="36"/>
                    <a:pt x="30" y="26"/>
                    <a:pt x="30" y="16"/>
                  </a:cubicBezTo>
                  <a:cubicBezTo>
                    <a:pt x="30" y="12"/>
                    <a:pt x="30" y="8"/>
                    <a:pt x="31" y="4"/>
                  </a:cubicBezTo>
                  <a:cubicBezTo>
                    <a:pt x="31" y="3"/>
                    <a:pt x="32" y="2"/>
                    <a:pt x="33" y="2"/>
                  </a:cubicBezTo>
                  <a:cubicBezTo>
                    <a:pt x="35" y="0"/>
                    <a:pt x="39" y="3"/>
                    <a:pt x="41" y="5"/>
                  </a:cubicBezTo>
                  <a:cubicBezTo>
                    <a:pt x="57" y="25"/>
                    <a:pt x="70" y="62"/>
                    <a:pt x="86" y="83"/>
                  </a:cubicBezTo>
                  <a:cubicBezTo>
                    <a:pt x="95" y="96"/>
                    <a:pt x="111" y="75"/>
                    <a:pt x="122" y="99"/>
                  </a:cubicBezTo>
                  <a:cubicBezTo>
                    <a:pt x="133" y="123"/>
                    <a:pt x="133" y="115"/>
                    <a:pt x="131" y="143"/>
                  </a:cubicBezTo>
                  <a:cubicBezTo>
                    <a:pt x="130" y="171"/>
                    <a:pt x="141" y="235"/>
                    <a:pt x="130" y="235"/>
                  </a:cubicBezTo>
                  <a:cubicBezTo>
                    <a:pt x="111" y="234"/>
                    <a:pt x="102" y="248"/>
                    <a:pt x="83" y="247"/>
                  </a:cubicBezTo>
                  <a:cubicBezTo>
                    <a:pt x="69" y="222"/>
                    <a:pt x="51" y="201"/>
                    <a:pt x="28" y="184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0" name="Freeform 1859">
              <a:extLst>
                <a:ext uri="{FF2B5EF4-FFF2-40B4-BE49-F238E27FC236}">
                  <a16:creationId xmlns:a16="http://schemas.microsoft.com/office/drawing/2014/main" id="{43CADFDF-DA56-4D02-B917-B30C2D7B4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4938" y="2271713"/>
              <a:ext cx="161925" cy="312738"/>
            </a:xfrm>
            <a:custGeom>
              <a:avLst/>
              <a:gdLst>
                <a:gd name="T0" fmla="*/ 339 w 488"/>
                <a:gd name="T1" fmla="*/ 106 h 933"/>
                <a:gd name="T2" fmla="*/ 182 w 488"/>
                <a:gd name="T3" fmla="*/ 61 h 933"/>
                <a:gd name="T4" fmla="*/ 53 w 488"/>
                <a:gd name="T5" fmla="*/ 154 h 933"/>
                <a:gd name="T6" fmla="*/ 89 w 488"/>
                <a:gd name="T7" fmla="*/ 682 h 933"/>
                <a:gd name="T8" fmla="*/ 488 w 488"/>
                <a:gd name="T9" fmla="*/ 767 h 933"/>
                <a:gd name="T10" fmla="*/ 456 w 488"/>
                <a:gd name="T11" fmla="*/ 625 h 933"/>
                <a:gd name="T12" fmla="*/ 441 w 488"/>
                <a:gd name="T13" fmla="*/ 551 h 933"/>
                <a:gd name="T14" fmla="*/ 448 w 488"/>
                <a:gd name="T15" fmla="*/ 499 h 933"/>
                <a:gd name="T16" fmla="*/ 462 w 488"/>
                <a:gd name="T17" fmla="*/ 387 h 933"/>
                <a:gd name="T18" fmla="*/ 467 w 488"/>
                <a:gd name="T19" fmla="*/ 352 h 933"/>
                <a:gd name="T20" fmla="*/ 464 w 488"/>
                <a:gd name="T21" fmla="*/ 323 h 933"/>
                <a:gd name="T22" fmla="*/ 443 w 488"/>
                <a:gd name="T23" fmla="*/ 265 h 933"/>
                <a:gd name="T24" fmla="*/ 339 w 488"/>
                <a:gd name="T25" fmla="*/ 106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8" h="933">
                  <a:moveTo>
                    <a:pt x="339" y="106"/>
                  </a:moveTo>
                  <a:cubicBezTo>
                    <a:pt x="295" y="55"/>
                    <a:pt x="198" y="0"/>
                    <a:pt x="182" y="61"/>
                  </a:cubicBezTo>
                  <a:cubicBezTo>
                    <a:pt x="153" y="103"/>
                    <a:pt x="69" y="96"/>
                    <a:pt x="53" y="154"/>
                  </a:cubicBezTo>
                  <a:cubicBezTo>
                    <a:pt x="0" y="442"/>
                    <a:pt x="180" y="359"/>
                    <a:pt x="89" y="682"/>
                  </a:cubicBezTo>
                  <a:cubicBezTo>
                    <a:pt x="54" y="855"/>
                    <a:pt x="474" y="933"/>
                    <a:pt x="488" y="767"/>
                  </a:cubicBezTo>
                  <a:cubicBezTo>
                    <a:pt x="485" y="718"/>
                    <a:pt x="474" y="670"/>
                    <a:pt x="456" y="625"/>
                  </a:cubicBezTo>
                  <a:cubicBezTo>
                    <a:pt x="446" y="602"/>
                    <a:pt x="441" y="577"/>
                    <a:pt x="441" y="551"/>
                  </a:cubicBezTo>
                  <a:cubicBezTo>
                    <a:pt x="441" y="534"/>
                    <a:pt x="443" y="516"/>
                    <a:pt x="448" y="499"/>
                  </a:cubicBezTo>
                  <a:cubicBezTo>
                    <a:pt x="462" y="460"/>
                    <a:pt x="451" y="427"/>
                    <a:pt x="462" y="387"/>
                  </a:cubicBezTo>
                  <a:cubicBezTo>
                    <a:pt x="465" y="376"/>
                    <a:pt x="467" y="364"/>
                    <a:pt x="467" y="352"/>
                  </a:cubicBezTo>
                  <a:cubicBezTo>
                    <a:pt x="467" y="342"/>
                    <a:pt x="466" y="332"/>
                    <a:pt x="464" y="323"/>
                  </a:cubicBezTo>
                  <a:cubicBezTo>
                    <a:pt x="459" y="303"/>
                    <a:pt x="449" y="285"/>
                    <a:pt x="443" y="265"/>
                  </a:cubicBezTo>
                  <a:cubicBezTo>
                    <a:pt x="430" y="218"/>
                    <a:pt x="477" y="142"/>
                    <a:pt x="33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1" name="Freeform 1860">
              <a:extLst>
                <a:ext uri="{FF2B5EF4-FFF2-40B4-BE49-F238E27FC236}">
                  <a16:creationId xmlns:a16="http://schemas.microsoft.com/office/drawing/2014/main" id="{CE51563A-9FDF-459E-A6CC-860DF2EA0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5100" y="2171701"/>
              <a:ext cx="111125" cy="123825"/>
            </a:xfrm>
            <a:custGeom>
              <a:avLst/>
              <a:gdLst>
                <a:gd name="T0" fmla="*/ 334 w 336"/>
                <a:gd name="T1" fmla="*/ 106 h 371"/>
                <a:gd name="T2" fmla="*/ 315 w 336"/>
                <a:gd name="T3" fmla="*/ 132 h 371"/>
                <a:gd name="T4" fmla="*/ 297 w 336"/>
                <a:gd name="T5" fmla="*/ 159 h 371"/>
                <a:gd name="T6" fmla="*/ 295 w 336"/>
                <a:gd name="T7" fmla="*/ 180 h 371"/>
                <a:gd name="T8" fmla="*/ 296 w 336"/>
                <a:gd name="T9" fmla="*/ 193 h 371"/>
                <a:gd name="T10" fmla="*/ 296 w 336"/>
                <a:gd name="T11" fmla="*/ 200 h 371"/>
                <a:gd name="T12" fmla="*/ 283 w 336"/>
                <a:gd name="T13" fmla="*/ 228 h 371"/>
                <a:gd name="T14" fmla="*/ 270 w 336"/>
                <a:gd name="T15" fmla="*/ 242 h 371"/>
                <a:gd name="T16" fmla="*/ 260 w 336"/>
                <a:gd name="T17" fmla="*/ 272 h 371"/>
                <a:gd name="T18" fmla="*/ 242 w 336"/>
                <a:gd name="T19" fmla="*/ 305 h 371"/>
                <a:gd name="T20" fmla="*/ 182 w 336"/>
                <a:gd name="T21" fmla="*/ 339 h 371"/>
                <a:gd name="T22" fmla="*/ 109 w 336"/>
                <a:gd name="T23" fmla="*/ 368 h 371"/>
                <a:gd name="T24" fmla="*/ 84 w 336"/>
                <a:gd name="T25" fmla="*/ 371 h 371"/>
                <a:gd name="T26" fmla="*/ 32 w 336"/>
                <a:gd name="T27" fmla="*/ 356 h 371"/>
                <a:gd name="T28" fmla="*/ 0 w 336"/>
                <a:gd name="T29" fmla="*/ 292 h 371"/>
                <a:gd name="T30" fmla="*/ 3 w 336"/>
                <a:gd name="T31" fmla="*/ 269 h 371"/>
                <a:gd name="T32" fmla="*/ 47 w 336"/>
                <a:gd name="T33" fmla="*/ 189 h 371"/>
                <a:gd name="T34" fmla="*/ 51 w 336"/>
                <a:gd name="T35" fmla="*/ 169 h 371"/>
                <a:gd name="T36" fmla="*/ 48 w 336"/>
                <a:gd name="T37" fmla="*/ 152 h 371"/>
                <a:gd name="T38" fmla="*/ 46 w 336"/>
                <a:gd name="T39" fmla="*/ 123 h 371"/>
                <a:gd name="T40" fmla="*/ 47 w 336"/>
                <a:gd name="T41" fmla="*/ 100 h 371"/>
                <a:gd name="T42" fmla="*/ 100 w 336"/>
                <a:gd name="T43" fmla="*/ 32 h 371"/>
                <a:gd name="T44" fmla="*/ 142 w 336"/>
                <a:gd name="T45" fmla="*/ 20 h 371"/>
                <a:gd name="T46" fmla="*/ 143 w 336"/>
                <a:gd name="T47" fmla="*/ 20 h 371"/>
                <a:gd name="T48" fmla="*/ 184 w 336"/>
                <a:gd name="T49" fmla="*/ 10 h 371"/>
                <a:gd name="T50" fmla="*/ 233 w 336"/>
                <a:gd name="T51" fmla="*/ 0 h 371"/>
                <a:gd name="T52" fmla="*/ 256 w 336"/>
                <a:gd name="T53" fmla="*/ 2 h 371"/>
                <a:gd name="T54" fmla="*/ 336 w 336"/>
                <a:gd name="T55" fmla="*/ 87 h 371"/>
                <a:gd name="T56" fmla="*/ 336 w 336"/>
                <a:gd name="T57" fmla="*/ 89 h 371"/>
                <a:gd name="T58" fmla="*/ 334 w 336"/>
                <a:gd name="T59" fmla="*/ 106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6" h="371">
                  <a:moveTo>
                    <a:pt x="334" y="106"/>
                  </a:moveTo>
                  <a:cubicBezTo>
                    <a:pt x="331" y="117"/>
                    <a:pt x="324" y="126"/>
                    <a:pt x="315" y="132"/>
                  </a:cubicBezTo>
                  <a:cubicBezTo>
                    <a:pt x="305" y="138"/>
                    <a:pt x="299" y="148"/>
                    <a:pt x="297" y="159"/>
                  </a:cubicBezTo>
                  <a:cubicBezTo>
                    <a:pt x="296" y="166"/>
                    <a:pt x="295" y="173"/>
                    <a:pt x="295" y="180"/>
                  </a:cubicBezTo>
                  <a:cubicBezTo>
                    <a:pt x="295" y="184"/>
                    <a:pt x="295" y="189"/>
                    <a:pt x="296" y="193"/>
                  </a:cubicBezTo>
                  <a:cubicBezTo>
                    <a:pt x="296" y="195"/>
                    <a:pt x="296" y="197"/>
                    <a:pt x="296" y="200"/>
                  </a:cubicBezTo>
                  <a:cubicBezTo>
                    <a:pt x="296" y="210"/>
                    <a:pt x="292" y="221"/>
                    <a:pt x="283" y="228"/>
                  </a:cubicBezTo>
                  <a:cubicBezTo>
                    <a:pt x="277" y="233"/>
                    <a:pt x="277" y="237"/>
                    <a:pt x="270" y="242"/>
                  </a:cubicBezTo>
                  <a:cubicBezTo>
                    <a:pt x="260" y="251"/>
                    <a:pt x="263" y="261"/>
                    <a:pt x="260" y="272"/>
                  </a:cubicBezTo>
                  <a:cubicBezTo>
                    <a:pt x="257" y="284"/>
                    <a:pt x="251" y="296"/>
                    <a:pt x="242" y="305"/>
                  </a:cubicBezTo>
                  <a:cubicBezTo>
                    <a:pt x="225" y="321"/>
                    <a:pt x="205" y="333"/>
                    <a:pt x="182" y="339"/>
                  </a:cubicBezTo>
                  <a:cubicBezTo>
                    <a:pt x="159" y="350"/>
                    <a:pt x="134" y="360"/>
                    <a:pt x="109" y="368"/>
                  </a:cubicBezTo>
                  <a:cubicBezTo>
                    <a:pt x="101" y="370"/>
                    <a:pt x="92" y="371"/>
                    <a:pt x="84" y="371"/>
                  </a:cubicBezTo>
                  <a:cubicBezTo>
                    <a:pt x="66" y="371"/>
                    <a:pt x="48" y="366"/>
                    <a:pt x="32" y="356"/>
                  </a:cubicBezTo>
                  <a:cubicBezTo>
                    <a:pt x="12" y="341"/>
                    <a:pt x="0" y="317"/>
                    <a:pt x="0" y="292"/>
                  </a:cubicBezTo>
                  <a:cubicBezTo>
                    <a:pt x="0" y="284"/>
                    <a:pt x="1" y="276"/>
                    <a:pt x="3" y="269"/>
                  </a:cubicBezTo>
                  <a:cubicBezTo>
                    <a:pt x="12" y="239"/>
                    <a:pt x="35" y="217"/>
                    <a:pt x="47" y="189"/>
                  </a:cubicBezTo>
                  <a:cubicBezTo>
                    <a:pt x="49" y="183"/>
                    <a:pt x="51" y="176"/>
                    <a:pt x="51" y="169"/>
                  </a:cubicBezTo>
                  <a:cubicBezTo>
                    <a:pt x="51" y="163"/>
                    <a:pt x="50" y="158"/>
                    <a:pt x="48" y="152"/>
                  </a:cubicBezTo>
                  <a:cubicBezTo>
                    <a:pt x="47" y="143"/>
                    <a:pt x="46" y="133"/>
                    <a:pt x="46" y="123"/>
                  </a:cubicBezTo>
                  <a:cubicBezTo>
                    <a:pt x="46" y="116"/>
                    <a:pt x="47" y="108"/>
                    <a:pt x="47" y="100"/>
                  </a:cubicBezTo>
                  <a:cubicBezTo>
                    <a:pt x="54" y="71"/>
                    <a:pt x="73" y="46"/>
                    <a:pt x="100" y="32"/>
                  </a:cubicBezTo>
                  <a:cubicBezTo>
                    <a:pt x="112" y="24"/>
                    <a:pt x="127" y="20"/>
                    <a:pt x="142" y="20"/>
                  </a:cubicBezTo>
                  <a:cubicBezTo>
                    <a:pt x="142" y="20"/>
                    <a:pt x="143" y="20"/>
                    <a:pt x="143" y="20"/>
                  </a:cubicBezTo>
                  <a:cubicBezTo>
                    <a:pt x="157" y="19"/>
                    <a:pt x="171" y="16"/>
                    <a:pt x="184" y="10"/>
                  </a:cubicBezTo>
                  <a:cubicBezTo>
                    <a:pt x="200" y="3"/>
                    <a:pt x="216" y="0"/>
                    <a:pt x="233" y="0"/>
                  </a:cubicBezTo>
                  <a:cubicBezTo>
                    <a:pt x="241" y="0"/>
                    <a:pt x="248" y="1"/>
                    <a:pt x="256" y="2"/>
                  </a:cubicBezTo>
                  <a:cubicBezTo>
                    <a:pt x="300" y="7"/>
                    <a:pt x="334" y="43"/>
                    <a:pt x="336" y="87"/>
                  </a:cubicBezTo>
                  <a:cubicBezTo>
                    <a:pt x="336" y="87"/>
                    <a:pt x="336" y="88"/>
                    <a:pt x="336" y="89"/>
                  </a:cubicBezTo>
                  <a:cubicBezTo>
                    <a:pt x="336" y="94"/>
                    <a:pt x="336" y="100"/>
                    <a:pt x="334" y="106"/>
                  </a:cubicBezTo>
                  <a:close/>
                </a:path>
              </a:pathLst>
            </a:custGeom>
            <a:solidFill>
              <a:srgbClr val="17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2" name="Freeform 1861">
              <a:extLst>
                <a:ext uri="{FF2B5EF4-FFF2-40B4-BE49-F238E27FC236}">
                  <a16:creationId xmlns:a16="http://schemas.microsoft.com/office/drawing/2014/main" id="{82D70AEF-110A-41A1-83B4-74FC027A5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4475" y="2232026"/>
              <a:ext cx="22225" cy="33338"/>
            </a:xfrm>
            <a:custGeom>
              <a:avLst/>
              <a:gdLst>
                <a:gd name="T0" fmla="*/ 57 w 64"/>
                <a:gd name="T1" fmla="*/ 44 h 96"/>
                <a:gd name="T2" fmla="*/ 16 w 64"/>
                <a:gd name="T3" fmla="*/ 6 h 96"/>
                <a:gd name="T4" fmla="*/ 11 w 64"/>
                <a:gd name="T5" fmla="*/ 64 h 96"/>
                <a:gd name="T6" fmla="*/ 48 w 64"/>
                <a:gd name="T7" fmla="*/ 91 h 96"/>
                <a:gd name="T8" fmla="*/ 57 w 64"/>
                <a:gd name="T9" fmla="*/ 4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96">
                  <a:moveTo>
                    <a:pt x="57" y="44"/>
                  </a:moveTo>
                  <a:cubicBezTo>
                    <a:pt x="49" y="19"/>
                    <a:pt x="30" y="0"/>
                    <a:pt x="16" y="6"/>
                  </a:cubicBezTo>
                  <a:cubicBezTo>
                    <a:pt x="1" y="12"/>
                    <a:pt x="0" y="40"/>
                    <a:pt x="11" y="64"/>
                  </a:cubicBezTo>
                  <a:cubicBezTo>
                    <a:pt x="21" y="85"/>
                    <a:pt x="37" y="96"/>
                    <a:pt x="48" y="91"/>
                  </a:cubicBezTo>
                  <a:cubicBezTo>
                    <a:pt x="59" y="87"/>
                    <a:pt x="64" y="67"/>
                    <a:pt x="57" y="44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3" name="Freeform 1862">
              <a:extLst>
                <a:ext uri="{FF2B5EF4-FFF2-40B4-BE49-F238E27FC236}">
                  <a16:creationId xmlns:a16="http://schemas.microsoft.com/office/drawing/2014/main" id="{6C29099E-6BA4-4092-BCE0-E6C5925FA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3363" y="2320926"/>
              <a:ext cx="112712" cy="158750"/>
            </a:xfrm>
            <a:custGeom>
              <a:avLst/>
              <a:gdLst>
                <a:gd name="T0" fmla="*/ 140 w 337"/>
                <a:gd name="T1" fmla="*/ 25 h 473"/>
                <a:gd name="T2" fmla="*/ 49 w 337"/>
                <a:gd name="T3" fmla="*/ 188 h 473"/>
                <a:gd name="T4" fmla="*/ 195 w 337"/>
                <a:gd name="T5" fmla="*/ 412 h 473"/>
                <a:gd name="T6" fmla="*/ 307 w 337"/>
                <a:gd name="T7" fmla="*/ 298 h 473"/>
                <a:gd name="T8" fmla="*/ 140 w 337"/>
                <a:gd name="T9" fmla="*/ 25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7" h="473">
                  <a:moveTo>
                    <a:pt x="140" y="25"/>
                  </a:moveTo>
                  <a:cubicBezTo>
                    <a:pt x="127" y="0"/>
                    <a:pt x="0" y="79"/>
                    <a:pt x="49" y="188"/>
                  </a:cubicBezTo>
                  <a:cubicBezTo>
                    <a:pt x="77" y="274"/>
                    <a:pt x="127" y="352"/>
                    <a:pt x="195" y="412"/>
                  </a:cubicBezTo>
                  <a:cubicBezTo>
                    <a:pt x="213" y="473"/>
                    <a:pt x="337" y="364"/>
                    <a:pt x="307" y="298"/>
                  </a:cubicBezTo>
                  <a:cubicBezTo>
                    <a:pt x="243" y="123"/>
                    <a:pt x="180" y="154"/>
                    <a:pt x="140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73" name="Group 2272">
            <a:extLst>
              <a:ext uri="{FF2B5EF4-FFF2-40B4-BE49-F238E27FC236}">
                <a16:creationId xmlns:a16="http://schemas.microsoft.com/office/drawing/2014/main" id="{00326BC0-D75C-4AFC-85D3-5A2A4123925D}"/>
              </a:ext>
            </a:extLst>
          </p:cNvPr>
          <p:cNvGrpSpPr/>
          <p:nvPr/>
        </p:nvGrpSpPr>
        <p:grpSpPr>
          <a:xfrm>
            <a:off x="7137400" y="3043238"/>
            <a:ext cx="700087" cy="830263"/>
            <a:chOff x="7137400" y="3043238"/>
            <a:chExt cx="700087" cy="830263"/>
          </a:xfrm>
        </p:grpSpPr>
        <p:sp>
          <p:nvSpPr>
            <p:cNvPr id="2174" name="Freeform 1863">
              <a:extLst>
                <a:ext uri="{FF2B5EF4-FFF2-40B4-BE49-F238E27FC236}">
                  <a16:creationId xmlns:a16="http://schemas.microsoft.com/office/drawing/2014/main" id="{3270384F-9A43-4F9D-9084-4AE52149D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8050" y="3205163"/>
              <a:ext cx="90487" cy="292100"/>
            </a:xfrm>
            <a:custGeom>
              <a:avLst/>
              <a:gdLst>
                <a:gd name="T0" fmla="*/ 184 w 270"/>
                <a:gd name="T1" fmla="*/ 0 h 868"/>
                <a:gd name="T2" fmla="*/ 184 w 270"/>
                <a:gd name="T3" fmla="*/ 858 h 868"/>
                <a:gd name="T4" fmla="*/ 96 w 270"/>
                <a:gd name="T5" fmla="*/ 868 h 868"/>
                <a:gd name="T6" fmla="*/ 75 w 270"/>
                <a:gd name="T7" fmla="*/ 521 h 868"/>
                <a:gd name="T8" fmla="*/ 0 w 270"/>
                <a:gd name="T9" fmla="*/ 141 h 868"/>
                <a:gd name="T10" fmla="*/ 184 w 270"/>
                <a:gd name="T11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0" h="868">
                  <a:moveTo>
                    <a:pt x="184" y="0"/>
                  </a:moveTo>
                  <a:cubicBezTo>
                    <a:pt x="184" y="337"/>
                    <a:pt x="270" y="472"/>
                    <a:pt x="184" y="858"/>
                  </a:cubicBezTo>
                  <a:lnTo>
                    <a:pt x="96" y="868"/>
                  </a:lnTo>
                  <a:cubicBezTo>
                    <a:pt x="103" y="762"/>
                    <a:pt x="67" y="634"/>
                    <a:pt x="75" y="521"/>
                  </a:cubicBezTo>
                  <a:cubicBezTo>
                    <a:pt x="84" y="408"/>
                    <a:pt x="0" y="141"/>
                    <a:pt x="0" y="141"/>
                  </a:cubicBezTo>
                  <a:lnTo>
                    <a:pt x="184" y="0"/>
                  </a:ln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5" name="Freeform 1864">
              <a:extLst>
                <a:ext uri="{FF2B5EF4-FFF2-40B4-BE49-F238E27FC236}">
                  <a16:creationId xmlns:a16="http://schemas.microsoft.com/office/drawing/2014/main" id="{859AE124-F273-4BA4-A8AD-D57327704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3288" y="3535363"/>
              <a:ext cx="65087" cy="63500"/>
            </a:xfrm>
            <a:custGeom>
              <a:avLst/>
              <a:gdLst>
                <a:gd name="T0" fmla="*/ 195 w 197"/>
                <a:gd name="T1" fmla="*/ 73 h 191"/>
                <a:gd name="T2" fmla="*/ 181 w 197"/>
                <a:gd name="T3" fmla="*/ 117 h 191"/>
                <a:gd name="T4" fmla="*/ 140 w 197"/>
                <a:gd name="T5" fmla="*/ 145 h 191"/>
                <a:gd name="T6" fmla="*/ 119 w 197"/>
                <a:gd name="T7" fmla="*/ 167 h 191"/>
                <a:gd name="T8" fmla="*/ 38 w 197"/>
                <a:gd name="T9" fmla="*/ 184 h 191"/>
                <a:gd name="T10" fmla="*/ 3 w 197"/>
                <a:gd name="T11" fmla="*/ 159 h 191"/>
                <a:gd name="T12" fmla="*/ 7 w 197"/>
                <a:gd name="T13" fmla="*/ 132 h 191"/>
                <a:gd name="T14" fmla="*/ 10 w 197"/>
                <a:gd name="T15" fmla="*/ 128 h 191"/>
                <a:gd name="T16" fmla="*/ 55 w 197"/>
                <a:gd name="T17" fmla="*/ 98 h 191"/>
                <a:gd name="T18" fmla="*/ 95 w 197"/>
                <a:gd name="T19" fmla="*/ 56 h 191"/>
                <a:gd name="T20" fmla="*/ 165 w 197"/>
                <a:gd name="T21" fmla="*/ 6 h 191"/>
                <a:gd name="T22" fmla="*/ 195 w 197"/>
                <a:gd name="T23" fmla="*/ 73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7" h="191">
                  <a:moveTo>
                    <a:pt x="195" y="73"/>
                  </a:moveTo>
                  <a:cubicBezTo>
                    <a:pt x="197" y="89"/>
                    <a:pt x="191" y="105"/>
                    <a:pt x="181" y="117"/>
                  </a:cubicBezTo>
                  <a:cubicBezTo>
                    <a:pt x="170" y="130"/>
                    <a:pt x="152" y="135"/>
                    <a:pt x="140" y="145"/>
                  </a:cubicBezTo>
                  <a:cubicBezTo>
                    <a:pt x="131" y="152"/>
                    <a:pt x="126" y="160"/>
                    <a:pt x="119" y="167"/>
                  </a:cubicBezTo>
                  <a:cubicBezTo>
                    <a:pt x="96" y="185"/>
                    <a:pt x="66" y="191"/>
                    <a:pt x="38" y="184"/>
                  </a:cubicBezTo>
                  <a:cubicBezTo>
                    <a:pt x="23" y="183"/>
                    <a:pt x="10" y="173"/>
                    <a:pt x="3" y="159"/>
                  </a:cubicBezTo>
                  <a:cubicBezTo>
                    <a:pt x="0" y="149"/>
                    <a:pt x="2" y="139"/>
                    <a:pt x="7" y="132"/>
                  </a:cubicBezTo>
                  <a:cubicBezTo>
                    <a:pt x="9" y="131"/>
                    <a:pt x="9" y="130"/>
                    <a:pt x="10" y="128"/>
                  </a:cubicBezTo>
                  <a:cubicBezTo>
                    <a:pt x="21" y="113"/>
                    <a:pt x="39" y="109"/>
                    <a:pt x="55" y="98"/>
                  </a:cubicBezTo>
                  <a:cubicBezTo>
                    <a:pt x="70" y="87"/>
                    <a:pt x="84" y="73"/>
                    <a:pt x="95" y="56"/>
                  </a:cubicBezTo>
                  <a:cubicBezTo>
                    <a:pt x="112" y="31"/>
                    <a:pt x="128" y="0"/>
                    <a:pt x="165" y="6"/>
                  </a:cubicBezTo>
                  <a:cubicBezTo>
                    <a:pt x="191" y="10"/>
                    <a:pt x="194" y="50"/>
                    <a:pt x="195" y="73"/>
                  </a:cubicBezTo>
                  <a:close/>
                </a:path>
              </a:pathLst>
            </a:custGeom>
            <a:solidFill>
              <a:srgbClr val="1C35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6" name="Freeform 1865">
              <a:extLst>
                <a:ext uri="{FF2B5EF4-FFF2-40B4-BE49-F238E27FC236}">
                  <a16:creationId xmlns:a16="http://schemas.microsoft.com/office/drawing/2014/main" id="{7185F1A6-1062-4550-B90E-CE6EA0D6D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0750" y="3529013"/>
              <a:ext cx="49212" cy="49213"/>
            </a:xfrm>
            <a:custGeom>
              <a:avLst/>
              <a:gdLst>
                <a:gd name="T0" fmla="*/ 98 w 146"/>
                <a:gd name="T1" fmla="*/ 114 h 145"/>
                <a:gd name="T2" fmla="*/ 55 w 146"/>
                <a:gd name="T3" fmla="*/ 138 h 145"/>
                <a:gd name="T4" fmla="*/ 20 w 146"/>
                <a:gd name="T5" fmla="*/ 143 h 145"/>
                <a:gd name="T6" fmla="*/ 2 w 146"/>
                <a:gd name="T7" fmla="*/ 118 h 145"/>
                <a:gd name="T8" fmla="*/ 9 w 146"/>
                <a:gd name="T9" fmla="*/ 106 h 145"/>
                <a:gd name="T10" fmla="*/ 50 w 146"/>
                <a:gd name="T11" fmla="*/ 46 h 145"/>
                <a:gd name="T12" fmla="*/ 121 w 146"/>
                <a:gd name="T13" fmla="*/ 29 h 145"/>
                <a:gd name="T14" fmla="*/ 98 w 146"/>
                <a:gd name="T15" fmla="*/ 11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6" h="145">
                  <a:moveTo>
                    <a:pt x="98" y="114"/>
                  </a:moveTo>
                  <a:cubicBezTo>
                    <a:pt x="85" y="124"/>
                    <a:pt x="71" y="132"/>
                    <a:pt x="55" y="138"/>
                  </a:cubicBezTo>
                  <a:cubicBezTo>
                    <a:pt x="44" y="143"/>
                    <a:pt x="32" y="145"/>
                    <a:pt x="20" y="143"/>
                  </a:cubicBezTo>
                  <a:cubicBezTo>
                    <a:pt x="8" y="141"/>
                    <a:pt x="0" y="129"/>
                    <a:pt x="2" y="118"/>
                  </a:cubicBezTo>
                  <a:cubicBezTo>
                    <a:pt x="4" y="114"/>
                    <a:pt x="7" y="110"/>
                    <a:pt x="9" y="106"/>
                  </a:cubicBezTo>
                  <a:cubicBezTo>
                    <a:pt x="26" y="88"/>
                    <a:pt x="40" y="68"/>
                    <a:pt x="50" y="46"/>
                  </a:cubicBezTo>
                  <a:cubicBezTo>
                    <a:pt x="65" y="26"/>
                    <a:pt x="94" y="0"/>
                    <a:pt x="121" y="29"/>
                  </a:cubicBezTo>
                  <a:cubicBezTo>
                    <a:pt x="146" y="54"/>
                    <a:pt x="122" y="96"/>
                    <a:pt x="98" y="114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7" name="Freeform 1866">
              <a:extLst>
                <a:ext uri="{FF2B5EF4-FFF2-40B4-BE49-F238E27FC236}">
                  <a16:creationId xmlns:a16="http://schemas.microsoft.com/office/drawing/2014/main" id="{0A74AEC1-6514-4520-A106-C9E1C28D7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8213" y="3463926"/>
              <a:ext cx="36512" cy="84138"/>
            </a:xfrm>
            <a:custGeom>
              <a:avLst/>
              <a:gdLst>
                <a:gd name="T0" fmla="*/ 15 w 113"/>
                <a:gd name="T1" fmla="*/ 0 h 247"/>
                <a:gd name="T2" fmla="*/ 0 w 113"/>
                <a:gd name="T3" fmla="*/ 247 h 247"/>
                <a:gd name="T4" fmla="*/ 80 w 113"/>
                <a:gd name="T5" fmla="*/ 241 h 247"/>
                <a:gd name="T6" fmla="*/ 113 w 113"/>
                <a:gd name="T7" fmla="*/ 3 h 247"/>
                <a:gd name="T8" fmla="*/ 15 w 113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247">
                  <a:moveTo>
                    <a:pt x="15" y="0"/>
                  </a:moveTo>
                  <a:lnTo>
                    <a:pt x="0" y="247"/>
                  </a:lnTo>
                  <a:lnTo>
                    <a:pt x="80" y="241"/>
                  </a:lnTo>
                  <a:cubicBezTo>
                    <a:pt x="80" y="159"/>
                    <a:pt x="113" y="3"/>
                    <a:pt x="113" y="3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8" name="Freeform 1867">
              <a:extLst>
                <a:ext uri="{FF2B5EF4-FFF2-40B4-BE49-F238E27FC236}">
                  <a16:creationId xmlns:a16="http://schemas.microsoft.com/office/drawing/2014/main" id="{6F682BC9-FBE3-4396-8F17-DE32FE66D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1913" y="3325813"/>
              <a:ext cx="58737" cy="79375"/>
            </a:xfrm>
            <a:custGeom>
              <a:avLst/>
              <a:gdLst>
                <a:gd name="T0" fmla="*/ 145 w 174"/>
                <a:gd name="T1" fmla="*/ 3 h 238"/>
                <a:gd name="T2" fmla="*/ 173 w 174"/>
                <a:gd name="T3" fmla="*/ 58 h 238"/>
                <a:gd name="T4" fmla="*/ 132 w 174"/>
                <a:gd name="T5" fmla="*/ 129 h 238"/>
                <a:gd name="T6" fmla="*/ 91 w 174"/>
                <a:gd name="T7" fmla="*/ 199 h 238"/>
                <a:gd name="T8" fmla="*/ 7 w 174"/>
                <a:gd name="T9" fmla="*/ 191 h 238"/>
                <a:gd name="T10" fmla="*/ 9 w 174"/>
                <a:gd name="T11" fmla="*/ 108 h 238"/>
                <a:gd name="T12" fmla="*/ 87 w 174"/>
                <a:gd name="T13" fmla="*/ 33 h 238"/>
                <a:gd name="T14" fmla="*/ 145 w 174"/>
                <a:gd name="T15" fmla="*/ 3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4" h="238">
                  <a:moveTo>
                    <a:pt x="145" y="3"/>
                  </a:moveTo>
                  <a:cubicBezTo>
                    <a:pt x="173" y="4"/>
                    <a:pt x="174" y="25"/>
                    <a:pt x="173" y="58"/>
                  </a:cubicBezTo>
                  <a:cubicBezTo>
                    <a:pt x="174" y="87"/>
                    <a:pt x="159" y="115"/>
                    <a:pt x="132" y="129"/>
                  </a:cubicBezTo>
                  <a:cubicBezTo>
                    <a:pt x="102" y="149"/>
                    <a:pt x="102" y="181"/>
                    <a:pt x="91" y="199"/>
                  </a:cubicBezTo>
                  <a:cubicBezTo>
                    <a:pt x="74" y="225"/>
                    <a:pt x="16" y="238"/>
                    <a:pt x="7" y="191"/>
                  </a:cubicBezTo>
                  <a:cubicBezTo>
                    <a:pt x="0" y="153"/>
                    <a:pt x="0" y="125"/>
                    <a:pt x="9" y="108"/>
                  </a:cubicBezTo>
                  <a:cubicBezTo>
                    <a:pt x="31" y="79"/>
                    <a:pt x="57" y="54"/>
                    <a:pt x="87" y="33"/>
                  </a:cubicBezTo>
                  <a:cubicBezTo>
                    <a:pt x="107" y="18"/>
                    <a:pt x="117" y="0"/>
                    <a:pt x="145" y="3"/>
                  </a:cubicBezTo>
                  <a:close/>
                </a:path>
              </a:pathLst>
            </a:custGeom>
            <a:solidFill>
              <a:srgbClr val="1C35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9" name="Freeform 1868">
              <a:extLst>
                <a:ext uri="{FF2B5EF4-FFF2-40B4-BE49-F238E27FC236}">
                  <a16:creationId xmlns:a16="http://schemas.microsoft.com/office/drawing/2014/main" id="{8B3CDB0E-43B3-468B-8279-DCA821234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5088" y="3263901"/>
              <a:ext cx="33337" cy="101600"/>
            </a:xfrm>
            <a:custGeom>
              <a:avLst/>
              <a:gdLst>
                <a:gd name="T0" fmla="*/ 98 w 98"/>
                <a:gd name="T1" fmla="*/ 13 h 300"/>
                <a:gd name="T2" fmla="*/ 71 w 98"/>
                <a:gd name="T3" fmla="*/ 269 h 300"/>
                <a:gd name="T4" fmla="*/ 38 w 98"/>
                <a:gd name="T5" fmla="*/ 298 h 300"/>
                <a:gd name="T6" fmla="*/ 38 w 98"/>
                <a:gd name="T7" fmla="*/ 298 h 300"/>
                <a:gd name="T8" fmla="*/ 4 w 98"/>
                <a:gd name="T9" fmla="*/ 265 h 300"/>
                <a:gd name="T10" fmla="*/ 0 w 98"/>
                <a:gd name="T11" fmla="*/ 0 h 300"/>
                <a:gd name="T12" fmla="*/ 98 w 98"/>
                <a:gd name="T13" fmla="*/ 13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300">
                  <a:moveTo>
                    <a:pt x="98" y="13"/>
                  </a:moveTo>
                  <a:cubicBezTo>
                    <a:pt x="98" y="20"/>
                    <a:pt x="78" y="197"/>
                    <a:pt x="71" y="269"/>
                  </a:cubicBezTo>
                  <a:cubicBezTo>
                    <a:pt x="70" y="286"/>
                    <a:pt x="54" y="300"/>
                    <a:pt x="38" y="298"/>
                  </a:cubicBezTo>
                  <a:lnTo>
                    <a:pt x="38" y="298"/>
                  </a:lnTo>
                  <a:cubicBezTo>
                    <a:pt x="20" y="298"/>
                    <a:pt x="4" y="283"/>
                    <a:pt x="4" y="265"/>
                  </a:cubicBezTo>
                  <a:lnTo>
                    <a:pt x="0" y="0"/>
                  </a:lnTo>
                  <a:lnTo>
                    <a:pt x="98" y="13"/>
                  </a:ln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0" name="Freeform 1869">
              <a:extLst>
                <a:ext uri="{FF2B5EF4-FFF2-40B4-BE49-F238E27FC236}">
                  <a16:creationId xmlns:a16="http://schemas.microsoft.com/office/drawing/2014/main" id="{A212A200-20A3-40CA-A594-B8EC3CC744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3500" y="3333751"/>
              <a:ext cx="42862" cy="46038"/>
            </a:xfrm>
            <a:custGeom>
              <a:avLst/>
              <a:gdLst>
                <a:gd name="T0" fmla="*/ 88 w 128"/>
                <a:gd name="T1" fmla="*/ 4 h 135"/>
                <a:gd name="T2" fmla="*/ 123 w 128"/>
                <a:gd name="T3" fmla="*/ 35 h 135"/>
                <a:gd name="T4" fmla="*/ 87 w 128"/>
                <a:gd name="T5" fmla="*/ 95 h 135"/>
                <a:gd name="T6" fmla="*/ 69 w 128"/>
                <a:gd name="T7" fmla="*/ 121 h 135"/>
                <a:gd name="T8" fmla="*/ 32 w 128"/>
                <a:gd name="T9" fmla="*/ 135 h 135"/>
                <a:gd name="T10" fmla="*/ 2 w 128"/>
                <a:gd name="T11" fmla="*/ 116 h 135"/>
                <a:gd name="T12" fmla="*/ 3 w 128"/>
                <a:gd name="T13" fmla="*/ 84 h 135"/>
                <a:gd name="T14" fmla="*/ 6 w 128"/>
                <a:gd name="T15" fmla="*/ 49 h 135"/>
                <a:gd name="T16" fmla="*/ 80 w 128"/>
                <a:gd name="T17" fmla="*/ 0 h 135"/>
                <a:gd name="T18" fmla="*/ 88 w 128"/>
                <a:gd name="T19" fmla="*/ 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35">
                  <a:moveTo>
                    <a:pt x="88" y="4"/>
                  </a:moveTo>
                  <a:cubicBezTo>
                    <a:pt x="94" y="0"/>
                    <a:pt x="128" y="13"/>
                    <a:pt x="123" y="35"/>
                  </a:cubicBezTo>
                  <a:cubicBezTo>
                    <a:pt x="117" y="57"/>
                    <a:pt x="101" y="73"/>
                    <a:pt x="87" y="95"/>
                  </a:cubicBezTo>
                  <a:cubicBezTo>
                    <a:pt x="81" y="105"/>
                    <a:pt x="76" y="113"/>
                    <a:pt x="69" y="121"/>
                  </a:cubicBezTo>
                  <a:cubicBezTo>
                    <a:pt x="59" y="131"/>
                    <a:pt x="46" y="135"/>
                    <a:pt x="32" y="135"/>
                  </a:cubicBezTo>
                  <a:cubicBezTo>
                    <a:pt x="20" y="135"/>
                    <a:pt x="7" y="128"/>
                    <a:pt x="2" y="116"/>
                  </a:cubicBezTo>
                  <a:cubicBezTo>
                    <a:pt x="0" y="105"/>
                    <a:pt x="0" y="95"/>
                    <a:pt x="3" y="84"/>
                  </a:cubicBezTo>
                  <a:cubicBezTo>
                    <a:pt x="3" y="73"/>
                    <a:pt x="6" y="61"/>
                    <a:pt x="6" y="49"/>
                  </a:cubicBezTo>
                  <a:cubicBezTo>
                    <a:pt x="13" y="48"/>
                    <a:pt x="76" y="3"/>
                    <a:pt x="80" y="0"/>
                  </a:cubicBezTo>
                  <a:cubicBezTo>
                    <a:pt x="83" y="7"/>
                    <a:pt x="84" y="7"/>
                    <a:pt x="88" y="4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1" name="Freeform 1870">
              <a:extLst>
                <a:ext uri="{FF2B5EF4-FFF2-40B4-BE49-F238E27FC236}">
                  <a16:creationId xmlns:a16="http://schemas.microsoft.com/office/drawing/2014/main" id="{FEA00483-D193-4C8E-AF98-46C3E1B65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2513" y="3646488"/>
              <a:ext cx="92075" cy="52388"/>
            </a:xfrm>
            <a:custGeom>
              <a:avLst/>
              <a:gdLst>
                <a:gd name="T0" fmla="*/ 58 w 278"/>
                <a:gd name="T1" fmla="*/ 87 h 158"/>
                <a:gd name="T2" fmla="*/ 33 w 278"/>
                <a:gd name="T3" fmla="*/ 97 h 158"/>
                <a:gd name="T4" fmla="*/ 5 w 278"/>
                <a:gd name="T5" fmla="*/ 115 h 158"/>
                <a:gd name="T6" fmla="*/ 2 w 278"/>
                <a:gd name="T7" fmla="*/ 146 h 158"/>
                <a:gd name="T8" fmla="*/ 5 w 278"/>
                <a:gd name="T9" fmla="*/ 153 h 158"/>
                <a:gd name="T10" fmla="*/ 11 w 278"/>
                <a:gd name="T11" fmla="*/ 154 h 158"/>
                <a:gd name="T12" fmla="*/ 121 w 278"/>
                <a:gd name="T13" fmla="*/ 149 h 158"/>
                <a:gd name="T14" fmla="*/ 202 w 278"/>
                <a:gd name="T15" fmla="*/ 128 h 158"/>
                <a:gd name="T16" fmla="*/ 261 w 278"/>
                <a:gd name="T17" fmla="*/ 111 h 158"/>
                <a:gd name="T18" fmla="*/ 274 w 278"/>
                <a:gd name="T19" fmla="*/ 18 h 158"/>
                <a:gd name="T20" fmla="*/ 250 w 278"/>
                <a:gd name="T21" fmla="*/ 12 h 158"/>
                <a:gd name="T22" fmla="*/ 217 w 278"/>
                <a:gd name="T23" fmla="*/ 5 h 158"/>
                <a:gd name="T24" fmla="*/ 142 w 278"/>
                <a:gd name="T25" fmla="*/ 9 h 158"/>
                <a:gd name="T26" fmla="*/ 99 w 278"/>
                <a:gd name="T27" fmla="*/ 65 h 158"/>
                <a:gd name="T28" fmla="*/ 58 w 278"/>
                <a:gd name="T29" fmla="*/ 87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8" h="158">
                  <a:moveTo>
                    <a:pt x="58" y="87"/>
                  </a:moveTo>
                  <a:cubicBezTo>
                    <a:pt x="50" y="92"/>
                    <a:pt x="41" y="94"/>
                    <a:pt x="33" y="97"/>
                  </a:cubicBezTo>
                  <a:cubicBezTo>
                    <a:pt x="22" y="100"/>
                    <a:pt x="12" y="107"/>
                    <a:pt x="5" y="115"/>
                  </a:cubicBezTo>
                  <a:cubicBezTo>
                    <a:pt x="1" y="125"/>
                    <a:pt x="0" y="135"/>
                    <a:pt x="2" y="146"/>
                  </a:cubicBezTo>
                  <a:cubicBezTo>
                    <a:pt x="2" y="149"/>
                    <a:pt x="4" y="151"/>
                    <a:pt x="5" y="153"/>
                  </a:cubicBezTo>
                  <a:cubicBezTo>
                    <a:pt x="7" y="154"/>
                    <a:pt x="9" y="154"/>
                    <a:pt x="11" y="154"/>
                  </a:cubicBezTo>
                  <a:cubicBezTo>
                    <a:pt x="47" y="158"/>
                    <a:pt x="85" y="157"/>
                    <a:pt x="121" y="149"/>
                  </a:cubicBezTo>
                  <a:cubicBezTo>
                    <a:pt x="147" y="142"/>
                    <a:pt x="174" y="128"/>
                    <a:pt x="202" y="128"/>
                  </a:cubicBezTo>
                  <a:cubicBezTo>
                    <a:pt x="222" y="128"/>
                    <a:pt x="246" y="129"/>
                    <a:pt x="261" y="111"/>
                  </a:cubicBezTo>
                  <a:cubicBezTo>
                    <a:pt x="270" y="101"/>
                    <a:pt x="278" y="64"/>
                    <a:pt x="274" y="18"/>
                  </a:cubicBezTo>
                  <a:cubicBezTo>
                    <a:pt x="270" y="14"/>
                    <a:pt x="256" y="14"/>
                    <a:pt x="250" y="12"/>
                  </a:cubicBezTo>
                  <a:cubicBezTo>
                    <a:pt x="239" y="9"/>
                    <a:pt x="228" y="7"/>
                    <a:pt x="217" y="5"/>
                  </a:cubicBezTo>
                  <a:cubicBezTo>
                    <a:pt x="209" y="4"/>
                    <a:pt x="145" y="0"/>
                    <a:pt x="142" y="9"/>
                  </a:cubicBezTo>
                  <a:cubicBezTo>
                    <a:pt x="133" y="32"/>
                    <a:pt x="118" y="51"/>
                    <a:pt x="99" y="65"/>
                  </a:cubicBezTo>
                  <a:cubicBezTo>
                    <a:pt x="85" y="75"/>
                    <a:pt x="72" y="82"/>
                    <a:pt x="58" y="87"/>
                  </a:cubicBezTo>
                  <a:close/>
                </a:path>
              </a:pathLst>
            </a:custGeom>
            <a:solidFill>
              <a:srgbClr val="1C35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2" name="Freeform 1871">
              <a:extLst>
                <a:ext uri="{FF2B5EF4-FFF2-40B4-BE49-F238E27FC236}">
                  <a16:creationId xmlns:a16="http://schemas.microsoft.com/office/drawing/2014/main" id="{82EF5FE7-E54A-4351-A0B6-C895AA9CA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8088" y="3675063"/>
              <a:ext cx="52387" cy="93663"/>
            </a:xfrm>
            <a:custGeom>
              <a:avLst/>
              <a:gdLst>
                <a:gd name="T0" fmla="*/ 13 w 156"/>
                <a:gd name="T1" fmla="*/ 265 h 279"/>
                <a:gd name="T2" fmla="*/ 40 w 156"/>
                <a:gd name="T3" fmla="*/ 279 h 279"/>
                <a:gd name="T4" fmla="*/ 102 w 156"/>
                <a:gd name="T5" fmla="*/ 244 h 279"/>
                <a:gd name="T6" fmla="*/ 123 w 156"/>
                <a:gd name="T7" fmla="*/ 215 h 279"/>
                <a:gd name="T8" fmla="*/ 145 w 156"/>
                <a:gd name="T9" fmla="*/ 112 h 279"/>
                <a:gd name="T10" fmla="*/ 153 w 156"/>
                <a:gd name="T11" fmla="*/ 91 h 279"/>
                <a:gd name="T12" fmla="*/ 152 w 156"/>
                <a:gd name="T13" fmla="*/ 41 h 279"/>
                <a:gd name="T14" fmla="*/ 139 w 156"/>
                <a:gd name="T15" fmla="*/ 14 h 279"/>
                <a:gd name="T16" fmla="*/ 120 w 156"/>
                <a:gd name="T17" fmla="*/ 6 h 279"/>
                <a:gd name="T18" fmla="*/ 65 w 156"/>
                <a:gd name="T19" fmla="*/ 12 h 279"/>
                <a:gd name="T20" fmla="*/ 43 w 156"/>
                <a:gd name="T21" fmla="*/ 57 h 279"/>
                <a:gd name="T22" fmla="*/ 39 w 156"/>
                <a:gd name="T23" fmla="*/ 105 h 279"/>
                <a:gd name="T24" fmla="*/ 26 w 156"/>
                <a:gd name="T25" fmla="*/ 144 h 279"/>
                <a:gd name="T26" fmla="*/ 8 w 156"/>
                <a:gd name="T27" fmla="*/ 181 h 279"/>
                <a:gd name="T28" fmla="*/ 3 w 156"/>
                <a:gd name="T29" fmla="*/ 211 h 279"/>
                <a:gd name="T30" fmla="*/ 1 w 156"/>
                <a:gd name="T31" fmla="*/ 241 h 279"/>
                <a:gd name="T32" fmla="*/ 13 w 156"/>
                <a:gd name="T33" fmla="*/ 26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279">
                  <a:moveTo>
                    <a:pt x="13" y="265"/>
                  </a:moveTo>
                  <a:cubicBezTo>
                    <a:pt x="19" y="273"/>
                    <a:pt x="29" y="279"/>
                    <a:pt x="40" y="279"/>
                  </a:cubicBezTo>
                  <a:cubicBezTo>
                    <a:pt x="65" y="279"/>
                    <a:pt x="85" y="262"/>
                    <a:pt x="102" y="244"/>
                  </a:cubicBezTo>
                  <a:cubicBezTo>
                    <a:pt x="110" y="236"/>
                    <a:pt x="117" y="226"/>
                    <a:pt x="123" y="215"/>
                  </a:cubicBezTo>
                  <a:cubicBezTo>
                    <a:pt x="139" y="183"/>
                    <a:pt x="134" y="145"/>
                    <a:pt x="145" y="112"/>
                  </a:cubicBezTo>
                  <a:cubicBezTo>
                    <a:pt x="148" y="105"/>
                    <a:pt x="150" y="98"/>
                    <a:pt x="153" y="91"/>
                  </a:cubicBezTo>
                  <a:cubicBezTo>
                    <a:pt x="156" y="74"/>
                    <a:pt x="156" y="57"/>
                    <a:pt x="152" y="41"/>
                  </a:cubicBezTo>
                  <a:cubicBezTo>
                    <a:pt x="150" y="31"/>
                    <a:pt x="146" y="21"/>
                    <a:pt x="139" y="14"/>
                  </a:cubicBezTo>
                  <a:cubicBezTo>
                    <a:pt x="134" y="10"/>
                    <a:pt x="127" y="7"/>
                    <a:pt x="120" y="6"/>
                  </a:cubicBezTo>
                  <a:cubicBezTo>
                    <a:pt x="102" y="0"/>
                    <a:pt x="82" y="2"/>
                    <a:pt x="65" y="12"/>
                  </a:cubicBezTo>
                  <a:cubicBezTo>
                    <a:pt x="52" y="23"/>
                    <a:pt x="45" y="39"/>
                    <a:pt x="43" y="57"/>
                  </a:cubicBezTo>
                  <a:cubicBezTo>
                    <a:pt x="40" y="73"/>
                    <a:pt x="39" y="88"/>
                    <a:pt x="39" y="105"/>
                  </a:cubicBezTo>
                  <a:cubicBezTo>
                    <a:pt x="39" y="119"/>
                    <a:pt x="35" y="133"/>
                    <a:pt x="26" y="144"/>
                  </a:cubicBezTo>
                  <a:cubicBezTo>
                    <a:pt x="18" y="155"/>
                    <a:pt x="13" y="169"/>
                    <a:pt x="8" y="181"/>
                  </a:cubicBezTo>
                  <a:cubicBezTo>
                    <a:pt x="6" y="191"/>
                    <a:pt x="4" y="201"/>
                    <a:pt x="3" y="211"/>
                  </a:cubicBezTo>
                  <a:cubicBezTo>
                    <a:pt x="0" y="220"/>
                    <a:pt x="0" y="232"/>
                    <a:pt x="1" y="241"/>
                  </a:cubicBezTo>
                  <a:cubicBezTo>
                    <a:pt x="4" y="250"/>
                    <a:pt x="7" y="258"/>
                    <a:pt x="13" y="265"/>
                  </a:cubicBezTo>
                  <a:close/>
                </a:path>
              </a:pathLst>
            </a:custGeom>
            <a:solidFill>
              <a:srgbClr val="1C35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3" name="Freeform 1872">
              <a:extLst>
                <a:ext uri="{FF2B5EF4-FFF2-40B4-BE49-F238E27FC236}">
                  <a16:creationId xmlns:a16="http://schemas.microsoft.com/office/drawing/2014/main" id="{E99E74A1-6BB7-4CA3-9A09-6237B488D8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8550" y="3252788"/>
              <a:ext cx="234950" cy="441325"/>
            </a:xfrm>
            <a:custGeom>
              <a:avLst/>
              <a:gdLst>
                <a:gd name="T0" fmla="*/ 227 w 706"/>
                <a:gd name="T1" fmla="*/ 145 h 1310"/>
                <a:gd name="T2" fmla="*/ 476 w 706"/>
                <a:gd name="T3" fmla="*/ 37 h 1310"/>
                <a:gd name="T4" fmla="*/ 486 w 706"/>
                <a:gd name="T5" fmla="*/ 1310 h 1310"/>
                <a:gd name="T6" fmla="*/ 364 w 706"/>
                <a:gd name="T7" fmla="*/ 1310 h 1310"/>
                <a:gd name="T8" fmla="*/ 389 w 706"/>
                <a:gd name="T9" fmla="*/ 487 h 1310"/>
                <a:gd name="T10" fmla="*/ 137 w 706"/>
                <a:gd name="T11" fmla="*/ 1199 h 1310"/>
                <a:gd name="T12" fmla="*/ 0 w 706"/>
                <a:gd name="T13" fmla="*/ 1193 h 1310"/>
                <a:gd name="T14" fmla="*/ 227 w 706"/>
                <a:gd name="T15" fmla="*/ 145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6" h="1310">
                  <a:moveTo>
                    <a:pt x="227" y="145"/>
                  </a:moveTo>
                  <a:cubicBezTo>
                    <a:pt x="228" y="127"/>
                    <a:pt x="405" y="50"/>
                    <a:pt x="476" y="37"/>
                  </a:cubicBezTo>
                  <a:cubicBezTo>
                    <a:pt x="706" y="0"/>
                    <a:pt x="572" y="919"/>
                    <a:pt x="486" y="1310"/>
                  </a:cubicBezTo>
                  <a:lnTo>
                    <a:pt x="364" y="1310"/>
                  </a:lnTo>
                  <a:cubicBezTo>
                    <a:pt x="383" y="1018"/>
                    <a:pt x="405" y="780"/>
                    <a:pt x="389" y="487"/>
                  </a:cubicBezTo>
                  <a:cubicBezTo>
                    <a:pt x="389" y="487"/>
                    <a:pt x="157" y="1182"/>
                    <a:pt x="137" y="1199"/>
                  </a:cubicBezTo>
                  <a:cubicBezTo>
                    <a:pt x="118" y="1216"/>
                    <a:pt x="16" y="1213"/>
                    <a:pt x="0" y="1193"/>
                  </a:cubicBezTo>
                  <a:cubicBezTo>
                    <a:pt x="41" y="866"/>
                    <a:pt x="201" y="473"/>
                    <a:pt x="227" y="145"/>
                  </a:cubicBezTo>
                  <a:close/>
                </a:path>
              </a:pathLst>
            </a:custGeom>
            <a:solidFill>
              <a:srgbClr val="1C35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4" name="Freeform 1873">
              <a:extLst>
                <a:ext uri="{FF2B5EF4-FFF2-40B4-BE49-F238E27FC236}">
                  <a16:creationId xmlns:a16="http://schemas.microsoft.com/office/drawing/2014/main" id="{1E422184-A7FD-4A21-86E5-897D756C7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3475" y="3125788"/>
              <a:ext cx="155575" cy="217488"/>
            </a:xfrm>
            <a:custGeom>
              <a:avLst/>
              <a:gdLst>
                <a:gd name="T0" fmla="*/ 115 w 465"/>
                <a:gd name="T1" fmla="*/ 502 h 649"/>
                <a:gd name="T2" fmla="*/ 40 w 465"/>
                <a:gd name="T3" fmla="*/ 284 h 649"/>
                <a:gd name="T4" fmla="*/ 7 w 465"/>
                <a:gd name="T5" fmla="*/ 181 h 649"/>
                <a:gd name="T6" fmla="*/ 145 w 465"/>
                <a:gd name="T7" fmla="*/ 28 h 649"/>
                <a:gd name="T8" fmla="*/ 373 w 465"/>
                <a:gd name="T9" fmla="*/ 131 h 649"/>
                <a:gd name="T10" fmla="*/ 462 w 465"/>
                <a:gd name="T11" fmla="*/ 480 h 649"/>
                <a:gd name="T12" fmla="*/ 340 w 465"/>
                <a:gd name="T13" fmla="*/ 614 h 649"/>
                <a:gd name="T14" fmla="*/ 115 w 465"/>
                <a:gd name="T15" fmla="*/ 502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5" h="649">
                  <a:moveTo>
                    <a:pt x="115" y="502"/>
                  </a:moveTo>
                  <a:cubicBezTo>
                    <a:pt x="82" y="356"/>
                    <a:pt x="61" y="323"/>
                    <a:pt x="40" y="284"/>
                  </a:cubicBezTo>
                  <a:cubicBezTo>
                    <a:pt x="21" y="250"/>
                    <a:pt x="0" y="220"/>
                    <a:pt x="7" y="181"/>
                  </a:cubicBezTo>
                  <a:cubicBezTo>
                    <a:pt x="21" y="110"/>
                    <a:pt x="90" y="50"/>
                    <a:pt x="145" y="28"/>
                  </a:cubicBezTo>
                  <a:cubicBezTo>
                    <a:pt x="211" y="0"/>
                    <a:pt x="310" y="71"/>
                    <a:pt x="373" y="131"/>
                  </a:cubicBezTo>
                  <a:cubicBezTo>
                    <a:pt x="373" y="235"/>
                    <a:pt x="445" y="249"/>
                    <a:pt x="462" y="480"/>
                  </a:cubicBezTo>
                  <a:cubicBezTo>
                    <a:pt x="465" y="573"/>
                    <a:pt x="380" y="604"/>
                    <a:pt x="340" y="614"/>
                  </a:cubicBezTo>
                  <a:cubicBezTo>
                    <a:pt x="310" y="621"/>
                    <a:pt x="149" y="649"/>
                    <a:pt x="115" y="502"/>
                  </a:cubicBez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5" name="Freeform 1874">
              <a:extLst>
                <a:ext uri="{FF2B5EF4-FFF2-40B4-BE49-F238E27FC236}">
                  <a16:creationId xmlns:a16="http://schemas.microsoft.com/office/drawing/2014/main" id="{71D03C52-A676-4CEB-98C2-881CFAF1A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0613" y="3138488"/>
              <a:ext cx="69850" cy="174625"/>
            </a:xfrm>
            <a:custGeom>
              <a:avLst/>
              <a:gdLst>
                <a:gd name="T0" fmla="*/ 21 w 209"/>
                <a:gd name="T1" fmla="*/ 425 h 517"/>
                <a:gd name="T2" fmla="*/ 165 w 209"/>
                <a:gd name="T3" fmla="*/ 429 h 517"/>
                <a:gd name="T4" fmla="*/ 209 w 209"/>
                <a:gd name="T5" fmla="*/ 171 h 517"/>
                <a:gd name="T6" fmla="*/ 117 w 209"/>
                <a:gd name="T7" fmla="*/ 0 h 517"/>
                <a:gd name="T8" fmla="*/ 49 w 209"/>
                <a:gd name="T9" fmla="*/ 176 h 517"/>
                <a:gd name="T10" fmla="*/ 21 w 209"/>
                <a:gd name="T11" fmla="*/ 425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517">
                  <a:moveTo>
                    <a:pt x="21" y="425"/>
                  </a:moveTo>
                  <a:cubicBezTo>
                    <a:pt x="42" y="517"/>
                    <a:pt x="158" y="461"/>
                    <a:pt x="165" y="429"/>
                  </a:cubicBezTo>
                  <a:cubicBezTo>
                    <a:pt x="172" y="397"/>
                    <a:pt x="209" y="171"/>
                    <a:pt x="209" y="171"/>
                  </a:cubicBezTo>
                  <a:cubicBezTo>
                    <a:pt x="209" y="171"/>
                    <a:pt x="159" y="6"/>
                    <a:pt x="117" y="0"/>
                  </a:cubicBezTo>
                  <a:cubicBezTo>
                    <a:pt x="23" y="36"/>
                    <a:pt x="50" y="100"/>
                    <a:pt x="49" y="176"/>
                  </a:cubicBezTo>
                  <a:cubicBezTo>
                    <a:pt x="48" y="251"/>
                    <a:pt x="0" y="333"/>
                    <a:pt x="21" y="425"/>
                  </a:cubicBez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6" name="Freeform 1875">
              <a:extLst>
                <a:ext uri="{FF2B5EF4-FFF2-40B4-BE49-F238E27FC236}">
                  <a16:creationId xmlns:a16="http://schemas.microsoft.com/office/drawing/2014/main" id="{24D978A1-35EC-4572-BCEE-C3E333239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5375" y="3251201"/>
              <a:ext cx="52387" cy="58738"/>
            </a:xfrm>
            <a:custGeom>
              <a:avLst/>
              <a:gdLst>
                <a:gd name="T0" fmla="*/ 157 w 157"/>
                <a:gd name="T1" fmla="*/ 84 h 177"/>
                <a:gd name="T2" fmla="*/ 139 w 157"/>
                <a:gd name="T3" fmla="*/ 124 h 177"/>
                <a:gd name="T4" fmla="*/ 71 w 157"/>
                <a:gd name="T5" fmla="*/ 172 h 177"/>
                <a:gd name="T6" fmla="*/ 3 w 157"/>
                <a:gd name="T7" fmla="*/ 138 h 177"/>
                <a:gd name="T8" fmla="*/ 1 w 157"/>
                <a:gd name="T9" fmla="*/ 113 h 177"/>
                <a:gd name="T10" fmla="*/ 1 w 157"/>
                <a:gd name="T11" fmla="*/ 80 h 177"/>
                <a:gd name="T12" fmla="*/ 11 w 157"/>
                <a:gd name="T13" fmla="*/ 38 h 177"/>
                <a:gd name="T14" fmla="*/ 156 w 157"/>
                <a:gd name="T15" fmla="*/ 69 h 177"/>
                <a:gd name="T16" fmla="*/ 157 w 157"/>
                <a:gd name="T17" fmla="*/ 84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177">
                  <a:moveTo>
                    <a:pt x="157" y="84"/>
                  </a:moveTo>
                  <a:cubicBezTo>
                    <a:pt x="156" y="99"/>
                    <a:pt x="150" y="113"/>
                    <a:pt x="139" y="124"/>
                  </a:cubicBezTo>
                  <a:cubicBezTo>
                    <a:pt x="122" y="147"/>
                    <a:pt x="99" y="163"/>
                    <a:pt x="71" y="172"/>
                  </a:cubicBezTo>
                  <a:cubicBezTo>
                    <a:pt x="43" y="177"/>
                    <a:pt x="10" y="165"/>
                    <a:pt x="3" y="138"/>
                  </a:cubicBezTo>
                  <a:cubicBezTo>
                    <a:pt x="1" y="130"/>
                    <a:pt x="0" y="121"/>
                    <a:pt x="1" y="113"/>
                  </a:cubicBezTo>
                  <a:lnTo>
                    <a:pt x="1" y="80"/>
                  </a:lnTo>
                  <a:cubicBezTo>
                    <a:pt x="0" y="64"/>
                    <a:pt x="4" y="50"/>
                    <a:pt x="11" y="38"/>
                  </a:cubicBezTo>
                  <a:cubicBezTo>
                    <a:pt x="40" y="0"/>
                    <a:pt x="145" y="23"/>
                    <a:pt x="156" y="69"/>
                  </a:cubicBezTo>
                  <a:cubicBezTo>
                    <a:pt x="157" y="74"/>
                    <a:pt x="157" y="78"/>
                    <a:pt x="157" y="84"/>
                  </a:cubicBezTo>
                  <a:close/>
                </a:path>
              </a:pathLst>
            </a:custGeom>
            <a:solidFill>
              <a:srgbClr val="783C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7" name="Freeform 1876">
              <a:extLst>
                <a:ext uri="{FF2B5EF4-FFF2-40B4-BE49-F238E27FC236}">
                  <a16:creationId xmlns:a16="http://schemas.microsoft.com/office/drawing/2014/main" id="{854C6817-7943-494E-99D5-66D9F4376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2363" y="3087688"/>
              <a:ext cx="149225" cy="149225"/>
            </a:xfrm>
            <a:custGeom>
              <a:avLst/>
              <a:gdLst>
                <a:gd name="T0" fmla="*/ 39 w 451"/>
                <a:gd name="T1" fmla="*/ 205 h 446"/>
                <a:gd name="T2" fmla="*/ 2 w 451"/>
                <a:gd name="T3" fmla="*/ 276 h 446"/>
                <a:gd name="T4" fmla="*/ 1 w 451"/>
                <a:gd name="T5" fmla="*/ 306 h 446"/>
                <a:gd name="T6" fmla="*/ 41 w 451"/>
                <a:gd name="T7" fmla="*/ 401 h 446"/>
                <a:gd name="T8" fmla="*/ 110 w 451"/>
                <a:gd name="T9" fmla="*/ 375 h 446"/>
                <a:gd name="T10" fmla="*/ 199 w 451"/>
                <a:gd name="T11" fmla="*/ 429 h 446"/>
                <a:gd name="T12" fmla="*/ 348 w 451"/>
                <a:gd name="T13" fmla="*/ 429 h 446"/>
                <a:gd name="T14" fmla="*/ 445 w 451"/>
                <a:gd name="T15" fmla="*/ 368 h 446"/>
                <a:gd name="T16" fmla="*/ 369 w 451"/>
                <a:gd name="T17" fmla="*/ 170 h 446"/>
                <a:gd name="T18" fmla="*/ 239 w 451"/>
                <a:gd name="T19" fmla="*/ 121 h 446"/>
                <a:gd name="T20" fmla="*/ 39 w 451"/>
                <a:gd name="T21" fmla="*/ 205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1" h="446">
                  <a:moveTo>
                    <a:pt x="39" y="205"/>
                  </a:moveTo>
                  <a:cubicBezTo>
                    <a:pt x="16" y="234"/>
                    <a:pt x="9" y="239"/>
                    <a:pt x="2" y="276"/>
                  </a:cubicBezTo>
                  <a:cubicBezTo>
                    <a:pt x="1" y="285"/>
                    <a:pt x="0" y="297"/>
                    <a:pt x="1" y="306"/>
                  </a:cubicBezTo>
                  <a:cubicBezTo>
                    <a:pt x="7" y="351"/>
                    <a:pt x="0" y="397"/>
                    <a:pt x="41" y="401"/>
                  </a:cubicBezTo>
                  <a:cubicBezTo>
                    <a:pt x="73" y="404"/>
                    <a:pt x="78" y="366"/>
                    <a:pt x="110" y="375"/>
                  </a:cubicBezTo>
                  <a:cubicBezTo>
                    <a:pt x="130" y="380"/>
                    <a:pt x="178" y="422"/>
                    <a:pt x="199" y="429"/>
                  </a:cubicBezTo>
                  <a:cubicBezTo>
                    <a:pt x="247" y="446"/>
                    <a:pt x="300" y="446"/>
                    <a:pt x="348" y="429"/>
                  </a:cubicBezTo>
                  <a:cubicBezTo>
                    <a:pt x="384" y="414"/>
                    <a:pt x="417" y="393"/>
                    <a:pt x="445" y="368"/>
                  </a:cubicBezTo>
                  <a:cubicBezTo>
                    <a:pt x="451" y="284"/>
                    <a:pt x="451" y="202"/>
                    <a:pt x="369" y="170"/>
                  </a:cubicBezTo>
                  <a:cubicBezTo>
                    <a:pt x="321" y="150"/>
                    <a:pt x="259" y="136"/>
                    <a:pt x="239" y="121"/>
                  </a:cubicBezTo>
                  <a:cubicBezTo>
                    <a:pt x="140" y="0"/>
                    <a:pt x="87" y="141"/>
                    <a:pt x="39" y="205"/>
                  </a:cubicBez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8" name="Freeform 1877">
              <a:extLst>
                <a:ext uri="{FF2B5EF4-FFF2-40B4-BE49-F238E27FC236}">
                  <a16:creationId xmlns:a16="http://schemas.microsoft.com/office/drawing/2014/main" id="{6623D94C-1FF9-464E-A546-EC9E6382B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6175" y="3106738"/>
              <a:ext cx="47625" cy="92075"/>
            </a:xfrm>
            <a:custGeom>
              <a:avLst/>
              <a:gdLst>
                <a:gd name="T0" fmla="*/ 135 w 144"/>
                <a:gd name="T1" fmla="*/ 156 h 278"/>
                <a:gd name="T2" fmla="*/ 144 w 144"/>
                <a:gd name="T3" fmla="*/ 98 h 278"/>
                <a:gd name="T4" fmla="*/ 8 w 144"/>
                <a:gd name="T5" fmla="*/ 78 h 278"/>
                <a:gd name="T6" fmla="*/ 29 w 144"/>
                <a:gd name="T7" fmla="*/ 164 h 278"/>
                <a:gd name="T8" fmla="*/ 85 w 144"/>
                <a:gd name="T9" fmla="*/ 278 h 278"/>
                <a:gd name="T10" fmla="*/ 135 w 144"/>
                <a:gd name="T11" fmla="*/ 15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278">
                  <a:moveTo>
                    <a:pt x="135" y="156"/>
                  </a:moveTo>
                  <a:cubicBezTo>
                    <a:pt x="140" y="137"/>
                    <a:pt x="144" y="118"/>
                    <a:pt x="144" y="98"/>
                  </a:cubicBezTo>
                  <a:cubicBezTo>
                    <a:pt x="143" y="16"/>
                    <a:pt x="29" y="0"/>
                    <a:pt x="8" y="78"/>
                  </a:cubicBezTo>
                  <a:cubicBezTo>
                    <a:pt x="0" y="107"/>
                    <a:pt x="18" y="139"/>
                    <a:pt x="29" y="164"/>
                  </a:cubicBezTo>
                  <a:cubicBezTo>
                    <a:pt x="46" y="202"/>
                    <a:pt x="59" y="245"/>
                    <a:pt x="85" y="278"/>
                  </a:cubicBezTo>
                  <a:cubicBezTo>
                    <a:pt x="107" y="239"/>
                    <a:pt x="124" y="197"/>
                    <a:pt x="135" y="156"/>
                  </a:cubicBezTo>
                  <a:close/>
                </a:path>
              </a:pathLst>
            </a:custGeom>
            <a:solidFill>
              <a:srgbClr val="783C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9" name="Freeform 1878">
              <a:extLst>
                <a:ext uri="{FF2B5EF4-FFF2-40B4-BE49-F238E27FC236}">
                  <a16:creationId xmlns:a16="http://schemas.microsoft.com/office/drawing/2014/main" id="{7B0A00A1-6BFD-4A96-B8F9-CAEC96150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4900" y="3046413"/>
              <a:ext cx="90487" cy="128588"/>
            </a:xfrm>
            <a:custGeom>
              <a:avLst/>
              <a:gdLst>
                <a:gd name="T0" fmla="*/ 15 w 271"/>
                <a:gd name="T1" fmla="*/ 170 h 382"/>
                <a:gd name="T2" fmla="*/ 35 w 271"/>
                <a:gd name="T3" fmla="*/ 218 h 382"/>
                <a:gd name="T4" fmla="*/ 60 w 271"/>
                <a:gd name="T5" fmla="*/ 290 h 382"/>
                <a:gd name="T6" fmla="*/ 75 w 271"/>
                <a:gd name="T7" fmla="*/ 312 h 382"/>
                <a:gd name="T8" fmla="*/ 212 w 271"/>
                <a:gd name="T9" fmla="*/ 321 h 382"/>
                <a:gd name="T10" fmla="*/ 239 w 271"/>
                <a:gd name="T11" fmla="*/ 225 h 382"/>
                <a:gd name="T12" fmla="*/ 269 w 271"/>
                <a:gd name="T13" fmla="*/ 122 h 382"/>
                <a:gd name="T14" fmla="*/ 235 w 271"/>
                <a:gd name="T15" fmla="*/ 52 h 382"/>
                <a:gd name="T16" fmla="*/ 88 w 271"/>
                <a:gd name="T17" fmla="*/ 21 h 382"/>
                <a:gd name="T18" fmla="*/ 15 w 271"/>
                <a:gd name="T19" fmla="*/ 17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1" h="382">
                  <a:moveTo>
                    <a:pt x="15" y="170"/>
                  </a:moveTo>
                  <a:cubicBezTo>
                    <a:pt x="21" y="187"/>
                    <a:pt x="26" y="202"/>
                    <a:pt x="35" y="218"/>
                  </a:cubicBezTo>
                  <a:cubicBezTo>
                    <a:pt x="47" y="244"/>
                    <a:pt x="46" y="264"/>
                    <a:pt x="60" y="290"/>
                  </a:cubicBezTo>
                  <a:cubicBezTo>
                    <a:pt x="64" y="298"/>
                    <a:pt x="69" y="305"/>
                    <a:pt x="75" y="312"/>
                  </a:cubicBezTo>
                  <a:cubicBezTo>
                    <a:pt x="90" y="382"/>
                    <a:pt x="185" y="355"/>
                    <a:pt x="212" y="321"/>
                  </a:cubicBezTo>
                  <a:cubicBezTo>
                    <a:pt x="238" y="286"/>
                    <a:pt x="232" y="269"/>
                    <a:pt x="239" y="225"/>
                  </a:cubicBezTo>
                  <a:cubicBezTo>
                    <a:pt x="244" y="198"/>
                    <a:pt x="271" y="148"/>
                    <a:pt x="269" y="122"/>
                  </a:cubicBezTo>
                  <a:cubicBezTo>
                    <a:pt x="266" y="95"/>
                    <a:pt x="255" y="70"/>
                    <a:pt x="235" y="52"/>
                  </a:cubicBezTo>
                  <a:cubicBezTo>
                    <a:pt x="198" y="17"/>
                    <a:pt x="135" y="0"/>
                    <a:pt x="88" y="21"/>
                  </a:cubicBezTo>
                  <a:cubicBezTo>
                    <a:pt x="30" y="46"/>
                    <a:pt x="0" y="109"/>
                    <a:pt x="15" y="170"/>
                  </a:cubicBezTo>
                  <a:close/>
                </a:path>
              </a:pathLst>
            </a:custGeom>
            <a:solidFill>
              <a:srgbClr val="783C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0" name="Freeform 1879">
              <a:extLst>
                <a:ext uri="{FF2B5EF4-FFF2-40B4-BE49-F238E27FC236}">
                  <a16:creationId xmlns:a16="http://schemas.microsoft.com/office/drawing/2014/main" id="{61F40C7B-67BA-408A-BDA5-4B6E38491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6488" y="3043238"/>
              <a:ext cx="95250" cy="79375"/>
            </a:xfrm>
            <a:custGeom>
              <a:avLst/>
              <a:gdLst>
                <a:gd name="T0" fmla="*/ 23 w 287"/>
                <a:gd name="T1" fmla="*/ 68 h 235"/>
                <a:gd name="T2" fmla="*/ 7 w 287"/>
                <a:gd name="T3" fmla="*/ 96 h 235"/>
                <a:gd name="T4" fmla="*/ 20 w 287"/>
                <a:gd name="T5" fmla="*/ 174 h 235"/>
                <a:gd name="T6" fmla="*/ 45 w 287"/>
                <a:gd name="T7" fmla="*/ 124 h 235"/>
                <a:gd name="T8" fmla="*/ 89 w 287"/>
                <a:gd name="T9" fmla="*/ 148 h 235"/>
                <a:gd name="T10" fmla="*/ 141 w 287"/>
                <a:gd name="T11" fmla="*/ 146 h 235"/>
                <a:gd name="T12" fmla="*/ 152 w 287"/>
                <a:gd name="T13" fmla="*/ 146 h 235"/>
                <a:gd name="T14" fmla="*/ 163 w 287"/>
                <a:gd name="T15" fmla="*/ 153 h 235"/>
                <a:gd name="T16" fmla="*/ 208 w 287"/>
                <a:gd name="T17" fmla="*/ 156 h 235"/>
                <a:gd name="T18" fmla="*/ 226 w 287"/>
                <a:gd name="T19" fmla="*/ 216 h 235"/>
                <a:gd name="T20" fmla="*/ 261 w 287"/>
                <a:gd name="T21" fmla="*/ 235 h 235"/>
                <a:gd name="T22" fmla="*/ 270 w 287"/>
                <a:gd name="T23" fmla="*/ 214 h 235"/>
                <a:gd name="T24" fmla="*/ 280 w 287"/>
                <a:gd name="T25" fmla="*/ 171 h 235"/>
                <a:gd name="T26" fmla="*/ 273 w 287"/>
                <a:gd name="T27" fmla="*/ 84 h 235"/>
                <a:gd name="T28" fmla="*/ 247 w 287"/>
                <a:gd name="T29" fmla="*/ 52 h 235"/>
                <a:gd name="T30" fmla="*/ 220 w 287"/>
                <a:gd name="T31" fmla="*/ 21 h 235"/>
                <a:gd name="T32" fmla="*/ 194 w 287"/>
                <a:gd name="T33" fmla="*/ 8 h 235"/>
                <a:gd name="T34" fmla="*/ 134 w 287"/>
                <a:gd name="T35" fmla="*/ 1 h 235"/>
                <a:gd name="T36" fmla="*/ 92 w 287"/>
                <a:gd name="T37" fmla="*/ 15 h 235"/>
                <a:gd name="T38" fmla="*/ 59 w 287"/>
                <a:gd name="T39" fmla="*/ 43 h 235"/>
                <a:gd name="T40" fmla="*/ 23 w 287"/>
                <a:gd name="T41" fmla="*/ 68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7" h="235">
                  <a:moveTo>
                    <a:pt x="23" y="68"/>
                  </a:moveTo>
                  <a:cubicBezTo>
                    <a:pt x="16" y="75"/>
                    <a:pt x="10" y="85"/>
                    <a:pt x="7" y="96"/>
                  </a:cubicBezTo>
                  <a:cubicBezTo>
                    <a:pt x="0" y="123"/>
                    <a:pt x="4" y="150"/>
                    <a:pt x="20" y="174"/>
                  </a:cubicBezTo>
                  <a:lnTo>
                    <a:pt x="45" y="124"/>
                  </a:lnTo>
                  <a:cubicBezTo>
                    <a:pt x="56" y="136"/>
                    <a:pt x="73" y="145"/>
                    <a:pt x="89" y="148"/>
                  </a:cubicBezTo>
                  <a:cubicBezTo>
                    <a:pt x="106" y="149"/>
                    <a:pt x="124" y="149"/>
                    <a:pt x="141" y="146"/>
                  </a:cubicBezTo>
                  <a:cubicBezTo>
                    <a:pt x="145" y="145"/>
                    <a:pt x="149" y="145"/>
                    <a:pt x="152" y="146"/>
                  </a:cubicBezTo>
                  <a:cubicBezTo>
                    <a:pt x="156" y="148"/>
                    <a:pt x="160" y="150"/>
                    <a:pt x="163" y="153"/>
                  </a:cubicBezTo>
                  <a:cubicBezTo>
                    <a:pt x="177" y="162"/>
                    <a:pt x="194" y="163"/>
                    <a:pt x="208" y="156"/>
                  </a:cubicBezTo>
                  <a:cubicBezTo>
                    <a:pt x="220" y="173"/>
                    <a:pt x="209" y="202"/>
                    <a:pt x="226" y="216"/>
                  </a:cubicBezTo>
                  <a:cubicBezTo>
                    <a:pt x="237" y="224"/>
                    <a:pt x="254" y="223"/>
                    <a:pt x="261" y="235"/>
                  </a:cubicBezTo>
                  <a:cubicBezTo>
                    <a:pt x="270" y="231"/>
                    <a:pt x="269" y="224"/>
                    <a:pt x="270" y="214"/>
                  </a:cubicBezTo>
                  <a:cubicBezTo>
                    <a:pt x="273" y="201"/>
                    <a:pt x="277" y="187"/>
                    <a:pt x="280" y="171"/>
                  </a:cubicBezTo>
                  <a:cubicBezTo>
                    <a:pt x="287" y="142"/>
                    <a:pt x="284" y="111"/>
                    <a:pt x="273" y="84"/>
                  </a:cubicBezTo>
                  <a:cubicBezTo>
                    <a:pt x="266" y="72"/>
                    <a:pt x="258" y="61"/>
                    <a:pt x="247" y="52"/>
                  </a:cubicBezTo>
                  <a:cubicBezTo>
                    <a:pt x="240" y="40"/>
                    <a:pt x="230" y="31"/>
                    <a:pt x="220" y="21"/>
                  </a:cubicBezTo>
                  <a:cubicBezTo>
                    <a:pt x="212" y="15"/>
                    <a:pt x="204" y="11"/>
                    <a:pt x="194" y="8"/>
                  </a:cubicBezTo>
                  <a:cubicBezTo>
                    <a:pt x="174" y="1"/>
                    <a:pt x="153" y="0"/>
                    <a:pt x="134" y="1"/>
                  </a:cubicBezTo>
                  <a:cubicBezTo>
                    <a:pt x="119" y="3"/>
                    <a:pt x="105" y="8"/>
                    <a:pt x="92" y="15"/>
                  </a:cubicBezTo>
                  <a:cubicBezTo>
                    <a:pt x="80" y="24"/>
                    <a:pt x="68" y="33"/>
                    <a:pt x="59" y="43"/>
                  </a:cubicBezTo>
                  <a:cubicBezTo>
                    <a:pt x="48" y="50"/>
                    <a:pt x="35" y="60"/>
                    <a:pt x="23" y="68"/>
                  </a:cubicBezTo>
                  <a:close/>
                </a:path>
              </a:pathLst>
            </a:custGeom>
            <a:solidFill>
              <a:srgbClr val="1C35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1" name="Freeform 1880">
              <a:extLst>
                <a:ext uri="{FF2B5EF4-FFF2-40B4-BE49-F238E27FC236}">
                  <a16:creationId xmlns:a16="http://schemas.microsoft.com/office/drawing/2014/main" id="{AA85DEB2-927E-4AFF-8551-ECAE01C300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1100" y="3101976"/>
              <a:ext cx="22225" cy="31750"/>
            </a:xfrm>
            <a:custGeom>
              <a:avLst/>
              <a:gdLst>
                <a:gd name="T0" fmla="*/ 57 w 66"/>
                <a:gd name="T1" fmla="*/ 58 h 96"/>
                <a:gd name="T2" fmla="*/ 20 w 66"/>
                <a:gd name="T3" fmla="*/ 93 h 96"/>
                <a:gd name="T4" fmla="*/ 4 w 66"/>
                <a:gd name="T5" fmla="*/ 47 h 96"/>
                <a:gd name="T6" fmla="*/ 45 w 66"/>
                <a:gd name="T7" fmla="*/ 2 h 96"/>
                <a:gd name="T8" fmla="*/ 57 w 66"/>
                <a:gd name="T9" fmla="*/ 5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96">
                  <a:moveTo>
                    <a:pt x="57" y="58"/>
                  </a:moveTo>
                  <a:cubicBezTo>
                    <a:pt x="49" y="80"/>
                    <a:pt x="32" y="96"/>
                    <a:pt x="20" y="93"/>
                  </a:cubicBezTo>
                  <a:cubicBezTo>
                    <a:pt x="7" y="90"/>
                    <a:pt x="0" y="71"/>
                    <a:pt x="4" y="47"/>
                  </a:cubicBezTo>
                  <a:cubicBezTo>
                    <a:pt x="10" y="21"/>
                    <a:pt x="28" y="0"/>
                    <a:pt x="45" y="2"/>
                  </a:cubicBezTo>
                  <a:cubicBezTo>
                    <a:pt x="61" y="5"/>
                    <a:pt x="66" y="32"/>
                    <a:pt x="57" y="58"/>
                  </a:cubicBezTo>
                  <a:close/>
                </a:path>
              </a:pathLst>
            </a:custGeom>
            <a:solidFill>
              <a:srgbClr val="783C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2" name="Freeform 1881">
              <a:extLst>
                <a:ext uri="{FF2B5EF4-FFF2-40B4-BE49-F238E27FC236}">
                  <a16:creationId xmlns:a16="http://schemas.microsoft.com/office/drawing/2014/main" id="{7F56CB27-1B5F-45A4-A4A3-B382DA3B5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0775" y="3113088"/>
              <a:ext cx="68262" cy="61913"/>
            </a:xfrm>
            <a:custGeom>
              <a:avLst/>
              <a:gdLst>
                <a:gd name="T0" fmla="*/ 28 w 202"/>
                <a:gd name="T1" fmla="*/ 143 h 181"/>
                <a:gd name="T2" fmla="*/ 31 w 202"/>
                <a:gd name="T3" fmla="*/ 152 h 181"/>
                <a:gd name="T4" fmla="*/ 36 w 202"/>
                <a:gd name="T5" fmla="*/ 164 h 181"/>
                <a:gd name="T6" fmla="*/ 56 w 202"/>
                <a:gd name="T7" fmla="*/ 175 h 181"/>
                <a:gd name="T8" fmla="*/ 116 w 202"/>
                <a:gd name="T9" fmla="*/ 170 h 181"/>
                <a:gd name="T10" fmla="*/ 146 w 202"/>
                <a:gd name="T11" fmla="*/ 150 h 181"/>
                <a:gd name="T12" fmla="*/ 176 w 202"/>
                <a:gd name="T13" fmla="*/ 136 h 181"/>
                <a:gd name="T14" fmla="*/ 191 w 202"/>
                <a:gd name="T15" fmla="*/ 88 h 181"/>
                <a:gd name="T16" fmla="*/ 199 w 202"/>
                <a:gd name="T17" fmla="*/ 40 h 181"/>
                <a:gd name="T18" fmla="*/ 199 w 202"/>
                <a:gd name="T19" fmla="*/ 7 h 181"/>
                <a:gd name="T20" fmla="*/ 191 w 202"/>
                <a:gd name="T21" fmla="*/ 0 h 181"/>
                <a:gd name="T22" fmla="*/ 188 w 202"/>
                <a:gd name="T23" fmla="*/ 1 h 181"/>
                <a:gd name="T24" fmla="*/ 126 w 202"/>
                <a:gd name="T25" fmla="*/ 83 h 181"/>
                <a:gd name="T26" fmla="*/ 77 w 202"/>
                <a:gd name="T27" fmla="*/ 54 h 181"/>
                <a:gd name="T28" fmla="*/ 27 w 202"/>
                <a:gd name="T29" fmla="*/ 86 h 181"/>
                <a:gd name="T30" fmla="*/ 3 w 202"/>
                <a:gd name="T31" fmla="*/ 53 h 181"/>
                <a:gd name="T32" fmla="*/ 11 w 202"/>
                <a:gd name="T33" fmla="*/ 102 h 181"/>
                <a:gd name="T34" fmla="*/ 22 w 202"/>
                <a:gd name="T35" fmla="*/ 121 h 181"/>
                <a:gd name="T36" fmla="*/ 28 w 202"/>
                <a:gd name="T37" fmla="*/ 14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" h="181">
                  <a:moveTo>
                    <a:pt x="28" y="143"/>
                  </a:moveTo>
                  <a:cubicBezTo>
                    <a:pt x="29" y="146"/>
                    <a:pt x="29" y="149"/>
                    <a:pt x="31" y="152"/>
                  </a:cubicBezTo>
                  <a:cubicBezTo>
                    <a:pt x="32" y="156"/>
                    <a:pt x="34" y="160"/>
                    <a:pt x="36" y="164"/>
                  </a:cubicBezTo>
                  <a:cubicBezTo>
                    <a:pt x="42" y="170"/>
                    <a:pt x="48" y="174"/>
                    <a:pt x="56" y="175"/>
                  </a:cubicBezTo>
                  <a:cubicBezTo>
                    <a:pt x="75" y="181"/>
                    <a:pt x="98" y="180"/>
                    <a:pt x="116" y="170"/>
                  </a:cubicBezTo>
                  <a:cubicBezTo>
                    <a:pt x="127" y="164"/>
                    <a:pt x="135" y="156"/>
                    <a:pt x="146" y="150"/>
                  </a:cubicBezTo>
                  <a:cubicBezTo>
                    <a:pt x="156" y="148"/>
                    <a:pt x="167" y="142"/>
                    <a:pt x="176" y="136"/>
                  </a:cubicBezTo>
                  <a:cubicBezTo>
                    <a:pt x="188" y="124"/>
                    <a:pt x="188" y="104"/>
                    <a:pt x="191" y="88"/>
                  </a:cubicBezTo>
                  <a:lnTo>
                    <a:pt x="199" y="40"/>
                  </a:lnTo>
                  <a:cubicBezTo>
                    <a:pt x="202" y="29"/>
                    <a:pt x="202" y="18"/>
                    <a:pt x="199" y="7"/>
                  </a:cubicBezTo>
                  <a:cubicBezTo>
                    <a:pt x="198" y="3"/>
                    <a:pt x="194" y="0"/>
                    <a:pt x="191" y="0"/>
                  </a:cubicBezTo>
                  <a:cubicBezTo>
                    <a:pt x="190" y="0"/>
                    <a:pt x="188" y="1"/>
                    <a:pt x="188" y="1"/>
                  </a:cubicBezTo>
                  <a:cubicBezTo>
                    <a:pt x="162" y="24"/>
                    <a:pt x="141" y="53"/>
                    <a:pt x="126" y="83"/>
                  </a:cubicBezTo>
                  <a:cubicBezTo>
                    <a:pt x="113" y="68"/>
                    <a:pt x="95" y="58"/>
                    <a:pt x="77" y="54"/>
                  </a:cubicBezTo>
                  <a:cubicBezTo>
                    <a:pt x="54" y="51"/>
                    <a:pt x="34" y="65"/>
                    <a:pt x="27" y="86"/>
                  </a:cubicBezTo>
                  <a:cubicBezTo>
                    <a:pt x="20" y="75"/>
                    <a:pt x="11" y="64"/>
                    <a:pt x="3" y="53"/>
                  </a:cubicBezTo>
                  <a:cubicBezTo>
                    <a:pt x="0" y="70"/>
                    <a:pt x="3" y="86"/>
                    <a:pt x="11" y="102"/>
                  </a:cubicBezTo>
                  <a:cubicBezTo>
                    <a:pt x="14" y="109"/>
                    <a:pt x="18" y="115"/>
                    <a:pt x="22" y="121"/>
                  </a:cubicBezTo>
                  <a:cubicBezTo>
                    <a:pt x="24" y="131"/>
                    <a:pt x="25" y="136"/>
                    <a:pt x="28" y="143"/>
                  </a:cubicBezTo>
                  <a:close/>
                </a:path>
              </a:pathLst>
            </a:custGeom>
            <a:solidFill>
              <a:srgbClr val="1C35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3" name="Freeform 1882">
              <a:extLst>
                <a:ext uri="{FF2B5EF4-FFF2-40B4-BE49-F238E27FC236}">
                  <a16:creationId xmlns:a16="http://schemas.microsoft.com/office/drawing/2014/main" id="{2256D5C5-3D7C-4533-B0C5-51343553C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1888" y="3122613"/>
              <a:ext cx="15875" cy="22225"/>
            </a:xfrm>
            <a:custGeom>
              <a:avLst/>
              <a:gdLst>
                <a:gd name="T0" fmla="*/ 2 w 48"/>
                <a:gd name="T1" fmla="*/ 50 h 67"/>
                <a:gd name="T2" fmla="*/ 11 w 48"/>
                <a:gd name="T3" fmla="*/ 64 h 67"/>
                <a:gd name="T4" fmla="*/ 28 w 48"/>
                <a:gd name="T5" fmla="*/ 65 h 67"/>
                <a:gd name="T6" fmla="*/ 48 w 48"/>
                <a:gd name="T7" fmla="*/ 51 h 67"/>
                <a:gd name="T8" fmla="*/ 20 w 48"/>
                <a:gd name="T9" fmla="*/ 0 h 67"/>
                <a:gd name="T10" fmla="*/ 2 w 48"/>
                <a:gd name="T11" fmla="*/ 5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67">
                  <a:moveTo>
                    <a:pt x="2" y="50"/>
                  </a:moveTo>
                  <a:cubicBezTo>
                    <a:pt x="2" y="56"/>
                    <a:pt x="6" y="61"/>
                    <a:pt x="11" y="64"/>
                  </a:cubicBezTo>
                  <a:cubicBezTo>
                    <a:pt x="17" y="67"/>
                    <a:pt x="22" y="67"/>
                    <a:pt x="28" y="65"/>
                  </a:cubicBezTo>
                  <a:cubicBezTo>
                    <a:pt x="38" y="63"/>
                    <a:pt x="45" y="61"/>
                    <a:pt x="48" y="51"/>
                  </a:cubicBezTo>
                  <a:cubicBezTo>
                    <a:pt x="46" y="31"/>
                    <a:pt x="36" y="13"/>
                    <a:pt x="20" y="0"/>
                  </a:cubicBezTo>
                  <a:cubicBezTo>
                    <a:pt x="17" y="22"/>
                    <a:pt x="0" y="36"/>
                    <a:pt x="2" y="50"/>
                  </a:cubicBezTo>
                  <a:close/>
                </a:path>
              </a:pathLst>
            </a:custGeom>
            <a:solidFill>
              <a:srgbClr val="783C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4" name="Freeform 1883">
              <a:extLst>
                <a:ext uri="{FF2B5EF4-FFF2-40B4-BE49-F238E27FC236}">
                  <a16:creationId xmlns:a16="http://schemas.microsoft.com/office/drawing/2014/main" id="{CA737E4D-2359-4627-BE5F-7FDB45790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7925" y="3236913"/>
              <a:ext cx="85725" cy="139700"/>
            </a:xfrm>
            <a:custGeom>
              <a:avLst/>
              <a:gdLst>
                <a:gd name="T0" fmla="*/ 6 w 255"/>
                <a:gd name="T1" fmla="*/ 379 h 420"/>
                <a:gd name="T2" fmla="*/ 73 w 255"/>
                <a:gd name="T3" fmla="*/ 411 h 420"/>
                <a:gd name="T4" fmla="*/ 223 w 255"/>
                <a:gd name="T5" fmla="*/ 161 h 420"/>
                <a:gd name="T6" fmla="*/ 255 w 255"/>
                <a:gd name="T7" fmla="*/ 12 h 420"/>
                <a:gd name="T8" fmla="*/ 136 w 255"/>
                <a:gd name="T9" fmla="*/ 0 h 420"/>
                <a:gd name="T10" fmla="*/ 119 w 255"/>
                <a:gd name="T11" fmla="*/ 83 h 420"/>
                <a:gd name="T12" fmla="*/ 81 w 255"/>
                <a:gd name="T13" fmla="*/ 174 h 420"/>
                <a:gd name="T14" fmla="*/ 6 w 255"/>
                <a:gd name="T15" fmla="*/ 379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5" h="420">
                  <a:moveTo>
                    <a:pt x="6" y="379"/>
                  </a:moveTo>
                  <a:cubicBezTo>
                    <a:pt x="0" y="392"/>
                    <a:pt x="63" y="420"/>
                    <a:pt x="73" y="411"/>
                  </a:cubicBezTo>
                  <a:cubicBezTo>
                    <a:pt x="88" y="392"/>
                    <a:pt x="195" y="214"/>
                    <a:pt x="223" y="161"/>
                  </a:cubicBezTo>
                  <a:cubicBezTo>
                    <a:pt x="247" y="118"/>
                    <a:pt x="246" y="100"/>
                    <a:pt x="255" y="12"/>
                  </a:cubicBezTo>
                  <a:cubicBezTo>
                    <a:pt x="237" y="15"/>
                    <a:pt x="147" y="21"/>
                    <a:pt x="136" y="0"/>
                  </a:cubicBezTo>
                  <a:cubicBezTo>
                    <a:pt x="131" y="28"/>
                    <a:pt x="126" y="55"/>
                    <a:pt x="119" y="83"/>
                  </a:cubicBezTo>
                  <a:cubicBezTo>
                    <a:pt x="109" y="114"/>
                    <a:pt x="95" y="126"/>
                    <a:pt x="81" y="174"/>
                  </a:cubicBezTo>
                  <a:cubicBezTo>
                    <a:pt x="74" y="196"/>
                    <a:pt x="55" y="299"/>
                    <a:pt x="6" y="379"/>
                  </a:cubicBezTo>
                  <a:close/>
                </a:path>
              </a:pathLst>
            </a:custGeom>
            <a:solidFill>
              <a:srgbClr val="783C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5" name="Freeform 1884">
              <a:extLst>
                <a:ext uri="{FF2B5EF4-FFF2-40B4-BE49-F238E27FC236}">
                  <a16:creationId xmlns:a16="http://schemas.microsoft.com/office/drawing/2014/main" id="{E826C33C-E093-4527-AD8F-2CDA76C9C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1725" y="3175001"/>
              <a:ext cx="50800" cy="120650"/>
            </a:xfrm>
            <a:custGeom>
              <a:avLst/>
              <a:gdLst>
                <a:gd name="T0" fmla="*/ 19 w 154"/>
                <a:gd name="T1" fmla="*/ 240 h 357"/>
                <a:gd name="T2" fmla="*/ 56 w 154"/>
                <a:gd name="T3" fmla="*/ 171 h 357"/>
                <a:gd name="T4" fmla="*/ 83 w 154"/>
                <a:gd name="T5" fmla="*/ 38 h 357"/>
                <a:gd name="T6" fmla="*/ 154 w 154"/>
                <a:gd name="T7" fmla="*/ 60 h 357"/>
                <a:gd name="T8" fmla="*/ 136 w 154"/>
                <a:gd name="T9" fmla="*/ 235 h 357"/>
                <a:gd name="T10" fmla="*/ 65 w 154"/>
                <a:gd name="T11" fmla="*/ 355 h 357"/>
                <a:gd name="T12" fmla="*/ 39 w 154"/>
                <a:gd name="T13" fmla="*/ 354 h 357"/>
                <a:gd name="T14" fmla="*/ 3 w 154"/>
                <a:gd name="T15" fmla="*/ 287 h 357"/>
                <a:gd name="T16" fmla="*/ 19 w 154"/>
                <a:gd name="T17" fmla="*/ 2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357">
                  <a:moveTo>
                    <a:pt x="19" y="240"/>
                  </a:moveTo>
                  <a:cubicBezTo>
                    <a:pt x="31" y="216"/>
                    <a:pt x="46" y="194"/>
                    <a:pt x="56" y="171"/>
                  </a:cubicBezTo>
                  <a:cubicBezTo>
                    <a:pt x="72" y="128"/>
                    <a:pt x="82" y="84"/>
                    <a:pt x="83" y="38"/>
                  </a:cubicBezTo>
                  <a:cubicBezTo>
                    <a:pt x="81" y="0"/>
                    <a:pt x="146" y="24"/>
                    <a:pt x="154" y="60"/>
                  </a:cubicBezTo>
                  <a:cubicBezTo>
                    <a:pt x="150" y="118"/>
                    <a:pt x="146" y="177"/>
                    <a:pt x="136" y="235"/>
                  </a:cubicBezTo>
                  <a:cubicBezTo>
                    <a:pt x="127" y="288"/>
                    <a:pt x="131" y="345"/>
                    <a:pt x="65" y="355"/>
                  </a:cubicBezTo>
                  <a:cubicBezTo>
                    <a:pt x="57" y="357"/>
                    <a:pt x="47" y="357"/>
                    <a:pt x="39" y="354"/>
                  </a:cubicBezTo>
                  <a:cubicBezTo>
                    <a:pt x="12" y="345"/>
                    <a:pt x="0" y="315"/>
                    <a:pt x="3" y="287"/>
                  </a:cubicBezTo>
                  <a:cubicBezTo>
                    <a:pt x="5" y="272"/>
                    <a:pt x="11" y="255"/>
                    <a:pt x="19" y="240"/>
                  </a:cubicBezTo>
                  <a:close/>
                </a:path>
              </a:pathLst>
            </a:custGeom>
            <a:solidFill>
              <a:srgbClr val="783C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6" name="Freeform 1885">
              <a:extLst>
                <a:ext uri="{FF2B5EF4-FFF2-40B4-BE49-F238E27FC236}">
                  <a16:creationId xmlns:a16="http://schemas.microsoft.com/office/drawing/2014/main" id="{76FFA19E-47FB-434D-9900-0210156C2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125" y="3144838"/>
              <a:ext cx="46037" cy="58738"/>
            </a:xfrm>
            <a:custGeom>
              <a:avLst/>
              <a:gdLst>
                <a:gd name="T0" fmla="*/ 103 w 137"/>
                <a:gd name="T1" fmla="*/ 98 h 172"/>
                <a:gd name="T2" fmla="*/ 112 w 137"/>
                <a:gd name="T3" fmla="*/ 92 h 172"/>
                <a:gd name="T4" fmla="*/ 112 w 137"/>
                <a:gd name="T5" fmla="*/ 64 h 172"/>
                <a:gd name="T6" fmla="*/ 112 w 137"/>
                <a:gd name="T7" fmla="*/ 64 h 172"/>
                <a:gd name="T8" fmla="*/ 131 w 137"/>
                <a:gd name="T9" fmla="*/ 53 h 172"/>
                <a:gd name="T10" fmla="*/ 130 w 137"/>
                <a:gd name="T11" fmla="*/ 33 h 172"/>
                <a:gd name="T12" fmla="*/ 130 w 137"/>
                <a:gd name="T13" fmla="*/ 33 h 172"/>
                <a:gd name="T14" fmla="*/ 123 w 137"/>
                <a:gd name="T15" fmla="*/ 30 h 172"/>
                <a:gd name="T16" fmla="*/ 82 w 137"/>
                <a:gd name="T17" fmla="*/ 32 h 172"/>
                <a:gd name="T18" fmla="*/ 95 w 137"/>
                <a:gd name="T19" fmla="*/ 14 h 172"/>
                <a:gd name="T20" fmla="*/ 80 w 137"/>
                <a:gd name="T21" fmla="*/ 5 h 172"/>
                <a:gd name="T22" fmla="*/ 39 w 137"/>
                <a:gd name="T23" fmla="*/ 30 h 172"/>
                <a:gd name="T24" fmla="*/ 13 w 137"/>
                <a:gd name="T25" fmla="*/ 69 h 172"/>
                <a:gd name="T26" fmla="*/ 2 w 137"/>
                <a:gd name="T27" fmla="*/ 104 h 172"/>
                <a:gd name="T28" fmla="*/ 23 w 137"/>
                <a:gd name="T29" fmla="*/ 157 h 172"/>
                <a:gd name="T30" fmla="*/ 71 w 137"/>
                <a:gd name="T31" fmla="*/ 160 h 172"/>
                <a:gd name="T32" fmla="*/ 80 w 137"/>
                <a:gd name="T33" fmla="*/ 133 h 172"/>
                <a:gd name="T34" fmla="*/ 96 w 137"/>
                <a:gd name="T35" fmla="*/ 110 h 172"/>
                <a:gd name="T36" fmla="*/ 103 w 137"/>
                <a:gd name="T37" fmla="*/ 98 h 172"/>
                <a:gd name="T38" fmla="*/ 103 w 137"/>
                <a:gd name="T39" fmla="*/ 9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7" h="172">
                  <a:moveTo>
                    <a:pt x="103" y="98"/>
                  </a:moveTo>
                  <a:cubicBezTo>
                    <a:pt x="106" y="96"/>
                    <a:pt x="109" y="94"/>
                    <a:pt x="112" y="92"/>
                  </a:cubicBezTo>
                  <a:cubicBezTo>
                    <a:pt x="120" y="83"/>
                    <a:pt x="120" y="71"/>
                    <a:pt x="112" y="64"/>
                  </a:cubicBezTo>
                  <a:cubicBezTo>
                    <a:pt x="112" y="64"/>
                    <a:pt x="112" y="64"/>
                    <a:pt x="112" y="64"/>
                  </a:cubicBezTo>
                  <a:cubicBezTo>
                    <a:pt x="119" y="62"/>
                    <a:pt x="126" y="59"/>
                    <a:pt x="131" y="53"/>
                  </a:cubicBezTo>
                  <a:cubicBezTo>
                    <a:pt x="137" y="47"/>
                    <a:pt x="135" y="37"/>
                    <a:pt x="130" y="33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127" y="32"/>
                    <a:pt x="126" y="30"/>
                    <a:pt x="123" y="30"/>
                  </a:cubicBezTo>
                  <a:cubicBezTo>
                    <a:pt x="109" y="30"/>
                    <a:pt x="96" y="30"/>
                    <a:pt x="82" y="32"/>
                  </a:cubicBezTo>
                  <a:cubicBezTo>
                    <a:pt x="88" y="26"/>
                    <a:pt x="94" y="23"/>
                    <a:pt x="95" y="14"/>
                  </a:cubicBezTo>
                  <a:cubicBezTo>
                    <a:pt x="96" y="4"/>
                    <a:pt x="89" y="0"/>
                    <a:pt x="80" y="5"/>
                  </a:cubicBezTo>
                  <a:cubicBezTo>
                    <a:pt x="70" y="11"/>
                    <a:pt x="53" y="20"/>
                    <a:pt x="39" y="30"/>
                  </a:cubicBezTo>
                  <a:cubicBezTo>
                    <a:pt x="27" y="40"/>
                    <a:pt x="18" y="54"/>
                    <a:pt x="13" y="69"/>
                  </a:cubicBezTo>
                  <a:cubicBezTo>
                    <a:pt x="7" y="80"/>
                    <a:pt x="4" y="93"/>
                    <a:pt x="2" y="104"/>
                  </a:cubicBezTo>
                  <a:cubicBezTo>
                    <a:pt x="0" y="121"/>
                    <a:pt x="7" y="147"/>
                    <a:pt x="23" y="157"/>
                  </a:cubicBezTo>
                  <a:cubicBezTo>
                    <a:pt x="25" y="158"/>
                    <a:pt x="70" y="172"/>
                    <a:pt x="71" y="160"/>
                  </a:cubicBezTo>
                  <a:cubicBezTo>
                    <a:pt x="73" y="151"/>
                    <a:pt x="75" y="142"/>
                    <a:pt x="80" y="133"/>
                  </a:cubicBezTo>
                  <a:cubicBezTo>
                    <a:pt x="84" y="125"/>
                    <a:pt x="92" y="118"/>
                    <a:pt x="96" y="110"/>
                  </a:cubicBezTo>
                  <a:cubicBezTo>
                    <a:pt x="98" y="107"/>
                    <a:pt x="99" y="103"/>
                    <a:pt x="103" y="98"/>
                  </a:cubicBezTo>
                  <a:cubicBezTo>
                    <a:pt x="102" y="98"/>
                    <a:pt x="102" y="98"/>
                    <a:pt x="103" y="98"/>
                  </a:cubicBezTo>
                  <a:close/>
                </a:path>
              </a:pathLst>
            </a:custGeom>
            <a:solidFill>
              <a:srgbClr val="783C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7" name="Freeform 1886">
              <a:extLst>
                <a:ext uri="{FF2B5EF4-FFF2-40B4-BE49-F238E27FC236}">
                  <a16:creationId xmlns:a16="http://schemas.microsoft.com/office/drawing/2014/main" id="{B955A5D9-64C8-498D-AADB-764775C4E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8363" y="3748088"/>
              <a:ext cx="44450" cy="103188"/>
            </a:xfrm>
            <a:custGeom>
              <a:avLst/>
              <a:gdLst>
                <a:gd name="T0" fmla="*/ 2 w 134"/>
                <a:gd name="T1" fmla="*/ 193 h 303"/>
                <a:gd name="T2" fmla="*/ 0 w 134"/>
                <a:gd name="T3" fmla="*/ 206 h 303"/>
                <a:gd name="T4" fmla="*/ 28 w 134"/>
                <a:gd name="T5" fmla="*/ 267 h 303"/>
                <a:gd name="T6" fmla="*/ 50 w 134"/>
                <a:gd name="T7" fmla="*/ 285 h 303"/>
                <a:gd name="T8" fmla="*/ 126 w 134"/>
                <a:gd name="T9" fmla="*/ 246 h 303"/>
                <a:gd name="T10" fmla="*/ 134 w 134"/>
                <a:gd name="T11" fmla="*/ 202 h 303"/>
                <a:gd name="T12" fmla="*/ 124 w 134"/>
                <a:gd name="T13" fmla="*/ 150 h 303"/>
                <a:gd name="T14" fmla="*/ 123 w 134"/>
                <a:gd name="T15" fmla="*/ 78 h 303"/>
                <a:gd name="T16" fmla="*/ 89 w 134"/>
                <a:gd name="T17" fmla="*/ 19 h 303"/>
                <a:gd name="T18" fmla="*/ 64 w 134"/>
                <a:gd name="T19" fmla="*/ 0 h 303"/>
                <a:gd name="T20" fmla="*/ 53 w 134"/>
                <a:gd name="T21" fmla="*/ 2 h 303"/>
                <a:gd name="T22" fmla="*/ 20 w 134"/>
                <a:gd name="T23" fmla="*/ 37 h 303"/>
                <a:gd name="T24" fmla="*/ 13 w 134"/>
                <a:gd name="T25" fmla="*/ 147 h 303"/>
                <a:gd name="T26" fmla="*/ 2 w 134"/>
                <a:gd name="T27" fmla="*/ 19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4" h="303">
                  <a:moveTo>
                    <a:pt x="2" y="193"/>
                  </a:moveTo>
                  <a:cubicBezTo>
                    <a:pt x="2" y="197"/>
                    <a:pt x="0" y="202"/>
                    <a:pt x="0" y="206"/>
                  </a:cubicBezTo>
                  <a:cubicBezTo>
                    <a:pt x="3" y="228"/>
                    <a:pt x="13" y="250"/>
                    <a:pt x="28" y="267"/>
                  </a:cubicBezTo>
                  <a:cubicBezTo>
                    <a:pt x="34" y="274"/>
                    <a:pt x="42" y="281"/>
                    <a:pt x="50" y="285"/>
                  </a:cubicBezTo>
                  <a:cubicBezTo>
                    <a:pt x="84" y="303"/>
                    <a:pt x="117" y="278"/>
                    <a:pt x="126" y="246"/>
                  </a:cubicBezTo>
                  <a:cubicBezTo>
                    <a:pt x="130" y="231"/>
                    <a:pt x="133" y="217"/>
                    <a:pt x="134" y="202"/>
                  </a:cubicBezTo>
                  <a:cubicBezTo>
                    <a:pt x="133" y="185"/>
                    <a:pt x="130" y="167"/>
                    <a:pt x="124" y="150"/>
                  </a:cubicBezTo>
                  <a:cubicBezTo>
                    <a:pt x="121" y="126"/>
                    <a:pt x="128" y="101"/>
                    <a:pt x="123" y="78"/>
                  </a:cubicBezTo>
                  <a:cubicBezTo>
                    <a:pt x="117" y="57"/>
                    <a:pt x="101" y="37"/>
                    <a:pt x="89" y="19"/>
                  </a:cubicBezTo>
                  <a:cubicBezTo>
                    <a:pt x="84" y="9"/>
                    <a:pt x="75" y="0"/>
                    <a:pt x="64" y="0"/>
                  </a:cubicBezTo>
                  <a:cubicBezTo>
                    <a:pt x="60" y="0"/>
                    <a:pt x="56" y="1"/>
                    <a:pt x="53" y="2"/>
                  </a:cubicBezTo>
                  <a:cubicBezTo>
                    <a:pt x="38" y="9"/>
                    <a:pt x="27" y="22"/>
                    <a:pt x="20" y="37"/>
                  </a:cubicBezTo>
                  <a:cubicBezTo>
                    <a:pt x="6" y="72"/>
                    <a:pt x="18" y="111"/>
                    <a:pt x="13" y="147"/>
                  </a:cubicBezTo>
                  <a:cubicBezTo>
                    <a:pt x="10" y="164"/>
                    <a:pt x="3" y="178"/>
                    <a:pt x="2" y="193"/>
                  </a:cubicBezTo>
                  <a:close/>
                </a:path>
              </a:pathLst>
            </a:custGeom>
            <a:solidFill>
              <a:srgbClr val="1C35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8" name="Freeform 1887">
              <a:extLst>
                <a:ext uri="{FF2B5EF4-FFF2-40B4-BE49-F238E27FC236}">
                  <a16:creationId xmlns:a16="http://schemas.microsoft.com/office/drawing/2014/main" id="{BDBCED91-0A76-456C-9972-48594D113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6300" y="3754438"/>
              <a:ext cx="28575" cy="61913"/>
            </a:xfrm>
            <a:custGeom>
              <a:avLst/>
              <a:gdLst>
                <a:gd name="T0" fmla="*/ 4 w 88"/>
                <a:gd name="T1" fmla="*/ 106 h 181"/>
                <a:gd name="T2" fmla="*/ 21 w 88"/>
                <a:gd name="T3" fmla="*/ 162 h 181"/>
                <a:gd name="T4" fmla="*/ 43 w 88"/>
                <a:gd name="T5" fmla="*/ 178 h 181"/>
                <a:gd name="T6" fmla="*/ 86 w 88"/>
                <a:gd name="T7" fmla="*/ 81 h 181"/>
                <a:gd name="T8" fmla="*/ 39 w 88"/>
                <a:gd name="T9" fmla="*/ 3 h 181"/>
                <a:gd name="T10" fmla="*/ 3 w 88"/>
                <a:gd name="T11" fmla="*/ 24 h 181"/>
                <a:gd name="T12" fmla="*/ 4 w 88"/>
                <a:gd name="T13" fmla="*/ 63 h 181"/>
                <a:gd name="T14" fmla="*/ 4 w 88"/>
                <a:gd name="T15" fmla="*/ 10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81">
                  <a:moveTo>
                    <a:pt x="4" y="106"/>
                  </a:moveTo>
                  <a:cubicBezTo>
                    <a:pt x="4" y="125"/>
                    <a:pt x="10" y="145"/>
                    <a:pt x="21" y="162"/>
                  </a:cubicBezTo>
                  <a:cubicBezTo>
                    <a:pt x="25" y="170"/>
                    <a:pt x="34" y="177"/>
                    <a:pt x="43" y="178"/>
                  </a:cubicBezTo>
                  <a:cubicBezTo>
                    <a:pt x="84" y="181"/>
                    <a:pt x="88" y="106"/>
                    <a:pt x="86" y="81"/>
                  </a:cubicBezTo>
                  <a:cubicBezTo>
                    <a:pt x="86" y="50"/>
                    <a:pt x="78" y="7"/>
                    <a:pt x="39" y="3"/>
                  </a:cubicBezTo>
                  <a:cubicBezTo>
                    <a:pt x="24" y="0"/>
                    <a:pt x="8" y="8"/>
                    <a:pt x="3" y="24"/>
                  </a:cubicBezTo>
                  <a:cubicBezTo>
                    <a:pt x="0" y="35"/>
                    <a:pt x="6" y="52"/>
                    <a:pt x="4" y="63"/>
                  </a:cubicBezTo>
                  <a:cubicBezTo>
                    <a:pt x="4" y="78"/>
                    <a:pt x="4" y="92"/>
                    <a:pt x="4" y="106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9" name="Freeform 1888">
              <a:extLst>
                <a:ext uri="{FF2B5EF4-FFF2-40B4-BE49-F238E27FC236}">
                  <a16:creationId xmlns:a16="http://schemas.microsoft.com/office/drawing/2014/main" id="{F2517CA7-6768-4D8F-9024-CC4099CCF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2013" y="3678238"/>
              <a:ext cx="38100" cy="107950"/>
            </a:xfrm>
            <a:custGeom>
              <a:avLst/>
              <a:gdLst>
                <a:gd name="T0" fmla="*/ 0 w 114"/>
                <a:gd name="T1" fmla="*/ 11 h 319"/>
                <a:gd name="T2" fmla="*/ 46 w 114"/>
                <a:gd name="T3" fmla="*/ 319 h 319"/>
                <a:gd name="T4" fmla="*/ 114 w 114"/>
                <a:gd name="T5" fmla="*/ 319 h 319"/>
                <a:gd name="T6" fmla="*/ 106 w 114"/>
                <a:gd name="T7" fmla="*/ 0 h 319"/>
                <a:gd name="T8" fmla="*/ 0 w 114"/>
                <a:gd name="T9" fmla="*/ 11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319">
                  <a:moveTo>
                    <a:pt x="0" y="11"/>
                  </a:moveTo>
                  <a:cubicBezTo>
                    <a:pt x="0" y="19"/>
                    <a:pt x="46" y="319"/>
                    <a:pt x="46" y="319"/>
                  </a:cubicBezTo>
                  <a:lnTo>
                    <a:pt x="114" y="319"/>
                  </a:lnTo>
                  <a:lnTo>
                    <a:pt x="106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0" name="Freeform 1889">
              <a:extLst>
                <a:ext uri="{FF2B5EF4-FFF2-40B4-BE49-F238E27FC236}">
                  <a16:creationId xmlns:a16="http://schemas.microsoft.com/office/drawing/2014/main" id="{54A00BE0-FFDC-40C1-B763-0AD63F8A6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8525" y="3743326"/>
              <a:ext cx="82550" cy="53975"/>
            </a:xfrm>
            <a:custGeom>
              <a:avLst/>
              <a:gdLst>
                <a:gd name="T0" fmla="*/ 235 w 249"/>
                <a:gd name="T1" fmla="*/ 101 h 160"/>
                <a:gd name="T2" fmla="*/ 106 w 249"/>
                <a:gd name="T3" fmla="*/ 18 h 160"/>
                <a:gd name="T4" fmla="*/ 96 w 249"/>
                <a:gd name="T5" fmla="*/ 12 h 160"/>
                <a:gd name="T6" fmla="*/ 88 w 249"/>
                <a:gd name="T7" fmla="*/ 11 h 160"/>
                <a:gd name="T8" fmla="*/ 19 w 249"/>
                <a:gd name="T9" fmla="*/ 2 h 160"/>
                <a:gd name="T10" fmla="*/ 19 w 249"/>
                <a:gd name="T11" fmla="*/ 104 h 160"/>
                <a:gd name="T12" fmla="*/ 85 w 249"/>
                <a:gd name="T13" fmla="*/ 115 h 160"/>
                <a:gd name="T14" fmla="*/ 114 w 249"/>
                <a:gd name="T15" fmla="*/ 133 h 160"/>
                <a:gd name="T16" fmla="*/ 244 w 249"/>
                <a:gd name="T17" fmla="*/ 128 h 160"/>
                <a:gd name="T18" fmla="*/ 235 w 249"/>
                <a:gd name="T19" fmla="*/ 10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" h="160">
                  <a:moveTo>
                    <a:pt x="235" y="101"/>
                  </a:moveTo>
                  <a:cubicBezTo>
                    <a:pt x="191" y="76"/>
                    <a:pt x="148" y="48"/>
                    <a:pt x="106" y="18"/>
                  </a:cubicBezTo>
                  <a:cubicBezTo>
                    <a:pt x="103" y="15"/>
                    <a:pt x="100" y="14"/>
                    <a:pt x="96" y="12"/>
                  </a:cubicBezTo>
                  <a:cubicBezTo>
                    <a:pt x="93" y="12"/>
                    <a:pt x="90" y="11"/>
                    <a:pt x="88" y="11"/>
                  </a:cubicBezTo>
                  <a:cubicBezTo>
                    <a:pt x="64" y="9"/>
                    <a:pt x="43" y="0"/>
                    <a:pt x="19" y="2"/>
                  </a:cubicBezTo>
                  <a:cubicBezTo>
                    <a:pt x="14" y="25"/>
                    <a:pt x="0" y="46"/>
                    <a:pt x="19" y="104"/>
                  </a:cubicBezTo>
                  <a:cubicBezTo>
                    <a:pt x="35" y="114"/>
                    <a:pt x="68" y="107"/>
                    <a:pt x="85" y="115"/>
                  </a:cubicBezTo>
                  <a:cubicBezTo>
                    <a:pt x="96" y="121"/>
                    <a:pt x="104" y="128"/>
                    <a:pt x="114" y="133"/>
                  </a:cubicBezTo>
                  <a:cubicBezTo>
                    <a:pt x="143" y="149"/>
                    <a:pt x="238" y="160"/>
                    <a:pt x="244" y="128"/>
                  </a:cubicBezTo>
                  <a:cubicBezTo>
                    <a:pt x="249" y="117"/>
                    <a:pt x="245" y="107"/>
                    <a:pt x="235" y="101"/>
                  </a:cubicBezTo>
                  <a:close/>
                </a:path>
              </a:pathLst>
            </a:custGeom>
            <a:solidFill>
              <a:srgbClr val="1C35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1" name="Freeform 1890">
              <a:extLst>
                <a:ext uri="{FF2B5EF4-FFF2-40B4-BE49-F238E27FC236}">
                  <a16:creationId xmlns:a16="http://schemas.microsoft.com/office/drawing/2014/main" id="{FD747B00-C16E-46CF-9156-5A5AE5AE4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6938" y="3729038"/>
              <a:ext cx="74612" cy="46038"/>
            </a:xfrm>
            <a:custGeom>
              <a:avLst/>
              <a:gdLst>
                <a:gd name="T0" fmla="*/ 141 w 226"/>
                <a:gd name="T1" fmla="*/ 130 h 139"/>
                <a:gd name="T2" fmla="*/ 187 w 226"/>
                <a:gd name="T3" fmla="*/ 113 h 139"/>
                <a:gd name="T4" fmla="*/ 109 w 226"/>
                <a:gd name="T5" fmla="*/ 20 h 139"/>
                <a:gd name="T6" fmla="*/ 28 w 226"/>
                <a:gd name="T7" fmla="*/ 39 h 139"/>
                <a:gd name="T8" fmla="*/ 141 w 226"/>
                <a:gd name="T9" fmla="*/ 13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139">
                  <a:moveTo>
                    <a:pt x="141" y="130"/>
                  </a:moveTo>
                  <a:cubicBezTo>
                    <a:pt x="176" y="139"/>
                    <a:pt x="226" y="137"/>
                    <a:pt x="187" y="113"/>
                  </a:cubicBezTo>
                  <a:cubicBezTo>
                    <a:pt x="148" y="89"/>
                    <a:pt x="102" y="63"/>
                    <a:pt x="109" y="20"/>
                  </a:cubicBezTo>
                  <a:cubicBezTo>
                    <a:pt x="87" y="0"/>
                    <a:pt x="52" y="0"/>
                    <a:pt x="28" y="39"/>
                  </a:cubicBezTo>
                  <a:cubicBezTo>
                    <a:pt x="0" y="98"/>
                    <a:pt x="106" y="120"/>
                    <a:pt x="141" y="130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2" name="Freeform 1891">
              <a:extLst>
                <a:ext uri="{FF2B5EF4-FFF2-40B4-BE49-F238E27FC236}">
                  <a16:creationId xmlns:a16="http://schemas.microsoft.com/office/drawing/2014/main" id="{FFC3DFC8-B21C-4404-A836-24BCFBC44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4875" y="3641726"/>
              <a:ext cx="39687" cy="103188"/>
            </a:xfrm>
            <a:custGeom>
              <a:avLst/>
              <a:gdLst>
                <a:gd name="T0" fmla="*/ 117 w 117"/>
                <a:gd name="T1" fmla="*/ 0 h 305"/>
                <a:gd name="T2" fmla="*/ 81 w 117"/>
                <a:gd name="T3" fmla="*/ 305 h 305"/>
                <a:gd name="T4" fmla="*/ 0 w 117"/>
                <a:gd name="T5" fmla="*/ 305 h 305"/>
                <a:gd name="T6" fmla="*/ 7 w 117"/>
                <a:gd name="T7" fmla="*/ 24 h 305"/>
                <a:gd name="T8" fmla="*/ 117 w 117"/>
                <a:gd name="T9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305">
                  <a:moveTo>
                    <a:pt x="117" y="0"/>
                  </a:moveTo>
                  <a:lnTo>
                    <a:pt x="81" y="305"/>
                  </a:lnTo>
                  <a:lnTo>
                    <a:pt x="0" y="305"/>
                  </a:lnTo>
                  <a:lnTo>
                    <a:pt x="7" y="24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3" name="Freeform 1892">
              <a:extLst>
                <a:ext uri="{FF2B5EF4-FFF2-40B4-BE49-F238E27FC236}">
                  <a16:creationId xmlns:a16="http://schemas.microsoft.com/office/drawing/2014/main" id="{54976376-D2AA-4866-B2A5-CF3CF516F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7400" y="3309938"/>
              <a:ext cx="206375" cy="417513"/>
            </a:xfrm>
            <a:custGeom>
              <a:avLst/>
              <a:gdLst>
                <a:gd name="T0" fmla="*/ 552 w 621"/>
                <a:gd name="T1" fmla="*/ 82 h 1242"/>
                <a:gd name="T2" fmla="*/ 238 w 621"/>
                <a:gd name="T3" fmla="*/ 39 h 1242"/>
                <a:gd name="T4" fmla="*/ 221 w 621"/>
                <a:gd name="T5" fmla="*/ 1242 h 1242"/>
                <a:gd name="T6" fmla="*/ 348 w 621"/>
                <a:gd name="T7" fmla="*/ 1242 h 1242"/>
                <a:gd name="T8" fmla="*/ 352 w 621"/>
                <a:gd name="T9" fmla="*/ 680 h 1242"/>
                <a:gd name="T10" fmla="*/ 350 w 621"/>
                <a:gd name="T11" fmla="*/ 1201 h 1242"/>
                <a:gd name="T12" fmla="*/ 466 w 621"/>
                <a:gd name="T13" fmla="*/ 1205 h 1242"/>
                <a:gd name="T14" fmla="*/ 552 w 621"/>
                <a:gd name="T15" fmla="*/ 82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1" h="1242">
                  <a:moveTo>
                    <a:pt x="552" y="82"/>
                  </a:moveTo>
                  <a:cubicBezTo>
                    <a:pt x="551" y="63"/>
                    <a:pt x="313" y="52"/>
                    <a:pt x="238" y="39"/>
                  </a:cubicBezTo>
                  <a:cubicBezTo>
                    <a:pt x="0" y="0"/>
                    <a:pt x="129" y="836"/>
                    <a:pt x="221" y="1242"/>
                  </a:cubicBezTo>
                  <a:lnTo>
                    <a:pt x="348" y="1242"/>
                  </a:lnTo>
                  <a:cubicBezTo>
                    <a:pt x="330" y="939"/>
                    <a:pt x="335" y="983"/>
                    <a:pt x="352" y="680"/>
                  </a:cubicBezTo>
                  <a:lnTo>
                    <a:pt x="350" y="1201"/>
                  </a:lnTo>
                  <a:lnTo>
                    <a:pt x="466" y="1205"/>
                  </a:lnTo>
                  <a:cubicBezTo>
                    <a:pt x="466" y="1205"/>
                    <a:pt x="621" y="343"/>
                    <a:pt x="552" y="82"/>
                  </a:cubicBezTo>
                  <a:close/>
                </a:path>
              </a:pathLst>
            </a:custGeom>
            <a:solidFill>
              <a:srgbClr val="1C35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4" name="Freeform 1893">
              <a:extLst>
                <a:ext uri="{FF2B5EF4-FFF2-40B4-BE49-F238E27FC236}">
                  <a16:creationId xmlns:a16="http://schemas.microsoft.com/office/drawing/2014/main" id="{7FB2678B-8082-4E86-9D67-3402E923F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7563" y="3386138"/>
              <a:ext cx="608012" cy="200025"/>
            </a:xfrm>
            <a:custGeom>
              <a:avLst/>
              <a:gdLst>
                <a:gd name="T0" fmla="*/ 1228 w 1825"/>
                <a:gd name="T1" fmla="*/ 597 h 597"/>
                <a:gd name="T2" fmla="*/ 1825 w 1825"/>
                <a:gd name="T3" fmla="*/ 0 h 597"/>
                <a:gd name="T4" fmla="*/ 597 w 1825"/>
                <a:gd name="T5" fmla="*/ 0 h 597"/>
                <a:gd name="T6" fmla="*/ 0 w 1825"/>
                <a:gd name="T7" fmla="*/ 597 h 597"/>
                <a:gd name="T8" fmla="*/ 1228 w 1825"/>
                <a:gd name="T9" fmla="*/ 597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5" h="597">
                  <a:moveTo>
                    <a:pt x="1228" y="597"/>
                  </a:moveTo>
                  <a:lnTo>
                    <a:pt x="1825" y="0"/>
                  </a:lnTo>
                  <a:lnTo>
                    <a:pt x="597" y="0"/>
                  </a:lnTo>
                  <a:lnTo>
                    <a:pt x="0" y="597"/>
                  </a:lnTo>
                  <a:lnTo>
                    <a:pt x="1228" y="597"/>
                  </a:lnTo>
                  <a:close/>
                </a:path>
              </a:pathLst>
            </a:custGeom>
            <a:solidFill>
              <a:srgbClr val="008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5" name="Rectangle 1894">
              <a:extLst>
                <a:ext uri="{FF2B5EF4-FFF2-40B4-BE49-F238E27FC236}">
                  <a16:creationId xmlns:a16="http://schemas.microsoft.com/office/drawing/2014/main" id="{37B6E3ED-AF84-4722-9F5A-0BBDA9342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7563" y="3586163"/>
              <a:ext cx="407987" cy="41275"/>
            </a:xfrm>
            <a:prstGeom prst="rect">
              <a:avLst/>
            </a:prstGeom>
            <a:solidFill>
              <a:srgbClr val="1C35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6" name="Freeform 1895">
              <a:extLst>
                <a:ext uri="{FF2B5EF4-FFF2-40B4-BE49-F238E27FC236}">
                  <a16:creationId xmlns:a16="http://schemas.microsoft.com/office/drawing/2014/main" id="{CEE1697B-2D5E-4257-B84E-FBDD1523C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5550" y="3386138"/>
              <a:ext cx="200025" cy="241300"/>
            </a:xfrm>
            <a:custGeom>
              <a:avLst/>
              <a:gdLst>
                <a:gd name="T0" fmla="*/ 0 w 597"/>
                <a:gd name="T1" fmla="*/ 719 h 719"/>
                <a:gd name="T2" fmla="*/ 597 w 597"/>
                <a:gd name="T3" fmla="*/ 121 h 719"/>
                <a:gd name="T4" fmla="*/ 597 w 597"/>
                <a:gd name="T5" fmla="*/ 0 h 719"/>
                <a:gd name="T6" fmla="*/ 0 w 597"/>
                <a:gd name="T7" fmla="*/ 597 h 719"/>
                <a:gd name="T8" fmla="*/ 0 w 597"/>
                <a:gd name="T9" fmla="*/ 719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7" h="719">
                  <a:moveTo>
                    <a:pt x="0" y="719"/>
                  </a:moveTo>
                  <a:lnTo>
                    <a:pt x="597" y="121"/>
                  </a:lnTo>
                  <a:lnTo>
                    <a:pt x="597" y="0"/>
                  </a:lnTo>
                  <a:lnTo>
                    <a:pt x="0" y="597"/>
                  </a:lnTo>
                  <a:lnTo>
                    <a:pt x="0" y="719"/>
                  </a:lnTo>
                  <a:close/>
                </a:path>
              </a:pathLst>
            </a:custGeom>
            <a:solidFill>
              <a:srgbClr val="1C35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7" name="Freeform 1896">
              <a:extLst>
                <a:ext uri="{FF2B5EF4-FFF2-40B4-BE49-F238E27FC236}">
                  <a16:creationId xmlns:a16="http://schemas.microsoft.com/office/drawing/2014/main" id="{F6748A3D-135C-43FA-BF04-810044BE5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4075" y="3392488"/>
              <a:ext cx="538162" cy="177800"/>
            </a:xfrm>
            <a:custGeom>
              <a:avLst/>
              <a:gdLst>
                <a:gd name="T0" fmla="*/ 1087 w 1614"/>
                <a:gd name="T1" fmla="*/ 528 h 528"/>
                <a:gd name="T2" fmla="*/ 1614 w 1614"/>
                <a:gd name="T3" fmla="*/ 0 h 528"/>
                <a:gd name="T4" fmla="*/ 528 w 1614"/>
                <a:gd name="T5" fmla="*/ 0 h 528"/>
                <a:gd name="T6" fmla="*/ 0 w 1614"/>
                <a:gd name="T7" fmla="*/ 528 h 528"/>
                <a:gd name="T8" fmla="*/ 1087 w 1614"/>
                <a:gd name="T9" fmla="*/ 528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4" h="528">
                  <a:moveTo>
                    <a:pt x="1087" y="528"/>
                  </a:moveTo>
                  <a:lnTo>
                    <a:pt x="1614" y="0"/>
                  </a:lnTo>
                  <a:lnTo>
                    <a:pt x="528" y="0"/>
                  </a:lnTo>
                  <a:lnTo>
                    <a:pt x="0" y="528"/>
                  </a:lnTo>
                  <a:lnTo>
                    <a:pt x="1087" y="5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8" name="Freeform 1897">
              <a:extLst>
                <a:ext uri="{FF2B5EF4-FFF2-40B4-BE49-F238E27FC236}">
                  <a16:creationId xmlns:a16="http://schemas.microsoft.com/office/drawing/2014/main" id="{96B0B7C9-A51F-470E-BFFB-807EE31CCA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9350" y="3357563"/>
              <a:ext cx="53975" cy="58738"/>
            </a:xfrm>
            <a:custGeom>
              <a:avLst/>
              <a:gdLst>
                <a:gd name="T0" fmla="*/ 28 w 160"/>
                <a:gd name="T1" fmla="*/ 52 h 173"/>
                <a:gd name="T2" fmla="*/ 11 w 160"/>
                <a:gd name="T3" fmla="*/ 95 h 173"/>
                <a:gd name="T4" fmla="*/ 2 w 160"/>
                <a:gd name="T5" fmla="*/ 152 h 173"/>
                <a:gd name="T6" fmla="*/ 35 w 160"/>
                <a:gd name="T7" fmla="*/ 173 h 173"/>
                <a:gd name="T8" fmla="*/ 89 w 160"/>
                <a:gd name="T9" fmla="*/ 127 h 173"/>
                <a:gd name="T10" fmla="*/ 118 w 160"/>
                <a:gd name="T11" fmla="*/ 113 h 173"/>
                <a:gd name="T12" fmla="*/ 160 w 160"/>
                <a:gd name="T13" fmla="*/ 27 h 173"/>
                <a:gd name="T14" fmla="*/ 139 w 160"/>
                <a:gd name="T15" fmla="*/ 10 h 173"/>
                <a:gd name="T16" fmla="*/ 86 w 160"/>
                <a:gd name="T17" fmla="*/ 21 h 173"/>
                <a:gd name="T18" fmla="*/ 28 w 160"/>
                <a:gd name="T19" fmla="*/ 5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0" h="173">
                  <a:moveTo>
                    <a:pt x="28" y="52"/>
                  </a:moveTo>
                  <a:cubicBezTo>
                    <a:pt x="18" y="64"/>
                    <a:pt x="13" y="80"/>
                    <a:pt x="11" y="95"/>
                  </a:cubicBezTo>
                  <a:cubicBezTo>
                    <a:pt x="8" y="113"/>
                    <a:pt x="0" y="133"/>
                    <a:pt x="2" y="152"/>
                  </a:cubicBezTo>
                  <a:cubicBezTo>
                    <a:pt x="3" y="171"/>
                    <a:pt x="18" y="173"/>
                    <a:pt x="35" y="173"/>
                  </a:cubicBezTo>
                  <a:cubicBezTo>
                    <a:pt x="67" y="173"/>
                    <a:pt x="70" y="145"/>
                    <a:pt x="89" y="127"/>
                  </a:cubicBezTo>
                  <a:cubicBezTo>
                    <a:pt x="98" y="119"/>
                    <a:pt x="109" y="120"/>
                    <a:pt x="118" y="113"/>
                  </a:cubicBezTo>
                  <a:cubicBezTo>
                    <a:pt x="145" y="92"/>
                    <a:pt x="160" y="60"/>
                    <a:pt x="160" y="27"/>
                  </a:cubicBezTo>
                  <a:cubicBezTo>
                    <a:pt x="157" y="18"/>
                    <a:pt x="148" y="14"/>
                    <a:pt x="139" y="10"/>
                  </a:cubicBezTo>
                  <a:cubicBezTo>
                    <a:pt x="121" y="0"/>
                    <a:pt x="99" y="6"/>
                    <a:pt x="86" y="21"/>
                  </a:cubicBezTo>
                  <a:cubicBezTo>
                    <a:pt x="68" y="35"/>
                    <a:pt x="43" y="36"/>
                    <a:pt x="28" y="52"/>
                  </a:cubicBezTo>
                  <a:close/>
                </a:path>
              </a:pathLst>
            </a:custGeom>
            <a:solidFill>
              <a:srgbClr val="783C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9" name="Freeform 1898">
              <a:extLst>
                <a:ext uri="{FF2B5EF4-FFF2-40B4-BE49-F238E27FC236}">
                  <a16:creationId xmlns:a16="http://schemas.microsoft.com/office/drawing/2014/main" id="{DCC74C0E-0656-45F0-9B33-C69437E1B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8538" y="3308351"/>
              <a:ext cx="112712" cy="90488"/>
            </a:xfrm>
            <a:custGeom>
              <a:avLst/>
              <a:gdLst>
                <a:gd name="T0" fmla="*/ 312 w 340"/>
                <a:gd name="T1" fmla="*/ 207 h 270"/>
                <a:gd name="T2" fmla="*/ 96 w 340"/>
                <a:gd name="T3" fmla="*/ 0 h 270"/>
                <a:gd name="T4" fmla="*/ 86 w 340"/>
                <a:gd name="T5" fmla="*/ 149 h 270"/>
                <a:gd name="T6" fmla="*/ 273 w 340"/>
                <a:gd name="T7" fmla="*/ 270 h 270"/>
                <a:gd name="T8" fmla="*/ 312 w 340"/>
                <a:gd name="T9" fmla="*/ 207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270">
                  <a:moveTo>
                    <a:pt x="312" y="207"/>
                  </a:moveTo>
                  <a:cubicBezTo>
                    <a:pt x="200" y="121"/>
                    <a:pt x="199" y="46"/>
                    <a:pt x="96" y="0"/>
                  </a:cubicBezTo>
                  <a:cubicBezTo>
                    <a:pt x="85" y="25"/>
                    <a:pt x="0" y="74"/>
                    <a:pt x="86" y="149"/>
                  </a:cubicBezTo>
                  <a:cubicBezTo>
                    <a:pt x="136" y="192"/>
                    <a:pt x="171" y="186"/>
                    <a:pt x="273" y="270"/>
                  </a:cubicBezTo>
                  <a:cubicBezTo>
                    <a:pt x="274" y="270"/>
                    <a:pt x="340" y="232"/>
                    <a:pt x="312" y="207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0" name="Freeform 1899">
              <a:extLst>
                <a:ext uri="{FF2B5EF4-FFF2-40B4-BE49-F238E27FC236}">
                  <a16:creationId xmlns:a16="http://schemas.microsoft.com/office/drawing/2014/main" id="{848FCC38-3338-4315-B2B4-F683CB0BD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1088" y="3371851"/>
              <a:ext cx="55562" cy="34925"/>
            </a:xfrm>
            <a:custGeom>
              <a:avLst/>
              <a:gdLst>
                <a:gd name="T0" fmla="*/ 70 w 166"/>
                <a:gd name="T1" fmla="*/ 4 h 107"/>
                <a:gd name="T2" fmla="*/ 96 w 166"/>
                <a:gd name="T3" fmla="*/ 3 h 107"/>
                <a:gd name="T4" fmla="*/ 109 w 166"/>
                <a:gd name="T5" fmla="*/ 11 h 107"/>
                <a:gd name="T6" fmla="*/ 132 w 166"/>
                <a:gd name="T7" fmla="*/ 27 h 107"/>
                <a:gd name="T8" fmla="*/ 145 w 166"/>
                <a:gd name="T9" fmla="*/ 42 h 107"/>
                <a:gd name="T10" fmla="*/ 153 w 166"/>
                <a:gd name="T11" fmla="*/ 61 h 107"/>
                <a:gd name="T12" fmla="*/ 163 w 166"/>
                <a:gd name="T13" fmla="*/ 78 h 107"/>
                <a:gd name="T14" fmla="*/ 164 w 166"/>
                <a:gd name="T15" fmla="*/ 98 h 107"/>
                <a:gd name="T16" fmla="*/ 149 w 166"/>
                <a:gd name="T17" fmla="*/ 107 h 107"/>
                <a:gd name="T18" fmla="*/ 130 w 166"/>
                <a:gd name="T19" fmla="*/ 92 h 107"/>
                <a:gd name="T20" fmla="*/ 104 w 166"/>
                <a:gd name="T21" fmla="*/ 92 h 107"/>
                <a:gd name="T22" fmla="*/ 63 w 166"/>
                <a:gd name="T23" fmla="*/ 92 h 107"/>
                <a:gd name="T24" fmla="*/ 32 w 166"/>
                <a:gd name="T25" fmla="*/ 84 h 107"/>
                <a:gd name="T26" fmla="*/ 17 w 166"/>
                <a:gd name="T27" fmla="*/ 35 h 107"/>
                <a:gd name="T28" fmla="*/ 39 w 166"/>
                <a:gd name="T29" fmla="*/ 21 h 107"/>
                <a:gd name="T30" fmla="*/ 70 w 166"/>
                <a:gd name="T31" fmla="*/ 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6" h="107">
                  <a:moveTo>
                    <a:pt x="70" y="4"/>
                  </a:moveTo>
                  <a:cubicBezTo>
                    <a:pt x="78" y="0"/>
                    <a:pt x="86" y="0"/>
                    <a:pt x="96" y="3"/>
                  </a:cubicBezTo>
                  <a:cubicBezTo>
                    <a:pt x="100" y="6"/>
                    <a:pt x="104" y="9"/>
                    <a:pt x="109" y="11"/>
                  </a:cubicBezTo>
                  <a:cubicBezTo>
                    <a:pt x="116" y="17"/>
                    <a:pt x="124" y="22"/>
                    <a:pt x="132" y="27"/>
                  </a:cubicBezTo>
                  <a:cubicBezTo>
                    <a:pt x="139" y="28"/>
                    <a:pt x="145" y="35"/>
                    <a:pt x="145" y="42"/>
                  </a:cubicBezTo>
                  <a:cubicBezTo>
                    <a:pt x="146" y="49"/>
                    <a:pt x="149" y="55"/>
                    <a:pt x="153" y="61"/>
                  </a:cubicBezTo>
                  <a:cubicBezTo>
                    <a:pt x="156" y="67"/>
                    <a:pt x="160" y="73"/>
                    <a:pt x="163" y="78"/>
                  </a:cubicBezTo>
                  <a:cubicBezTo>
                    <a:pt x="166" y="84"/>
                    <a:pt x="166" y="91"/>
                    <a:pt x="164" y="98"/>
                  </a:cubicBezTo>
                  <a:cubicBezTo>
                    <a:pt x="162" y="105"/>
                    <a:pt x="156" y="107"/>
                    <a:pt x="149" y="107"/>
                  </a:cubicBezTo>
                  <a:cubicBezTo>
                    <a:pt x="141" y="106"/>
                    <a:pt x="136" y="96"/>
                    <a:pt x="130" y="92"/>
                  </a:cubicBezTo>
                  <a:cubicBezTo>
                    <a:pt x="121" y="89"/>
                    <a:pt x="113" y="89"/>
                    <a:pt x="104" y="92"/>
                  </a:cubicBezTo>
                  <a:cubicBezTo>
                    <a:pt x="91" y="94"/>
                    <a:pt x="77" y="94"/>
                    <a:pt x="63" y="92"/>
                  </a:cubicBezTo>
                  <a:cubicBezTo>
                    <a:pt x="52" y="91"/>
                    <a:pt x="42" y="89"/>
                    <a:pt x="32" y="84"/>
                  </a:cubicBezTo>
                  <a:cubicBezTo>
                    <a:pt x="15" y="75"/>
                    <a:pt x="0" y="50"/>
                    <a:pt x="17" y="35"/>
                  </a:cubicBezTo>
                  <a:cubicBezTo>
                    <a:pt x="24" y="29"/>
                    <a:pt x="31" y="25"/>
                    <a:pt x="39" y="21"/>
                  </a:cubicBezTo>
                  <a:cubicBezTo>
                    <a:pt x="46" y="14"/>
                    <a:pt x="57" y="9"/>
                    <a:pt x="70" y="4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1" name="Freeform 1900">
              <a:extLst>
                <a:ext uri="{FF2B5EF4-FFF2-40B4-BE49-F238E27FC236}">
                  <a16:creationId xmlns:a16="http://schemas.microsoft.com/office/drawing/2014/main" id="{0174F843-AC71-4EBB-B4AC-284045895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8375" y="3248026"/>
              <a:ext cx="38100" cy="63500"/>
            </a:xfrm>
            <a:custGeom>
              <a:avLst/>
              <a:gdLst>
                <a:gd name="T0" fmla="*/ 78 w 112"/>
                <a:gd name="T1" fmla="*/ 112 h 186"/>
                <a:gd name="T2" fmla="*/ 112 w 112"/>
                <a:gd name="T3" fmla="*/ 66 h 186"/>
                <a:gd name="T4" fmla="*/ 91 w 112"/>
                <a:gd name="T5" fmla="*/ 24 h 186"/>
                <a:gd name="T6" fmla="*/ 71 w 112"/>
                <a:gd name="T7" fmla="*/ 6 h 186"/>
                <a:gd name="T8" fmla="*/ 46 w 112"/>
                <a:gd name="T9" fmla="*/ 5 h 186"/>
                <a:gd name="T10" fmla="*/ 37 w 112"/>
                <a:gd name="T11" fmla="*/ 16 h 186"/>
                <a:gd name="T12" fmla="*/ 2 w 112"/>
                <a:gd name="T13" fmla="*/ 156 h 186"/>
                <a:gd name="T14" fmla="*/ 6 w 112"/>
                <a:gd name="T15" fmla="*/ 183 h 186"/>
                <a:gd name="T16" fmla="*/ 23 w 112"/>
                <a:gd name="T17" fmla="*/ 165 h 186"/>
                <a:gd name="T18" fmla="*/ 78 w 112"/>
                <a:gd name="T19" fmla="*/ 11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" h="186">
                  <a:moveTo>
                    <a:pt x="78" y="112"/>
                  </a:moveTo>
                  <a:cubicBezTo>
                    <a:pt x="94" y="99"/>
                    <a:pt x="110" y="85"/>
                    <a:pt x="112" y="66"/>
                  </a:cubicBezTo>
                  <a:cubicBezTo>
                    <a:pt x="110" y="50"/>
                    <a:pt x="103" y="35"/>
                    <a:pt x="91" y="24"/>
                  </a:cubicBezTo>
                  <a:cubicBezTo>
                    <a:pt x="85" y="17"/>
                    <a:pt x="80" y="10"/>
                    <a:pt x="71" y="6"/>
                  </a:cubicBezTo>
                  <a:cubicBezTo>
                    <a:pt x="64" y="0"/>
                    <a:pt x="55" y="0"/>
                    <a:pt x="46" y="5"/>
                  </a:cubicBezTo>
                  <a:cubicBezTo>
                    <a:pt x="42" y="7"/>
                    <a:pt x="39" y="11"/>
                    <a:pt x="37" y="16"/>
                  </a:cubicBezTo>
                  <a:cubicBezTo>
                    <a:pt x="13" y="59"/>
                    <a:pt x="0" y="106"/>
                    <a:pt x="2" y="156"/>
                  </a:cubicBezTo>
                  <a:cubicBezTo>
                    <a:pt x="2" y="162"/>
                    <a:pt x="0" y="180"/>
                    <a:pt x="6" y="183"/>
                  </a:cubicBezTo>
                  <a:cubicBezTo>
                    <a:pt x="12" y="186"/>
                    <a:pt x="19" y="170"/>
                    <a:pt x="23" y="165"/>
                  </a:cubicBezTo>
                  <a:cubicBezTo>
                    <a:pt x="41" y="145"/>
                    <a:pt x="59" y="127"/>
                    <a:pt x="78" y="112"/>
                  </a:cubicBezTo>
                  <a:close/>
                </a:path>
              </a:pathLst>
            </a:custGeom>
            <a:solidFill>
              <a:srgbClr val="008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2" name="Freeform 1901">
              <a:extLst>
                <a:ext uri="{FF2B5EF4-FFF2-40B4-BE49-F238E27FC236}">
                  <a16:creationId xmlns:a16="http://schemas.microsoft.com/office/drawing/2014/main" id="{76BC22FD-EC39-4D94-891C-3CA1E88E9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5838" y="3181351"/>
              <a:ext cx="71437" cy="180975"/>
            </a:xfrm>
            <a:custGeom>
              <a:avLst/>
              <a:gdLst>
                <a:gd name="T0" fmla="*/ 181 w 212"/>
                <a:gd name="T1" fmla="*/ 365 h 536"/>
                <a:gd name="T2" fmla="*/ 212 w 212"/>
                <a:gd name="T3" fmla="*/ 436 h 536"/>
                <a:gd name="T4" fmla="*/ 102 w 212"/>
                <a:gd name="T5" fmla="*/ 521 h 536"/>
                <a:gd name="T6" fmla="*/ 65 w 212"/>
                <a:gd name="T7" fmla="*/ 495 h 536"/>
                <a:gd name="T8" fmla="*/ 49 w 212"/>
                <a:gd name="T9" fmla="*/ 380 h 536"/>
                <a:gd name="T10" fmla="*/ 10 w 212"/>
                <a:gd name="T11" fmla="*/ 249 h 536"/>
                <a:gd name="T12" fmla="*/ 42 w 212"/>
                <a:gd name="T13" fmla="*/ 176 h 536"/>
                <a:gd name="T14" fmla="*/ 60 w 212"/>
                <a:gd name="T15" fmla="*/ 32 h 536"/>
                <a:gd name="T16" fmla="*/ 168 w 212"/>
                <a:gd name="T17" fmla="*/ 177 h 536"/>
                <a:gd name="T18" fmla="*/ 181 w 212"/>
                <a:gd name="T19" fmla="*/ 365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536">
                  <a:moveTo>
                    <a:pt x="181" y="365"/>
                  </a:moveTo>
                  <a:cubicBezTo>
                    <a:pt x="180" y="390"/>
                    <a:pt x="210" y="411"/>
                    <a:pt x="212" y="436"/>
                  </a:cubicBezTo>
                  <a:cubicBezTo>
                    <a:pt x="146" y="461"/>
                    <a:pt x="135" y="536"/>
                    <a:pt x="102" y="521"/>
                  </a:cubicBezTo>
                  <a:cubicBezTo>
                    <a:pt x="88" y="515"/>
                    <a:pt x="75" y="506"/>
                    <a:pt x="65" y="495"/>
                  </a:cubicBezTo>
                  <a:cubicBezTo>
                    <a:pt x="43" y="464"/>
                    <a:pt x="46" y="419"/>
                    <a:pt x="49" y="380"/>
                  </a:cubicBezTo>
                  <a:cubicBezTo>
                    <a:pt x="50" y="339"/>
                    <a:pt x="25" y="288"/>
                    <a:pt x="10" y="249"/>
                  </a:cubicBezTo>
                  <a:cubicBezTo>
                    <a:pt x="0" y="224"/>
                    <a:pt x="33" y="199"/>
                    <a:pt x="42" y="176"/>
                  </a:cubicBezTo>
                  <a:cubicBezTo>
                    <a:pt x="47" y="160"/>
                    <a:pt x="47" y="42"/>
                    <a:pt x="60" y="32"/>
                  </a:cubicBezTo>
                  <a:cubicBezTo>
                    <a:pt x="97" y="0"/>
                    <a:pt x="185" y="94"/>
                    <a:pt x="168" y="177"/>
                  </a:cubicBezTo>
                  <a:cubicBezTo>
                    <a:pt x="152" y="261"/>
                    <a:pt x="182" y="323"/>
                    <a:pt x="181" y="3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3" name="Freeform 1902">
              <a:extLst>
                <a:ext uri="{FF2B5EF4-FFF2-40B4-BE49-F238E27FC236}">
                  <a16:creationId xmlns:a16="http://schemas.microsoft.com/office/drawing/2014/main" id="{61D8CF9D-36E3-4CE7-8847-E135A6E21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1875" y="3094038"/>
              <a:ext cx="44450" cy="87313"/>
            </a:xfrm>
            <a:custGeom>
              <a:avLst/>
              <a:gdLst>
                <a:gd name="T0" fmla="*/ 99 w 133"/>
                <a:gd name="T1" fmla="*/ 99 h 259"/>
                <a:gd name="T2" fmla="*/ 102 w 133"/>
                <a:gd name="T3" fmla="*/ 76 h 259"/>
                <a:gd name="T4" fmla="*/ 58 w 133"/>
                <a:gd name="T5" fmla="*/ 4 h 259"/>
                <a:gd name="T6" fmla="*/ 42 w 133"/>
                <a:gd name="T7" fmla="*/ 0 h 259"/>
                <a:gd name="T8" fmla="*/ 9 w 133"/>
                <a:gd name="T9" fmla="*/ 40 h 259"/>
                <a:gd name="T10" fmla="*/ 20 w 133"/>
                <a:gd name="T11" fmla="*/ 96 h 259"/>
                <a:gd name="T12" fmla="*/ 20 w 133"/>
                <a:gd name="T13" fmla="*/ 161 h 259"/>
                <a:gd name="T14" fmla="*/ 7 w 133"/>
                <a:gd name="T15" fmla="*/ 207 h 259"/>
                <a:gd name="T16" fmla="*/ 60 w 133"/>
                <a:gd name="T17" fmla="*/ 253 h 259"/>
                <a:gd name="T18" fmla="*/ 115 w 133"/>
                <a:gd name="T19" fmla="*/ 228 h 259"/>
                <a:gd name="T20" fmla="*/ 129 w 133"/>
                <a:gd name="T21" fmla="*/ 167 h 259"/>
                <a:gd name="T22" fmla="*/ 102 w 133"/>
                <a:gd name="T23" fmla="*/ 120 h 259"/>
                <a:gd name="T24" fmla="*/ 99 w 133"/>
                <a:gd name="T25" fmla="*/ 9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259">
                  <a:moveTo>
                    <a:pt x="99" y="99"/>
                  </a:moveTo>
                  <a:cubicBezTo>
                    <a:pt x="101" y="92"/>
                    <a:pt x="101" y="83"/>
                    <a:pt x="102" y="76"/>
                  </a:cubicBezTo>
                  <a:cubicBezTo>
                    <a:pt x="103" y="46"/>
                    <a:pt x="85" y="18"/>
                    <a:pt x="58" y="4"/>
                  </a:cubicBezTo>
                  <a:cubicBezTo>
                    <a:pt x="53" y="1"/>
                    <a:pt x="48" y="0"/>
                    <a:pt x="42" y="0"/>
                  </a:cubicBezTo>
                  <a:cubicBezTo>
                    <a:pt x="23" y="0"/>
                    <a:pt x="9" y="21"/>
                    <a:pt x="9" y="40"/>
                  </a:cubicBezTo>
                  <a:cubicBezTo>
                    <a:pt x="10" y="60"/>
                    <a:pt x="13" y="78"/>
                    <a:pt x="20" y="96"/>
                  </a:cubicBezTo>
                  <a:cubicBezTo>
                    <a:pt x="25" y="118"/>
                    <a:pt x="25" y="140"/>
                    <a:pt x="20" y="161"/>
                  </a:cubicBezTo>
                  <a:cubicBezTo>
                    <a:pt x="16" y="177"/>
                    <a:pt x="10" y="192"/>
                    <a:pt x="7" y="207"/>
                  </a:cubicBezTo>
                  <a:cubicBezTo>
                    <a:pt x="0" y="246"/>
                    <a:pt x="23" y="259"/>
                    <a:pt x="60" y="253"/>
                  </a:cubicBezTo>
                  <a:cubicBezTo>
                    <a:pt x="81" y="252"/>
                    <a:pt x="99" y="242"/>
                    <a:pt x="115" y="228"/>
                  </a:cubicBezTo>
                  <a:cubicBezTo>
                    <a:pt x="129" y="211"/>
                    <a:pt x="133" y="188"/>
                    <a:pt x="129" y="167"/>
                  </a:cubicBezTo>
                  <a:cubicBezTo>
                    <a:pt x="123" y="150"/>
                    <a:pt x="106" y="138"/>
                    <a:pt x="102" y="120"/>
                  </a:cubicBezTo>
                  <a:cubicBezTo>
                    <a:pt x="99" y="113"/>
                    <a:pt x="99" y="106"/>
                    <a:pt x="99" y="99"/>
                  </a:cubicBezTo>
                  <a:close/>
                </a:path>
              </a:pathLst>
            </a:custGeom>
            <a:solidFill>
              <a:srgbClr val="1C35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4" name="Freeform 1903">
              <a:extLst>
                <a:ext uri="{FF2B5EF4-FFF2-40B4-BE49-F238E27FC236}">
                  <a16:creationId xmlns:a16="http://schemas.microsoft.com/office/drawing/2014/main" id="{2006150C-9915-4ABA-80D0-C5137D764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9150" y="3138488"/>
              <a:ext cx="220662" cy="260350"/>
            </a:xfrm>
            <a:custGeom>
              <a:avLst/>
              <a:gdLst>
                <a:gd name="T0" fmla="*/ 660 w 663"/>
                <a:gd name="T1" fmla="*/ 226 h 771"/>
                <a:gd name="T2" fmla="*/ 609 w 663"/>
                <a:gd name="T3" fmla="*/ 140 h 771"/>
                <a:gd name="T4" fmla="*/ 543 w 663"/>
                <a:gd name="T5" fmla="*/ 13 h 771"/>
                <a:gd name="T6" fmla="*/ 435 w 663"/>
                <a:gd name="T7" fmla="*/ 112 h 771"/>
                <a:gd name="T8" fmla="*/ 275 w 663"/>
                <a:gd name="T9" fmla="*/ 147 h 771"/>
                <a:gd name="T10" fmla="*/ 169 w 663"/>
                <a:gd name="T11" fmla="*/ 422 h 771"/>
                <a:gd name="T12" fmla="*/ 73 w 663"/>
                <a:gd name="T13" fmla="*/ 573 h 771"/>
                <a:gd name="T14" fmla="*/ 360 w 663"/>
                <a:gd name="T15" fmla="*/ 771 h 771"/>
                <a:gd name="T16" fmla="*/ 382 w 663"/>
                <a:gd name="T17" fmla="*/ 668 h 771"/>
                <a:gd name="T18" fmla="*/ 432 w 663"/>
                <a:gd name="T19" fmla="*/ 747 h 771"/>
                <a:gd name="T20" fmla="*/ 521 w 663"/>
                <a:gd name="T21" fmla="*/ 551 h 771"/>
                <a:gd name="T22" fmla="*/ 582 w 663"/>
                <a:gd name="T23" fmla="*/ 491 h 771"/>
                <a:gd name="T24" fmla="*/ 610 w 663"/>
                <a:gd name="T25" fmla="*/ 431 h 771"/>
                <a:gd name="T26" fmla="*/ 614 w 663"/>
                <a:gd name="T27" fmla="*/ 368 h 771"/>
                <a:gd name="T28" fmla="*/ 660 w 663"/>
                <a:gd name="T29" fmla="*/ 226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3" h="771">
                  <a:moveTo>
                    <a:pt x="660" y="226"/>
                  </a:moveTo>
                  <a:cubicBezTo>
                    <a:pt x="663" y="193"/>
                    <a:pt x="609" y="140"/>
                    <a:pt x="609" y="140"/>
                  </a:cubicBezTo>
                  <a:cubicBezTo>
                    <a:pt x="588" y="92"/>
                    <a:pt x="599" y="27"/>
                    <a:pt x="543" y="13"/>
                  </a:cubicBezTo>
                  <a:cubicBezTo>
                    <a:pt x="493" y="0"/>
                    <a:pt x="479" y="92"/>
                    <a:pt x="435" y="112"/>
                  </a:cubicBezTo>
                  <a:cubicBezTo>
                    <a:pt x="425" y="116"/>
                    <a:pt x="282" y="137"/>
                    <a:pt x="275" y="147"/>
                  </a:cubicBezTo>
                  <a:cubicBezTo>
                    <a:pt x="148" y="283"/>
                    <a:pt x="222" y="319"/>
                    <a:pt x="169" y="422"/>
                  </a:cubicBezTo>
                  <a:cubicBezTo>
                    <a:pt x="135" y="488"/>
                    <a:pt x="145" y="488"/>
                    <a:pt x="73" y="573"/>
                  </a:cubicBezTo>
                  <a:cubicBezTo>
                    <a:pt x="0" y="658"/>
                    <a:pt x="217" y="771"/>
                    <a:pt x="360" y="771"/>
                  </a:cubicBezTo>
                  <a:lnTo>
                    <a:pt x="382" y="668"/>
                  </a:lnTo>
                  <a:lnTo>
                    <a:pt x="432" y="747"/>
                  </a:lnTo>
                  <a:cubicBezTo>
                    <a:pt x="528" y="718"/>
                    <a:pt x="457" y="624"/>
                    <a:pt x="521" y="551"/>
                  </a:cubicBezTo>
                  <a:cubicBezTo>
                    <a:pt x="550" y="519"/>
                    <a:pt x="556" y="524"/>
                    <a:pt x="582" y="491"/>
                  </a:cubicBezTo>
                  <a:cubicBezTo>
                    <a:pt x="596" y="473"/>
                    <a:pt x="606" y="453"/>
                    <a:pt x="610" y="431"/>
                  </a:cubicBezTo>
                  <a:cubicBezTo>
                    <a:pt x="614" y="410"/>
                    <a:pt x="612" y="389"/>
                    <a:pt x="614" y="368"/>
                  </a:cubicBezTo>
                  <a:cubicBezTo>
                    <a:pt x="621" y="319"/>
                    <a:pt x="655" y="278"/>
                    <a:pt x="660" y="2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5" name="Oval 1904">
              <a:extLst>
                <a:ext uri="{FF2B5EF4-FFF2-40B4-BE49-F238E27FC236}">
                  <a16:creationId xmlns:a16="http://schemas.microsoft.com/office/drawing/2014/main" id="{4FF23C11-6224-484B-8336-51F9D12FAA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1388" y="3127376"/>
              <a:ext cx="63500" cy="65088"/>
            </a:xfrm>
            <a:prstGeom prst="ellipse">
              <a:avLst/>
            </a:prstGeom>
            <a:solidFill>
              <a:srgbClr val="1C35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6" name="Freeform 1905">
              <a:extLst>
                <a:ext uri="{FF2B5EF4-FFF2-40B4-BE49-F238E27FC236}">
                  <a16:creationId xmlns:a16="http://schemas.microsoft.com/office/drawing/2014/main" id="{F5283A6D-89D0-4F36-882B-745F4BCD7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6150" y="3079751"/>
              <a:ext cx="111125" cy="171450"/>
            </a:xfrm>
            <a:custGeom>
              <a:avLst/>
              <a:gdLst>
                <a:gd name="T0" fmla="*/ 108 w 334"/>
                <a:gd name="T1" fmla="*/ 509 h 509"/>
                <a:gd name="T2" fmla="*/ 75 w 334"/>
                <a:gd name="T3" fmla="*/ 286 h 509"/>
                <a:gd name="T4" fmla="*/ 164 w 334"/>
                <a:gd name="T5" fmla="*/ 51 h 509"/>
                <a:gd name="T6" fmla="*/ 306 w 334"/>
                <a:gd name="T7" fmla="*/ 25 h 509"/>
                <a:gd name="T8" fmla="*/ 328 w 334"/>
                <a:gd name="T9" fmla="*/ 165 h 509"/>
                <a:gd name="T10" fmla="*/ 216 w 334"/>
                <a:gd name="T11" fmla="*/ 324 h 509"/>
                <a:gd name="T12" fmla="*/ 108 w 334"/>
                <a:gd name="T13" fmla="*/ 509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4" h="509">
                  <a:moveTo>
                    <a:pt x="108" y="509"/>
                  </a:moveTo>
                  <a:cubicBezTo>
                    <a:pt x="108" y="509"/>
                    <a:pt x="0" y="381"/>
                    <a:pt x="75" y="286"/>
                  </a:cubicBezTo>
                  <a:cubicBezTo>
                    <a:pt x="118" y="243"/>
                    <a:pt x="127" y="85"/>
                    <a:pt x="164" y="51"/>
                  </a:cubicBezTo>
                  <a:cubicBezTo>
                    <a:pt x="202" y="16"/>
                    <a:pt x="262" y="0"/>
                    <a:pt x="306" y="25"/>
                  </a:cubicBezTo>
                  <a:cubicBezTo>
                    <a:pt x="334" y="98"/>
                    <a:pt x="334" y="127"/>
                    <a:pt x="328" y="165"/>
                  </a:cubicBezTo>
                  <a:cubicBezTo>
                    <a:pt x="309" y="230"/>
                    <a:pt x="260" y="273"/>
                    <a:pt x="216" y="324"/>
                  </a:cubicBezTo>
                  <a:cubicBezTo>
                    <a:pt x="166" y="449"/>
                    <a:pt x="108" y="509"/>
                    <a:pt x="108" y="509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7" name="Freeform 1906">
              <a:extLst>
                <a:ext uri="{FF2B5EF4-FFF2-40B4-BE49-F238E27FC236}">
                  <a16:creationId xmlns:a16="http://schemas.microsoft.com/office/drawing/2014/main" id="{71BC7A3E-1193-4C92-8936-E39739493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2988" y="3135313"/>
              <a:ext cx="19050" cy="28575"/>
            </a:xfrm>
            <a:custGeom>
              <a:avLst/>
              <a:gdLst>
                <a:gd name="T0" fmla="*/ 32 w 59"/>
                <a:gd name="T1" fmla="*/ 84 h 84"/>
                <a:gd name="T2" fmla="*/ 32 w 59"/>
                <a:gd name="T3" fmla="*/ 84 h 84"/>
                <a:gd name="T4" fmla="*/ 59 w 59"/>
                <a:gd name="T5" fmla="*/ 54 h 84"/>
                <a:gd name="T6" fmla="*/ 56 w 59"/>
                <a:gd name="T7" fmla="*/ 15 h 84"/>
                <a:gd name="T8" fmla="*/ 2 w 59"/>
                <a:gd name="T9" fmla="*/ 18 h 84"/>
                <a:gd name="T10" fmla="*/ 5 w 59"/>
                <a:gd name="T11" fmla="*/ 57 h 84"/>
                <a:gd name="T12" fmla="*/ 32 w 59"/>
                <a:gd name="T1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84">
                  <a:moveTo>
                    <a:pt x="32" y="84"/>
                  </a:moveTo>
                  <a:lnTo>
                    <a:pt x="32" y="84"/>
                  </a:lnTo>
                  <a:cubicBezTo>
                    <a:pt x="48" y="82"/>
                    <a:pt x="59" y="70"/>
                    <a:pt x="59" y="54"/>
                  </a:cubicBezTo>
                  <a:lnTo>
                    <a:pt x="56" y="15"/>
                  </a:lnTo>
                  <a:cubicBezTo>
                    <a:pt x="55" y="0"/>
                    <a:pt x="0" y="3"/>
                    <a:pt x="2" y="18"/>
                  </a:cubicBezTo>
                  <a:lnTo>
                    <a:pt x="5" y="57"/>
                  </a:lnTo>
                  <a:cubicBezTo>
                    <a:pt x="5" y="72"/>
                    <a:pt x="17" y="84"/>
                    <a:pt x="32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8" name="Freeform 1907">
              <a:extLst>
                <a:ext uri="{FF2B5EF4-FFF2-40B4-BE49-F238E27FC236}">
                  <a16:creationId xmlns:a16="http://schemas.microsoft.com/office/drawing/2014/main" id="{9CA58F9C-5EA9-4BF7-9160-6D8C3A17CB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91400" y="3135313"/>
              <a:ext cx="22225" cy="30163"/>
            </a:xfrm>
            <a:custGeom>
              <a:avLst/>
              <a:gdLst>
                <a:gd name="T0" fmla="*/ 33 w 67"/>
                <a:gd name="T1" fmla="*/ 85 h 86"/>
                <a:gd name="T2" fmla="*/ 1 w 67"/>
                <a:gd name="T3" fmla="*/ 55 h 86"/>
                <a:gd name="T4" fmla="*/ 0 w 67"/>
                <a:gd name="T5" fmla="*/ 16 h 86"/>
                <a:gd name="T6" fmla="*/ 30 w 67"/>
                <a:gd name="T7" fmla="*/ 0 h 86"/>
                <a:gd name="T8" fmla="*/ 62 w 67"/>
                <a:gd name="T9" fmla="*/ 14 h 86"/>
                <a:gd name="T10" fmla="*/ 65 w 67"/>
                <a:gd name="T11" fmla="*/ 53 h 86"/>
                <a:gd name="T12" fmla="*/ 36 w 67"/>
                <a:gd name="T13" fmla="*/ 86 h 86"/>
                <a:gd name="T14" fmla="*/ 36 w 67"/>
                <a:gd name="T15" fmla="*/ 86 h 86"/>
                <a:gd name="T16" fmla="*/ 33 w 67"/>
                <a:gd name="T17" fmla="*/ 85 h 86"/>
                <a:gd name="T18" fmla="*/ 34 w 67"/>
                <a:gd name="T19" fmla="*/ 7 h 86"/>
                <a:gd name="T20" fmla="*/ 30 w 67"/>
                <a:gd name="T21" fmla="*/ 7 h 86"/>
                <a:gd name="T22" fmla="*/ 8 w 67"/>
                <a:gd name="T23" fmla="*/ 15 h 86"/>
                <a:gd name="T24" fmla="*/ 11 w 67"/>
                <a:gd name="T25" fmla="*/ 54 h 86"/>
                <a:gd name="T26" fmla="*/ 36 w 67"/>
                <a:gd name="T27" fmla="*/ 76 h 86"/>
                <a:gd name="T28" fmla="*/ 51 w 67"/>
                <a:gd name="T29" fmla="*/ 68 h 86"/>
                <a:gd name="T30" fmla="*/ 57 w 67"/>
                <a:gd name="T31" fmla="*/ 51 h 86"/>
                <a:gd name="T32" fmla="*/ 54 w 67"/>
                <a:gd name="T33" fmla="*/ 12 h 86"/>
                <a:gd name="T34" fmla="*/ 34 w 67"/>
                <a:gd name="T35" fmla="*/ 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7" h="86">
                  <a:moveTo>
                    <a:pt x="33" y="85"/>
                  </a:moveTo>
                  <a:cubicBezTo>
                    <a:pt x="16" y="85"/>
                    <a:pt x="2" y="72"/>
                    <a:pt x="1" y="55"/>
                  </a:cubicBezTo>
                  <a:lnTo>
                    <a:pt x="0" y="16"/>
                  </a:lnTo>
                  <a:cubicBezTo>
                    <a:pt x="0" y="5"/>
                    <a:pt x="15" y="0"/>
                    <a:pt x="30" y="0"/>
                  </a:cubicBezTo>
                  <a:cubicBezTo>
                    <a:pt x="46" y="0"/>
                    <a:pt x="62" y="3"/>
                    <a:pt x="62" y="14"/>
                  </a:cubicBezTo>
                  <a:lnTo>
                    <a:pt x="65" y="53"/>
                  </a:lnTo>
                  <a:cubicBezTo>
                    <a:pt x="67" y="69"/>
                    <a:pt x="53" y="85"/>
                    <a:pt x="36" y="86"/>
                  </a:cubicBezTo>
                  <a:cubicBezTo>
                    <a:pt x="36" y="86"/>
                    <a:pt x="36" y="86"/>
                    <a:pt x="36" y="86"/>
                  </a:cubicBezTo>
                  <a:lnTo>
                    <a:pt x="33" y="85"/>
                  </a:lnTo>
                  <a:close/>
                  <a:moveTo>
                    <a:pt x="34" y="7"/>
                  </a:moveTo>
                  <a:lnTo>
                    <a:pt x="30" y="7"/>
                  </a:lnTo>
                  <a:cubicBezTo>
                    <a:pt x="16" y="8"/>
                    <a:pt x="8" y="12"/>
                    <a:pt x="8" y="15"/>
                  </a:cubicBezTo>
                  <a:lnTo>
                    <a:pt x="11" y="54"/>
                  </a:lnTo>
                  <a:cubicBezTo>
                    <a:pt x="12" y="67"/>
                    <a:pt x="22" y="76"/>
                    <a:pt x="36" y="76"/>
                  </a:cubicBezTo>
                  <a:cubicBezTo>
                    <a:pt x="41" y="76"/>
                    <a:pt x="48" y="74"/>
                    <a:pt x="51" y="68"/>
                  </a:cubicBezTo>
                  <a:cubicBezTo>
                    <a:pt x="55" y="64"/>
                    <a:pt x="57" y="57"/>
                    <a:pt x="57" y="51"/>
                  </a:cubicBezTo>
                  <a:lnTo>
                    <a:pt x="54" y="12"/>
                  </a:lnTo>
                  <a:cubicBezTo>
                    <a:pt x="54" y="9"/>
                    <a:pt x="46" y="7"/>
                    <a:pt x="34" y="7"/>
                  </a:cubicBezTo>
                  <a:close/>
                </a:path>
              </a:pathLst>
            </a:custGeom>
            <a:solidFill>
              <a:srgbClr val="FF5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9" name="Freeform 1908">
              <a:extLst>
                <a:ext uri="{FF2B5EF4-FFF2-40B4-BE49-F238E27FC236}">
                  <a16:creationId xmlns:a16="http://schemas.microsoft.com/office/drawing/2014/main" id="{A56E0A76-1954-4D59-8871-3ED72384B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3138" y="3060701"/>
              <a:ext cx="95250" cy="84138"/>
            </a:xfrm>
            <a:custGeom>
              <a:avLst/>
              <a:gdLst>
                <a:gd name="T0" fmla="*/ 270 w 287"/>
                <a:gd name="T1" fmla="*/ 119 h 250"/>
                <a:gd name="T2" fmla="*/ 19 w 287"/>
                <a:gd name="T3" fmla="*/ 180 h 250"/>
                <a:gd name="T4" fmla="*/ 109 w 287"/>
                <a:gd name="T5" fmla="*/ 20 h 250"/>
                <a:gd name="T6" fmla="*/ 269 w 287"/>
                <a:gd name="T7" fmla="*/ 109 h 250"/>
                <a:gd name="T8" fmla="*/ 270 w 287"/>
                <a:gd name="T9" fmla="*/ 119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250">
                  <a:moveTo>
                    <a:pt x="270" y="119"/>
                  </a:moveTo>
                  <a:cubicBezTo>
                    <a:pt x="287" y="188"/>
                    <a:pt x="36" y="250"/>
                    <a:pt x="19" y="180"/>
                  </a:cubicBezTo>
                  <a:cubicBezTo>
                    <a:pt x="0" y="112"/>
                    <a:pt x="39" y="39"/>
                    <a:pt x="109" y="20"/>
                  </a:cubicBezTo>
                  <a:cubicBezTo>
                    <a:pt x="177" y="0"/>
                    <a:pt x="249" y="39"/>
                    <a:pt x="269" y="109"/>
                  </a:cubicBezTo>
                  <a:cubicBezTo>
                    <a:pt x="269" y="112"/>
                    <a:pt x="270" y="116"/>
                    <a:pt x="270" y="119"/>
                  </a:cubicBezTo>
                  <a:close/>
                </a:path>
              </a:pathLst>
            </a:custGeom>
            <a:solidFill>
              <a:srgbClr val="1C35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0" name="Freeform 1909">
              <a:extLst>
                <a:ext uri="{FF2B5EF4-FFF2-40B4-BE49-F238E27FC236}">
                  <a16:creationId xmlns:a16="http://schemas.microsoft.com/office/drawing/2014/main" id="{2BB78D60-A856-4542-9748-A01E41FE3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3138" y="3082926"/>
              <a:ext cx="87312" cy="127000"/>
            </a:xfrm>
            <a:custGeom>
              <a:avLst/>
              <a:gdLst>
                <a:gd name="T0" fmla="*/ 41 w 262"/>
                <a:gd name="T1" fmla="*/ 55 h 374"/>
                <a:gd name="T2" fmla="*/ 174 w 262"/>
                <a:gd name="T3" fmla="*/ 15 h 374"/>
                <a:gd name="T4" fmla="*/ 245 w 262"/>
                <a:gd name="T5" fmla="*/ 163 h 374"/>
                <a:gd name="T6" fmla="*/ 225 w 262"/>
                <a:gd name="T7" fmla="*/ 209 h 374"/>
                <a:gd name="T8" fmla="*/ 234 w 262"/>
                <a:gd name="T9" fmla="*/ 234 h 374"/>
                <a:gd name="T10" fmla="*/ 248 w 262"/>
                <a:gd name="T11" fmla="*/ 255 h 374"/>
                <a:gd name="T12" fmla="*/ 248 w 262"/>
                <a:gd name="T13" fmla="*/ 263 h 374"/>
                <a:gd name="T14" fmla="*/ 244 w 262"/>
                <a:gd name="T15" fmla="*/ 269 h 374"/>
                <a:gd name="T16" fmla="*/ 225 w 262"/>
                <a:gd name="T17" fmla="*/ 277 h 374"/>
                <a:gd name="T18" fmla="*/ 219 w 262"/>
                <a:gd name="T19" fmla="*/ 278 h 374"/>
                <a:gd name="T20" fmla="*/ 215 w 262"/>
                <a:gd name="T21" fmla="*/ 291 h 374"/>
                <a:gd name="T22" fmla="*/ 204 w 262"/>
                <a:gd name="T23" fmla="*/ 315 h 374"/>
                <a:gd name="T24" fmla="*/ 188 w 262"/>
                <a:gd name="T25" fmla="*/ 335 h 374"/>
                <a:gd name="T26" fmla="*/ 183 w 262"/>
                <a:gd name="T27" fmla="*/ 352 h 374"/>
                <a:gd name="T28" fmla="*/ 154 w 262"/>
                <a:gd name="T29" fmla="*/ 367 h 374"/>
                <a:gd name="T30" fmla="*/ 108 w 262"/>
                <a:gd name="T31" fmla="*/ 374 h 374"/>
                <a:gd name="T32" fmla="*/ 9 w 262"/>
                <a:gd name="T33" fmla="*/ 206 h 374"/>
                <a:gd name="T34" fmla="*/ 41 w 262"/>
                <a:gd name="T35" fmla="*/ 55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2" h="374">
                  <a:moveTo>
                    <a:pt x="41" y="55"/>
                  </a:moveTo>
                  <a:cubicBezTo>
                    <a:pt x="73" y="15"/>
                    <a:pt x="126" y="0"/>
                    <a:pt x="174" y="15"/>
                  </a:cubicBezTo>
                  <a:cubicBezTo>
                    <a:pt x="240" y="40"/>
                    <a:pt x="262" y="104"/>
                    <a:pt x="245" y="163"/>
                  </a:cubicBezTo>
                  <a:cubicBezTo>
                    <a:pt x="232" y="174"/>
                    <a:pt x="223" y="191"/>
                    <a:pt x="225" y="209"/>
                  </a:cubicBezTo>
                  <a:cubicBezTo>
                    <a:pt x="226" y="218"/>
                    <a:pt x="230" y="227"/>
                    <a:pt x="234" y="234"/>
                  </a:cubicBezTo>
                  <a:cubicBezTo>
                    <a:pt x="240" y="239"/>
                    <a:pt x="245" y="248"/>
                    <a:pt x="248" y="255"/>
                  </a:cubicBezTo>
                  <a:cubicBezTo>
                    <a:pt x="250" y="257"/>
                    <a:pt x="250" y="260"/>
                    <a:pt x="248" y="263"/>
                  </a:cubicBezTo>
                  <a:cubicBezTo>
                    <a:pt x="247" y="266"/>
                    <a:pt x="245" y="267"/>
                    <a:pt x="244" y="269"/>
                  </a:cubicBezTo>
                  <a:cubicBezTo>
                    <a:pt x="238" y="273"/>
                    <a:pt x="232" y="276"/>
                    <a:pt x="225" y="277"/>
                  </a:cubicBezTo>
                  <a:cubicBezTo>
                    <a:pt x="223" y="277"/>
                    <a:pt x="220" y="278"/>
                    <a:pt x="219" y="278"/>
                  </a:cubicBezTo>
                  <a:cubicBezTo>
                    <a:pt x="215" y="281"/>
                    <a:pt x="215" y="287"/>
                    <a:pt x="215" y="291"/>
                  </a:cubicBezTo>
                  <a:cubicBezTo>
                    <a:pt x="213" y="299"/>
                    <a:pt x="209" y="309"/>
                    <a:pt x="204" y="315"/>
                  </a:cubicBezTo>
                  <a:cubicBezTo>
                    <a:pt x="197" y="320"/>
                    <a:pt x="191" y="327"/>
                    <a:pt x="188" y="335"/>
                  </a:cubicBezTo>
                  <a:cubicBezTo>
                    <a:pt x="186" y="341"/>
                    <a:pt x="186" y="347"/>
                    <a:pt x="183" y="352"/>
                  </a:cubicBezTo>
                  <a:cubicBezTo>
                    <a:pt x="176" y="362"/>
                    <a:pt x="165" y="367"/>
                    <a:pt x="154" y="367"/>
                  </a:cubicBezTo>
                  <a:cubicBezTo>
                    <a:pt x="142" y="369"/>
                    <a:pt x="123" y="356"/>
                    <a:pt x="108" y="374"/>
                  </a:cubicBezTo>
                  <a:cubicBezTo>
                    <a:pt x="94" y="372"/>
                    <a:pt x="23" y="271"/>
                    <a:pt x="9" y="206"/>
                  </a:cubicBezTo>
                  <a:cubicBezTo>
                    <a:pt x="0" y="154"/>
                    <a:pt x="7" y="97"/>
                    <a:pt x="41" y="55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1" name="Freeform 1910">
              <a:extLst>
                <a:ext uri="{FF2B5EF4-FFF2-40B4-BE49-F238E27FC236}">
                  <a16:creationId xmlns:a16="http://schemas.microsoft.com/office/drawing/2014/main" id="{90950B04-B84C-420A-9305-C6D803EBC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0913" y="3079751"/>
              <a:ext cx="109537" cy="111125"/>
            </a:xfrm>
            <a:custGeom>
              <a:avLst/>
              <a:gdLst>
                <a:gd name="T0" fmla="*/ 267 w 330"/>
                <a:gd name="T1" fmla="*/ 148 h 333"/>
                <a:gd name="T2" fmla="*/ 226 w 330"/>
                <a:gd name="T3" fmla="*/ 140 h 333"/>
                <a:gd name="T4" fmla="*/ 188 w 330"/>
                <a:gd name="T5" fmla="*/ 120 h 333"/>
                <a:gd name="T6" fmla="*/ 164 w 330"/>
                <a:gd name="T7" fmla="*/ 146 h 333"/>
                <a:gd name="T8" fmla="*/ 163 w 330"/>
                <a:gd name="T9" fmla="*/ 173 h 333"/>
                <a:gd name="T10" fmla="*/ 141 w 330"/>
                <a:gd name="T11" fmla="*/ 206 h 333"/>
                <a:gd name="T12" fmla="*/ 110 w 330"/>
                <a:gd name="T13" fmla="*/ 223 h 333"/>
                <a:gd name="T14" fmla="*/ 93 w 330"/>
                <a:gd name="T15" fmla="*/ 250 h 333"/>
                <a:gd name="T16" fmla="*/ 77 w 330"/>
                <a:gd name="T17" fmla="*/ 276 h 333"/>
                <a:gd name="T18" fmla="*/ 39 w 330"/>
                <a:gd name="T19" fmla="*/ 333 h 333"/>
                <a:gd name="T20" fmla="*/ 22 w 330"/>
                <a:gd name="T21" fmla="*/ 231 h 333"/>
                <a:gd name="T22" fmla="*/ 0 w 330"/>
                <a:gd name="T23" fmla="*/ 172 h 333"/>
                <a:gd name="T24" fmla="*/ 24 w 330"/>
                <a:gd name="T25" fmla="*/ 142 h 333"/>
                <a:gd name="T26" fmla="*/ 27 w 330"/>
                <a:gd name="T27" fmla="*/ 94 h 333"/>
                <a:gd name="T28" fmla="*/ 116 w 330"/>
                <a:gd name="T29" fmla="*/ 6 h 333"/>
                <a:gd name="T30" fmla="*/ 162 w 330"/>
                <a:gd name="T31" fmla="*/ 6 h 333"/>
                <a:gd name="T32" fmla="*/ 272 w 330"/>
                <a:gd name="T33" fmla="*/ 13 h 333"/>
                <a:gd name="T34" fmla="*/ 329 w 330"/>
                <a:gd name="T35" fmla="*/ 94 h 333"/>
                <a:gd name="T36" fmla="*/ 295 w 330"/>
                <a:gd name="T37" fmla="*/ 146 h 333"/>
                <a:gd name="T38" fmla="*/ 267 w 330"/>
                <a:gd name="T39" fmla="*/ 148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0" h="333">
                  <a:moveTo>
                    <a:pt x="267" y="148"/>
                  </a:moveTo>
                  <a:cubicBezTo>
                    <a:pt x="254" y="146"/>
                    <a:pt x="240" y="144"/>
                    <a:pt x="226" y="140"/>
                  </a:cubicBezTo>
                  <a:cubicBezTo>
                    <a:pt x="213" y="134"/>
                    <a:pt x="201" y="117"/>
                    <a:pt x="188" y="120"/>
                  </a:cubicBezTo>
                  <a:cubicBezTo>
                    <a:pt x="176" y="123"/>
                    <a:pt x="166" y="133"/>
                    <a:pt x="164" y="146"/>
                  </a:cubicBezTo>
                  <a:cubicBezTo>
                    <a:pt x="163" y="155"/>
                    <a:pt x="164" y="165"/>
                    <a:pt x="163" y="173"/>
                  </a:cubicBezTo>
                  <a:cubicBezTo>
                    <a:pt x="160" y="187"/>
                    <a:pt x="152" y="199"/>
                    <a:pt x="141" y="206"/>
                  </a:cubicBezTo>
                  <a:cubicBezTo>
                    <a:pt x="130" y="212"/>
                    <a:pt x="117" y="215"/>
                    <a:pt x="110" y="223"/>
                  </a:cubicBezTo>
                  <a:cubicBezTo>
                    <a:pt x="103" y="231"/>
                    <a:pt x="102" y="243"/>
                    <a:pt x="93" y="250"/>
                  </a:cubicBezTo>
                  <a:cubicBezTo>
                    <a:pt x="85" y="256"/>
                    <a:pt x="79" y="266"/>
                    <a:pt x="77" y="276"/>
                  </a:cubicBezTo>
                  <a:cubicBezTo>
                    <a:pt x="71" y="300"/>
                    <a:pt x="49" y="304"/>
                    <a:pt x="39" y="333"/>
                  </a:cubicBezTo>
                  <a:cubicBezTo>
                    <a:pt x="7" y="318"/>
                    <a:pt x="11" y="265"/>
                    <a:pt x="22" y="231"/>
                  </a:cubicBezTo>
                  <a:cubicBezTo>
                    <a:pt x="27" y="220"/>
                    <a:pt x="0" y="183"/>
                    <a:pt x="0" y="172"/>
                  </a:cubicBezTo>
                  <a:cubicBezTo>
                    <a:pt x="10" y="163"/>
                    <a:pt x="17" y="153"/>
                    <a:pt x="24" y="142"/>
                  </a:cubicBezTo>
                  <a:cubicBezTo>
                    <a:pt x="29" y="128"/>
                    <a:pt x="24" y="109"/>
                    <a:pt x="27" y="94"/>
                  </a:cubicBezTo>
                  <a:cubicBezTo>
                    <a:pt x="34" y="48"/>
                    <a:pt x="71" y="13"/>
                    <a:pt x="116" y="6"/>
                  </a:cubicBezTo>
                  <a:cubicBezTo>
                    <a:pt x="131" y="4"/>
                    <a:pt x="146" y="4"/>
                    <a:pt x="162" y="6"/>
                  </a:cubicBezTo>
                  <a:cubicBezTo>
                    <a:pt x="198" y="7"/>
                    <a:pt x="237" y="0"/>
                    <a:pt x="272" y="13"/>
                  </a:cubicBezTo>
                  <a:cubicBezTo>
                    <a:pt x="304" y="27"/>
                    <a:pt x="326" y="57"/>
                    <a:pt x="329" y="94"/>
                  </a:cubicBezTo>
                  <a:cubicBezTo>
                    <a:pt x="330" y="117"/>
                    <a:pt x="316" y="138"/>
                    <a:pt x="295" y="146"/>
                  </a:cubicBezTo>
                  <a:cubicBezTo>
                    <a:pt x="286" y="149"/>
                    <a:pt x="276" y="149"/>
                    <a:pt x="267" y="148"/>
                  </a:cubicBezTo>
                  <a:close/>
                </a:path>
              </a:pathLst>
            </a:custGeom>
            <a:solidFill>
              <a:srgbClr val="1C35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2" name="Freeform 1911">
              <a:extLst>
                <a:ext uri="{FF2B5EF4-FFF2-40B4-BE49-F238E27FC236}">
                  <a16:creationId xmlns:a16="http://schemas.microsoft.com/office/drawing/2014/main" id="{20352BCA-C286-4964-8FC9-7D776600C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1550" y="3135313"/>
              <a:ext cx="26987" cy="36513"/>
            </a:xfrm>
            <a:custGeom>
              <a:avLst/>
              <a:gdLst>
                <a:gd name="T0" fmla="*/ 76 w 78"/>
                <a:gd name="T1" fmla="*/ 66 h 110"/>
                <a:gd name="T2" fmla="*/ 39 w 78"/>
                <a:gd name="T3" fmla="*/ 3 h 110"/>
                <a:gd name="T4" fmla="*/ 4 w 78"/>
                <a:gd name="T5" fmla="*/ 57 h 110"/>
                <a:gd name="T6" fmla="*/ 42 w 78"/>
                <a:gd name="T7" fmla="*/ 108 h 110"/>
                <a:gd name="T8" fmla="*/ 76 w 78"/>
                <a:gd name="T9" fmla="*/ 6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10">
                  <a:moveTo>
                    <a:pt x="76" y="66"/>
                  </a:moveTo>
                  <a:cubicBezTo>
                    <a:pt x="78" y="35"/>
                    <a:pt x="61" y="6"/>
                    <a:pt x="39" y="3"/>
                  </a:cubicBezTo>
                  <a:cubicBezTo>
                    <a:pt x="16" y="0"/>
                    <a:pt x="0" y="27"/>
                    <a:pt x="4" y="57"/>
                  </a:cubicBezTo>
                  <a:cubicBezTo>
                    <a:pt x="7" y="84"/>
                    <a:pt x="23" y="105"/>
                    <a:pt x="42" y="108"/>
                  </a:cubicBezTo>
                  <a:cubicBezTo>
                    <a:pt x="60" y="110"/>
                    <a:pt x="74" y="92"/>
                    <a:pt x="76" y="66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3" name="Freeform 1912">
              <a:extLst>
                <a:ext uri="{FF2B5EF4-FFF2-40B4-BE49-F238E27FC236}">
                  <a16:creationId xmlns:a16="http://schemas.microsoft.com/office/drawing/2014/main" id="{EA2641FD-A5F2-4676-B364-E7ACAC68D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825" y="3141663"/>
              <a:ext cx="25400" cy="28575"/>
            </a:xfrm>
            <a:custGeom>
              <a:avLst/>
              <a:gdLst>
                <a:gd name="T0" fmla="*/ 41 w 76"/>
                <a:gd name="T1" fmla="*/ 84 h 85"/>
                <a:gd name="T2" fmla="*/ 41 w 76"/>
                <a:gd name="T3" fmla="*/ 84 h 85"/>
                <a:gd name="T4" fmla="*/ 74 w 76"/>
                <a:gd name="T5" fmla="*/ 46 h 85"/>
                <a:gd name="T6" fmla="*/ 73 w 76"/>
                <a:gd name="T7" fmla="*/ 16 h 85"/>
                <a:gd name="T8" fmla="*/ 2 w 76"/>
                <a:gd name="T9" fmla="*/ 20 h 85"/>
                <a:gd name="T10" fmla="*/ 3 w 76"/>
                <a:gd name="T11" fmla="*/ 51 h 85"/>
                <a:gd name="T12" fmla="*/ 41 w 76"/>
                <a:gd name="T13" fmla="*/ 8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85">
                  <a:moveTo>
                    <a:pt x="41" y="84"/>
                  </a:moveTo>
                  <a:lnTo>
                    <a:pt x="41" y="84"/>
                  </a:lnTo>
                  <a:cubicBezTo>
                    <a:pt x="60" y="83"/>
                    <a:pt x="76" y="66"/>
                    <a:pt x="74" y="46"/>
                  </a:cubicBezTo>
                  <a:lnTo>
                    <a:pt x="73" y="16"/>
                  </a:lnTo>
                  <a:cubicBezTo>
                    <a:pt x="71" y="0"/>
                    <a:pt x="0" y="5"/>
                    <a:pt x="2" y="20"/>
                  </a:cubicBezTo>
                  <a:lnTo>
                    <a:pt x="3" y="51"/>
                  </a:lnTo>
                  <a:cubicBezTo>
                    <a:pt x="5" y="70"/>
                    <a:pt x="21" y="85"/>
                    <a:pt x="41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4" name="Freeform 1913">
              <a:extLst>
                <a:ext uri="{FF2B5EF4-FFF2-40B4-BE49-F238E27FC236}">
                  <a16:creationId xmlns:a16="http://schemas.microsoft.com/office/drawing/2014/main" id="{E903B09E-511C-4F63-AD2C-8D1C2A79DF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61238" y="3141663"/>
              <a:ext cx="26987" cy="28575"/>
            </a:xfrm>
            <a:custGeom>
              <a:avLst/>
              <a:gdLst>
                <a:gd name="T0" fmla="*/ 43 w 82"/>
                <a:gd name="T1" fmla="*/ 88 h 88"/>
                <a:gd name="T2" fmla="*/ 3 w 82"/>
                <a:gd name="T3" fmla="*/ 51 h 88"/>
                <a:gd name="T4" fmla="*/ 2 w 82"/>
                <a:gd name="T5" fmla="*/ 20 h 88"/>
                <a:gd name="T6" fmla="*/ 41 w 82"/>
                <a:gd name="T7" fmla="*/ 2 h 88"/>
                <a:gd name="T8" fmla="*/ 81 w 82"/>
                <a:gd name="T9" fmla="*/ 16 h 88"/>
                <a:gd name="T10" fmla="*/ 82 w 82"/>
                <a:gd name="T11" fmla="*/ 46 h 88"/>
                <a:gd name="T12" fmla="*/ 73 w 82"/>
                <a:gd name="T13" fmla="*/ 76 h 88"/>
                <a:gd name="T14" fmla="*/ 45 w 82"/>
                <a:gd name="T15" fmla="*/ 88 h 88"/>
                <a:gd name="T16" fmla="*/ 43 w 82"/>
                <a:gd name="T17" fmla="*/ 88 h 88"/>
                <a:gd name="T18" fmla="*/ 47 w 82"/>
                <a:gd name="T19" fmla="*/ 10 h 88"/>
                <a:gd name="T20" fmla="*/ 41 w 82"/>
                <a:gd name="T21" fmla="*/ 10 h 88"/>
                <a:gd name="T22" fmla="*/ 10 w 82"/>
                <a:gd name="T23" fmla="*/ 19 h 88"/>
                <a:gd name="T24" fmla="*/ 11 w 82"/>
                <a:gd name="T25" fmla="*/ 49 h 88"/>
                <a:gd name="T26" fmla="*/ 45 w 82"/>
                <a:gd name="T27" fmla="*/ 78 h 88"/>
                <a:gd name="T28" fmla="*/ 45 w 82"/>
                <a:gd name="T29" fmla="*/ 78 h 88"/>
                <a:gd name="T30" fmla="*/ 74 w 82"/>
                <a:gd name="T31" fmla="*/ 45 h 88"/>
                <a:gd name="T32" fmla="*/ 73 w 82"/>
                <a:gd name="T33" fmla="*/ 14 h 88"/>
                <a:gd name="T34" fmla="*/ 47 w 82"/>
                <a:gd name="T35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" h="88">
                  <a:moveTo>
                    <a:pt x="43" y="88"/>
                  </a:moveTo>
                  <a:cubicBezTo>
                    <a:pt x="22" y="88"/>
                    <a:pt x="4" y="71"/>
                    <a:pt x="3" y="51"/>
                  </a:cubicBezTo>
                  <a:lnTo>
                    <a:pt x="2" y="20"/>
                  </a:lnTo>
                  <a:cubicBezTo>
                    <a:pt x="0" y="5"/>
                    <a:pt x="34" y="3"/>
                    <a:pt x="41" y="2"/>
                  </a:cubicBezTo>
                  <a:cubicBezTo>
                    <a:pt x="47" y="0"/>
                    <a:pt x="81" y="0"/>
                    <a:pt x="81" y="16"/>
                  </a:cubicBezTo>
                  <a:lnTo>
                    <a:pt x="82" y="46"/>
                  </a:lnTo>
                  <a:cubicBezTo>
                    <a:pt x="82" y="58"/>
                    <a:pt x="80" y="67"/>
                    <a:pt x="73" y="76"/>
                  </a:cubicBezTo>
                  <a:cubicBezTo>
                    <a:pt x="66" y="84"/>
                    <a:pt x="56" y="88"/>
                    <a:pt x="45" y="88"/>
                  </a:cubicBezTo>
                  <a:lnTo>
                    <a:pt x="43" y="88"/>
                  </a:lnTo>
                  <a:close/>
                  <a:moveTo>
                    <a:pt x="47" y="10"/>
                  </a:moveTo>
                  <a:lnTo>
                    <a:pt x="41" y="10"/>
                  </a:lnTo>
                  <a:cubicBezTo>
                    <a:pt x="20" y="12"/>
                    <a:pt x="10" y="17"/>
                    <a:pt x="10" y="19"/>
                  </a:cubicBezTo>
                  <a:lnTo>
                    <a:pt x="11" y="49"/>
                  </a:lnTo>
                  <a:cubicBezTo>
                    <a:pt x="13" y="67"/>
                    <a:pt x="27" y="80"/>
                    <a:pt x="45" y="78"/>
                  </a:cubicBezTo>
                  <a:lnTo>
                    <a:pt x="45" y="78"/>
                  </a:lnTo>
                  <a:cubicBezTo>
                    <a:pt x="63" y="77"/>
                    <a:pt x="75" y="63"/>
                    <a:pt x="74" y="45"/>
                  </a:cubicBezTo>
                  <a:lnTo>
                    <a:pt x="73" y="14"/>
                  </a:lnTo>
                  <a:cubicBezTo>
                    <a:pt x="73" y="13"/>
                    <a:pt x="64" y="10"/>
                    <a:pt x="47" y="10"/>
                  </a:cubicBezTo>
                  <a:close/>
                </a:path>
              </a:pathLst>
            </a:custGeom>
            <a:solidFill>
              <a:srgbClr val="FF5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5" name="Freeform 1914">
              <a:extLst>
                <a:ext uri="{FF2B5EF4-FFF2-40B4-BE49-F238E27FC236}">
                  <a16:creationId xmlns:a16="http://schemas.microsoft.com/office/drawing/2014/main" id="{C0DC62D8-6E95-4A50-AF7B-66DF4E7B3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4100" y="3446463"/>
              <a:ext cx="34925" cy="46038"/>
            </a:xfrm>
            <a:custGeom>
              <a:avLst/>
              <a:gdLst>
                <a:gd name="T0" fmla="*/ 89 w 106"/>
                <a:gd name="T1" fmla="*/ 111 h 140"/>
                <a:gd name="T2" fmla="*/ 96 w 106"/>
                <a:gd name="T3" fmla="*/ 118 h 140"/>
                <a:gd name="T4" fmla="*/ 106 w 106"/>
                <a:gd name="T5" fmla="*/ 132 h 140"/>
                <a:gd name="T6" fmla="*/ 105 w 106"/>
                <a:gd name="T7" fmla="*/ 137 h 140"/>
                <a:gd name="T8" fmla="*/ 99 w 106"/>
                <a:gd name="T9" fmla="*/ 140 h 140"/>
                <a:gd name="T10" fmla="*/ 75 w 106"/>
                <a:gd name="T11" fmla="*/ 133 h 140"/>
                <a:gd name="T12" fmla="*/ 38 w 106"/>
                <a:gd name="T13" fmla="*/ 92 h 140"/>
                <a:gd name="T14" fmla="*/ 0 w 106"/>
                <a:gd name="T15" fmla="*/ 34 h 140"/>
                <a:gd name="T16" fmla="*/ 6 w 106"/>
                <a:gd name="T17" fmla="*/ 16 h 140"/>
                <a:gd name="T18" fmla="*/ 42 w 106"/>
                <a:gd name="T19" fmla="*/ 40 h 140"/>
                <a:gd name="T20" fmla="*/ 89 w 106"/>
                <a:gd name="T21" fmla="*/ 111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140">
                  <a:moveTo>
                    <a:pt x="89" y="111"/>
                  </a:moveTo>
                  <a:cubicBezTo>
                    <a:pt x="92" y="114"/>
                    <a:pt x="94" y="117"/>
                    <a:pt x="96" y="118"/>
                  </a:cubicBezTo>
                  <a:cubicBezTo>
                    <a:pt x="101" y="122"/>
                    <a:pt x="103" y="126"/>
                    <a:pt x="106" y="132"/>
                  </a:cubicBezTo>
                  <a:cubicBezTo>
                    <a:pt x="106" y="133"/>
                    <a:pt x="106" y="136"/>
                    <a:pt x="105" y="137"/>
                  </a:cubicBezTo>
                  <a:cubicBezTo>
                    <a:pt x="103" y="139"/>
                    <a:pt x="102" y="140"/>
                    <a:pt x="99" y="140"/>
                  </a:cubicBezTo>
                  <a:cubicBezTo>
                    <a:pt x="91" y="140"/>
                    <a:pt x="82" y="139"/>
                    <a:pt x="75" y="133"/>
                  </a:cubicBezTo>
                  <a:cubicBezTo>
                    <a:pt x="60" y="122"/>
                    <a:pt x="48" y="108"/>
                    <a:pt x="38" y="92"/>
                  </a:cubicBezTo>
                  <a:cubicBezTo>
                    <a:pt x="25" y="75"/>
                    <a:pt x="0" y="57"/>
                    <a:pt x="0" y="34"/>
                  </a:cubicBezTo>
                  <a:cubicBezTo>
                    <a:pt x="0" y="27"/>
                    <a:pt x="2" y="22"/>
                    <a:pt x="6" y="16"/>
                  </a:cubicBezTo>
                  <a:cubicBezTo>
                    <a:pt x="21" y="0"/>
                    <a:pt x="36" y="29"/>
                    <a:pt x="42" y="40"/>
                  </a:cubicBezTo>
                  <a:cubicBezTo>
                    <a:pt x="55" y="66"/>
                    <a:pt x="70" y="90"/>
                    <a:pt x="89" y="111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6" name="Freeform 1915">
              <a:extLst>
                <a:ext uri="{FF2B5EF4-FFF2-40B4-BE49-F238E27FC236}">
                  <a16:creationId xmlns:a16="http://schemas.microsoft.com/office/drawing/2014/main" id="{F3B1C41D-631D-483F-B6A2-0A09ACC136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825" y="3425826"/>
              <a:ext cx="57150" cy="47625"/>
            </a:xfrm>
            <a:custGeom>
              <a:avLst/>
              <a:gdLst>
                <a:gd name="T0" fmla="*/ 144 w 170"/>
                <a:gd name="T1" fmla="*/ 66 h 145"/>
                <a:gd name="T2" fmla="*/ 169 w 170"/>
                <a:gd name="T3" fmla="*/ 108 h 145"/>
                <a:gd name="T4" fmla="*/ 169 w 170"/>
                <a:gd name="T5" fmla="*/ 119 h 145"/>
                <a:gd name="T6" fmla="*/ 158 w 170"/>
                <a:gd name="T7" fmla="*/ 130 h 145"/>
                <a:gd name="T8" fmla="*/ 81 w 170"/>
                <a:gd name="T9" fmla="*/ 140 h 145"/>
                <a:gd name="T10" fmla="*/ 64 w 170"/>
                <a:gd name="T11" fmla="*/ 133 h 145"/>
                <a:gd name="T12" fmla="*/ 56 w 170"/>
                <a:gd name="T13" fmla="*/ 119 h 145"/>
                <a:gd name="T14" fmla="*/ 32 w 170"/>
                <a:gd name="T15" fmla="*/ 67 h 145"/>
                <a:gd name="T16" fmla="*/ 20 w 170"/>
                <a:gd name="T17" fmla="*/ 57 h 145"/>
                <a:gd name="T18" fmla="*/ 0 w 170"/>
                <a:gd name="T19" fmla="*/ 41 h 145"/>
                <a:gd name="T20" fmla="*/ 59 w 170"/>
                <a:gd name="T21" fmla="*/ 5 h 145"/>
                <a:gd name="T22" fmla="*/ 144 w 170"/>
                <a:gd name="T23" fmla="*/ 6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" h="145">
                  <a:moveTo>
                    <a:pt x="144" y="66"/>
                  </a:moveTo>
                  <a:cubicBezTo>
                    <a:pt x="151" y="80"/>
                    <a:pt x="165" y="91"/>
                    <a:pt x="169" y="108"/>
                  </a:cubicBezTo>
                  <a:cubicBezTo>
                    <a:pt x="170" y="112"/>
                    <a:pt x="170" y="115"/>
                    <a:pt x="169" y="119"/>
                  </a:cubicBezTo>
                  <a:cubicBezTo>
                    <a:pt x="166" y="124"/>
                    <a:pt x="162" y="127"/>
                    <a:pt x="158" y="130"/>
                  </a:cubicBezTo>
                  <a:cubicBezTo>
                    <a:pt x="134" y="141"/>
                    <a:pt x="108" y="145"/>
                    <a:pt x="81" y="140"/>
                  </a:cubicBezTo>
                  <a:cubicBezTo>
                    <a:pt x="76" y="138"/>
                    <a:pt x="70" y="137"/>
                    <a:pt x="64" y="133"/>
                  </a:cubicBezTo>
                  <a:cubicBezTo>
                    <a:pt x="60" y="128"/>
                    <a:pt x="57" y="124"/>
                    <a:pt x="56" y="119"/>
                  </a:cubicBezTo>
                  <a:cubicBezTo>
                    <a:pt x="49" y="101"/>
                    <a:pt x="42" y="84"/>
                    <a:pt x="32" y="67"/>
                  </a:cubicBezTo>
                  <a:cubicBezTo>
                    <a:pt x="28" y="63"/>
                    <a:pt x="24" y="60"/>
                    <a:pt x="20" y="57"/>
                  </a:cubicBezTo>
                  <a:cubicBezTo>
                    <a:pt x="16" y="55"/>
                    <a:pt x="5" y="41"/>
                    <a:pt x="0" y="41"/>
                  </a:cubicBezTo>
                  <a:cubicBezTo>
                    <a:pt x="18" y="27"/>
                    <a:pt x="39" y="16"/>
                    <a:pt x="59" y="5"/>
                  </a:cubicBezTo>
                  <a:cubicBezTo>
                    <a:pt x="116" y="0"/>
                    <a:pt x="137" y="53"/>
                    <a:pt x="144" y="66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7" name="Freeform 1916">
              <a:extLst>
                <a:ext uri="{FF2B5EF4-FFF2-40B4-BE49-F238E27FC236}">
                  <a16:creationId xmlns:a16="http://schemas.microsoft.com/office/drawing/2014/main" id="{86F44BA4-C314-456C-A491-0A7951A62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6300" y="3319463"/>
              <a:ext cx="165100" cy="131763"/>
            </a:xfrm>
            <a:custGeom>
              <a:avLst/>
              <a:gdLst>
                <a:gd name="T0" fmla="*/ 209 w 493"/>
                <a:gd name="T1" fmla="*/ 105 h 392"/>
                <a:gd name="T2" fmla="*/ 493 w 493"/>
                <a:gd name="T3" fmla="*/ 320 h 392"/>
                <a:gd name="T4" fmla="*/ 451 w 493"/>
                <a:gd name="T5" fmla="*/ 391 h 392"/>
                <a:gd name="T6" fmla="*/ 74 w 493"/>
                <a:gd name="T7" fmla="*/ 161 h 392"/>
                <a:gd name="T8" fmla="*/ 179 w 493"/>
                <a:gd name="T9" fmla="*/ 72 h 392"/>
                <a:gd name="T10" fmla="*/ 209 w 493"/>
                <a:gd name="T11" fmla="*/ 105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3" h="392">
                  <a:moveTo>
                    <a:pt x="209" y="105"/>
                  </a:moveTo>
                  <a:cubicBezTo>
                    <a:pt x="277" y="154"/>
                    <a:pt x="322" y="236"/>
                    <a:pt x="493" y="320"/>
                  </a:cubicBezTo>
                  <a:cubicBezTo>
                    <a:pt x="486" y="341"/>
                    <a:pt x="474" y="392"/>
                    <a:pt x="451" y="391"/>
                  </a:cubicBezTo>
                  <a:cubicBezTo>
                    <a:pt x="386" y="332"/>
                    <a:pt x="158" y="277"/>
                    <a:pt x="74" y="161"/>
                  </a:cubicBezTo>
                  <a:cubicBezTo>
                    <a:pt x="0" y="78"/>
                    <a:pt x="137" y="0"/>
                    <a:pt x="179" y="72"/>
                  </a:cubicBezTo>
                  <a:cubicBezTo>
                    <a:pt x="186" y="86"/>
                    <a:pt x="197" y="97"/>
                    <a:pt x="209" y="105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8" name="Freeform 1917">
              <a:extLst>
                <a:ext uri="{FF2B5EF4-FFF2-40B4-BE49-F238E27FC236}">
                  <a16:creationId xmlns:a16="http://schemas.microsoft.com/office/drawing/2014/main" id="{F4F84E6C-CEF3-463F-A001-EA1484EF9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9475" y="3179763"/>
              <a:ext cx="63500" cy="187325"/>
            </a:xfrm>
            <a:custGeom>
              <a:avLst/>
              <a:gdLst>
                <a:gd name="T0" fmla="*/ 181 w 189"/>
                <a:gd name="T1" fmla="*/ 10 h 557"/>
                <a:gd name="T2" fmla="*/ 176 w 189"/>
                <a:gd name="T3" fmla="*/ 499 h 557"/>
                <a:gd name="T4" fmla="*/ 49 w 189"/>
                <a:gd name="T5" fmla="*/ 557 h 557"/>
                <a:gd name="T6" fmla="*/ 21 w 189"/>
                <a:gd name="T7" fmla="*/ 490 h 557"/>
                <a:gd name="T8" fmla="*/ 7 w 189"/>
                <a:gd name="T9" fmla="*/ 435 h 557"/>
                <a:gd name="T10" fmla="*/ 27 w 189"/>
                <a:gd name="T11" fmla="*/ 287 h 557"/>
                <a:gd name="T12" fmla="*/ 42 w 189"/>
                <a:gd name="T13" fmla="*/ 224 h 557"/>
                <a:gd name="T14" fmla="*/ 38 w 189"/>
                <a:gd name="T15" fmla="*/ 104 h 557"/>
                <a:gd name="T16" fmla="*/ 181 w 189"/>
                <a:gd name="T17" fmla="*/ 1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557">
                  <a:moveTo>
                    <a:pt x="181" y="10"/>
                  </a:moveTo>
                  <a:cubicBezTo>
                    <a:pt x="189" y="104"/>
                    <a:pt x="182" y="469"/>
                    <a:pt x="176" y="499"/>
                  </a:cubicBezTo>
                  <a:lnTo>
                    <a:pt x="49" y="557"/>
                  </a:lnTo>
                  <a:cubicBezTo>
                    <a:pt x="24" y="539"/>
                    <a:pt x="13" y="521"/>
                    <a:pt x="21" y="490"/>
                  </a:cubicBezTo>
                  <a:cubicBezTo>
                    <a:pt x="27" y="472"/>
                    <a:pt x="13" y="453"/>
                    <a:pt x="7" y="435"/>
                  </a:cubicBezTo>
                  <a:cubicBezTo>
                    <a:pt x="0" y="412"/>
                    <a:pt x="22" y="311"/>
                    <a:pt x="27" y="287"/>
                  </a:cubicBezTo>
                  <a:cubicBezTo>
                    <a:pt x="29" y="266"/>
                    <a:pt x="39" y="247"/>
                    <a:pt x="42" y="224"/>
                  </a:cubicBezTo>
                  <a:cubicBezTo>
                    <a:pt x="47" y="184"/>
                    <a:pt x="32" y="145"/>
                    <a:pt x="38" y="104"/>
                  </a:cubicBezTo>
                  <a:cubicBezTo>
                    <a:pt x="45" y="36"/>
                    <a:pt x="117" y="0"/>
                    <a:pt x="181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9" name="Freeform 1918">
              <a:extLst>
                <a:ext uri="{FF2B5EF4-FFF2-40B4-BE49-F238E27FC236}">
                  <a16:creationId xmlns:a16="http://schemas.microsoft.com/office/drawing/2014/main" id="{8486BF72-5071-44A7-BE95-10AF60439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4288" y="3157538"/>
              <a:ext cx="104775" cy="106363"/>
            </a:xfrm>
            <a:custGeom>
              <a:avLst/>
              <a:gdLst>
                <a:gd name="T0" fmla="*/ 22 w 316"/>
                <a:gd name="T1" fmla="*/ 199 h 316"/>
                <a:gd name="T2" fmla="*/ 200 w 316"/>
                <a:gd name="T3" fmla="*/ 292 h 316"/>
                <a:gd name="T4" fmla="*/ 291 w 316"/>
                <a:gd name="T5" fmla="*/ 115 h 316"/>
                <a:gd name="T6" fmla="*/ 114 w 316"/>
                <a:gd name="T7" fmla="*/ 25 h 316"/>
                <a:gd name="T8" fmla="*/ 114 w 316"/>
                <a:gd name="T9" fmla="*/ 25 h 316"/>
                <a:gd name="T10" fmla="*/ 22 w 316"/>
                <a:gd name="T11" fmla="*/ 199 h 316"/>
                <a:gd name="T12" fmla="*/ 22 w 316"/>
                <a:gd name="T13" fmla="*/ 199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6" h="316">
                  <a:moveTo>
                    <a:pt x="22" y="199"/>
                  </a:moveTo>
                  <a:cubicBezTo>
                    <a:pt x="96" y="245"/>
                    <a:pt x="125" y="316"/>
                    <a:pt x="200" y="292"/>
                  </a:cubicBezTo>
                  <a:cubicBezTo>
                    <a:pt x="274" y="269"/>
                    <a:pt x="316" y="189"/>
                    <a:pt x="291" y="115"/>
                  </a:cubicBezTo>
                  <a:cubicBezTo>
                    <a:pt x="267" y="42"/>
                    <a:pt x="188" y="0"/>
                    <a:pt x="114" y="25"/>
                  </a:cubicBezTo>
                  <a:lnTo>
                    <a:pt x="114" y="25"/>
                  </a:lnTo>
                  <a:cubicBezTo>
                    <a:pt x="40" y="47"/>
                    <a:pt x="0" y="125"/>
                    <a:pt x="22" y="199"/>
                  </a:cubicBezTo>
                  <a:cubicBezTo>
                    <a:pt x="22" y="199"/>
                    <a:pt x="22" y="199"/>
                    <a:pt x="22" y="199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0" name="Freeform 1919">
              <a:extLst>
                <a:ext uri="{FF2B5EF4-FFF2-40B4-BE49-F238E27FC236}">
                  <a16:creationId xmlns:a16="http://schemas.microsoft.com/office/drawing/2014/main" id="{B9A74CE1-5C09-4879-AF59-244199976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5875" y="3170238"/>
              <a:ext cx="111125" cy="139700"/>
            </a:xfrm>
            <a:custGeom>
              <a:avLst/>
              <a:gdLst>
                <a:gd name="T0" fmla="*/ 22 w 338"/>
                <a:gd name="T1" fmla="*/ 242 h 419"/>
                <a:gd name="T2" fmla="*/ 54 w 338"/>
                <a:gd name="T3" fmla="*/ 255 h 419"/>
                <a:gd name="T4" fmla="*/ 64 w 338"/>
                <a:gd name="T5" fmla="*/ 279 h 419"/>
                <a:gd name="T6" fmla="*/ 78 w 338"/>
                <a:gd name="T7" fmla="*/ 316 h 419"/>
                <a:gd name="T8" fmla="*/ 99 w 338"/>
                <a:gd name="T9" fmla="*/ 340 h 419"/>
                <a:gd name="T10" fmla="*/ 143 w 338"/>
                <a:gd name="T11" fmla="*/ 343 h 419"/>
                <a:gd name="T12" fmla="*/ 163 w 338"/>
                <a:gd name="T13" fmla="*/ 404 h 419"/>
                <a:gd name="T14" fmla="*/ 337 w 338"/>
                <a:gd name="T15" fmla="*/ 355 h 419"/>
                <a:gd name="T16" fmla="*/ 302 w 338"/>
                <a:gd name="T17" fmla="*/ 221 h 419"/>
                <a:gd name="T18" fmla="*/ 294 w 338"/>
                <a:gd name="T19" fmla="*/ 143 h 419"/>
                <a:gd name="T20" fmla="*/ 216 w 338"/>
                <a:gd name="T21" fmla="*/ 35 h 419"/>
                <a:gd name="T22" fmla="*/ 12 w 338"/>
                <a:gd name="T23" fmla="*/ 150 h 419"/>
                <a:gd name="T24" fmla="*/ 26 w 338"/>
                <a:gd name="T25" fmla="*/ 178 h 419"/>
                <a:gd name="T26" fmla="*/ 33 w 338"/>
                <a:gd name="T27" fmla="*/ 202 h 419"/>
                <a:gd name="T28" fmla="*/ 22 w 338"/>
                <a:gd name="T29" fmla="*/ 242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8" h="419">
                  <a:moveTo>
                    <a:pt x="22" y="242"/>
                  </a:moveTo>
                  <a:cubicBezTo>
                    <a:pt x="32" y="255"/>
                    <a:pt x="47" y="248"/>
                    <a:pt x="54" y="255"/>
                  </a:cubicBezTo>
                  <a:cubicBezTo>
                    <a:pt x="60" y="262"/>
                    <a:pt x="62" y="270"/>
                    <a:pt x="64" y="279"/>
                  </a:cubicBezTo>
                  <a:cubicBezTo>
                    <a:pt x="67" y="291"/>
                    <a:pt x="71" y="304"/>
                    <a:pt x="78" y="316"/>
                  </a:cubicBezTo>
                  <a:cubicBezTo>
                    <a:pt x="82" y="326"/>
                    <a:pt x="90" y="334"/>
                    <a:pt x="99" y="340"/>
                  </a:cubicBezTo>
                  <a:cubicBezTo>
                    <a:pt x="113" y="345"/>
                    <a:pt x="129" y="345"/>
                    <a:pt x="143" y="343"/>
                  </a:cubicBezTo>
                  <a:cubicBezTo>
                    <a:pt x="156" y="341"/>
                    <a:pt x="165" y="355"/>
                    <a:pt x="163" y="404"/>
                  </a:cubicBezTo>
                  <a:cubicBezTo>
                    <a:pt x="174" y="419"/>
                    <a:pt x="338" y="369"/>
                    <a:pt x="337" y="355"/>
                  </a:cubicBezTo>
                  <a:cubicBezTo>
                    <a:pt x="313" y="315"/>
                    <a:pt x="301" y="267"/>
                    <a:pt x="302" y="221"/>
                  </a:cubicBezTo>
                  <a:cubicBezTo>
                    <a:pt x="302" y="195"/>
                    <a:pt x="299" y="169"/>
                    <a:pt x="294" y="143"/>
                  </a:cubicBezTo>
                  <a:cubicBezTo>
                    <a:pt x="284" y="103"/>
                    <a:pt x="252" y="56"/>
                    <a:pt x="216" y="35"/>
                  </a:cubicBezTo>
                  <a:cubicBezTo>
                    <a:pt x="152" y="0"/>
                    <a:pt x="0" y="26"/>
                    <a:pt x="12" y="150"/>
                  </a:cubicBezTo>
                  <a:cubicBezTo>
                    <a:pt x="14" y="162"/>
                    <a:pt x="18" y="171"/>
                    <a:pt x="26" y="178"/>
                  </a:cubicBezTo>
                  <a:cubicBezTo>
                    <a:pt x="33" y="184"/>
                    <a:pt x="36" y="194"/>
                    <a:pt x="33" y="202"/>
                  </a:cubicBezTo>
                  <a:cubicBezTo>
                    <a:pt x="30" y="210"/>
                    <a:pt x="12" y="231"/>
                    <a:pt x="22" y="242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1" name="Freeform 1920">
              <a:extLst>
                <a:ext uri="{FF2B5EF4-FFF2-40B4-BE49-F238E27FC236}">
                  <a16:creationId xmlns:a16="http://schemas.microsoft.com/office/drawing/2014/main" id="{54B0C4B5-DF2F-4FB9-85F1-215C759D0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2863" y="3160713"/>
              <a:ext cx="80962" cy="96838"/>
            </a:xfrm>
            <a:custGeom>
              <a:avLst/>
              <a:gdLst>
                <a:gd name="T0" fmla="*/ 9 w 244"/>
                <a:gd name="T1" fmla="*/ 97 h 288"/>
                <a:gd name="T2" fmla="*/ 37 w 244"/>
                <a:gd name="T3" fmla="*/ 58 h 288"/>
                <a:gd name="T4" fmla="*/ 55 w 244"/>
                <a:gd name="T5" fmla="*/ 29 h 288"/>
                <a:gd name="T6" fmla="*/ 121 w 244"/>
                <a:gd name="T7" fmla="*/ 4 h 288"/>
                <a:gd name="T8" fmla="*/ 180 w 244"/>
                <a:gd name="T9" fmla="*/ 39 h 288"/>
                <a:gd name="T10" fmla="*/ 202 w 244"/>
                <a:gd name="T11" fmla="*/ 86 h 288"/>
                <a:gd name="T12" fmla="*/ 230 w 244"/>
                <a:gd name="T13" fmla="*/ 121 h 288"/>
                <a:gd name="T14" fmla="*/ 231 w 244"/>
                <a:gd name="T15" fmla="*/ 199 h 288"/>
                <a:gd name="T16" fmla="*/ 227 w 244"/>
                <a:gd name="T17" fmla="*/ 238 h 288"/>
                <a:gd name="T18" fmla="*/ 223 w 244"/>
                <a:gd name="T19" fmla="*/ 272 h 288"/>
                <a:gd name="T20" fmla="*/ 167 w 244"/>
                <a:gd name="T21" fmla="*/ 285 h 288"/>
                <a:gd name="T22" fmla="*/ 112 w 244"/>
                <a:gd name="T23" fmla="*/ 259 h 288"/>
                <a:gd name="T24" fmla="*/ 75 w 244"/>
                <a:gd name="T25" fmla="*/ 228 h 288"/>
                <a:gd name="T26" fmla="*/ 57 w 244"/>
                <a:gd name="T27" fmla="*/ 227 h 288"/>
                <a:gd name="T28" fmla="*/ 23 w 244"/>
                <a:gd name="T29" fmla="*/ 188 h 288"/>
                <a:gd name="T30" fmla="*/ 20 w 244"/>
                <a:gd name="T31" fmla="*/ 164 h 288"/>
                <a:gd name="T32" fmla="*/ 7 w 244"/>
                <a:gd name="T33" fmla="*/ 140 h 288"/>
                <a:gd name="T34" fmla="*/ 9 w 244"/>
                <a:gd name="T35" fmla="*/ 97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4" h="288">
                  <a:moveTo>
                    <a:pt x="9" y="97"/>
                  </a:moveTo>
                  <a:cubicBezTo>
                    <a:pt x="16" y="83"/>
                    <a:pt x="30" y="73"/>
                    <a:pt x="37" y="58"/>
                  </a:cubicBezTo>
                  <a:cubicBezTo>
                    <a:pt x="41" y="47"/>
                    <a:pt x="46" y="37"/>
                    <a:pt x="55" y="29"/>
                  </a:cubicBezTo>
                  <a:cubicBezTo>
                    <a:pt x="76" y="12"/>
                    <a:pt x="94" y="0"/>
                    <a:pt x="121" y="4"/>
                  </a:cubicBezTo>
                  <a:cubicBezTo>
                    <a:pt x="145" y="8"/>
                    <a:pt x="166" y="20"/>
                    <a:pt x="180" y="39"/>
                  </a:cubicBezTo>
                  <a:cubicBezTo>
                    <a:pt x="188" y="54"/>
                    <a:pt x="195" y="69"/>
                    <a:pt x="202" y="86"/>
                  </a:cubicBezTo>
                  <a:cubicBezTo>
                    <a:pt x="209" y="100"/>
                    <a:pt x="222" y="108"/>
                    <a:pt x="230" y="121"/>
                  </a:cubicBezTo>
                  <a:cubicBezTo>
                    <a:pt x="244" y="143"/>
                    <a:pt x="234" y="175"/>
                    <a:pt x="231" y="199"/>
                  </a:cubicBezTo>
                  <a:cubicBezTo>
                    <a:pt x="230" y="211"/>
                    <a:pt x="229" y="225"/>
                    <a:pt x="227" y="238"/>
                  </a:cubicBezTo>
                  <a:cubicBezTo>
                    <a:pt x="226" y="246"/>
                    <a:pt x="227" y="266"/>
                    <a:pt x="223" y="272"/>
                  </a:cubicBezTo>
                  <a:cubicBezTo>
                    <a:pt x="212" y="286"/>
                    <a:pt x="183" y="288"/>
                    <a:pt x="167" y="285"/>
                  </a:cubicBezTo>
                  <a:cubicBezTo>
                    <a:pt x="147" y="282"/>
                    <a:pt x="127" y="274"/>
                    <a:pt x="112" y="259"/>
                  </a:cubicBezTo>
                  <a:cubicBezTo>
                    <a:pt x="101" y="247"/>
                    <a:pt x="91" y="232"/>
                    <a:pt x="75" y="228"/>
                  </a:cubicBezTo>
                  <a:cubicBezTo>
                    <a:pt x="70" y="227"/>
                    <a:pt x="63" y="227"/>
                    <a:pt x="57" y="227"/>
                  </a:cubicBezTo>
                  <a:cubicBezTo>
                    <a:pt x="39" y="222"/>
                    <a:pt x="25" y="206"/>
                    <a:pt x="23" y="188"/>
                  </a:cubicBezTo>
                  <a:cubicBezTo>
                    <a:pt x="23" y="179"/>
                    <a:pt x="21" y="172"/>
                    <a:pt x="20" y="164"/>
                  </a:cubicBezTo>
                  <a:cubicBezTo>
                    <a:pt x="16" y="156"/>
                    <a:pt x="13" y="149"/>
                    <a:pt x="7" y="140"/>
                  </a:cubicBezTo>
                  <a:cubicBezTo>
                    <a:pt x="0" y="128"/>
                    <a:pt x="0" y="111"/>
                    <a:pt x="9" y="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2" name="Freeform 1921">
              <a:extLst>
                <a:ext uri="{FF2B5EF4-FFF2-40B4-BE49-F238E27FC236}">
                  <a16:creationId xmlns:a16="http://schemas.microsoft.com/office/drawing/2014/main" id="{B9B50355-9D2F-4402-8BB8-091EC10FB2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8575" y="3225801"/>
              <a:ext cx="39687" cy="63500"/>
            </a:xfrm>
            <a:custGeom>
              <a:avLst/>
              <a:gdLst>
                <a:gd name="T0" fmla="*/ 51 w 120"/>
                <a:gd name="T1" fmla="*/ 108 h 189"/>
                <a:gd name="T2" fmla="*/ 7 w 120"/>
                <a:gd name="T3" fmla="*/ 83 h 189"/>
                <a:gd name="T4" fmla="*/ 22 w 120"/>
                <a:gd name="T5" fmla="*/ 121 h 189"/>
                <a:gd name="T6" fmla="*/ 28 w 120"/>
                <a:gd name="T7" fmla="*/ 168 h 189"/>
                <a:gd name="T8" fmla="*/ 74 w 120"/>
                <a:gd name="T9" fmla="*/ 188 h 189"/>
                <a:gd name="T10" fmla="*/ 108 w 120"/>
                <a:gd name="T11" fmla="*/ 155 h 189"/>
                <a:gd name="T12" fmla="*/ 111 w 120"/>
                <a:gd name="T13" fmla="*/ 94 h 189"/>
                <a:gd name="T14" fmla="*/ 85 w 120"/>
                <a:gd name="T15" fmla="*/ 41 h 189"/>
                <a:gd name="T16" fmla="*/ 67 w 120"/>
                <a:gd name="T17" fmla="*/ 0 h 189"/>
                <a:gd name="T18" fmla="*/ 51 w 120"/>
                <a:gd name="T19" fmla="*/ 10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189">
                  <a:moveTo>
                    <a:pt x="51" y="108"/>
                  </a:moveTo>
                  <a:cubicBezTo>
                    <a:pt x="37" y="101"/>
                    <a:pt x="36" y="80"/>
                    <a:pt x="7" y="83"/>
                  </a:cubicBezTo>
                  <a:cubicBezTo>
                    <a:pt x="0" y="98"/>
                    <a:pt x="15" y="110"/>
                    <a:pt x="22" y="121"/>
                  </a:cubicBezTo>
                  <a:cubicBezTo>
                    <a:pt x="32" y="136"/>
                    <a:pt x="18" y="154"/>
                    <a:pt x="28" y="168"/>
                  </a:cubicBezTo>
                  <a:cubicBezTo>
                    <a:pt x="39" y="182"/>
                    <a:pt x="55" y="189"/>
                    <a:pt x="74" y="188"/>
                  </a:cubicBezTo>
                  <a:cubicBezTo>
                    <a:pt x="92" y="186"/>
                    <a:pt x="97" y="168"/>
                    <a:pt x="108" y="155"/>
                  </a:cubicBezTo>
                  <a:cubicBezTo>
                    <a:pt x="120" y="143"/>
                    <a:pt x="118" y="107"/>
                    <a:pt x="111" y="94"/>
                  </a:cubicBezTo>
                  <a:cubicBezTo>
                    <a:pt x="111" y="94"/>
                    <a:pt x="85" y="66"/>
                    <a:pt x="85" y="41"/>
                  </a:cubicBezTo>
                  <a:cubicBezTo>
                    <a:pt x="85" y="26"/>
                    <a:pt x="92" y="0"/>
                    <a:pt x="67" y="0"/>
                  </a:cubicBezTo>
                  <a:cubicBezTo>
                    <a:pt x="71" y="36"/>
                    <a:pt x="40" y="65"/>
                    <a:pt x="51" y="1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3" name="Freeform 1922">
              <a:extLst>
                <a:ext uri="{FF2B5EF4-FFF2-40B4-BE49-F238E27FC236}">
                  <a16:creationId xmlns:a16="http://schemas.microsoft.com/office/drawing/2014/main" id="{2E14238C-F82D-4F84-868A-239E386BA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5563" y="3219451"/>
              <a:ext cx="28575" cy="39688"/>
            </a:xfrm>
            <a:custGeom>
              <a:avLst/>
              <a:gdLst>
                <a:gd name="T0" fmla="*/ 43 w 85"/>
                <a:gd name="T1" fmla="*/ 2 h 118"/>
                <a:gd name="T2" fmla="*/ 2 w 85"/>
                <a:gd name="T3" fmla="*/ 61 h 118"/>
                <a:gd name="T4" fmla="*/ 39 w 85"/>
                <a:gd name="T5" fmla="*/ 115 h 118"/>
                <a:gd name="T6" fmla="*/ 81 w 85"/>
                <a:gd name="T7" fmla="*/ 71 h 118"/>
                <a:gd name="T8" fmla="*/ 43 w 85"/>
                <a:gd name="T9" fmla="*/ 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18">
                  <a:moveTo>
                    <a:pt x="43" y="2"/>
                  </a:moveTo>
                  <a:cubicBezTo>
                    <a:pt x="18" y="0"/>
                    <a:pt x="0" y="27"/>
                    <a:pt x="2" y="61"/>
                  </a:cubicBezTo>
                  <a:cubicBezTo>
                    <a:pt x="3" y="90"/>
                    <a:pt x="20" y="112"/>
                    <a:pt x="39" y="115"/>
                  </a:cubicBezTo>
                  <a:cubicBezTo>
                    <a:pt x="59" y="118"/>
                    <a:pt x="77" y="98"/>
                    <a:pt x="81" y="71"/>
                  </a:cubicBezTo>
                  <a:cubicBezTo>
                    <a:pt x="85" y="36"/>
                    <a:pt x="69" y="4"/>
                    <a:pt x="43" y="2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4" name="Freeform 1923">
              <a:extLst>
                <a:ext uri="{FF2B5EF4-FFF2-40B4-BE49-F238E27FC236}">
                  <a16:creationId xmlns:a16="http://schemas.microsoft.com/office/drawing/2014/main" id="{DEC5284F-7C78-46DA-A6FB-00CBAD9F2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5088" y="3267076"/>
              <a:ext cx="66675" cy="55563"/>
            </a:xfrm>
            <a:custGeom>
              <a:avLst/>
              <a:gdLst>
                <a:gd name="T0" fmla="*/ 181 w 200"/>
                <a:gd name="T1" fmla="*/ 30 h 165"/>
                <a:gd name="T2" fmla="*/ 65 w 200"/>
                <a:gd name="T3" fmla="*/ 28 h 165"/>
                <a:gd name="T4" fmla="*/ 19 w 200"/>
                <a:gd name="T5" fmla="*/ 134 h 165"/>
                <a:gd name="T6" fmla="*/ 134 w 200"/>
                <a:gd name="T7" fmla="*/ 136 h 165"/>
                <a:gd name="T8" fmla="*/ 181 w 200"/>
                <a:gd name="T9" fmla="*/ 3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65">
                  <a:moveTo>
                    <a:pt x="181" y="30"/>
                  </a:moveTo>
                  <a:cubicBezTo>
                    <a:pt x="162" y="0"/>
                    <a:pt x="110" y="0"/>
                    <a:pt x="65" y="28"/>
                  </a:cubicBezTo>
                  <a:cubicBezTo>
                    <a:pt x="21" y="57"/>
                    <a:pt x="0" y="104"/>
                    <a:pt x="19" y="134"/>
                  </a:cubicBezTo>
                  <a:cubicBezTo>
                    <a:pt x="38" y="164"/>
                    <a:pt x="90" y="165"/>
                    <a:pt x="134" y="136"/>
                  </a:cubicBezTo>
                  <a:cubicBezTo>
                    <a:pt x="179" y="107"/>
                    <a:pt x="200" y="60"/>
                    <a:pt x="181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5" name="Freeform 1924">
              <a:extLst>
                <a:ext uri="{FF2B5EF4-FFF2-40B4-BE49-F238E27FC236}">
                  <a16:creationId xmlns:a16="http://schemas.microsoft.com/office/drawing/2014/main" id="{85B0C9E7-44AD-4CED-90ED-ABAD19D46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3444876"/>
              <a:ext cx="71437" cy="50800"/>
            </a:xfrm>
            <a:custGeom>
              <a:avLst/>
              <a:gdLst>
                <a:gd name="T0" fmla="*/ 108 w 213"/>
                <a:gd name="T1" fmla="*/ 4 h 151"/>
                <a:gd name="T2" fmla="*/ 75 w 213"/>
                <a:gd name="T3" fmla="*/ 6 h 151"/>
                <a:gd name="T4" fmla="*/ 64 w 213"/>
                <a:gd name="T5" fmla="*/ 17 h 151"/>
                <a:gd name="T6" fmla="*/ 19 w 213"/>
                <a:gd name="T7" fmla="*/ 71 h 151"/>
                <a:gd name="T8" fmla="*/ 12 w 213"/>
                <a:gd name="T9" fmla="*/ 89 h 151"/>
                <a:gd name="T10" fmla="*/ 3 w 213"/>
                <a:gd name="T11" fmla="*/ 114 h 151"/>
                <a:gd name="T12" fmla="*/ 3 w 213"/>
                <a:gd name="T13" fmla="*/ 128 h 151"/>
                <a:gd name="T14" fmla="*/ 7 w 213"/>
                <a:gd name="T15" fmla="*/ 131 h 151"/>
                <a:gd name="T16" fmla="*/ 22 w 213"/>
                <a:gd name="T17" fmla="*/ 130 h 151"/>
                <a:gd name="T18" fmla="*/ 35 w 213"/>
                <a:gd name="T19" fmla="*/ 119 h 151"/>
                <a:gd name="T20" fmla="*/ 58 w 213"/>
                <a:gd name="T21" fmla="*/ 91 h 151"/>
                <a:gd name="T22" fmla="*/ 118 w 213"/>
                <a:gd name="T23" fmla="*/ 78 h 151"/>
                <a:gd name="T24" fmla="*/ 89 w 213"/>
                <a:gd name="T25" fmla="*/ 103 h 151"/>
                <a:gd name="T26" fmla="*/ 76 w 213"/>
                <a:gd name="T27" fmla="*/ 134 h 151"/>
                <a:gd name="T28" fmla="*/ 124 w 213"/>
                <a:gd name="T29" fmla="*/ 117 h 151"/>
                <a:gd name="T30" fmla="*/ 188 w 213"/>
                <a:gd name="T31" fmla="*/ 88 h 151"/>
                <a:gd name="T32" fmla="*/ 196 w 213"/>
                <a:gd name="T33" fmla="*/ 16 h 151"/>
                <a:gd name="T34" fmla="*/ 108 w 213"/>
                <a:gd name="T35" fmla="*/ 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3" h="151">
                  <a:moveTo>
                    <a:pt x="108" y="4"/>
                  </a:moveTo>
                  <a:cubicBezTo>
                    <a:pt x="97" y="0"/>
                    <a:pt x="86" y="2"/>
                    <a:pt x="75" y="6"/>
                  </a:cubicBezTo>
                  <a:cubicBezTo>
                    <a:pt x="71" y="9"/>
                    <a:pt x="68" y="13"/>
                    <a:pt x="64" y="17"/>
                  </a:cubicBezTo>
                  <a:cubicBezTo>
                    <a:pt x="49" y="35"/>
                    <a:pt x="30" y="50"/>
                    <a:pt x="19" y="71"/>
                  </a:cubicBezTo>
                  <a:cubicBezTo>
                    <a:pt x="17" y="77"/>
                    <a:pt x="14" y="84"/>
                    <a:pt x="12" y="89"/>
                  </a:cubicBezTo>
                  <a:cubicBezTo>
                    <a:pt x="10" y="98"/>
                    <a:pt x="5" y="106"/>
                    <a:pt x="3" y="114"/>
                  </a:cubicBezTo>
                  <a:cubicBezTo>
                    <a:pt x="0" y="119"/>
                    <a:pt x="0" y="124"/>
                    <a:pt x="3" y="128"/>
                  </a:cubicBezTo>
                  <a:cubicBezTo>
                    <a:pt x="4" y="130"/>
                    <a:pt x="5" y="131"/>
                    <a:pt x="7" y="131"/>
                  </a:cubicBezTo>
                  <a:cubicBezTo>
                    <a:pt x="12" y="133"/>
                    <a:pt x="18" y="133"/>
                    <a:pt x="22" y="130"/>
                  </a:cubicBezTo>
                  <a:cubicBezTo>
                    <a:pt x="26" y="127"/>
                    <a:pt x="30" y="123"/>
                    <a:pt x="35" y="119"/>
                  </a:cubicBezTo>
                  <a:cubicBezTo>
                    <a:pt x="39" y="114"/>
                    <a:pt x="56" y="95"/>
                    <a:pt x="58" y="91"/>
                  </a:cubicBezTo>
                  <a:cubicBezTo>
                    <a:pt x="75" y="73"/>
                    <a:pt x="95" y="75"/>
                    <a:pt x="118" y="78"/>
                  </a:cubicBezTo>
                  <a:cubicBezTo>
                    <a:pt x="117" y="89"/>
                    <a:pt x="100" y="95"/>
                    <a:pt x="89" y="103"/>
                  </a:cubicBezTo>
                  <a:cubicBezTo>
                    <a:pt x="78" y="109"/>
                    <a:pt x="74" y="123"/>
                    <a:pt x="76" y="134"/>
                  </a:cubicBezTo>
                  <a:cubicBezTo>
                    <a:pt x="82" y="151"/>
                    <a:pt x="99" y="130"/>
                    <a:pt x="124" y="117"/>
                  </a:cubicBezTo>
                  <a:cubicBezTo>
                    <a:pt x="146" y="110"/>
                    <a:pt x="168" y="100"/>
                    <a:pt x="188" y="88"/>
                  </a:cubicBezTo>
                  <a:cubicBezTo>
                    <a:pt x="213" y="67"/>
                    <a:pt x="210" y="16"/>
                    <a:pt x="196" y="16"/>
                  </a:cubicBezTo>
                  <a:cubicBezTo>
                    <a:pt x="161" y="27"/>
                    <a:pt x="121" y="7"/>
                    <a:pt x="108" y="4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6" name="Freeform 1925">
              <a:extLst>
                <a:ext uri="{FF2B5EF4-FFF2-40B4-BE49-F238E27FC236}">
                  <a16:creationId xmlns:a16="http://schemas.microsoft.com/office/drawing/2014/main" id="{53C75730-A144-4C37-82DA-D91B068AB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4438" y="3413126"/>
              <a:ext cx="85725" cy="65088"/>
            </a:xfrm>
            <a:custGeom>
              <a:avLst/>
              <a:gdLst>
                <a:gd name="T0" fmla="*/ 162 w 258"/>
                <a:gd name="T1" fmla="*/ 195 h 197"/>
                <a:gd name="T2" fmla="*/ 123 w 258"/>
                <a:gd name="T3" fmla="*/ 191 h 197"/>
                <a:gd name="T4" fmla="*/ 76 w 258"/>
                <a:gd name="T5" fmla="*/ 140 h 197"/>
                <a:gd name="T6" fmla="*/ 26 w 258"/>
                <a:gd name="T7" fmla="*/ 62 h 197"/>
                <a:gd name="T8" fmla="*/ 10 w 258"/>
                <a:gd name="T9" fmla="*/ 5 h 197"/>
                <a:gd name="T10" fmla="*/ 71 w 258"/>
                <a:gd name="T11" fmla="*/ 3 h 197"/>
                <a:gd name="T12" fmla="*/ 130 w 258"/>
                <a:gd name="T13" fmla="*/ 42 h 197"/>
                <a:gd name="T14" fmla="*/ 166 w 258"/>
                <a:gd name="T15" fmla="*/ 22 h 197"/>
                <a:gd name="T16" fmla="*/ 225 w 258"/>
                <a:gd name="T17" fmla="*/ 33 h 197"/>
                <a:gd name="T18" fmla="*/ 258 w 258"/>
                <a:gd name="T19" fmla="*/ 99 h 197"/>
                <a:gd name="T20" fmla="*/ 225 w 258"/>
                <a:gd name="T21" fmla="*/ 149 h 197"/>
                <a:gd name="T22" fmla="*/ 162 w 258"/>
                <a:gd name="T23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8" h="197">
                  <a:moveTo>
                    <a:pt x="162" y="195"/>
                  </a:moveTo>
                  <a:cubicBezTo>
                    <a:pt x="149" y="197"/>
                    <a:pt x="136" y="196"/>
                    <a:pt x="123" y="191"/>
                  </a:cubicBezTo>
                  <a:cubicBezTo>
                    <a:pt x="99" y="178"/>
                    <a:pt x="90" y="161"/>
                    <a:pt x="76" y="140"/>
                  </a:cubicBezTo>
                  <a:cubicBezTo>
                    <a:pt x="59" y="115"/>
                    <a:pt x="51" y="81"/>
                    <a:pt x="26" y="62"/>
                  </a:cubicBezTo>
                  <a:cubicBezTo>
                    <a:pt x="14" y="55"/>
                    <a:pt x="0" y="15"/>
                    <a:pt x="10" y="5"/>
                  </a:cubicBezTo>
                  <a:cubicBezTo>
                    <a:pt x="14" y="0"/>
                    <a:pt x="66" y="0"/>
                    <a:pt x="71" y="3"/>
                  </a:cubicBezTo>
                  <a:cubicBezTo>
                    <a:pt x="99" y="35"/>
                    <a:pt x="109" y="29"/>
                    <a:pt x="130" y="42"/>
                  </a:cubicBezTo>
                  <a:cubicBezTo>
                    <a:pt x="143" y="40"/>
                    <a:pt x="154" y="26"/>
                    <a:pt x="166" y="22"/>
                  </a:cubicBezTo>
                  <a:cubicBezTo>
                    <a:pt x="187" y="15"/>
                    <a:pt x="209" y="19"/>
                    <a:pt x="225" y="33"/>
                  </a:cubicBezTo>
                  <a:cubicBezTo>
                    <a:pt x="246" y="48"/>
                    <a:pt x="257" y="74"/>
                    <a:pt x="258" y="99"/>
                  </a:cubicBezTo>
                  <a:cubicBezTo>
                    <a:pt x="257" y="122"/>
                    <a:pt x="241" y="135"/>
                    <a:pt x="225" y="149"/>
                  </a:cubicBezTo>
                  <a:cubicBezTo>
                    <a:pt x="205" y="164"/>
                    <a:pt x="186" y="191"/>
                    <a:pt x="162" y="195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7" name="Freeform 1926">
              <a:extLst>
                <a:ext uri="{FF2B5EF4-FFF2-40B4-BE49-F238E27FC236}">
                  <a16:creationId xmlns:a16="http://schemas.microsoft.com/office/drawing/2014/main" id="{5BD1336A-0A55-45EC-B7BB-C3878ABA7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3800" y="3398838"/>
              <a:ext cx="52387" cy="39688"/>
            </a:xfrm>
            <a:custGeom>
              <a:avLst/>
              <a:gdLst>
                <a:gd name="T0" fmla="*/ 88 w 153"/>
                <a:gd name="T1" fmla="*/ 0 h 117"/>
                <a:gd name="T2" fmla="*/ 75 w 153"/>
                <a:gd name="T3" fmla="*/ 1 h 117"/>
                <a:gd name="T4" fmla="*/ 42 w 153"/>
                <a:gd name="T5" fmla="*/ 12 h 117"/>
                <a:gd name="T6" fmla="*/ 14 w 153"/>
                <a:gd name="T7" fmla="*/ 48 h 117"/>
                <a:gd name="T8" fmla="*/ 27 w 153"/>
                <a:gd name="T9" fmla="*/ 100 h 117"/>
                <a:gd name="T10" fmla="*/ 64 w 153"/>
                <a:gd name="T11" fmla="*/ 94 h 117"/>
                <a:gd name="T12" fmla="*/ 89 w 153"/>
                <a:gd name="T13" fmla="*/ 114 h 117"/>
                <a:gd name="T14" fmla="*/ 120 w 153"/>
                <a:gd name="T15" fmla="*/ 115 h 117"/>
                <a:gd name="T16" fmla="*/ 149 w 153"/>
                <a:gd name="T17" fmla="*/ 68 h 117"/>
                <a:gd name="T18" fmla="*/ 112 w 153"/>
                <a:gd name="T19" fmla="*/ 14 h 117"/>
                <a:gd name="T20" fmla="*/ 88 w 153"/>
                <a:gd name="T21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3" h="117">
                  <a:moveTo>
                    <a:pt x="88" y="0"/>
                  </a:moveTo>
                  <a:cubicBezTo>
                    <a:pt x="84" y="0"/>
                    <a:pt x="80" y="0"/>
                    <a:pt x="75" y="1"/>
                  </a:cubicBezTo>
                  <a:cubicBezTo>
                    <a:pt x="64" y="4"/>
                    <a:pt x="53" y="8"/>
                    <a:pt x="42" y="12"/>
                  </a:cubicBezTo>
                  <a:cubicBezTo>
                    <a:pt x="29" y="18"/>
                    <a:pt x="24" y="39"/>
                    <a:pt x="14" y="48"/>
                  </a:cubicBezTo>
                  <a:cubicBezTo>
                    <a:pt x="0" y="62"/>
                    <a:pt x="20" y="81"/>
                    <a:pt x="27" y="100"/>
                  </a:cubicBezTo>
                  <a:cubicBezTo>
                    <a:pt x="31" y="110"/>
                    <a:pt x="57" y="99"/>
                    <a:pt x="64" y="94"/>
                  </a:cubicBezTo>
                  <a:cubicBezTo>
                    <a:pt x="60" y="96"/>
                    <a:pt x="87" y="113"/>
                    <a:pt x="89" y="114"/>
                  </a:cubicBezTo>
                  <a:cubicBezTo>
                    <a:pt x="99" y="117"/>
                    <a:pt x="110" y="117"/>
                    <a:pt x="120" y="115"/>
                  </a:cubicBezTo>
                  <a:cubicBezTo>
                    <a:pt x="141" y="110"/>
                    <a:pt x="153" y="90"/>
                    <a:pt x="149" y="68"/>
                  </a:cubicBezTo>
                  <a:cubicBezTo>
                    <a:pt x="146" y="46"/>
                    <a:pt x="126" y="29"/>
                    <a:pt x="112" y="14"/>
                  </a:cubicBezTo>
                  <a:cubicBezTo>
                    <a:pt x="106" y="8"/>
                    <a:pt x="98" y="3"/>
                    <a:pt x="88" y="0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8" name="Freeform 1927">
              <a:extLst>
                <a:ext uri="{FF2B5EF4-FFF2-40B4-BE49-F238E27FC236}">
                  <a16:creationId xmlns:a16="http://schemas.microsoft.com/office/drawing/2014/main" id="{9DB79F38-9E96-4C26-9228-95AD9F620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950" y="3259138"/>
              <a:ext cx="179387" cy="207963"/>
            </a:xfrm>
            <a:custGeom>
              <a:avLst/>
              <a:gdLst>
                <a:gd name="T0" fmla="*/ 67 w 540"/>
                <a:gd name="T1" fmla="*/ 415 h 618"/>
                <a:gd name="T2" fmla="*/ 124 w 540"/>
                <a:gd name="T3" fmla="*/ 259 h 618"/>
                <a:gd name="T4" fmla="*/ 209 w 540"/>
                <a:gd name="T5" fmla="*/ 124 h 618"/>
                <a:gd name="T6" fmla="*/ 326 w 540"/>
                <a:gd name="T7" fmla="*/ 70 h 618"/>
                <a:gd name="T8" fmla="*/ 521 w 540"/>
                <a:gd name="T9" fmla="*/ 231 h 618"/>
                <a:gd name="T10" fmla="*/ 533 w 540"/>
                <a:gd name="T11" fmla="*/ 464 h 618"/>
                <a:gd name="T12" fmla="*/ 279 w 540"/>
                <a:gd name="T13" fmla="*/ 554 h 618"/>
                <a:gd name="T14" fmla="*/ 208 w 540"/>
                <a:gd name="T15" fmla="*/ 522 h 618"/>
                <a:gd name="T16" fmla="*/ 102 w 540"/>
                <a:gd name="T17" fmla="*/ 614 h 618"/>
                <a:gd name="T18" fmla="*/ 10 w 540"/>
                <a:gd name="T19" fmla="*/ 529 h 618"/>
                <a:gd name="T20" fmla="*/ 67 w 540"/>
                <a:gd name="T21" fmla="*/ 415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0" h="618">
                  <a:moveTo>
                    <a:pt x="67" y="415"/>
                  </a:moveTo>
                  <a:cubicBezTo>
                    <a:pt x="81" y="363"/>
                    <a:pt x="114" y="308"/>
                    <a:pt x="124" y="259"/>
                  </a:cubicBezTo>
                  <a:cubicBezTo>
                    <a:pt x="135" y="199"/>
                    <a:pt x="150" y="152"/>
                    <a:pt x="209" y="124"/>
                  </a:cubicBezTo>
                  <a:cubicBezTo>
                    <a:pt x="288" y="92"/>
                    <a:pt x="266" y="93"/>
                    <a:pt x="326" y="70"/>
                  </a:cubicBezTo>
                  <a:cubicBezTo>
                    <a:pt x="508" y="0"/>
                    <a:pt x="528" y="152"/>
                    <a:pt x="521" y="231"/>
                  </a:cubicBezTo>
                  <a:cubicBezTo>
                    <a:pt x="514" y="311"/>
                    <a:pt x="526" y="376"/>
                    <a:pt x="533" y="464"/>
                  </a:cubicBezTo>
                  <a:cubicBezTo>
                    <a:pt x="540" y="551"/>
                    <a:pt x="311" y="556"/>
                    <a:pt x="279" y="554"/>
                  </a:cubicBezTo>
                  <a:cubicBezTo>
                    <a:pt x="269" y="554"/>
                    <a:pt x="203" y="524"/>
                    <a:pt x="208" y="522"/>
                  </a:cubicBezTo>
                  <a:cubicBezTo>
                    <a:pt x="180" y="546"/>
                    <a:pt x="144" y="606"/>
                    <a:pt x="102" y="614"/>
                  </a:cubicBezTo>
                  <a:cubicBezTo>
                    <a:pt x="82" y="618"/>
                    <a:pt x="0" y="589"/>
                    <a:pt x="10" y="529"/>
                  </a:cubicBezTo>
                  <a:cubicBezTo>
                    <a:pt x="20" y="469"/>
                    <a:pt x="56" y="458"/>
                    <a:pt x="67" y="415"/>
                  </a:cubicBezTo>
                  <a:close/>
                </a:path>
              </a:pathLst>
            </a:custGeom>
            <a:solidFill>
              <a:srgbClr val="66B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9" name="Freeform 1928">
              <a:extLst>
                <a:ext uri="{FF2B5EF4-FFF2-40B4-BE49-F238E27FC236}">
                  <a16:creationId xmlns:a16="http://schemas.microsoft.com/office/drawing/2014/main" id="{E980EAF2-E739-479E-8465-7D2FFD282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1438" y="3797301"/>
              <a:ext cx="87312" cy="50800"/>
            </a:xfrm>
            <a:custGeom>
              <a:avLst/>
              <a:gdLst>
                <a:gd name="T0" fmla="*/ 245 w 260"/>
                <a:gd name="T1" fmla="*/ 108 h 151"/>
                <a:gd name="T2" fmla="*/ 185 w 260"/>
                <a:gd name="T3" fmla="*/ 119 h 151"/>
                <a:gd name="T4" fmla="*/ 127 w 260"/>
                <a:gd name="T5" fmla="*/ 131 h 151"/>
                <a:gd name="T6" fmla="*/ 8 w 260"/>
                <a:gd name="T7" fmla="*/ 135 h 151"/>
                <a:gd name="T8" fmla="*/ 4 w 260"/>
                <a:gd name="T9" fmla="*/ 104 h 151"/>
                <a:gd name="T10" fmla="*/ 64 w 260"/>
                <a:gd name="T11" fmla="*/ 69 h 151"/>
                <a:gd name="T12" fmla="*/ 135 w 260"/>
                <a:gd name="T13" fmla="*/ 11 h 151"/>
                <a:gd name="T14" fmla="*/ 230 w 260"/>
                <a:gd name="T15" fmla="*/ 11 h 151"/>
                <a:gd name="T16" fmla="*/ 245 w 260"/>
                <a:gd name="T17" fmla="*/ 10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0" h="151">
                  <a:moveTo>
                    <a:pt x="245" y="108"/>
                  </a:moveTo>
                  <a:cubicBezTo>
                    <a:pt x="240" y="118"/>
                    <a:pt x="199" y="121"/>
                    <a:pt x="185" y="119"/>
                  </a:cubicBezTo>
                  <a:cubicBezTo>
                    <a:pt x="164" y="115"/>
                    <a:pt x="143" y="119"/>
                    <a:pt x="127" y="131"/>
                  </a:cubicBezTo>
                  <a:cubicBezTo>
                    <a:pt x="91" y="150"/>
                    <a:pt x="47" y="151"/>
                    <a:pt x="8" y="135"/>
                  </a:cubicBezTo>
                  <a:cubicBezTo>
                    <a:pt x="1" y="126"/>
                    <a:pt x="0" y="114"/>
                    <a:pt x="4" y="104"/>
                  </a:cubicBezTo>
                  <a:cubicBezTo>
                    <a:pt x="20" y="76"/>
                    <a:pt x="39" y="82"/>
                    <a:pt x="64" y="69"/>
                  </a:cubicBezTo>
                  <a:cubicBezTo>
                    <a:pt x="89" y="57"/>
                    <a:pt x="109" y="27"/>
                    <a:pt x="135" y="11"/>
                  </a:cubicBezTo>
                  <a:cubicBezTo>
                    <a:pt x="150" y="0"/>
                    <a:pt x="212" y="12"/>
                    <a:pt x="230" y="11"/>
                  </a:cubicBezTo>
                  <a:cubicBezTo>
                    <a:pt x="260" y="30"/>
                    <a:pt x="249" y="101"/>
                    <a:pt x="245" y="108"/>
                  </a:cubicBezTo>
                  <a:close/>
                </a:path>
              </a:pathLst>
            </a:custGeom>
            <a:solidFill>
              <a:srgbClr val="1C35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0" name="Freeform 1929">
              <a:extLst>
                <a:ext uri="{FF2B5EF4-FFF2-40B4-BE49-F238E27FC236}">
                  <a16:creationId xmlns:a16="http://schemas.microsoft.com/office/drawing/2014/main" id="{3849FDB7-A309-4D79-8E1B-B1C8EF3EF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4450" y="3449638"/>
              <a:ext cx="147637" cy="387350"/>
            </a:xfrm>
            <a:custGeom>
              <a:avLst/>
              <a:gdLst>
                <a:gd name="T0" fmla="*/ 1 w 443"/>
                <a:gd name="T1" fmla="*/ 71 h 1153"/>
                <a:gd name="T2" fmla="*/ 10 w 443"/>
                <a:gd name="T3" fmla="*/ 265 h 1153"/>
                <a:gd name="T4" fmla="*/ 19 w 443"/>
                <a:gd name="T5" fmla="*/ 559 h 1153"/>
                <a:gd name="T6" fmla="*/ 193 w 443"/>
                <a:gd name="T7" fmla="*/ 1099 h 1153"/>
                <a:gd name="T8" fmla="*/ 334 w 443"/>
                <a:gd name="T9" fmla="*/ 1082 h 1153"/>
                <a:gd name="T10" fmla="*/ 301 w 443"/>
                <a:gd name="T11" fmla="*/ 719 h 1153"/>
                <a:gd name="T12" fmla="*/ 335 w 443"/>
                <a:gd name="T13" fmla="*/ 364 h 1153"/>
                <a:gd name="T14" fmla="*/ 342 w 443"/>
                <a:gd name="T15" fmla="*/ 0 h 1153"/>
                <a:gd name="T16" fmla="*/ 1 w 443"/>
                <a:gd name="T17" fmla="*/ 71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3" h="1153">
                  <a:moveTo>
                    <a:pt x="1" y="71"/>
                  </a:moveTo>
                  <a:cubicBezTo>
                    <a:pt x="0" y="161"/>
                    <a:pt x="8" y="176"/>
                    <a:pt x="10" y="265"/>
                  </a:cubicBezTo>
                  <a:cubicBezTo>
                    <a:pt x="12" y="350"/>
                    <a:pt x="15" y="440"/>
                    <a:pt x="19" y="559"/>
                  </a:cubicBezTo>
                  <a:cubicBezTo>
                    <a:pt x="95" y="676"/>
                    <a:pt x="178" y="960"/>
                    <a:pt x="193" y="1099"/>
                  </a:cubicBezTo>
                  <a:cubicBezTo>
                    <a:pt x="199" y="1153"/>
                    <a:pt x="334" y="1113"/>
                    <a:pt x="334" y="1082"/>
                  </a:cubicBezTo>
                  <a:cubicBezTo>
                    <a:pt x="355" y="1057"/>
                    <a:pt x="301" y="751"/>
                    <a:pt x="301" y="719"/>
                  </a:cubicBezTo>
                  <a:cubicBezTo>
                    <a:pt x="301" y="524"/>
                    <a:pt x="309" y="457"/>
                    <a:pt x="335" y="364"/>
                  </a:cubicBezTo>
                  <a:cubicBezTo>
                    <a:pt x="345" y="282"/>
                    <a:pt x="443" y="198"/>
                    <a:pt x="342" y="0"/>
                  </a:cubicBezTo>
                  <a:lnTo>
                    <a:pt x="1" y="71"/>
                  </a:lnTo>
                  <a:close/>
                </a:path>
              </a:pathLst>
            </a:custGeom>
            <a:solidFill>
              <a:srgbClr val="1C35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1" name="Freeform 1930">
              <a:extLst>
                <a:ext uri="{FF2B5EF4-FFF2-40B4-BE49-F238E27FC236}">
                  <a16:creationId xmlns:a16="http://schemas.microsoft.com/office/drawing/2014/main" id="{84A3DEAE-7880-4FB2-8CA3-247426189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7000" y="3798888"/>
              <a:ext cx="90487" cy="74613"/>
            </a:xfrm>
            <a:custGeom>
              <a:avLst/>
              <a:gdLst>
                <a:gd name="T0" fmla="*/ 117 w 269"/>
                <a:gd name="T1" fmla="*/ 41 h 220"/>
                <a:gd name="T2" fmla="*/ 88 w 269"/>
                <a:gd name="T3" fmla="*/ 104 h 220"/>
                <a:gd name="T4" fmla="*/ 29 w 269"/>
                <a:gd name="T5" fmla="*/ 139 h 220"/>
                <a:gd name="T6" fmla="*/ 2 w 269"/>
                <a:gd name="T7" fmla="*/ 168 h 220"/>
                <a:gd name="T8" fmla="*/ 18 w 269"/>
                <a:gd name="T9" fmla="*/ 203 h 220"/>
                <a:gd name="T10" fmla="*/ 57 w 269"/>
                <a:gd name="T11" fmla="*/ 215 h 220"/>
                <a:gd name="T12" fmla="*/ 125 w 269"/>
                <a:gd name="T13" fmla="*/ 206 h 220"/>
                <a:gd name="T14" fmla="*/ 171 w 269"/>
                <a:gd name="T15" fmla="*/ 158 h 220"/>
                <a:gd name="T16" fmla="*/ 265 w 269"/>
                <a:gd name="T17" fmla="*/ 104 h 220"/>
                <a:gd name="T18" fmla="*/ 216 w 269"/>
                <a:gd name="T19" fmla="*/ 0 h 220"/>
                <a:gd name="T20" fmla="*/ 117 w 269"/>
                <a:gd name="T21" fmla="*/ 41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9" h="220">
                  <a:moveTo>
                    <a:pt x="117" y="41"/>
                  </a:moveTo>
                  <a:cubicBezTo>
                    <a:pt x="110" y="68"/>
                    <a:pt x="99" y="79"/>
                    <a:pt x="88" y="104"/>
                  </a:cubicBezTo>
                  <a:cubicBezTo>
                    <a:pt x="74" y="132"/>
                    <a:pt x="57" y="129"/>
                    <a:pt x="29" y="139"/>
                  </a:cubicBezTo>
                  <a:cubicBezTo>
                    <a:pt x="15" y="143"/>
                    <a:pt x="4" y="154"/>
                    <a:pt x="2" y="168"/>
                  </a:cubicBezTo>
                  <a:cubicBezTo>
                    <a:pt x="0" y="182"/>
                    <a:pt x="7" y="196"/>
                    <a:pt x="18" y="203"/>
                  </a:cubicBezTo>
                  <a:cubicBezTo>
                    <a:pt x="29" y="210"/>
                    <a:pt x="43" y="214"/>
                    <a:pt x="57" y="215"/>
                  </a:cubicBezTo>
                  <a:cubicBezTo>
                    <a:pt x="89" y="218"/>
                    <a:pt x="96" y="220"/>
                    <a:pt x="125" y="206"/>
                  </a:cubicBezTo>
                  <a:cubicBezTo>
                    <a:pt x="134" y="202"/>
                    <a:pt x="163" y="164"/>
                    <a:pt x="171" y="158"/>
                  </a:cubicBezTo>
                  <a:cubicBezTo>
                    <a:pt x="195" y="142"/>
                    <a:pt x="261" y="140"/>
                    <a:pt x="265" y="104"/>
                  </a:cubicBezTo>
                  <a:cubicBezTo>
                    <a:pt x="269" y="68"/>
                    <a:pt x="241" y="23"/>
                    <a:pt x="216" y="0"/>
                  </a:cubicBezTo>
                  <a:lnTo>
                    <a:pt x="117" y="41"/>
                  </a:lnTo>
                  <a:close/>
                </a:path>
              </a:pathLst>
            </a:custGeom>
            <a:solidFill>
              <a:srgbClr val="1C35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2" name="Freeform 1931">
              <a:extLst>
                <a:ext uri="{FF2B5EF4-FFF2-40B4-BE49-F238E27FC236}">
                  <a16:creationId xmlns:a16="http://schemas.microsoft.com/office/drawing/2014/main" id="{F1DC7E45-79AC-417E-9CF4-2036401FA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625" y="3557588"/>
              <a:ext cx="158750" cy="284163"/>
            </a:xfrm>
            <a:custGeom>
              <a:avLst/>
              <a:gdLst>
                <a:gd name="T0" fmla="*/ 31 w 479"/>
                <a:gd name="T1" fmla="*/ 390 h 844"/>
                <a:gd name="T2" fmla="*/ 128 w 479"/>
                <a:gd name="T3" fmla="*/ 491 h 844"/>
                <a:gd name="T4" fmla="*/ 348 w 479"/>
                <a:gd name="T5" fmla="*/ 810 h 844"/>
                <a:gd name="T6" fmla="*/ 475 w 479"/>
                <a:gd name="T7" fmla="*/ 723 h 844"/>
                <a:gd name="T8" fmla="*/ 311 w 479"/>
                <a:gd name="T9" fmla="*/ 393 h 844"/>
                <a:gd name="T10" fmla="*/ 273 w 479"/>
                <a:gd name="T11" fmla="*/ 118 h 844"/>
                <a:gd name="T12" fmla="*/ 194 w 479"/>
                <a:gd name="T13" fmla="*/ 26 h 844"/>
                <a:gd name="T14" fmla="*/ 91 w 479"/>
                <a:gd name="T15" fmla="*/ 17 h 844"/>
                <a:gd name="T16" fmla="*/ 20 w 479"/>
                <a:gd name="T17" fmla="*/ 100 h 844"/>
                <a:gd name="T18" fmla="*/ 31 w 479"/>
                <a:gd name="T19" fmla="*/ 390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9" h="844">
                  <a:moveTo>
                    <a:pt x="31" y="390"/>
                  </a:moveTo>
                  <a:cubicBezTo>
                    <a:pt x="63" y="438"/>
                    <a:pt x="88" y="450"/>
                    <a:pt x="128" y="491"/>
                  </a:cubicBezTo>
                  <a:cubicBezTo>
                    <a:pt x="212" y="575"/>
                    <a:pt x="290" y="706"/>
                    <a:pt x="348" y="810"/>
                  </a:cubicBezTo>
                  <a:cubicBezTo>
                    <a:pt x="366" y="844"/>
                    <a:pt x="479" y="748"/>
                    <a:pt x="475" y="723"/>
                  </a:cubicBezTo>
                  <a:cubicBezTo>
                    <a:pt x="454" y="601"/>
                    <a:pt x="379" y="496"/>
                    <a:pt x="311" y="393"/>
                  </a:cubicBezTo>
                  <a:cubicBezTo>
                    <a:pt x="263" y="322"/>
                    <a:pt x="283" y="205"/>
                    <a:pt x="273" y="118"/>
                  </a:cubicBezTo>
                  <a:cubicBezTo>
                    <a:pt x="268" y="74"/>
                    <a:pt x="224" y="58"/>
                    <a:pt x="194" y="26"/>
                  </a:cubicBezTo>
                  <a:cubicBezTo>
                    <a:pt x="167" y="0"/>
                    <a:pt x="123" y="0"/>
                    <a:pt x="91" y="17"/>
                  </a:cubicBezTo>
                  <a:cubicBezTo>
                    <a:pt x="59" y="36"/>
                    <a:pt x="34" y="65"/>
                    <a:pt x="20" y="100"/>
                  </a:cubicBezTo>
                  <a:cubicBezTo>
                    <a:pt x="14" y="263"/>
                    <a:pt x="0" y="345"/>
                    <a:pt x="31" y="390"/>
                  </a:cubicBezTo>
                  <a:close/>
                </a:path>
              </a:pathLst>
            </a:custGeom>
            <a:solidFill>
              <a:srgbClr val="1C35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3" name="Freeform 1932">
              <a:extLst>
                <a:ext uri="{FF2B5EF4-FFF2-40B4-BE49-F238E27FC236}">
                  <a16:creationId xmlns:a16="http://schemas.microsoft.com/office/drawing/2014/main" id="{C9C627A9-240E-4D8D-9202-DA08E8CDF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5400" y="3332163"/>
              <a:ext cx="158750" cy="212725"/>
            </a:xfrm>
            <a:custGeom>
              <a:avLst/>
              <a:gdLst>
                <a:gd name="T0" fmla="*/ 453 w 478"/>
                <a:gd name="T1" fmla="*/ 436 h 636"/>
                <a:gd name="T2" fmla="*/ 188 w 478"/>
                <a:gd name="T3" fmla="*/ 599 h 636"/>
                <a:gd name="T4" fmla="*/ 53 w 478"/>
                <a:gd name="T5" fmla="*/ 505 h 636"/>
                <a:gd name="T6" fmla="*/ 9 w 478"/>
                <a:gd name="T7" fmla="*/ 239 h 636"/>
                <a:gd name="T8" fmla="*/ 10 w 478"/>
                <a:gd name="T9" fmla="*/ 131 h 636"/>
                <a:gd name="T10" fmla="*/ 115 w 478"/>
                <a:gd name="T11" fmla="*/ 28 h 636"/>
                <a:gd name="T12" fmla="*/ 346 w 478"/>
                <a:gd name="T13" fmla="*/ 69 h 636"/>
                <a:gd name="T14" fmla="*/ 403 w 478"/>
                <a:gd name="T15" fmla="*/ 224 h 636"/>
                <a:gd name="T16" fmla="*/ 453 w 478"/>
                <a:gd name="T17" fmla="*/ 4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8" h="636">
                  <a:moveTo>
                    <a:pt x="453" y="436"/>
                  </a:moveTo>
                  <a:cubicBezTo>
                    <a:pt x="478" y="550"/>
                    <a:pt x="337" y="636"/>
                    <a:pt x="188" y="599"/>
                  </a:cubicBezTo>
                  <a:cubicBezTo>
                    <a:pt x="120" y="582"/>
                    <a:pt x="67" y="562"/>
                    <a:pt x="53" y="505"/>
                  </a:cubicBezTo>
                  <a:cubicBezTo>
                    <a:pt x="30" y="406"/>
                    <a:pt x="16" y="277"/>
                    <a:pt x="9" y="239"/>
                  </a:cubicBezTo>
                  <a:cubicBezTo>
                    <a:pt x="0" y="203"/>
                    <a:pt x="0" y="167"/>
                    <a:pt x="10" y="131"/>
                  </a:cubicBezTo>
                  <a:cubicBezTo>
                    <a:pt x="27" y="82"/>
                    <a:pt x="66" y="44"/>
                    <a:pt x="115" y="28"/>
                  </a:cubicBezTo>
                  <a:cubicBezTo>
                    <a:pt x="187" y="0"/>
                    <a:pt x="289" y="14"/>
                    <a:pt x="346" y="69"/>
                  </a:cubicBezTo>
                  <a:cubicBezTo>
                    <a:pt x="397" y="121"/>
                    <a:pt x="392" y="129"/>
                    <a:pt x="403" y="224"/>
                  </a:cubicBezTo>
                  <a:cubicBezTo>
                    <a:pt x="414" y="319"/>
                    <a:pt x="428" y="322"/>
                    <a:pt x="453" y="436"/>
                  </a:cubicBezTo>
                  <a:close/>
                </a:path>
              </a:pathLst>
            </a:custGeom>
            <a:solidFill>
              <a:srgbClr val="66B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68" name="Group 2267">
            <a:extLst>
              <a:ext uri="{FF2B5EF4-FFF2-40B4-BE49-F238E27FC236}">
                <a16:creationId xmlns:a16="http://schemas.microsoft.com/office/drawing/2014/main" id="{202E5B73-DAAC-4A82-93AC-9B7E0C7472E5}"/>
              </a:ext>
            </a:extLst>
          </p:cNvPr>
          <p:cNvGrpSpPr/>
          <p:nvPr/>
        </p:nvGrpSpPr>
        <p:grpSpPr>
          <a:xfrm>
            <a:off x="2790825" y="5035551"/>
            <a:ext cx="1512888" cy="1150938"/>
            <a:chOff x="2790825" y="5035551"/>
            <a:chExt cx="1512888" cy="1150938"/>
          </a:xfrm>
        </p:grpSpPr>
        <p:grpSp>
          <p:nvGrpSpPr>
            <p:cNvPr id="2267" name="Group 2266">
              <a:extLst>
                <a:ext uri="{FF2B5EF4-FFF2-40B4-BE49-F238E27FC236}">
                  <a16:creationId xmlns:a16="http://schemas.microsoft.com/office/drawing/2014/main" id="{5E20B105-F636-4608-8DC4-70BB00C9327E}"/>
                </a:ext>
              </a:extLst>
            </p:cNvPr>
            <p:cNvGrpSpPr/>
            <p:nvPr/>
          </p:nvGrpSpPr>
          <p:grpSpPr>
            <a:xfrm>
              <a:off x="3259138" y="5559426"/>
              <a:ext cx="1044575" cy="382588"/>
              <a:chOff x="3259138" y="5559426"/>
              <a:chExt cx="1044575" cy="382588"/>
            </a:xfrm>
          </p:grpSpPr>
          <p:sp>
            <p:nvSpPr>
              <p:cNvPr id="2248" name="Freeform 1937">
                <a:extLst>
                  <a:ext uri="{FF2B5EF4-FFF2-40B4-BE49-F238E27FC236}">
                    <a16:creationId xmlns:a16="http://schemas.microsoft.com/office/drawing/2014/main" id="{563E6B19-5EA4-468C-AE14-46423768BA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9138" y="5559426"/>
                <a:ext cx="1044575" cy="382588"/>
              </a:xfrm>
              <a:custGeom>
                <a:avLst/>
                <a:gdLst>
                  <a:gd name="T0" fmla="*/ 1096 w 3137"/>
                  <a:gd name="T1" fmla="*/ 0 h 1138"/>
                  <a:gd name="T2" fmla="*/ 0 w 3137"/>
                  <a:gd name="T3" fmla="*/ 823 h 1138"/>
                  <a:gd name="T4" fmla="*/ 2042 w 3137"/>
                  <a:gd name="T5" fmla="*/ 1138 h 1138"/>
                  <a:gd name="T6" fmla="*/ 3137 w 3137"/>
                  <a:gd name="T7" fmla="*/ 315 h 1138"/>
                  <a:gd name="T8" fmla="*/ 1096 w 3137"/>
                  <a:gd name="T9" fmla="*/ 0 h 1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37" h="1138">
                    <a:moveTo>
                      <a:pt x="1096" y="0"/>
                    </a:moveTo>
                    <a:lnTo>
                      <a:pt x="0" y="823"/>
                    </a:lnTo>
                    <a:lnTo>
                      <a:pt x="2042" y="1138"/>
                    </a:lnTo>
                    <a:lnTo>
                      <a:pt x="3137" y="315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rgbClr val="173E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9" name="Freeform 1938">
                <a:extLst>
                  <a:ext uri="{FF2B5EF4-FFF2-40B4-BE49-F238E27FC236}">
                    <a16:creationId xmlns:a16="http://schemas.microsoft.com/office/drawing/2014/main" id="{5FFEC421-1019-427D-B0B3-8790570974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38513" y="5588001"/>
                <a:ext cx="884237" cy="325438"/>
              </a:xfrm>
              <a:custGeom>
                <a:avLst/>
                <a:gdLst>
                  <a:gd name="T0" fmla="*/ 942 w 2659"/>
                  <a:gd name="T1" fmla="*/ 28 h 969"/>
                  <a:gd name="T2" fmla="*/ 65 w 2659"/>
                  <a:gd name="T3" fmla="*/ 687 h 969"/>
                  <a:gd name="T4" fmla="*/ 1717 w 2659"/>
                  <a:gd name="T5" fmla="*/ 942 h 969"/>
                  <a:gd name="T6" fmla="*/ 2595 w 2659"/>
                  <a:gd name="T7" fmla="*/ 283 h 969"/>
                  <a:gd name="T8" fmla="*/ 942 w 2659"/>
                  <a:gd name="T9" fmla="*/ 28 h 969"/>
                  <a:gd name="T10" fmla="*/ 25 w 2659"/>
                  <a:gd name="T11" fmla="*/ 685 h 969"/>
                  <a:gd name="T12" fmla="*/ 935 w 2659"/>
                  <a:gd name="T13" fmla="*/ 0 h 969"/>
                  <a:gd name="T14" fmla="*/ 2659 w 2659"/>
                  <a:gd name="T15" fmla="*/ 267 h 969"/>
                  <a:gd name="T16" fmla="*/ 1724 w 2659"/>
                  <a:gd name="T17" fmla="*/ 969 h 969"/>
                  <a:gd name="T18" fmla="*/ 0 w 2659"/>
                  <a:gd name="T19" fmla="*/ 703 h 969"/>
                  <a:gd name="T20" fmla="*/ 25 w 2659"/>
                  <a:gd name="T21" fmla="*/ 685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59" h="969">
                    <a:moveTo>
                      <a:pt x="942" y="28"/>
                    </a:moveTo>
                    <a:lnTo>
                      <a:pt x="65" y="687"/>
                    </a:lnTo>
                    <a:lnTo>
                      <a:pt x="1717" y="942"/>
                    </a:lnTo>
                    <a:lnTo>
                      <a:pt x="2595" y="283"/>
                    </a:lnTo>
                    <a:lnTo>
                      <a:pt x="942" y="28"/>
                    </a:lnTo>
                    <a:close/>
                    <a:moveTo>
                      <a:pt x="25" y="685"/>
                    </a:moveTo>
                    <a:lnTo>
                      <a:pt x="935" y="0"/>
                    </a:lnTo>
                    <a:cubicBezTo>
                      <a:pt x="1510" y="90"/>
                      <a:pt x="2085" y="178"/>
                      <a:pt x="2659" y="267"/>
                    </a:cubicBezTo>
                    <a:lnTo>
                      <a:pt x="1724" y="969"/>
                    </a:lnTo>
                    <a:cubicBezTo>
                      <a:pt x="1149" y="881"/>
                      <a:pt x="575" y="792"/>
                      <a:pt x="0" y="703"/>
                    </a:cubicBezTo>
                    <a:lnTo>
                      <a:pt x="25" y="685"/>
                    </a:lnTo>
                    <a:close/>
                  </a:path>
                </a:pathLst>
              </a:custGeom>
              <a:solidFill>
                <a:srgbClr val="66B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0" name="Freeform 1939">
                <a:extLst>
                  <a:ext uri="{FF2B5EF4-FFF2-40B4-BE49-F238E27FC236}">
                    <a16:creationId xmlns:a16="http://schemas.microsoft.com/office/drawing/2014/main" id="{20E94E0A-F025-48D2-AD7F-5D3C2C2D56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59200" y="5659438"/>
                <a:ext cx="365125" cy="134938"/>
              </a:xfrm>
              <a:custGeom>
                <a:avLst/>
                <a:gdLst>
                  <a:gd name="T0" fmla="*/ 394 w 1098"/>
                  <a:gd name="T1" fmla="*/ 21 h 402"/>
                  <a:gd name="T2" fmla="*/ 49 w 1098"/>
                  <a:gd name="T3" fmla="*/ 280 h 402"/>
                  <a:gd name="T4" fmla="*/ 705 w 1098"/>
                  <a:gd name="T5" fmla="*/ 381 h 402"/>
                  <a:gd name="T6" fmla="*/ 1050 w 1098"/>
                  <a:gd name="T7" fmla="*/ 122 h 402"/>
                  <a:gd name="T8" fmla="*/ 394 w 1098"/>
                  <a:gd name="T9" fmla="*/ 21 h 402"/>
                  <a:gd name="T10" fmla="*/ 19 w 1098"/>
                  <a:gd name="T11" fmla="*/ 278 h 402"/>
                  <a:gd name="T12" fmla="*/ 389 w 1098"/>
                  <a:gd name="T13" fmla="*/ 0 h 402"/>
                  <a:gd name="T14" fmla="*/ 1098 w 1098"/>
                  <a:gd name="T15" fmla="*/ 110 h 402"/>
                  <a:gd name="T16" fmla="*/ 710 w 1098"/>
                  <a:gd name="T17" fmla="*/ 402 h 402"/>
                  <a:gd name="T18" fmla="*/ 0 w 1098"/>
                  <a:gd name="T19" fmla="*/ 292 h 402"/>
                  <a:gd name="T20" fmla="*/ 19 w 1098"/>
                  <a:gd name="T21" fmla="*/ 278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98" h="402">
                    <a:moveTo>
                      <a:pt x="394" y="21"/>
                    </a:moveTo>
                    <a:lnTo>
                      <a:pt x="49" y="280"/>
                    </a:lnTo>
                    <a:lnTo>
                      <a:pt x="705" y="381"/>
                    </a:lnTo>
                    <a:lnTo>
                      <a:pt x="1050" y="122"/>
                    </a:lnTo>
                    <a:lnTo>
                      <a:pt x="394" y="21"/>
                    </a:lnTo>
                    <a:close/>
                    <a:moveTo>
                      <a:pt x="19" y="278"/>
                    </a:moveTo>
                    <a:lnTo>
                      <a:pt x="389" y="0"/>
                    </a:lnTo>
                    <a:cubicBezTo>
                      <a:pt x="625" y="37"/>
                      <a:pt x="862" y="73"/>
                      <a:pt x="1098" y="110"/>
                    </a:cubicBezTo>
                    <a:lnTo>
                      <a:pt x="710" y="402"/>
                    </a:lnTo>
                    <a:cubicBezTo>
                      <a:pt x="473" y="366"/>
                      <a:pt x="237" y="329"/>
                      <a:pt x="0" y="292"/>
                    </a:cubicBezTo>
                    <a:lnTo>
                      <a:pt x="19" y="278"/>
                    </a:lnTo>
                    <a:close/>
                  </a:path>
                </a:pathLst>
              </a:custGeom>
              <a:solidFill>
                <a:srgbClr val="66B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1" name="Freeform 1940">
                <a:extLst>
                  <a:ext uri="{FF2B5EF4-FFF2-40B4-BE49-F238E27FC236}">
                    <a16:creationId xmlns:a16="http://schemas.microsoft.com/office/drawing/2014/main" id="{8768A024-F744-4DF3-BB7A-33C9B5B327F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02013" y="5754688"/>
                <a:ext cx="180975" cy="68263"/>
              </a:xfrm>
              <a:custGeom>
                <a:avLst/>
                <a:gdLst>
                  <a:gd name="T0" fmla="*/ 204 w 546"/>
                  <a:gd name="T1" fmla="*/ 28 h 202"/>
                  <a:gd name="T2" fmla="*/ 65 w 546"/>
                  <a:gd name="T3" fmla="*/ 132 h 202"/>
                  <a:gd name="T4" fmla="*/ 342 w 546"/>
                  <a:gd name="T5" fmla="*/ 175 h 202"/>
                  <a:gd name="T6" fmla="*/ 481 w 546"/>
                  <a:gd name="T7" fmla="*/ 71 h 202"/>
                  <a:gd name="T8" fmla="*/ 204 w 546"/>
                  <a:gd name="T9" fmla="*/ 28 h 202"/>
                  <a:gd name="T10" fmla="*/ 25 w 546"/>
                  <a:gd name="T11" fmla="*/ 130 h 202"/>
                  <a:gd name="T12" fmla="*/ 197 w 546"/>
                  <a:gd name="T13" fmla="*/ 0 h 202"/>
                  <a:gd name="T14" fmla="*/ 546 w 546"/>
                  <a:gd name="T15" fmla="*/ 54 h 202"/>
                  <a:gd name="T16" fmla="*/ 349 w 546"/>
                  <a:gd name="T17" fmla="*/ 202 h 202"/>
                  <a:gd name="T18" fmla="*/ 0 w 546"/>
                  <a:gd name="T19" fmla="*/ 149 h 202"/>
                  <a:gd name="T20" fmla="*/ 25 w 546"/>
                  <a:gd name="T21" fmla="*/ 13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46" h="202">
                    <a:moveTo>
                      <a:pt x="204" y="28"/>
                    </a:moveTo>
                    <a:lnTo>
                      <a:pt x="65" y="132"/>
                    </a:lnTo>
                    <a:lnTo>
                      <a:pt x="342" y="175"/>
                    </a:lnTo>
                    <a:lnTo>
                      <a:pt x="481" y="71"/>
                    </a:lnTo>
                    <a:lnTo>
                      <a:pt x="204" y="28"/>
                    </a:lnTo>
                    <a:close/>
                    <a:moveTo>
                      <a:pt x="25" y="130"/>
                    </a:moveTo>
                    <a:lnTo>
                      <a:pt x="197" y="0"/>
                    </a:lnTo>
                    <a:cubicBezTo>
                      <a:pt x="313" y="19"/>
                      <a:pt x="430" y="36"/>
                      <a:pt x="546" y="54"/>
                    </a:cubicBezTo>
                    <a:lnTo>
                      <a:pt x="349" y="202"/>
                    </a:lnTo>
                    <a:lnTo>
                      <a:pt x="0" y="149"/>
                    </a:lnTo>
                    <a:lnTo>
                      <a:pt x="25" y="130"/>
                    </a:lnTo>
                    <a:close/>
                  </a:path>
                </a:pathLst>
              </a:custGeom>
              <a:solidFill>
                <a:srgbClr val="66B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2" name="Freeform 1941">
                <a:extLst>
                  <a:ext uri="{FF2B5EF4-FFF2-40B4-BE49-F238E27FC236}">
                    <a16:creationId xmlns:a16="http://schemas.microsoft.com/office/drawing/2014/main" id="{31B41063-737B-4DB2-8A36-7653BFE0CCA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11588" y="5721351"/>
                <a:ext cx="93662" cy="34925"/>
              </a:xfrm>
              <a:custGeom>
                <a:avLst/>
                <a:gdLst>
                  <a:gd name="T0" fmla="*/ 108 w 281"/>
                  <a:gd name="T1" fmla="*/ 20 h 105"/>
                  <a:gd name="T2" fmla="*/ 49 w 281"/>
                  <a:gd name="T3" fmla="*/ 65 h 105"/>
                  <a:gd name="T4" fmla="*/ 173 w 281"/>
                  <a:gd name="T5" fmla="*/ 84 h 105"/>
                  <a:gd name="T6" fmla="*/ 232 w 281"/>
                  <a:gd name="T7" fmla="*/ 40 h 105"/>
                  <a:gd name="T8" fmla="*/ 108 w 281"/>
                  <a:gd name="T9" fmla="*/ 20 h 105"/>
                  <a:gd name="T10" fmla="*/ 18 w 281"/>
                  <a:gd name="T11" fmla="*/ 63 h 105"/>
                  <a:gd name="T12" fmla="*/ 103 w 281"/>
                  <a:gd name="T13" fmla="*/ 0 h 105"/>
                  <a:gd name="T14" fmla="*/ 281 w 281"/>
                  <a:gd name="T15" fmla="*/ 28 h 105"/>
                  <a:gd name="T16" fmla="*/ 178 w 281"/>
                  <a:gd name="T17" fmla="*/ 105 h 105"/>
                  <a:gd name="T18" fmla="*/ 0 w 281"/>
                  <a:gd name="T19" fmla="*/ 77 h 105"/>
                  <a:gd name="T20" fmla="*/ 18 w 281"/>
                  <a:gd name="T21" fmla="*/ 63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1" h="105">
                    <a:moveTo>
                      <a:pt x="108" y="20"/>
                    </a:moveTo>
                    <a:lnTo>
                      <a:pt x="49" y="65"/>
                    </a:lnTo>
                    <a:lnTo>
                      <a:pt x="173" y="84"/>
                    </a:lnTo>
                    <a:lnTo>
                      <a:pt x="232" y="40"/>
                    </a:lnTo>
                    <a:lnTo>
                      <a:pt x="108" y="20"/>
                    </a:lnTo>
                    <a:close/>
                    <a:moveTo>
                      <a:pt x="18" y="63"/>
                    </a:moveTo>
                    <a:lnTo>
                      <a:pt x="103" y="0"/>
                    </a:lnTo>
                    <a:lnTo>
                      <a:pt x="281" y="28"/>
                    </a:lnTo>
                    <a:lnTo>
                      <a:pt x="178" y="105"/>
                    </a:lnTo>
                    <a:lnTo>
                      <a:pt x="0" y="77"/>
                    </a:lnTo>
                    <a:lnTo>
                      <a:pt x="18" y="63"/>
                    </a:lnTo>
                    <a:close/>
                  </a:path>
                </a:pathLst>
              </a:custGeom>
              <a:solidFill>
                <a:srgbClr val="66B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3" name="Freeform 1942">
                <a:extLst>
                  <a:ext uri="{FF2B5EF4-FFF2-40B4-BE49-F238E27FC236}">
                    <a16:creationId xmlns:a16="http://schemas.microsoft.com/office/drawing/2014/main" id="{D09D7A80-794B-412A-8735-7645A53DFC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2988" y="5822951"/>
                <a:ext cx="15875" cy="15875"/>
              </a:xfrm>
              <a:custGeom>
                <a:avLst/>
                <a:gdLst>
                  <a:gd name="T0" fmla="*/ 32 w 45"/>
                  <a:gd name="T1" fmla="*/ 45 h 45"/>
                  <a:gd name="T2" fmla="*/ 0 w 45"/>
                  <a:gd name="T3" fmla="*/ 13 h 45"/>
                  <a:gd name="T4" fmla="*/ 14 w 45"/>
                  <a:gd name="T5" fmla="*/ 0 h 45"/>
                  <a:gd name="T6" fmla="*/ 45 w 45"/>
                  <a:gd name="T7" fmla="*/ 31 h 45"/>
                  <a:gd name="T8" fmla="*/ 32 w 45"/>
                  <a:gd name="T9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5">
                    <a:moveTo>
                      <a:pt x="32" y="45"/>
                    </a:moveTo>
                    <a:lnTo>
                      <a:pt x="0" y="13"/>
                    </a:lnTo>
                    <a:lnTo>
                      <a:pt x="14" y="0"/>
                    </a:lnTo>
                    <a:lnTo>
                      <a:pt x="45" y="31"/>
                    </a:lnTo>
                    <a:lnTo>
                      <a:pt x="32" y="45"/>
                    </a:lnTo>
                    <a:close/>
                  </a:path>
                </a:pathLst>
              </a:custGeom>
              <a:solidFill>
                <a:srgbClr val="66B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4" name="Freeform 1943">
                <a:extLst>
                  <a:ext uri="{FF2B5EF4-FFF2-40B4-BE49-F238E27FC236}">
                    <a16:creationId xmlns:a16="http://schemas.microsoft.com/office/drawing/2014/main" id="{322A5ED9-28EC-4329-A0D0-74529EA2A2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7275" y="5813426"/>
                <a:ext cx="28575" cy="28575"/>
              </a:xfrm>
              <a:custGeom>
                <a:avLst/>
                <a:gdLst>
                  <a:gd name="T0" fmla="*/ 74 w 88"/>
                  <a:gd name="T1" fmla="*/ 87 h 87"/>
                  <a:gd name="T2" fmla="*/ 0 w 88"/>
                  <a:gd name="T3" fmla="*/ 13 h 87"/>
                  <a:gd name="T4" fmla="*/ 14 w 88"/>
                  <a:gd name="T5" fmla="*/ 0 h 87"/>
                  <a:gd name="T6" fmla="*/ 88 w 88"/>
                  <a:gd name="T7" fmla="*/ 74 h 87"/>
                  <a:gd name="T8" fmla="*/ 74 w 88"/>
                  <a:gd name="T9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87">
                    <a:moveTo>
                      <a:pt x="74" y="87"/>
                    </a:moveTo>
                    <a:lnTo>
                      <a:pt x="0" y="13"/>
                    </a:lnTo>
                    <a:lnTo>
                      <a:pt x="14" y="0"/>
                    </a:lnTo>
                    <a:lnTo>
                      <a:pt x="88" y="74"/>
                    </a:lnTo>
                    <a:lnTo>
                      <a:pt x="74" y="87"/>
                    </a:lnTo>
                    <a:close/>
                  </a:path>
                </a:pathLst>
              </a:custGeom>
              <a:solidFill>
                <a:srgbClr val="66B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5" name="Freeform 1944">
                <a:extLst>
                  <a:ext uri="{FF2B5EF4-FFF2-40B4-BE49-F238E27FC236}">
                    <a16:creationId xmlns:a16="http://schemas.microsoft.com/office/drawing/2014/main" id="{23CEC2D2-E866-4354-A0BC-B4E8EF890B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9975" y="5802313"/>
                <a:ext cx="44450" cy="44450"/>
              </a:xfrm>
              <a:custGeom>
                <a:avLst/>
                <a:gdLst>
                  <a:gd name="T0" fmla="*/ 116 w 130"/>
                  <a:gd name="T1" fmla="*/ 130 h 130"/>
                  <a:gd name="T2" fmla="*/ 0 w 130"/>
                  <a:gd name="T3" fmla="*/ 13 h 130"/>
                  <a:gd name="T4" fmla="*/ 13 w 130"/>
                  <a:gd name="T5" fmla="*/ 0 h 130"/>
                  <a:gd name="T6" fmla="*/ 130 w 130"/>
                  <a:gd name="T7" fmla="*/ 116 h 130"/>
                  <a:gd name="T8" fmla="*/ 116 w 130"/>
                  <a:gd name="T9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130">
                    <a:moveTo>
                      <a:pt x="116" y="130"/>
                    </a:moveTo>
                    <a:lnTo>
                      <a:pt x="0" y="13"/>
                    </a:lnTo>
                    <a:lnTo>
                      <a:pt x="13" y="0"/>
                    </a:lnTo>
                    <a:lnTo>
                      <a:pt x="130" y="116"/>
                    </a:lnTo>
                    <a:lnTo>
                      <a:pt x="116" y="130"/>
                    </a:lnTo>
                    <a:close/>
                  </a:path>
                </a:pathLst>
              </a:custGeom>
              <a:solidFill>
                <a:srgbClr val="66B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6" name="Freeform 1945">
                <a:extLst>
                  <a:ext uri="{FF2B5EF4-FFF2-40B4-BE49-F238E27FC236}">
                    <a16:creationId xmlns:a16="http://schemas.microsoft.com/office/drawing/2014/main" id="{94832BEE-0B4C-4EC2-A04C-12A3521EE8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2675" y="5792788"/>
                <a:ext cx="58737" cy="58738"/>
              </a:xfrm>
              <a:custGeom>
                <a:avLst/>
                <a:gdLst>
                  <a:gd name="T0" fmla="*/ 160 w 174"/>
                  <a:gd name="T1" fmla="*/ 173 h 173"/>
                  <a:gd name="T2" fmla="*/ 0 w 174"/>
                  <a:gd name="T3" fmla="*/ 13 h 173"/>
                  <a:gd name="T4" fmla="*/ 14 w 174"/>
                  <a:gd name="T5" fmla="*/ 0 h 173"/>
                  <a:gd name="T6" fmla="*/ 174 w 174"/>
                  <a:gd name="T7" fmla="*/ 159 h 173"/>
                  <a:gd name="T8" fmla="*/ 160 w 174"/>
                  <a:gd name="T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173">
                    <a:moveTo>
                      <a:pt x="160" y="173"/>
                    </a:moveTo>
                    <a:lnTo>
                      <a:pt x="0" y="13"/>
                    </a:lnTo>
                    <a:lnTo>
                      <a:pt x="14" y="0"/>
                    </a:lnTo>
                    <a:lnTo>
                      <a:pt x="174" y="159"/>
                    </a:lnTo>
                    <a:lnTo>
                      <a:pt x="160" y="173"/>
                    </a:lnTo>
                    <a:close/>
                  </a:path>
                </a:pathLst>
              </a:custGeom>
              <a:solidFill>
                <a:srgbClr val="66B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7" name="Freeform 1946">
                <a:extLst>
                  <a:ext uri="{FF2B5EF4-FFF2-40B4-BE49-F238E27FC236}">
                    <a16:creationId xmlns:a16="http://schemas.microsoft.com/office/drawing/2014/main" id="{12E802F1-93C5-4D55-ABCF-3F246C3C6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6963" y="5783263"/>
                <a:ext cx="71437" cy="71438"/>
              </a:xfrm>
              <a:custGeom>
                <a:avLst/>
                <a:gdLst>
                  <a:gd name="T0" fmla="*/ 202 w 216"/>
                  <a:gd name="T1" fmla="*/ 217 h 217"/>
                  <a:gd name="T2" fmla="*/ 0 w 216"/>
                  <a:gd name="T3" fmla="*/ 14 h 217"/>
                  <a:gd name="T4" fmla="*/ 13 w 216"/>
                  <a:gd name="T5" fmla="*/ 0 h 217"/>
                  <a:gd name="T6" fmla="*/ 216 w 216"/>
                  <a:gd name="T7" fmla="*/ 203 h 217"/>
                  <a:gd name="T8" fmla="*/ 202 w 216"/>
                  <a:gd name="T9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" h="217">
                    <a:moveTo>
                      <a:pt x="202" y="217"/>
                    </a:moveTo>
                    <a:lnTo>
                      <a:pt x="0" y="14"/>
                    </a:lnTo>
                    <a:lnTo>
                      <a:pt x="13" y="0"/>
                    </a:lnTo>
                    <a:lnTo>
                      <a:pt x="216" y="203"/>
                    </a:lnTo>
                    <a:lnTo>
                      <a:pt x="202" y="217"/>
                    </a:lnTo>
                    <a:close/>
                  </a:path>
                </a:pathLst>
              </a:custGeom>
              <a:solidFill>
                <a:srgbClr val="66B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8" name="Freeform 1947">
                <a:extLst>
                  <a:ext uri="{FF2B5EF4-FFF2-40B4-BE49-F238E27FC236}">
                    <a16:creationId xmlns:a16="http://schemas.microsoft.com/office/drawing/2014/main" id="{F868ED0A-F1E7-4260-9D83-B28CB81DC9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2838" y="5773738"/>
                <a:ext cx="84137" cy="85725"/>
              </a:xfrm>
              <a:custGeom>
                <a:avLst/>
                <a:gdLst>
                  <a:gd name="T0" fmla="*/ 240 w 254"/>
                  <a:gd name="T1" fmla="*/ 253 h 253"/>
                  <a:gd name="T2" fmla="*/ 0 w 254"/>
                  <a:gd name="T3" fmla="*/ 14 h 253"/>
                  <a:gd name="T4" fmla="*/ 14 w 254"/>
                  <a:gd name="T5" fmla="*/ 0 h 253"/>
                  <a:gd name="T6" fmla="*/ 254 w 254"/>
                  <a:gd name="T7" fmla="*/ 240 h 253"/>
                  <a:gd name="T8" fmla="*/ 240 w 254"/>
                  <a:gd name="T9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4" h="253">
                    <a:moveTo>
                      <a:pt x="240" y="253"/>
                    </a:moveTo>
                    <a:lnTo>
                      <a:pt x="0" y="14"/>
                    </a:lnTo>
                    <a:lnTo>
                      <a:pt x="14" y="0"/>
                    </a:lnTo>
                    <a:lnTo>
                      <a:pt x="254" y="240"/>
                    </a:lnTo>
                    <a:lnTo>
                      <a:pt x="240" y="253"/>
                    </a:lnTo>
                    <a:close/>
                  </a:path>
                </a:pathLst>
              </a:custGeom>
              <a:solidFill>
                <a:srgbClr val="66B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9" name="Freeform 1948">
                <a:extLst>
                  <a:ext uri="{FF2B5EF4-FFF2-40B4-BE49-F238E27FC236}">
                    <a16:creationId xmlns:a16="http://schemas.microsoft.com/office/drawing/2014/main" id="{88325107-E6EE-4960-BDB0-CDCBB5F6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825" y="5778501"/>
                <a:ext cx="84137" cy="85725"/>
              </a:xfrm>
              <a:custGeom>
                <a:avLst/>
                <a:gdLst>
                  <a:gd name="T0" fmla="*/ 240 w 254"/>
                  <a:gd name="T1" fmla="*/ 253 h 253"/>
                  <a:gd name="T2" fmla="*/ 0 w 254"/>
                  <a:gd name="T3" fmla="*/ 13 h 253"/>
                  <a:gd name="T4" fmla="*/ 14 w 254"/>
                  <a:gd name="T5" fmla="*/ 0 h 253"/>
                  <a:gd name="T6" fmla="*/ 254 w 254"/>
                  <a:gd name="T7" fmla="*/ 240 h 253"/>
                  <a:gd name="T8" fmla="*/ 240 w 254"/>
                  <a:gd name="T9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4" h="253">
                    <a:moveTo>
                      <a:pt x="240" y="253"/>
                    </a:moveTo>
                    <a:lnTo>
                      <a:pt x="0" y="13"/>
                    </a:lnTo>
                    <a:lnTo>
                      <a:pt x="14" y="0"/>
                    </a:lnTo>
                    <a:lnTo>
                      <a:pt x="254" y="240"/>
                    </a:lnTo>
                    <a:lnTo>
                      <a:pt x="240" y="253"/>
                    </a:lnTo>
                    <a:close/>
                  </a:path>
                </a:pathLst>
              </a:custGeom>
              <a:solidFill>
                <a:srgbClr val="66B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0" name="Freeform 1949">
                <a:extLst>
                  <a:ext uri="{FF2B5EF4-FFF2-40B4-BE49-F238E27FC236}">
                    <a16:creationId xmlns:a16="http://schemas.microsoft.com/office/drawing/2014/main" id="{46654206-EE21-4D42-AFDA-CF4F7F3173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6813" y="5783263"/>
                <a:ext cx="85725" cy="85725"/>
              </a:xfrm>
              <a:custGeom>
                <a:avLst/>
                <a:gdLst>
                  <a:gd name="T0" fmla="*/ 240 w 254"/>
                  <a:gd name="T1" fmla="*/ 254 h 254"/>
                  <a:gd name="T2" fmla="*/ 0 w 254"/>
                  <a:gd name="T3" fmla="*/ 14 h 254"/>
                  <a:gd name="T4" fmla="*/ 14 w 254"/>
                  <a:gd name="T5" fmla="*/ 0 h 254"/>
                  <a:gd name="T6" fmla="*/ 254 w 254"/>
                  <a:gd name="T7" fmla="*/ 240 h 254"/>
                  <a:gd name="T8" fmla="*/ 240 w 254"/>
                  <a:gd name="T9" fmla="*/ 254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4" h="254">
                    <a:moveTo>
                      <a:pt x="240" y="254"/>
                    </a:moveTo>
                    <a:lnTo>
                      <a:pt x="0" y="14"/>
                    </a:lnTo>
                    <a:lnTo>
                      <a:pt x="14" y="0"/>
                    </a:lnTo>
                    <a:lnTo>
                      <a:pt x="254" y="240"/>
                    </a:lnTo>
                    <a:lnTo>
                      <a:pt x="240" y="254"/>
                    </a:lnTo>
                    <a:close/>
                  </a:path>
                </a:pathLst>
              </a:custGeom>
              <a:solidFill>
                <a:srgbClr val="66B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1" name="Freeform 1950">
                <a:extLst>
                  <a:ext uri="{FF2B5EF4-FFF2-40B4-BE49-F238E27FC236}">
                    <a16:creationId xmlns:a16="http://schemas.microsoft.com/office/drawing/2014/main" id="{F924C4A1-ACCC-4CB3-8185-D60E8256EA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5388" y="5788026"/>
                <a:ext cx="84137" cy="84138"/>
              </a:xfrm>
              <a:custGeom>
                <a:avLst/>
                <a:gdLst>
                  <a:gd name="T0" fmla="*/ 240 w 253"/>
                  <a:gd name="T1" fmla="*/ 254 h 254"/>
                  <a:gd name="T2" fmla="*/ 0 w 253"/>
                  <a:gd name="T3" fmla="*/ 14 h 254"/>
                  <a:gd name="T4" fmla="*/ 14 w 253"/>
                  <a:gd name="T5" fmla="*/ 0 h 254"/>
                  <a:gd name="T6" fmla="*/ 253 w 253"/>
                  <a:gd name="T7" fmla="*/ 240 h 254"/>
                  <a:gd name="T8" fmla="*/ 240 w 253"/>
                  <a:gd name="T9" fmla="*/ 254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3" h="254">
                    <a:moveTo>
                      <a:pt x="240" y="254"/>
                    </a:moveTo>
                    <a:lnTo>
                      <a:pt x="0" y="14"/>
                    </a:lnTo>
                    <a:lnTo>
                      <a:pt x="14" y="0"/>
                    </a:lnTo>
                    <a:lnTo>
                      <a:pt x="253" y="240"/>
                    </a:lnTo>
                    <a:lnTo>
                      <a:pt x="240" y="254"/>
                    </a:lnTo>
                    <a:close/>
                  </a:path>
                </a:pathLst>
              </a:custGeom>
              <a:solidFill>
                <a:srgbClr val="66B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2" name="Freeform 1951">
                <a:extLst>
                  <a:ext uri="{FF2B5EF4-FFF2-40B4-BE49-F238E27FC236}">
                    <a16:creationId xmlns:a16="http://schemas.microsoft.com/office/drawing/2014/main" id="{56BD37D7-0B71-48B0-9F79-B169142969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2375" y="5791201"/>
                <a:ext cx="84137" cy="85725"/>
              </a:xfrm>
              <a:custGeom>
                <a:avLst/>
                <a:gdLst>
                  <a:gd name="T0" fmla="*/ 240 w 253"/>
                  <a:gd name="T1" fmla="*/ 254 h 254"/>
                  <a:gd name="T2" fmla="*/ 0 w 253"/>
                  <a:gd name="T3" fmla="*/ 14 h 254"/>
                  <a:gd name="T4" fmla="*/ 14 w 253"/>
                  <a:gd name="T5" fmla="*/ 0 h 254"/>
                  <a:gd name="T6" fmla="*/ 253 w 253"/>
                  <a:gd name="T7" fmla="*/ 240 h 254"/>
                  <a:gd name="T8" fmla="*/ 240 w 253"/>
                  <a:gd name="T9" fmla="*/ 254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3" h="254">
                    <a:moveTo>
                      <a:pt x="240" y="254"/>
                    </a:moveTo>
                    <a:lnTo>
                      <a:pt x="0" y="14"/>
                    </a:lnTo>
                    <a:lnTo>
                      <a:pt x="14" y="0"/>
                    </a:lnTo>
                    <a:lnTo>
                      <a:pt x="253" y="240"/>
                    </a:lnTo>
                    <a:lnTo>
                      <a:pt x="240" y="254"/>
                    </a:lnTo>
                    <a:close/>
                  </a:path>
                </a:pathLst>
              </a:custGeom>
              <a:solidFill>
                <a:srgbClr val="66B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3" name="Freeform 1952">
                <a:extLst>
                  <a:ext uri="{FF2B5EF4-FFF2-40B4-BE49-F238E27FC236}">
                    <a16:creationId xmlns:a16="http://schemas.microsoft.com/office/drawing/2014/main" id="{47FCE791-C7C9-43C1-872E-F84F5D5B6B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0950" y="5795963"/>
                <a:ext cx="84137" cy="85725"/>
              </a:xfrm>
              <a:custGeom>
                <a:avLst/>
                <a:gdLst>
                  <a:gd name="T0" fmla="*/ 239 w 253"/>
                  <a:gd name="T1" fmla="*/ 253 h 253"/>
                  <a:gd name="T2" fmla="*/ 0 w 253"/>
                  <a:gd name="T3" fmla="*/ 14 h 253"/>
                  <a:gd name="T4" fmla="*/ 13 w 253"/>
                  <a:gd name="T5" fmla="*/ 0 h 253"/>
                  <a:gd name="T6" fmla="*/ 253 w 253"/>
                  <a:gd name="T7" fmla="*/ 240 h 253"/>
                  <a:gd name="T8" fmla="*/ 239 w 253"/>
                  <a:gd name="T9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3" h="253">
                    <a:moveTo>
                      <a:pt x="239" y="253"/>
                    </a:moveTo>
                    <a:lnTo>
                      <a:pt x="0" y="14"/>
                    </a:lnTo>
                    <a:lnTo>
                      <a:pt x="13" y="0"/>
                    </a:lnTo>
                    <a:lnTo>
                      <a:pt x="253" y="240"/>
                    </a:lnTo>
                    <a:lnTo>
                      <a:pt x="239" y="253"/>
                    </a:lnTo>
                    <a:close/>
                  </a:path>
                </a:pathLst>
              </a:custGeom>
              <a:solidFill>
                <a:srgbClr val="66B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4" name="Freeform 1953">
                <a:extLst>
                  <a:ext uri="{FF2B5EF4-FFF2-40B4-BE49-F238E27FC236}">
                    <a16:creationId xmlns:a16="http://schemas.microsoft.com/office/drawing/2014/main" id="{35196BB1-DBFD-4091-9AF9-13EAFBF9AF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7938" y="5800726"/>
                <a:ext cx="84137" cy="84138"/>
              </a:xfrm>
              <a:custGeom>
                <a:avLst/>
                <a:gdLst>
                  <a:gd name="T0" fmla="*/ 239 w 253"/>
                  <a:gd name="T1" fmla="*/ 253 h 253"/>
                  <a:gd name="T2" fmla="*/ 0 w 253"/>
                  <a:gd name="T3" fmla="*/ 13 h 253"/>
                  <a:gd name="T4" fmla="*/ 13 w 253"/>
                  <a:gd name="T5" fmla="*/ 0 h 253"/>
                  <a:gd name="T6" fmla="*/ 253 w 253"/>
                  <a:gd name="T7" fmla="*/ 239 h 253"/>
                  <a:gd name="T8" fmla="*/ 239 w 253"/>
                  <a:gd name="T9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3" h="253">
                    <a:moveTo>
                      <a:pt x="239" y="253"/>
                    </a:moveTo>
                    <a:lnTo>
                      <a:pt x="0" y="13"/>
                    </a:lnTo>
                    <a:lnTo>
                      <a:pt x="13" y="0"/>
                    </a:lnTo>
                    <a:lnTo>
                      <a:pt x="253" y="239"/>
                    </a:lnTo>
                    <a:lnTo>
                      <a:pt x="239" y="253"/>
                    </a:lnTo>
                    <a:close/>
                  </a:path>
                </a:pathLst>
              </a:custGeom>
              <a:solidFill>
                <a:srgbClr val="66B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66" name="Group 2265">
              <a:extLst>
                <a:ext uri="{FF2B5EF4-FFF2-40B4-BE49-F238E27FC236}">
                  <a16:creationId xmlns:a16="http://schemas.microsoft.com/office/drawing/2014/main" id="{202AE1DA-C848-40E1-88D9-6B54B7301E01}"/>
                </a:ext>
              </a:extLst>
            </p:cNvPr>
            <p:cNvGrpSpPr/>
            <p:nvPr/>
          </p:nvGrpSpPr>
          <p:grpSpPr>
            <a:xfrm>
              <a:off x="2790825" y="5035551"/>
              <a:ext cx="1328738" cy="1150938"/>
              <a:chOff x="2790825" y="5035551"/>
              <a:chExt cx="1328738" cy="1150938"/>
            </a:xfrm>
          </p:grpSpPr>
          <p:sp>
            <p:nvSpPr>
              <p:cNvPr id="1865" name="Freeform 1955">
                <a:extLst>
                  <a:ext uri="{FF2B5EF4-FFF2-40B4-BE49-F238E27FC236}">
                    <a16:creationId xmlns:a16="http://schemas.microsoft.com/office/drawing/2014/main" id="{8F0EDB02-0148-4DAB-8345-65FFBE781B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4925" y="5803901"/>
                <a:ext cx="71437" cy="73025"/>
              </a:xfrm>
              <a:custGeom>
                <a:avLst/>
                <a:gdLst>
                  <a:gd name="T0" fmla="*/ 201 w 215"/>
                  <a:gd name="T1" fmla="*/ 216 h 216"/>
                  <a:gd name="T2" fmla="*/ 0 w 215"/>
                  <a:gd name="T3" fmla="*/ 14 h 216"/>
                  <a:gd name="T4" fmla="*/ 13 w 215"/>
                  <a:gd name="T5" fmla="*/ 0 h 216"/>
                  <a:gd name="T6" fmla="*/ 215 w 215"/>
                  <a:gd name="T7" fmla="*/ 202 h 216"/>
                  <a:gd name="T8" fmla="*/ 201 w 215"/>
                  <a:gd name="T9" fmla="*/ 21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5" h="216">
                    <a:moveTo>
                      <a:pt x="201" y="216"/>
                    </a:moveTo>
                    <a:lnTo>
                      <a:pt x="0" y="14"/>
                    </a:lnTo>
                    <a:lnTo>
                      <a:pt x="13" y="0"/>
                    </a:lnTo>
                    <a:lnTo>
                      <a:pt x="215" y="202"/>
                    </a:lnTo>
                    <a:lnTo>
                      <a:pt x="201" y="216"/>
                    </a:lnTo>
                    <a:close/>
                  </a:path>
                </a:pathLst>
              </a:custGeom>
              <a:solidFill>
                <a:srgbClr val="66B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6" name="Freeform 1956">
                <a:extLst>
                  <a:ext uri="{FF2B5EF4-FFF2-40B4-BE49-F238E27FC236}">
                    <a16:creationId xmlns:a16="http://schemas.microsoft.com/office/drawing/2014/main" id="{6EC7BFB9-916A-41BB-992E-1B0D7824F2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3500" y="5808664"/>
                <a:ext cx="57150" cy="58738"/>
              </a:xfrm>
              <a:custGeom>
                <a:avLst/>
                <a:gdLst>
                  <a:gd name="T0" fmla="*/ 159 w 173"/>
                  <a:gd name="T1" fmla="*/ 173 h 173"/>
                  <a:gd name="T2" fmla="*/ 0 w 173"/>
                  <a:gd name="T3" fmla="*/ 14 h 173"/>
                  <a:gd name="T4" fmla="*/ 14 w 173"/>
                  <a:gd name="T5" fmla="*/ 0 h 173"/>
                  <a:gd name="T6" fmla="*/ 173 w 173"/>
                  <a:gd name="T7" fmla="*/ 159 h 173"/>
                  <a:gd name="T8" fmla="*/ 159 w 173"/>
                  <a:gd name="T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3" h="173">
                    <a:moveTo>
                      <a:pt x="159" y="173"/>
                    </a:moveTo>
                    <a:lnTo>
                      <a:pt x="0" y="14"/>
                    </a:lnTo>
                    <a:lnTo>
                      <a:pt x="14" y="0"/>
                    </a:lnTo>
                    <a:lnTo>
                      <a:pt x="173" y="159"/>
                    </a:lnTo>
                    <a:lnTo>
                      <a:pt x="159" y="173"/>
                    </a:lnTo>
                    <a:close/>
                  </a:path>
                </a:pathLst>
              </a:custGeom>
              <a:solidFill>
                <a:srgbClr val="66B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7" name="Freeform 1957">
                <a:extLst>
                  <a:ext uri="{FF2B5EF4-FFF2-40B4-BE49-F238E27FC236}">
                    <a16:creationId xmlns:a16="http://schemas.microsoft.com/office/drawing/2014/main" id="{F06B51BA-345F-4CB6-9F17-47F8FC5F0E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0488" y="5813426"/>
                <a:ext cx="42862" cy="42863"/>
              </a:xfrm>
              <a:custGeom>
                <a:avLst/>
                <a:gdLst>
                  <a:gd name="T0" fmla="*/ 116 w 130"/>
                  <a:gd name="T1" fmla="*/ 129 h 129"/>
                  <a:gd name="T2" fmla="*/ 0 w 130"/>
                  <a:gd name="T3" fmla="*/ 14 h 129"/>
                  <a:gd name="T4" fmla="*/ 14 w 130"/>
                  <a:gd name="T5" fmla="*/ 0 h 129"/>
                  <a:gd name="T6" fmla="*/ 130 w 130"/>
                  <a:gd name="T7" fmla="*/ 116 h 129"/>
                  <a:gd name="T8" fmla="*/ 116 w 130"/>
                  <a:gd name="T9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129">
                    <a:moveTo>
                      <a:pt x="116" y="129"/>
                    </a:moveTo>
                    <a:lnTo>
                      <a:pt x="0" y="14"/>
                    </a:lnTo>
                    <a:lnTo>
                      <a:pt x="14" y="0"/>
                    </a:lnTo>
                    <a:lnTo>
                      <a:pt x="130" y="116"/>
                    </a:lnTo>
                    <a:lnTo>
                      <a:pt x="116" y="129"/>
                    </a:lnTo>
                    <a:close/>
                  </a:path>
                </a:pathLst>
              </a:custGeom>
              <a:solidFill>
                <a:srgbClr val="66B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8" name="Freeform 1958">
                <a:extLst>
                  <a:ext uri="{FF2B5EF4-FFF2-40B4-BE49-F238E27FC236}">
                    <a16:creationId xmlns:a16="http://schemas.microsoft.com/office/drawing/2014/main" id="{B5CA5521-3762-41B7-9C6B-F338ED0998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7475" y="5818189"/>
                <a:ext cx="30162" cy="28575"/>
              </a:xfrm>
              <a:custGeom>
                <a:avLst/>
                <a:gdLst>
                  <a:gd name="T0" fmla="*/ 73 w 87"/>
                  <a:gd name="T1" fmla="*/ 86 h 86"/>
                  <a:gd name="T2" fmla="*/ 0 w 87"/>
                  <a:gd name="T3" fmla="*/ 14 h 86"/>
                  <a:gd name="T4" fmla="*/ 14 w 87"/>
                  <a:gd name="T5" fmla="*/ 0 h 86"/>
                  <a:gd name="T6" fmla="*/ 87 w 87"/>
                  <a:gd name="T7" fmla="*/ 73 h 86"/>
                  <a:gd name="T8" fmla="*/ 73 w 87"/>
                  <a:gd name="T9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86">
                    <a:moveTo>
                      <a:pt x="73" y="86"/>
                    </a:moveTo>
                    <a:lnTo>
                      <a:pt x="0" y="14"/>
                    </a:lnTo>
                    <a:lnTo>
                      <a:pt x="14" y="0"/>
                    </a:lnTo>
                    <a:lnTo>
                      <a:pt x="87" y="73"/>
                    </a:lnTo>
                    <a:lnTo>
                      <a:pt x="73" y="86"/>
                    </a:lnTo>
                    <a:close/>
                  </a:path>
                </a:pathLst>
              </a:custGeom>
              <a:solidFill>
                <a:srgbClr val="66B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9" name="Freeform 1959">
                <a:extLst>
                  <a:ext uri="{FF2B5EF4-FFF2-40B4-BE49-F238E27FC236}">
                    <a16:creationId xmlns:a16="http://schemas.microsoft.com/office/drawing/2014/main" id="{9F5D4C96-5F65-49E9-BFDD-A0F9C76BF1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6050" y="5821364"/>
                <a:ext cx="14287" cy="14288"/>
              </a:xfrm>
              <a:custGeom>
                <a:avLst/>
                <a:gdLst>
                  <a:gd name="T0" fmla="*/ 30 w 44"/>
                  <a:gd name="T1" fmla="*/ 43 h 43"/>
                  <a:gd name="T2" fmla="*/ 0 w 44"/>
                  <a:gd name="T3" fmla="*/ 13 h 43"/>
                  <a:gd name="T4" fmla="*/ 14 w 44"/>
                  <a:gd name="T5" fmla="*/ 0 h 43"/>
                  <a:gd name="T6" fmla="*/ 44 w 44"/>
                  <a:gd name="T7" fmla="*/ 30 h 43"/>
                  <a:gd name="T8" fmla="*/ 30 w 44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30" y="43"/>
                    </a:moveTo>
                    <a:lnTo>
                      <a:pt x="0" y="13"/>
                    </a:lnTo>
                    <a:lnTo>
                      <a:pt x="14" y="0"/>
                    </a:lnTo>
                    <a:lnTo>
                      <a:pt x="44" y="30"/>
                    </a:lnTo>
                    <a:lnTo>
                      <a:pt x="30" y="43"/>
                    </a:lnTo>
                    <a:close/>
                  </a:path>
                </a:pathLst>
              </a:custGeom>
              <a:solidFill>
                <a:srgbClr val="66B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0" name="Freeform 1960">
                <a:extLst>
                  <a:ext uri="{FF2B5EF4-FFF2-40B4-BE49-F238E27FC236}">
                    <a16:creationId xmlns:a16="http://schemas.microsoft.com/office/drawing/2014/main" id="{FD8C9F26-3E8A-4AAB-9331-30A1ACFC12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65525" y="5770564"/>
                <a:ext cx="423862" cy="117475"/>
              </a:xfrm>
              <a:custGeom>
                <a:avLst/>
                <a:gdLst>
                  <a:gd name="T0" fmla="*/ 264 w 1274"/>
                  <a:gd name="T1" fmla="*/ 27 h 350"/>
                  <a:gd name="T2" fmla="*/ 65 w 1274"/>
                  <a:gd name="T3" fmla="*/ 177 h 350"/>
                  <a:gd name="T4" fmla="*/ 1010 w 1274"/>
                  <a:gd name="T5" fmla="*/ 323 h 350"/>
                  <a:gd name="T6" fmla="*/ 1209 w 1274"/>
                  <a:gd name="T7" fmla="*/ 173 h 350"/>
                  <a:gd name="T8" fmla="*/ 264 w 1274"/>
                  <a:gd name="T9" fmla="*/ 27 h 350"/>
                  <a:gd name="T10" fmla="*/ 25 w 1274"/>
                  <a:gd name="T11" fmla="*/ 175 h 350"/>
                  <a:gd name="T12" fmla="*/ 258 w 1274"/>
                  <a:gd name="T13" fmla="*/ 0 h 350"/>
                  <a:gd name="T14" fmla="*/ 1274 w 1274"/>
                  <a:gd name="T15" fmla="*/ 157 h 350"/>
                  <a:gd name="T16" fmla="*/ 1016 w 1274"/>
                  <a:gd name="T17" fmla="*/ 350 h 350"/>
                  <a:gd name="T18" fmla="*/ 0 w 1274"/>
                  <a:gd name="T19" fmla="*/ 194 h 350"/>
                  <a:gd name="T20" fmla="*/ 25 w 1274"/>
                  <a:gd name="T21" fmla="*/ 175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74" h="350">
                    <a:moveTo>
                      <a:pt x="264" y="27"/>
                    </a:moveTo>
                    <a:lnTo>
                      <a:pt x="65" y="177"/>
                    </a:lnTo>
                    <a:lnTo>
                      <a:pt x="1010" y="323"/>
                    </a:lnTo>
                    <a:lnTo>
                      <a:pt x="1209" y="173"/>
                    </a:lnTo>
                    <a:lnTo>
                      <a:pt x="264" y="27"/>
                    </a:lnTo>
                    <a:close/>
                    <a:moveTo>
                      <a:pt x="25" y="175"/>
                    </a:moveTo>
                    <a:lnTo>
                      <a:pt x="258" y="0"/>
                    </a:lnTo>
                    <a:cubicBezTo>
                      <a:pt x="596" y="53"/>
                      <a:pt x="935" y="105"/>
                      <a:pt x="1274" y="157"/>
                    </a:cubicBezTo>
                    <a:cubicBezTo>
                      <a:pt x="1188" y="221"/>
                      <a:pt x="1102" y="286"/>
                      <a:pt x="1016" y="350"/>
                    </a:cubicBezTo>
                    <a:cubicBezTo>
                      <a:pt x="678" y="298"/>
                      <a:pt x="339" y="246"/>
                      <a:pt x="0" y="194"/>
                    </a:cubicBezTo>
                    <a:lnTo>
                      <a:pt x="25" y="175"/>
                    </a:lnTo>
                    <a:close/>
                  </a:path>
                </a:pathLst>
              </a:custGeom>
              <a:solidFill>
                <a:srgbClr val="66B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1" name="Freeform 1961">
                <a:extLst>
                  <a:ext uri="{FF2B5EF4-FFF2-40B4-BE49-F238E27FC236}">
                    <a16:creationId xmlns:a16="http://schemas.microsoft.com/office/drawing/2014/main" id="{1D8CD687-A33D-4D53-BDB2-A0D2F39E55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6475" y="5746751"/>
                <a:ext cx="161925" cy="79375"/>
              </a:xfrm>
              <a:custGeom>
                <a:avLst/>
                <a:gdLst>
                  <a:gd name="T0" fmla="*/ 485 w 487"/>
                  <a:gd name="T1" fmla="*/ 41 h 240"/>
                  <a:gd name="T2" fmla="*/ 309 w 487"/>
                  <a:gd name="T3" fmla="*/ 14 h 240"/>
                  <a:gd name="T4" fmla="*/ 8 w 487"/>
                  <a:gd name="T5" fmla="*/ 240 h 240"/>
                  <a:gd name="T6" fmla="*/ 0 w 487"/>
                  <a:gd name="T7" fmla="*/ 230 h 240"/>
                  <a:gd name="T8" fmla="*/ 305 w 487"/>
                  <a:gd name="T9" fmla="*/ 0 h 240"/>
                  <a:gd name="T10" fmla="*/ 487 w 487"/>
                  <a:gd name="T11" fmla="*/ 28 h 240"/>
                  <a:gd name="T12" fmla="*/ 485 w 487"/>
                  <a:gd name="T13" fmla="*/ 41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7" h="240">
                    <a:moveTo>
                      <a:pt x="485" y="41"/>
                    </a:moveTo>
                    <a:lnTo>
                      <a:pt x="309" y="14"/>
                    </a:lnTo>
                    <a:lnTo>
                      <a:pt x="8" y="240"/>
                    </a:lnTo>
                    <a:lnTo>
                      <a:pt x="0" y="230"/>
                    </a:lnTo>
                    <a:lnTo>
                      <a:pt x="305" y="0"/>
                    </a:lnTo>
                    <a:lnTo>
                      <a:pt x="487" y="28"/>
                    </a:lnTo>
                    <a:lnTo>
                      <a:pt x="485" y="41"/>
                    </a:lnTo>
                    <a:close/>
                  </a:path>
                </a:pathLst>
              </a:custGeom>
              <a:solidFill>
                <a:srgbClr val="66B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2" name="Freeform 1962">
                <a:extLst>
                  <a:ext uri="{FF2B5EF4-FFF2-40B4-BE49-F238E27FC236}">
                    <a16:creationId xmlns:a16="http://schemas.microsoft.com/office/drawing/2014/main" id="{B71ED993-F4E0-44C6-8ACA-1CA23A9FCE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5225" y="5748339"/>
                <a:ext cx="15875" cy="17463"/>
              </a:xfrm>
              <a:custGeom>
                <a:avLst/>
                <a:gdLst>
                  <a:gd name="T0" fmla="*/ 7 w 48"/>
                  <a:gd name="T1" fmla="*/ 0 h 51"/>
                  <a:gd name="T2" fmla="*/ 48 w 48"/>
                  <a:gd name="T3" fmla="*/ 32 h 51"/>
                  <a:gd name="T4" fmla="*/ 0 w 48"/>
                  <a:gd name="T5" fmla="*/ 51 h 51"/>
                  <a:gd name="T6" fmla="*/ 7 w 48"/>
                  <a:gd name="T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1">
                    <a:moveTo>
                      <a:pt x="7" y="0"/>
                    </a:moveTo>
                    <a:lnTo>
                      <a:pt x="48" y="32"/>
                    </a:lnTo>
                    <a:lnTo>
                      <a:pt x="0" y="5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66B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3" name="Freeform 1963">
                <a:extLst>
                  <a:ext uri="{FF2B5EF4-FFF2-40B4-BE49-F238E27FC236}">
                    <a16:creationId xmlns:a16="http://schemas.microsoft.com/office/drawing/2014/main" id="{1E73021E-7006-4BD4-9343-08591C331E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8538" y="5816601"/>
                <a:ext cx="17462" cy="15875"/>
              </a:xfrm>
              <a:custGeom>
                <a:avLst/>
                <a:gdLst>
                  <a:gd name="T0" fmla="*/ 20 w 52"/>
                  <a:gd name="T1" fmla="*/ 0 h 47"/>
                  <a:gd name="T2" fmla="*/ 0 w 52"/>
                  <a:gd name="T3" fmla="*/ 47 h 47"/>
                  <a:gd name="T4" fmla="*/ 52 w 52"/>
                  <a:gd name="T5" fmla="*/ 41 h 47"/>
                  <a:gd name="T6" fmla="*/ 20 w 52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7">
                    <a:moveTo>
                      <a:pt x="20" y="0"/>
                    </a:moveTo>
                    <a:lnTo>
                      <a:pt x="0" y="47"/>
                    </a:lnTo>
                    <a:lnTo>
                      <a:pt x="52" y="4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66B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4" name="Freeform 1964">
                <a:extLst>
                  <a:ext uri="{FF2B5EF4-FFF2-40B4-BE49-F238E27FC236}">
                    <a16:creationId xmlns:a16="http://schemas.microsoft.com/office/drawing/2014/main" id="{91DFA701-724D-4480-8B17-83A172215F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5375" y="5749926"/>
                <a:ext cx="33337" cy="15875"/>
              </a:xfrm>
              <a:custGeom>
                <a:avLst/>
                <a:gdLst>
                  <a:gd name="T0" fmla="*/ 2 w 102"/>
                  <a:gd name="T1" fmla="*/ 22 h 44"/>
                  <a:gd name="T2" fmla="*/ 54 w 102"/>
                  <a:gd name="T3" fmla="*/ 30 h 44"/>
                  <a:gd name="T4" fmla="*/ 94 w 102"/>
                  <a:gd name="T5" fmla="*/ 0 h 44"/>
                  <a:gd name="T6" fmla="*/ 102 w 102"/>
                  <a:gd name="T7" fmla="*/ 10 h 44"/>
                  <a:gd name="T8" fmla="*/ 57 w 102"/>
                  <a:gd name="T9" fmla="*/ 44 h 44"/>
                  <a:gd name="T10" fmla="*/ 0 w 102"/>
                  <a:gd name="T11" fmla="*/ 35 h 44"/>
                  <a:gd name="T12" fmla="*/ 2 w 102"/>
                  <a:gd name="T13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2" h="44">
                    <a:moveTo>
                      <a:pt x="2" y="22"/>
                    </a:moveTo>
                    <a:lnTo>
                      <a:pt x="54" y="30"/>
                    </a:lnTo>
                    <a:lnTo>
                      <a:pt x="94" y="0"/>
                    </a:lnTo>
                    <a:lnTo>
                      <a:pt x="102" y="10"/>
                    </a:lnTo>
                    <a:lnTo>
                      <a:pt x="57" y="44"/>
                    </a:lnTo>
                    <a:lnTo>
                      <a:pt x="0" y="35"/>
                    </a:lnTo>
                    <a:lnTo>
                      <a:pt x="2" y="22"/>
                    </a:lnTo>
                    <a:close/>
                  </a:path>
                </a:pathLst>
              </a:custGeom>
              <a:solidFill>
                <a:srgbClr val="66B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5" name="Freeform 1965">
                <a:extLst>
                  <a:ext uri="{FF2B5EF4-FFF2-40B4-BE49-F238E27FC236}">
                    <a16:creationId xmlns:a16="http://schemas.microsoft.com/office/drawing/2014/main" id="{519DF37B-1B85-40EC-8114-F89B7FBBED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0775" y="5713414"/>
                <a:ext cx="33337" cy="26988"/>
              </a:xfrm>
              <a:custGeom>
                <a:avLst/>
                <a:gdLst>
                  <a:gd name="T0" fmla="*/ 97 w 97"/>
                  <a:gd name="T1" fmla="*/ 11 h 77"/>
                  <a:gd name="T2" fmla="*/ 8 w 97"/>
                  <a:gd name="T3" fmla="*/ 77 h 77"/>
                  <a:gd name="T4" fmla="*/ 0 w 97"/>
                  <a:gd name="T5" fmla="*/ 67 h 77"/>
                  <a:gd name="T6" fmla="*/ 89 w 97"/>
                  <a:gd name="T7" fmla="*/ 0 h 77"/>
                  <a:gd name="T8" fmla="*/ 97 w 97"/>
                  <a:gd name="T9" fmla="*/ 11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77">
                    <a:moveTo>
                      <a:pt x="97" y="11"/>
                    </a:moveTo>
                    <a:lnTo>
                      <a:pt x="8" y="77"/>
                    </a:lnTo>
                    <a:lnTo>
                      <a:pt x="0" y="67"/>
                    </a:lnTo>
                    <a:lnTo>
                      <a:pt x="89" y="0"/>
                    </a:lnTo>
                    <a:lnTo>
                      <a:pt x="97" y="11"/>
                    </a:lnTo>
                    <a:close/>
                  </a:path>
                </a:pathLst>
              </a:custGeom>
              <a:solidFill>
                <a:srgbClr val="66B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6" name="Freeform 1966">
                <a:extLst>
                  <a:ext uri="{FF2B5EF4-FFF2-40B4-BE49-F238E27FC236}">
                    <a16:creationId xmlns:a16="http://schemas.microsoft.com/office/drawing/2014/main" id="{8F28D061-809E-4DF8-A802-B37767392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4588" y="5708651"/>
                <a:ext cx="17462" cy="15875"/>
              </a:xfrm>
              <a:custGeom>
                <a:avLst/>
                <a:gdLst>
                  <a:gd name="T0" fmla="*/ 0 w 52"/>
                  <a:gd name="T1" fmla="*/ 6 h 48"/>
                  <a:gd name="T2" fmla="*/ 52 w 52"/>
                  <a:gd name="T3" fmla="*/ 0 h 48"/>
                  <a:gd name="T4" fmla="*/ 32 w 52"/>
                  <a:gd name="T5" fmla="*/ 48 h 48"/>
                  <a:gd name="T6" fmla="*/ 0 w 52"/>
                  <a:gd name="T7" fmla="*/ 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8">
                    <a:moveTo>
                      <a:pt x="0" y="6"/>
                    </a:moveTo>
                    <a:lnTo>
                      <a:pt x="52" y="0"/>
                    </a:lnTo>
                    <a:lnTo>
                      <a:pt x="32" y="4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66B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7" name="Freeform 1967">
                <a:extLst>
                  <a:ext uri="{FF2B5EF4-FFF2-40B4-BE49-F238E27FC236}">
                    <a16:creationId xmlns:a16="http://schemas.microsoft.com/office/drawing/2014/main" id="{CD34ED85-EFDD-443E-A7A0-5221185570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63963" y="5403851"/>
                <a:ext cx="355600" cy="369888"/>
              </a:xfrm>
              <a:custGeom>
                <a:avLst/>
                <a:gdLst>
                  <a:gd name="T0" fmla="*/ 637 w 1069"/>
                  <a:gd name="T1" fmla="*/ 372 h 1100"/>
                  <a:gd name="T2" fmla="*/ 993 w 1069"/>
                  <a:gd name="T3" fmla="*/ 338 h 1100"/>
                  <a:gd name="T4" fmla="*/ 893 w 1069"/>
                  <a:gd name="T5" fmla="*/ 562 h 1100"/>
                  <a:gd name="T6" fmla="*/ 897 w 1069"/>
                  <a:gd name="T7" fmla="*/ 440 h 1100"/>
                  <a:gd name="T8" fmla="*/ 897 w 1069"/>
                  <a:gd name="T9" fmla="*/ 389 h 1100"/>
                  <a:gd name="T10" fmla="*/ 902 w 1069"/>
                  <a:gd name="T11" fmla="*/ 361 h 1100"/>
                  <a:gd name="T12" fmla="*/ 911 w 1069"/>
                  <a:gd name="T13" fmla="*/ 354 h 1100"/>
                  <a:gd name="T14" fmla="*/ 976 w 1069"/>
                  <a:gd name="T15" fmla="*/ 305 h 1100"/>
                  <a:gd name="T16" fmla="*/ 976 w 1069"/>
                  <a:gd name="T17" fmla="*/ 475 h 1100"/>
                  <a:gd name="T18" fmla="*/ 1008 w 1069"/>
                  <a:gd name="T19" fmla="*/ 475 h 1100"/>
                  <a:gd name="T20" fmla="*/ 932 w 1069"/>
                  <a:gd name="T21" fmla="*/ 533 h 1100"/>
                  <a:gd name="T22" fmla="*/ 94 w 1069"/>
                  <a:gd name="T23" fmla="*/ 492 h 1100"/>
                  <a:gd name="T24" fmla="*/ 1049 w 1069"/>
                  <a:gd name="T25" fmla="*/ 154 h 1100"/>
                  <a:gd name="T26" fmla="*/ 1049 w 1069"/>
                  <a:gd name="T27" fmla="*/ 243 h 1100"/>
                  <a:gd name="T28" fmla="*/ 1049 w 1069"/>
                  <a:gd name="T29" fmla="*/ 409 h 1100"/>
                  <a:gd name="T30" fmla="*/ 1049 w 1069"/>
                  <a:gd name="T31" fmla="*/ 575 h 1100"/>
                  <a:gd name="T32" fmla="*/ 1049 w 1069"/>
                  <a:gd name="T33" fmla="*/ 742 h 1100"/>
                  <a:gd name="T34" fmla="*/ 1049 w 1069"/>
                  <a:gd name="T35" fmla="*/ 141 h 1100"/>
                  <a:gd name="T36" fmla="*/ 1032 w 1069"/>
                  <a:gd name="T37" fmla="*/ 121 h 1100"/>
                  <a:gd name="T38" fmla="*/ 1069 w 1069"/>
                  <a:gd name="T39" fmla="*/ 141 h 1100"/>
                  <a:gd name="T40" fmla="*/ 57 w 1069"/>
                  <a:gd name="T41" fmla="*/ 425 h 1100"/>
                  <a:gd name="T42" fmla="*/ 707 w 1069"/>
                  <a:gd name="T43" fmla="*/ 367 h 1100"/>
                  <a:gd name="T44" fmla="*/ 683 w 1069"/>
                  <a:gd name="T45" fmla="*/ 399 h 1100"/>
                  <a:gd name="T46" fmla="*/ 626 w 1069"/>
                  <a:gd name="T47" fmla="*/ 574 h 1100"/>
                  <a:gd name="T48" fmla="*/ 611 w 1069"/>
                  <a:gd name="T49" fmla="*/ 572 h 1100"/>
                  <a:gd name="T50" fmla="*/ 532 w 1069"/>
                  <a:gd name="T51" fmla="*/ 559 h 1100"/>
                  <a:gd name="T52" fmla="*/ 367 w 1069"/>
                  <a:gd name="T53" fmla="*/ 534 h 1100"/>
                  <a:gd name="T54" fmla="*/ 203 w 1069"/>
                  <a:gd name="T55" fmla="*/ 509 h 1100"/>
                  <a:gd name="T56" fmla="*/ 171 w 1069"/>
                  <a:gd name="T57" fmla="*/ 425 h 1100"/>
                  <a:gd name="T58" fmla="*/ 335 w 1069"/>
                  <a:gd name="T59" fmla="*/ 450 h 1100"/>
                  <a:gd name="T60" fmla="*/ 499 w 1069"/>
                  <a:gd name="T61" fmla="*/ 476 h 1100"/>
                  <a:gd name="T62" fmla="*/ 645 w 1069"/>
                  <a:gd name="T63" fmla="*/ 479 h 1100"/>
                  <a:gd name="T64" fmla="*/ 702 w 1069"/>
                  <a:gd name="T65" fmla="*/ 435 h 1100"/>
                  <a:gd name="T66" fmla="*/ 702 w 1069"/>
                  <a:gd name="T67" fmla="*/ 601 h 1100"/>
                  <a:gd name="T68" fmla="*/ 702 w 1069"/>
                  <a:gd name="T69" fmla="*/ 768 h 1100"/>
                  <a:gd name="T70" fmla="*/ 702 w 1069"/>
                  <a:gd name="T71" fmla="*/ 934 h 1100"/>
                  <a:gd name="T72" fmla="*/ 702 w 1069"/>
                  <a:gd name="T73" fmla="*/ 1100 h 1100"/>
                  <a:gd name="T74" fmla="*/ 0 w 1069"/>
                  <a:gd name="T75" fmla="*/ 1002 h 1100"/>
                  <a:gd name="T76" fmla="*/ 0 w 1069"/>
                  <a:gd name="T77" fmla="*/ 835 h 1100"/>
                  <a:gd name="T78" fmla="*/ 0 w 1069"/>
                  <a:gd name="T79" fmla="*/ 669 h 1100"/>
                  <a:gd name="T80" fmla="*/ 0 w 1069"/>
                  <a:gd name="T81" fmla="*/ 503 h 1100"/>
                  <a:gd name="T82" fmla="*/ 0 w 1069"/>
                  <a:gd name="T83" fmla="*/ 337 h 1100"/>
                  <a:gd name="T84" fmla="*/ 517 w 1069"/>
                  <a:gd name="T85" fmla="*/ 22 h 1100"/>
                  <a:gd name="T86" fmla="*/ 681 w 1069"/>
                  <a:gd name="T87" fmla="*/ 47 h 1100"/>
                  <a:gd name="T88" fmla="*/ 845 w 1069"/>
                  <a:gd name="T89" fmla="*/ 72 h 1100"/>
                  <a:gd name="T90" fmla="*/ 1010 w 1069"/>
                  <a:gd name="T91" fmla="*/ 98 h 1100"/>
                  <a:gd name="T92" fmla="*/ 0 w 1069"/>
                  <a:gd name="T93" fmla="*/ 311 h 1100"/>
                  <a:gd name="T94" fmla="*/ 36 w 1069"/>
                  <a:gd name="T95" fmla="*/ 278 h 1100"/>
                  <a:gd name="T96" fmla="*/ 400 w 1069"/>
                  <a:gd name="T97" fmla="*/ 24 h 1100"/>
                  <a:gd name="T98" fmla="*/ 378 w 1069"/>
                  <a:gd name="T99" fmla="*/ 0 h 1100"/>
                  <a:gd name="T100" fmla="*/ 1005 w 1069"/>
                  <a:gd name="T101" fmla="*/ 168 h 1100"/>
                  <a:gd name="T102" fmla="*/ 872 w 1069"/>
                  <a:gd name="T103" fmla="*/ 268 h 1100"/>
                  <a:gd name="T104" fmla="*/ 739 w 1069"/>
                  <a:gd name="T105" fmla="*/ 368 h 1100"/>
                  <a:gd name="T106" fmla="*/ 64 w 1069"/>
                  <a:gd name="T107" fmla="*/ 233 h 1100"/>
                  <a:gd name="T108" fmla="*/ 196 w 1069"/>
                  <a:gd name="T109" fmla="*/ 133 h 1100"/>
                  <a:gd name="T110" fmla="*/ 329 w 1069"/>
                  <a:gd name="T111" fmla="*/ 33 h 1100"/>
                  <a:gd name="T112" fmla="*/ 388 w 1069"/>
                  <a:gd name="T113" fmla="*/ 354 h 1100"/>
                  <a:gd name="T114" fmla="*/ 223 w 1069"/>
                  <a:gd name="T115" fmla="*/ 328 h 1100"/>
                  <a:gd name="T116" fmla="*/ 59 w 1069"/>
                  <a:gd name="T117" fmla="*/ 303 h 1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69" h="1100">
                    <a:moveTo>
                      <a:pt x="637" y="372"/>
                    </a:moveTo>
                    <a:lnTo>
                      <a:pt x="634" y="392"/>
                    </a:lnTo>
                    <a:lnTo>
                      <a:pt x="552" y="379"/>
                    </a:lnTo>
                    <a:lnTo>
                      <a:pt x="555" y="360"/>
                    </a:lnTo>
                    <a:lnTo>
                      <a:pt x="637" y="372"/>
                    </a:lnTo>
                    <a:close/>
                    <a:moveTo>
                      <a:pt x="993" y="338"/>
                    </a:moveTo>
                    <a:lnTo>
                      <a:pt x="993" y="412"/>
                    </a:lnTo>
                    <a:lnTo>
                      <a:pt x="1012" y="412"/>
                    </a:lnTo>
                    <a:lnTo>
                      <a:pt x="1012" y="338"/>
                    </a:lnTo>
                    <a:lnTo>
                      <a:pt x="993" y="338"/>
                    </a:lnTo>
                    <a:close/>
                    <a:moveTo>
                      <a:pt x="897" y="528"/>
                    </a:moveTo>
                    <a:lnTo>
                      <a:pt x="897" y="535"/>
                    </a:lnTo>
                    <a:lnTo>
                      <a:pt x="902" y="531"/>
                    </a:lnTo>
                    <a:lnTo>
                      <a:pt x="914" y="546"/>
                    </a:lnTo>
                    <a:lnTo>
                      <a:pt x="893" y="562"/>
                    </a:lnTo>
                    <a:lnTo>
                      <a:pt x="877" y="554"/>
                    </a:lnTo>
                    <a:lnTo>
                      <a:pt x="877" y="528"/>
                    </a:lnTo>
                    <a:lnTo>
                      <a:pt x="897" y="528"/>
                    </a:lnTo>
                    <a:close/>
                    <a:moveTo>
                      <a:pt x="897" y="514"/>
                    </a:moveTo>
                    <a:lnTo>
                      <a:pt x="897" y="440"/>
                    </a:lnTo>
                    <a:lnTo>
                      <a:pt x="877" y="440"/>
                    </a:lnTo>
                    <a:lnTo>
                      <a:pt x="877" y="514"/>
                    </a:lnTo>
                    <a:lnTo>
                      <a:pt x="897" y="514"/>
                    </a:lnTo>
                    <a:close/>
                    <a:moveTo>
                      <a:pt x="914" y="376"/>
                    </a:moveTo>
                    <a:lnTo>
                      <a:pt x="897" y="389"/>
                    </a:lnTo>
                    <a:lnTo>
                      <a:pt x="897" y="410"/>
                    </a:lnTo>
                    <a:lnTo>
                      <a:pt x="877" y="410"/>
                    </a:lnTo>
                    <a:lnTo>
                      <a:pt x="877" y="384"/>
                    </a:lnTo>
                    <a:lnTo>
                      <a:pt x="881" y="376"/>
                    </a:lnTo>
                    <a:lnTo>
                      <a:pt x="902" y="361"/>
                    </a:lnTo>
                    <a:lnTo>
                      <a:pt x="914" y="376"/>
                    </a:lnTo>
                    <a:close/>
                    <a:moveTo>
                      <a:pt x="923" y="369"/>
                    </a:moveTo>
                    <a:lnTo>
                      <a:pt x="969" y="335"/>
                    </a:lnTo>
                    <a:lnTo>
                      <a:pt x="957" y="319"/>
                    </a:lnTo>
                    <a:lnTo>
                      <a:pt x="911" y="354"/>
                    </a:lnTo>
                    <a:lnTo>
                      <a:pt x="923" y="369"/>
                    </a:lnTo>
                    <a:close/>
                    <a:moveTo>
                      <a:pt x="993" y="323"/>
                    </a:moveTo>
                    <a:lnTo>
                      <a:pt x="993" y="317"/>
                    </a:lnTo>
                    <a:lnTo>
                      <a:pt x="987" y="321"/>
                    </a:lnTo>
                    <a:lnTo>
                      <a:pt x="976" y="305"/>
                    </a:lnTo>
                    <a:lnTo>
                      <a:pt x="996" y="290"/>
                    </a:lnTo>
                    <a:lnTo>
                      <a:pt x="1012" y="298"/>
                    </a:lnTo>
                    <a:lnTo>
                      <a:pt x="1012" y="323"/>
                    </a:lnTo>
                    <a:lnTo>
                      <a:pt x="993" y="323"/>
                    </a:lnTo>
                    <a:close/>
                    <a:moveTo>
                      <a:pt x="976" y="475"/>
                    </a:moveTo>
                    <a:lnTo>
                      <a:pt x="993" y="463"/>
                    </a:lnTo>
                    <a:lnTo>
                      <a:pt x="993" y="442"/>
                    </a:lnTo>
                    <a:lnTo>
                      <a:pt x="1012" y="442"/>
                    </a:lnTo>
                    <a:lnTo>
                      <a:pt x="1012" y="468"/>
                    </a:lnTo>
                    <a:lnTo>
                      <a:pt x="1008" y="475"/>
                    </a:lnTo>
                    <a:lnTo>
                      <a:pt x="987" y="491"/>
                    </a:lnTo>
                    <a:lnTo>
                      <a:pt x="976" y="475"/>
                    </a:lnTo>
                    <a:close/>
                    <a:moveTo>
                      <a:pt x="966" y="482"/>
                    </a:moveTo>
                    <a:lnTo>
                      <a:pt x="920" y="517"/>
                    </a:lnTo>
                    <a:lnTo>
                      <a:pt x="932" y="533"/>
                    </a:lnTo>
                    <a:lnTo>
                      <a:pt x="978" y="498"/>
                    </a:lnTo>
                    <a:lnTo>
                      <a:pt x="966" y="482"/>
                    </a:lnTo>
                    <a:close/>
                    <a:moveTo>
                      <a:pt x="76" y="471"/>
                    </a:moveTo>
                    <a:lnTo>
                      <a:pt x="76" y="489"/>
                    </a:lnTo>
                    <a:lnTo>
                      <a:pt x="94" y="492"/>
                    </a:lnTo>
                    <a:lnTo>
                      <a:pt x="91" y="511"/>
                    </a:lnTo>
                    <a:lnTo>
                      <a:pt x="57" y="506"/>
                    </a:lnTo>
                    <a:lnTo>
                      <a:pt x="57" y="471"/>
                    </a:lnTo>
                    <a:lnTo>
                      <a:pt x="76" y="471"/>
                    </a:lnTo>
                    <a:close/>
                    <a:moveTo>
                      <a:pt x="1049" y="154"/>
                    </a:moveTo>
                    <a:lnTo>
                      <a:pt x="1049" y="160"/>
                    </a:lnTo>
                    <a:lnTo>
                      <a:pt x="1069" y="160"/>
                    </a:lnTo>
                    <a:lnTo>
                      <a:pt x="1069" y="154"/>
                    </a:lnTo>
                    <a:lnTo>
                      <a:pt x="1049" y="154"/>
                    </a:lnTo>
                    <a:close/>
                    <a:moveTo>
                      <a:pt x="1049" y="243"/>
                    </a:moveTo>
                    <a:lnTo>
                      <a:pt x="1069" y="243"/>
                    </a:lnTo>
                    <a:lnTo>
                      <a:pt x="1069" y="326"/>
                    </a:lnTo>
                    <a:lnTo>
                      <a:pt x="1049" y="326"/>
                    </a:lnTo>
                    <a:lnTo>
                      <a:pt x="1049" y="243"/>
                    </a:lnTo>
                    <a:close/>
                    <a:moveTo>
                      <a:pt x="1049" y="409"/>
                    </a:moveTo>
                    <a:lnTo>
                      <a:pt x="1069" y="409"/>
                    </a:lnTo>
                    <a:lnTo>
                      <a:pt x="1069" y="492"/>
                    </a:lnTo>
                    <a:lnTo>
                      <a:pt x="1049" y="492"/>
                    </a:lnTo>
                    <a:lnTo>
                      <a:pt x="1049" y="409"/>
                    </a:lnTo>
                    <a:close/>
                    <a:moveTo>
                      <a:pt x="1049" y="575"/>
                    </a:moveTo>
                    <a:lnTo>
                      <a:pt x="1069" y="575"/>
                    </a:lnTo>
                    <a:lnTo>
                      <a:pt x="1069" y="658"/>
                    </a:lnTo>
                    <a:lnTo>
                      <a:pt x="1049" y="658"/>
                    </a:lnTo>
                    <a:lnTo>
                      <a:pt x="1049" y="575"/>
                    </a:lnTo>
                    <a:close/>
                    <a:moveTo>
                      <a:pt x="1049" y="742"/>
                    </a:moveTo>
                    <a:lnTo>
                      <a:pt x="1069" y="742"/>
                    </a:lnTo>
                    <a:lnTo>
                      <a:pt x="1069" y="825"/>
                    </a:lnTo>
                    <a:lnTo>
                      <a:pt x="1049" y="825"/>
                    </a:lnTo>
                    <a:lnTo>
                      <a:pt x="1049" y="742"/>
                    </a:lnTo>
                    <a:close/>
                    <a:moveTo>
                      <a:pt x="1049" y="141"/>
                    </a:moveTo>
                    <a:lnTo>
                      <a:pt x="1049" y="135"/>
                    </a:lnTo>
                    <a:lnTo>
                      <a:pt x="1044" y="139"/>
                    </a:lnTo>
                    <a:lnTo>
                      <a:pt x="1032" y="123"/>
                    </a:lnTo>
                    <a:lnTo>
                      <a:pt x="1035" y="121"/>
                    </a:lnTo>
                    <a:lnTo>
                      <a:pt x="1032" y="121"/>
                    </a:lnTo>
                    <a:lnTo>
                      <a:pt x="1035" y="102"/>
                    </a:lnTo>
                    <a:lnTo>
                      <a:pt x="1060" y="106"/>
                    </a:lnTo>
                    <a:lnTo>
                      <a:pt x="1062" y="112"/>
                    </a:lnTo>
                    <a:lnTo>
                      <a:pt x="1069" y="115"/>
                    </a:lnTo>
                    <a:lnTo>
                      <a:pt x="1069" y="141"/>
                    </a:lnTo>
                    <a:lnTo>
                      <a:pt x="1049" y="141"/>
                    </a:lnTo>
                    <a:close/>
                    <a:moveTo>
                      <a:pt x="91" y="413"/>
                    </a:moveTo>
                    <a:lnTo>
                      <a:pt x="76" y="410"/>
                    </a:lnTo>
                    <a:lnTo>
                      <a:pt x="76" y="425"/>
                    </a:lnTo>
                    <a:lnTo>
                      <a:pt x="57" y="425"/>
                    </a:lnTo>
                    <a:lnTo>
                      <a:pt x="57" y="388"/>
                    </a:lnTo>
                    <a:lnTo>
                      <a:pt x="94" y="393"/>
                    </a:lnTo>
                    <a:lnTo>
                      <a:pt x="91" y="413"/>
                    </a:lnTo>
                    <a:close/>
                    <a:moveTo>
                      <a:pt x="690" y="380"/>
                    </a:moveTo>
                    <a:lnTo>
                      <a:pt x="707" y="367"/>
                    </a:lnTo>
                    <a:lnTo>
                      <a:pt x="719" y="383"/>
                    </a:lnTo>
                    <a:lnTo>
                      <a:pt x="702" y="396"/>
                    </a:lnTo>
                    <a:lnTo>
                      <a:pt x="702" y="417"/>
                    </a:lnTo>
                    <a:lnTo>
                      <a:pt x="683" y="417"/>
                    </a:lnTo>
                    <a:lnTo>
                      <a:pt x="683" y="399"/>
                    </a:lnTo>
                    <a:lnTo>
                      <a:pt x="665" y="396"/>
                    </a:lnTo>
                    <a:lnTo>
                      <a:pt x="668" y="377"/>
                    </a:lnTo>
                    <a:lnTo>
                      <a:pt x="690" y="380"/>
                    </a:lnTo>
                    <a:close/>
                    <a:moveTo>
                      <a:pt x="611" y="572"/>
                    </a:moveTo>
                    <a:lnTo>
                      <a:pt x="626" y="574"/>
                    </a:lnTo>
                    <a:lnTo>
                      <a:pt x="626" y="559"/>
                    </a:lnTo>
                    <a:lnTo>
                      <a:pt x="645" y="559"/>
                    </a:lnTo>
                    <a:lnTo>
                      <a:pt x="645" y="597"/>
                    </a:lnTo>
                    <a:lnTo>
                      <a:pt x="609" y="591"/>
                    </a:lnTo>
                    <a:lnTo>
                      <a:pt x="611" y="572"/>
                    </a:lnTo>
                    <a:close/>
                    <a:moveTo>
                      <a:pt x="532" y="559"/>
                    </a:moveTo>
                    <a:lnTo>
                      <a:pt x="529" y="579"/>
                    </a:lnTo>
                    <a:lnTo>
                      <a:pt x="447" y="566"/>
                    </a:lnTo>
                    <a:lnTo>
                      <a:pt x="449" y="547"/>
                    </a:lnTo>
                    <a:lnTo>
                      <a:pt x="532" y="559"/>
                    </a:lnTo>
                    <a:close/>
                    <a:moveTo>
                      <a:pt x="367" y="534"/>
                    </a:moveTo>
                    <a:lnTo>
                      <a:pt x="364" y="553"/>
                    </a:lnTo>
                    <a:lnTo>
                      <a:pt x="282" y="541"/>
                    </a:lnTo>
                    <a:lnTo>
                      <a:pt x="285" y="521"/>
                    </a:lnTo>
                    <a:lnTo>
                      <a:pt x="367" y="534"/>
                    </a:lnTo>
                    <a:close/>
                    <a:moveTo>
                      <a:pt x="203" y="509"/>
                    </a:moveTo>
                    <a:lnTo>
                      <a:pt x="200" y="528"/>
                    </a:lnTo>
                    <a:lnTo>
                      <a:pt x="118" y="515"/>
                    </a:lnTo>
                    <a:lnTo>
                      <a:pt x="121" y="496"/>
                    </a:lnTo>
                    <a:lnTo>
                      <a:pt x="203" y="509"/>
                    </a:lnTo>
                    <a:close/>
                    <a:moveTo>
                      <a:pt x="171" y="425"/>
                    </a:moveTo>
                    <a:lnTo>
                      <a:pt x="174" y="406"/>
                    </a:lnTo>
                    <a:lnTo>
                      <a:pt x="256" y="418"/>
                    </a:lnTo>
                    <a:lnTo>
                      <a:pt x="253" y="438"/>
                    </a:lnTo>
                    <a:lnTo>
                      <a:pt x="171" y="425"/>
                    </a:lnTo>
                    <a:close/>
                    <a:moveTo>
                      <a:pt x="335" y="450"/>
                    </a:moveTo>
                    <a:lnTo>
                      <a:pt x="338" y="431"/>
                    </a:lnTo>
                    <a:lnTo>
                      <a:pt x="420" y="444"/>
                    </a:lnTo>
                    <a:lnTo>
                      <a:pt x="417" y="463"/>
                    </a:lnTo>
                    <a:lnTo>
                      <a:pt x="335" y="450"/>
                    </a:lnTo>
                    <a:close/>
                    <a:moveTo>
                      <a:pt x="499" y="476"/>
                    </a:moveTo>
                    <a:lnTo>
                      <a:pt x="502" y="456"/>
                    </a:lnTo>
                    <a:lnTo>
                      <a:pt x="584" y="469"/>
                    </a:lnTo>
                    <a:lnTo>
                      <a:pt x="581" y="488"/>
                    </a:lnTo>
                    <a:lnTo>
                      <a:pt x="499" y="476"/>
                    </a:lnTo>
                    <a:close/>
                    <a:moveTo>
                      <a:pt x="626" y="513"/>
                    </a:moveTo>
                    <a:lnTo>
                      <a:pt x="626" y="495"/>
                    </a:lnTo>
                    <a:lnTo>
                      <a:pt x="609" y="493"/>
                    </a:lnTo>
                    <a:lnTo>
                      <a:pt x="611" y="473"/>
                    </a:lnTo>
                    <a:lnTo>
                      <a:pt x="645" y="479"/>
                    </a:lnTo>
                    <a:lnTo>
                      <a:pt x="645" y="513"/>
                    </a:lnTo>
                    <a:lnTo>
                      <a:pt x="626" y="513"/>
                    </a:lnTo>
                    <a:close/>
                    <a:moveTo>
                      <a:pt x="683" y="429"/>
                    </a:moveTo>
                    <a:lnTo>
                      <a:pt x="683" y="435"/>
                    </a:lnTo>
                    <a:lnTo>
                      <a:pt x="702" y="435"/>
                    </a:lnTo>
                    <a:lnTo>
                      <a:pt x="702" y="429"/>
                    </a:lnTo>
                    <a:lnTo>
                      <a:pt x="683" y="429"/>
                    </a:lnTo>
                    <a:close/>
                    <a:moveTo>
                      <a:pt x="683" y="518"/>
                    </a:moveTo>
                    <a:lnTo>
                      <a:pt x="702" y="518"/>
                    </a:lnTo>
                    <a:lnTo>
                      <a:pt x="702" y="601"/>
                    </a:lnTo>
                    <a:lnTo>
                      <a:pt x="683" y="601"/>
                    </a:lnTo>
                    <a:lnTo>
                      <a:pt x="683" y="518"/>
                    </a:lnTo>
                    <a:close/>
                    <a:moveTo>
                      <a:pt x="683" y="685"/>
                    </a:moveTo>
                    <a:lnTo>
                      <a:pt x="702" y="685"/>
                    </a:lnTo>
                    <a:lnTo>
                      <a:pt x="702" y="768"/>
                    </a:lnTo>
                    <a:lnTo>
                      <a:pt x="683" y="768"/>
                    </a:lnTo>
                    <a:lnTo>
                      <a:pt x="683" y="685"/>
                    </a:lnTo>
                    <a:close/>
                    <a:moveTo>
                      <a:pt x="683" y="851"/>
                    </a:moveTo>
                    <a:lnTo>
                      <a:pt x="702" y="851"/>
                    </a:lnTo>
                    <a:lnTo>
                      <a:pt x="702" y="934"/>
                    </a:lnTo>
                    <a:lnTo>
                      <a:pt x="683" y="934"/>
                    </a:lnTo>
                    <a:lnTo>
                      <a:pt x="683" y="851"/>
                    </a:lnTo>
                    <a:close/>
                    <a:moveTo>
                      <a:pt x="683" y="1017"/>
                    </a:moveTo>
                    <a:lnTo>
                      <a:pt x="702" y="1017"/>
                    </a:lnTo>
                    <a:lnTo>
                      <a:pt x="702" y="1100"/>
                    </a:lnTo>
                    <a:lnTo>
                      <a:pt x="683" y="1100"/>
                    </a:lnTo>
                    <a:lnTo>
                      <a:pt x="683" y="1017"/>
                    </a:lnTo>
                    <a:close/>
                    <a:moveTo>
                      <a:pt x="19" y="1007"/>
                    </a:moveTo>
                    <a:lnTo>
                      <a:pt x="19" y="1002"/>
                    </a:lnTo>
                    <a:lnTo>
                      <a:pt x="0" y="1002"/>
                    </a:lnTo>
                    <a:lnTo>
                      <a:pt x="0" y="1007"/>
                    </a:lnTo>
                    <a:lnTo>
                      <a:pt x="19" y="1007"/>
                    </a:lnTo>
                    <a:close/>
                    <a:moveTo>
                      <a:pt x="19" y="918"/>
                    </a:moveTo>
                    <a:lnTo>
                      <a:pt x="0" y="918"/>
                    </a:lnTo>
                    <a:lnTo>
                      <a:pt x="0" y="835"/>
                    </a:lnTo>
                    <a:lnTo>
                      <a:pt x="19" y="835"/>
                    </a:lnTo>
                    <a:lnTo>
                      <a:pt x="19" y="918"/>
                    </a:lnTo>
                    <a:close/>
                    <a:moveTo>
                      <a:pt x="19" y="752"/>
                    </a:moveTo>
                    <a:lnTo>
                      <a:pt x="0" y="752"/>
                    </a:lnTo>
                    <a:lnTo>
                      <a:pt x="0" y="669"/>
                    </a:lnTo>
                    <a:lnTo>
                      <a:pt x="19" y="669"/>
                    </a:lnTo>
                    <a:lnTo>
                      <a:pt x="19" y="752"/>
                    </a:lnTo>
                    <a:close/>
                    <a:moveTo>
                      <a:pt x="19" y="586"/>
                    </a:moveTo>
                    <a:lnTo>
                      <a:pt x="0" y="586"/>
                    </a:lnTo>
                    <a:lnTo>
                      <a:pt x="0" y="503"/>
                    </a:lnTo>
                    <a:lnTo>
                      <a:pt x="19" y="503"/>
                    </a:lnTo>
                    <a:lnTo>
                      <a:pt x="19" y="586"/>
                    </a:lnTo>
                    <a:close/>
                    <a:moveTo>
                      <a:pt x="19" y="420"/>
                    </a:moveTo>
                    <a:lnTo>
                      <a:pt x="0" y="420"/>
                    </a:lnTo>
                    <a:lnTo>
                      <a:pt x="0" y="337"/>
                    </a:lnTo>
                    <a:lnTo>
                      <a:pt x="19" y="337"/>
                    </a:lnTo>
                    <a:lnTo>
                      <a:pt x="19" y="420"/>
                    </a:lnTo>
                    <a:close/>
                    <a:moveTo>
                      <a:pt x="432" y="28"/>
                    </a:moveTo>
                    <a:lnTo>
                      <a:pt x="435" y="9"/>
                    </a:lnTo>
                    <a:lnTo>
                      <a:pt x="517" y="22"/>
                    </a:lnTo>
                    <a:lnTo>
                      <a:pt x="514" y="41"/>
                    </a:lnTo>
                    <a:lnTo>
                      <a:pt x="432" y="28"/>
                    </a:lnTo>
                    <a:close/>
                    <a:moveTo>
                      <a:pt x="596" y="54"/>
                    </a:moveTo>
                    <a:lnTo>
                      <a:pt x="599" y="34"/>
                    </a:lnTo>
                    <a:lnTo>
                      <a:pt x="681" y="47"/>
                    </a:lnTo>
                    <a:lnTo>
                      <a:pt x="678" y="66"/>
                    </a:lnTo>
                    <a:lnTo>
                      <a:pt x="596" y="54"/>
                    </a:lnTo>
                    <a:close/>
                    <a:moveTo>
                      <a:pt x="760" y="79"/>
                    </a:moveTo>
                    <a:lnTo>
                      <a:pt x="763" y="60"/>
                    </a:lnTo>
                    <a:lnTo>
                      <a:pt x="845" y="72"/>
                    </a:lnTo>
                    <a:lnTo>
                      <a:pt x="842" y="92"/>
                    </a:lnTo>
                    <a:lnTo>
                      <a:pt x="760" y="79"/>
                    </a:lnTo>
                    <a:close/>
                    <a:moveTo>
                      <a:pt x="924" y="104"/>
                    </a:moveTo>
                    <a:lnTo>
                      <a:pt x="927" y="85"/>
                    </a:lnTo>
                    <a:lnTo>
                      <a:pt x="1010" y="98"/>
                    </a:lnTo>
                    <a:lnTo>
                      <a:pt x="1007" y="117"/>
                    </a:lnTo>
                    <a:lnTo>
                      <a:pt x="924" y="104"/>
                    </a:lnTo>
                    <a:close/>
                    <a:moveTo>
                      <a:pt x="19" y="297"/>
                    </a:moveTo>
                    <a:lnTo>
                      <a:pt x="19" y="311"/>
                    </a:lnTo>
                    <a:lnTo>
                      <a:pt x="0" y="311"/>
                    </a:lnTo>
                    <a:lnTo>
                      <a:pt x="0" y="285"/>
                    </a:lnTo>
                    <a:lnTo>
                      <a:pt x="5" y="281"/>
                    </a:lnTo>
                    <a:lnTo>
                      <a:pt x="4" y="278"/>
                    </a:lnTo>
                    <a:lnTo>
                      <a:pt x="25" y="262"/>
                    </a:lnTo>
                    <a:lnTo>
                      <a:pt x="36" y="278"/>
                    </a:lnTo>
                    <a:lnTo>
                      <a:pt x="34" y="279"/>
                    </a:lnTo>
                    <a:lnTo>
                      <a:pt x="37" y="280"/>
                    </a:lnTo>
                    <a:lnTo>
                      <a:pt x="34" y="299"/>
                    </a:lnTo>
                    <a:lnTo>
                      <a:pt x="19" y="297"/>
                    </a:lnTo>
                    <a:close/>
                    <a:moveTo>
                      <a:pt x="400" y="24"/>
                    </a:moveTo>
                    <a:lnTo>
                      <a:pt x="379" y="20"/>
                    </a:lnTo>
                    <a:lnTo>
                      <a:pt x="361" y="33"/>
                    </a:lnTo>
                    <a:lnTo>
                      <a:pt x="350" y="18"/>
                    </a:lnTo>
                    <a:lnTo>
                      <a:pt x="370" y="2"/>
                    </a:lnTo>
                    <a:lnTo>
                      <a:pt x="378" y="0"/>
                    </a:lnTo>
                    <a:lnTo>
                      <a:pt x="403" y="4"/>
                    </a:lnTo>
                    <a:lnTo>
                      <a:pt x="400" y="24"/>
                    </a:lnTo>
                    <a:close/>
                    <a:moveTo>
                      <a:pt x="1022" y="131"/>
                    </a:moveTo>
                    <a:lnTo>
                      <a:pt x="993" y="152"/>
                    </a:lnTo>
                    <a:lnTo>
                      <a:pt x="1005" y="168"/>
                    </a:lnTo>
                    <a:lnTo>
                      <a:pt x="1034" y="146"/>
                    </a:lnTo>
                    <a:lnTo>
                      <a:pt x="1022" y="131"/>
                    </a:lnTo>
                    <a:close/>
                    <a:moveTo>
                      <a:pt x="927" y="202"/>
                    </a:moveTo>
                    <a:lnTo>
                      <a:pt x="939" y="218"/>
                    </a:lnTo>
                    <a:lnTo>
                      <a:pt x="872" y="268"/>
                    </a:lnTo>
                    <a:lnTo>
                      <a:pt x="861" y="252"/>
                    </a:lnTo>
                    <a:lnTo>
                      <a:pt x="927" y="202"/>
                    </a:lnTo>
                    <a:close/>
                    <a:moveTo>
                      <a:pt x="794" y="302"/>
                    </a:moveTo>
                    <a:lnTo>
                      <a:pt x="806" y="318"/>
                    </a:lnTo>
                    <a:lnTo>
                      <a:pt x="739" y="368"/>
                    </a:lnTo>
                    <a:lnTo>
                      <a:pt x="728" y="352"/>
                    </a:lnTo>
                    <a:lnTo>
                      <a:pt x="794" y="302"/>
                    </a:lnTo>
                    <a:close/>
                    <a:moveTo>
                      <a:pt x="46" y="270"/>
                    </a:moveTo>
                    <a:lnTo>
                      <a:pt x="75" y="248"/>
                    </a:lnTo>
                    <a:lnTo>
                      <a:pt x="64" y="233"/>
                    </a:lnTo>
                    <a:lnTo>
                      <a:pt x="35" y="254"/>
                    </a:lnTo>
                    <a:lnTo>
                      <a:pt x="46" y="270"/>
                    </a:lnTo>
                    <a:close/>
                    <a:moveTo>
                      <a:pt x="142" y="198"/>
                    </a:moveTo>
                    <a:lnTo>
                      <a:pt x="130" y="183"/>
                    </a:lnTo>
                    <a:lnTo>
                      <a:pt x="196" y="133"/>
                    </a:lnTo>
                    <a:lnTo>
                      <a:pt x="208" y="149"/>
                    </a:lnTo>
                    <a:lnTo>
                      <a:pt x="142" y="198"/>
                    </a:lnTo>
                    <a:close/>
                    <a:moveTo>
                      <a:pt x="275" y="99"/>
                    </a:moveTo>
                    <a:lnTo>
                      <a:pt x="263" y="83"/>
                    </a:lnTo>
                    <a:lnTo>
                      <a:pt x="329" y="33"/>
                    </a:lnTo>
                    <a:lnTo>
                      <a:pt x="341" y="49"/>
                    </a:lnTo>
                    <a:lnTo>
                      <a:pt x="275" y="99"/>
                    </a:lnTo>
                    <a:close/>
                    <a:moveTo>
                      <a:pt x="473" y="347"/>
                    </a:moveTo>
                    <a:lnTo>
                      <a:pt x="470" y="366"/>
                    </a:lnTo>
                    <a:lnTo>
                      <a:pt x="388" y="354"/>
                    </a:lnTo>
                    <a:lnTo>
                      <a:pt x="391" y="334"/>
                    </a:lnTo>
                    <a:lnTo>
                      <a:pt x="473" y="347"/>
                    </a:lnTo>
                    <a:close/>
                    <a:moveTo>
                      <a:pt x="308" y="322"/>
                    </a:moveTo>
                    <a:lnTo>
                      <a:pt x="306" y="341"/>
                    </a:lnTo>
                    <a:lnTo>
                      <a:pt x="223" y="328"/>
                    </a:lnTo>
                    <a:lnTo>
                      <a:pt x="226" y="309"/>
                    </a:lnTo>
                    <a:lnTo>
                      <a:pt x="308" y="322"/>
                    </a:lnTo>
                    <a:close/>
                    <a:moveTo>
                      <a:pt x="144" y="296"/>
                    </a:moveTo>
                    <a:lnTo>
                      <a:pt x="141" y="316"/>
                    </a:lnTo>
                    <a:lnTo>
                      <a:pt x="59" y="303"/>
                    </a:lnTo>
                    <a:lnTo>
                      <a:pt x="62" y="284"/>
                    </a:lnTo>
                    <a:lnTo>
                      <a:pt x="144" y="29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8" name="Freeform 1968">
                <a:extLst>
                  <a:ext uri="{FF2B5EF4-FFF2-40B4-BE49-F238E27FC236}">
                    <a16:creationId xmlns:a16="http://schemas.microsoft.com/office/drawing/2014/main" id="{2F8D8828-97DB-411F-861A-FF0B872079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3963" y="5746751"/>
                <a:ext cx="12700" cy="12700"/>
              </a:xfrm>
              <a:custGeom>
                <a:avLst/>
                <a:gdLst>
                  <a:gd name="T0" fmla="*/ 19 w 37"/>
                  <a:gd name="T1" fmla="*/ 0 h 39"/>
                  <a:gd name="T2" fmla="*/ 19 w 37"/>
                  <a:gd name="T3" fmla="*/ 18 h 39"/>
                  <a:gd name="T4" fmla="*/ 37 w 37"/>
                  <a:gd name="T5" fmla="*/ 20 h 39"/>
                  <a:gd name="T6" fmla="*/ 34 w 37"/>
                  <a:gd name="T7" fmla="*/ 39 h 39"/>
                  <a:gd name="T8" fmla="*/ 8 w 37"/>
                  <a:gd name="T9" fmla="*/ 36 h 39"/>
                  <a:gd name="T10" fmla="*/ 0 w 37"/>
                  <a:gd name="T11" fmla="*/ 26 h 39"/>
                  <a:gd name="T12" fmla="*/ 0 w 37"/>
                  <a:gd name="T13" fmla="*/ 0 h 39"/>
                  <a:gd name="T14" fmla="*/ 19 w 37"/>
                  <a:gd name="T1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39">
                    <a:moveTo>
                      <a:pt x="19" y="0"/>
                    </a:moveTo>
                    <a:lnTo>
                      <a:pt x="19" y="18"/>
                    </a:lnTo>
                    <a:lnTo>
                      <a:pt x="37" y="20"/>
                    </a:lnTo>
                    <a:lnTo>
                      <a:pt x="34" y="39"/>
                    </a:lnTo>
                    <a:lnTo>
                      <a:pt x="8" y="36"/>
                    </a:lnTo>
                    <a:lnTo>
                      <a:pt x="0" y="26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66B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9" name="Freeform 1969">
                <a:extLst>
                  <a:ext uri="{FF2B5EF4-FFF2-40B4-BE49-F238E27FC236}">
                    <a16:creationId xmlns:a16="http://schemas.microsoft.com/office/drawing/2014/main" id="{152981DB-1057-47E6-B38F-B41F0410B4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84600" y="5754689"/>
                <a:ext cx="192087" cy="36513"/>
              </a:xfrm>
              <a:custGeom>
                <a:avLst/>
                <a:gdLst>
                  <a:gd name="T0" fmla="*/ 578 w 578"/>
                  <a:gd name="T1" fmla="*/ 89 h 108"/>
                  <a:gd name="T2" fmla="*/ 575 w 578"/>
                  <a:gd name="T3" fmla="*/ 108 h 108"/>
                  <a:gd name="T4" fmla="*/ 493 w 578"/>
                  <a:gd name="T5" fmla="*/ 95 h 108"/>
                  <a:gd name="T6" fmla="*/ 496 w 578"/>
                  <a:gd name="T7" fmla="*/ 76 h 108"/>
                  <a:gd name="T8" fmla="*/ 578 w 578"/>
                  <a:gd name="T9" fmla="*/ 89 h 108"/>
                  <a:gd name="T10" fmla="*/ 414 w 578"/>
                  <a:gd name="T11" fmla="*/ 64 h 108"/>
                  <a:gd name="T12" fmla="*/ 411 w 578"/>
                  <a:gd name="T13" fmla="*/ 83 h 108"/>
                  <a:gd name="T14" fmla="*/ 329 w 578"/>
                  <a:gd name="T15" fmla="*/ 70 h 108"/>
                  <a:gd name="T16" fmla="*/ 332 w 578"/>
                  <a:gd name="T17" fmla="*/ 51 h 108"/>
                  <a:gd name="T18" fmla="*/ 414 w 578"/>
                  <a:gd name="T19" fmla="*/ 64 h 108"/>
                  <a:gd name="T20" fmla="*/ 249 w 578"/>
                  <a:gd name="T21" fmla="*/ 38 h 108"/>
                  <a:gd name="T22" fmla="*/ 247 w 578"/>
                  <a:gd name="T23" fmla="*/ 57 h 108"/>
                  <a:gd name="T24" fmla="*/ 164 w 578"/>
                  <a:gd name="T25" fmla="*/ 45 h 108"/>
                  <a:gd name="T26" fmla="*/ 167 w 578"/>
                  <a:gd name="T27" fmla="*/ 26 h 108"/>
                  <a:gd name="T28" fmla="*/ 249 w 578"/>
                  <a:gd name="T29" fmla="*/ 38 h 108"/>
                  <a:gd name="T30" fmla="*/ 85 w 578"/>
                  <a:gd name="T31" fmla="*/ 13 h 108"/>
                  <a:gd name="T32" fmla="*/ 82 w 578"/>
                  <a:gd name="T33" fmla="*/ 32 h 108"/>
                  <a:gd name="T34" fmla="*/ 0 w 578"/>
                  <a:gd name="T35" fmla="*/ 19 h 108"/>
                  <a:gd name="T36" fmla="*/ 3 w 578"/>
                  <a:gd name="T37" fmla="*/ 0 h 108"/>
                  <a:gd name="T38" fmla="*/ 85 w 578"/>
                  <a:gd name="T39" fmla="*/ 13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78" h="108">
                    <a:moveTo>
                      <a:pt x="578" y="89"/>
                    </a:moveTo>
                    <a:lnTo>
                      <a:pt x="575" y="108"/>
                    </a:lnTo>
                    <a:lnTo>
                      <a:pt x="493" y="95"/>
                    </a:lnTo>
                    <a:lnTo>
                      <a:pt x="496" y="76"/>
                    </a:lnTo>
                    <a:lnTo>
                      <a:pt x="578" y="89"/>
                    </a:lnTo>
                    <a:close/>
                    <a:moveTo>
                      <a:pt x="414" y="64"/>
                    </a:moveTo>
                    <a:lnTo>
                      <a:pt x="411" y="83"/>
                    </a:lnTo>
                    <a:lnTo>
                      <a:pt x="329" y="70"/>
                    </a:lnTo>
                    <a:lnTo>
                      <a:pt x="332" y="51"/>
                    </a:lnTo>
                    <a:lnTo>
                      <a:pt x="414" y="64"/>
                    </a:lnTo>
                    <a:close/>
                    <a:moveTo>
                      <a:pt x="249" y="38"/>
                    </a:moveTo>
                    <a:lnTo>
                      <a:pt x="247" y="57"/>
                    </a:lnTo>
                    <a:lnTo>
                      <a:pt x="164" y="45"/>
                    </a:lnTo>
                    <a:lnTo>
                      <a:pt x="167" y="26"/>
                    </a:lnTo>
                    <a:lnTo>
                      <a:pt x="249" y="38"/>
                    </a:lnTo>
                    <a:close/>
                    <a:moveTo>
                      <a:pt x="85" y="13"/>
                    </a:moveTo>
                    <a:lnTo>
                      <a:pt x="82" y="32"/>
                    </a:lnTo>
                    <a:lnTo>
                      <a:pt x="0" y="19"/>
                    </a:lnTo>
                    <a:lnTo>
                      <a:pt x="3" y="0"/>
                    </a:lnTo>
                    <a:lnTo>
                      <a:pt x="85" y="13"/>
                    </a:lnTo>
                    <a:close/>
                  </a:path>
                </a:pathLst>
              </a:custGeom>
              <a:solidFill>
                <a:srgbClr val="66B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0" name="Freeform 1970">
                <a:extLst>
                  <a:ext uri="{FF2B5EF4-FFF2-40B4-BE49-F238E27FC236}">
                    <a16:creationId xmlns:a16="http://schemas.microsoft.com/office/drawing/2014/main" id="{95D94D88-173B-4C3C-BC6D-170C73595B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6213" y="5781676"/>
                <a:ext cx="11112" cy="12700"/>
              </a:xfrm>
              <a:custGeom>
                <a:avLst/>
                <a:gdLst>
                  <a:gd name="T0" fmla="*/ 3 w 37"/>
                  <a:gd name="T1" fmla="*/ 13 h 36"/>
                  <a:gd name="T2" fmla="*/ 18 w 37"/>
                  <a:gd name="T3" fmla="*/ 15 h 36"/>
                  <a:gd name="T4" fmla="*/ 18 w 37"/>
                  <a:gd name="T5" fmla="*/ 0 h 36"/>
                  <a:gd name="T6" fmla="*/ 37 w 37"/>
                  <a:gd name="T7" fmla="*/ 0 h 36"/>
                  <a:gd name="T8" fmla="*/ 37 w 37"/>
                  <a:gd name="T9" fmla="*/ 26 h 36"/>
                  <a:gd name="T10" fmla="*/ 26 w 37"/>
                  <a:gd name="T11" fmla="*/ 36 h 36"/>
                  <a:gd name="T12" fmla="*/ 0 w 37"/>
                  <a:gd name="T13" fmla="*/ 32 h 36"/>
                  <a:gd name="T14" fmla="*/ 3 w 37"/>
                  <a:gd name="T15" fmla="*/ 1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36">
                    <a:moveTo>
                      <a:pt x="3" y="13"/>
                    </a:moveTo>
                    <a:lnTo>
                      <a:pt x="18" y="15"/>
                    </a:lnTo>
                    <a:lnTo>
                      <a:pt x="18" y="0"/>
                    </a:lnTo>
                    <a:lnTo>
                      <a:pt x="37" y="0"/>
                    </a:lnTo>
                    <a:lnTo>
                      <a:pt x="37" y="26"/>
                    </a:lnTo>
                    <a:lnTo>
                      <a:pt x="26" y="36"/>
                    </a:lnTo>
                    <a:lnTo>
                      <a:pt x="0" y="32"/>
                    </a:lnTo>
                    <a:lnTo>
                      <a:pt x="3" y="13"/>
                    </a:lnTo>
                    <a:close/>
                  </a:path>
                </a:pathLst>
              </a:custGeom>
              <a:solidFill>
                <a:srgbClr val="66B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1" name="Freeform 1971">
                <a:extLst>
                  <a:ext uri="{FF2B5EF4-FFF2-40B4-BE49-F238E27FC236}">
                    <a16:creationId xmlns:a16="http://schemas.microsoft.com/office/drawing/2014/main" id="{EF918721-9173-490B-8C1F-0725CBC510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0975" y="5781676"/>
                <a:ext cx="12700" cy="11113"/>
              </a:xfrm>
              <a:custGeom>
                <a:avLst/>
                <a:gdLst>
                  <a:gd name="T0" fmla="*/ 19 w 36"/>
                  <a:gd name="T1" fmla="*/ 0 h 34"/>
                  <a:gd name="T2" fmla="*/ 19 w 36"/>
                  <a:gd name="T3" fmla="*/ 7 h 34"/>
                  <a:gd name="T4" fmla="*/ 24 w 36"/>
                  <a:gd name="T5" fmla="*/ 3 h 34"/>
                  <a:gd name="T6" fmla="*/ 36 w 36"/>
                  <a:gd name="T7" fmla="*/ 18 h 34"/>
                  <a:gd name="T8" fmla="*/ 15 w 36"/>
                  <a:gd name="T9" fmla="*/ 34 h 34"/>
                  <a:gd name="T10" fmla="*/ 0 w 36"/>
                  <a:gd name="T11" fmla="*/ 26 h 34"/>
                  <a:gd name="T12" fmla="*/ 0 w 36"/>
                  <a:gd name="T13" fmla="*/ 0 h 34"/>
                  <a:gd name="T14" fmla="*/ 19 w 36"/>
                  <a:gd name="T1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4">
                    <a:moveTo>
                      <a:pt x="19" y="0"/>
                    </a:moveTo>
                    <a:lnTo>
                      <a:pt x="19" y="7"/>
                    </a:lnTo>
                    <a:lnTo>
                      <a:pt x="24" y="3"/>
                    </a:lnTo>
                    <a:lnTo>
                      <a:pt x="36" y="18"/>
                    </a:lnTo>
                    <a:lnTo>
                      <a:pt x="15" y="34"/>
                    </a:lnTo>
                    <a:lnTo>
                      <a:pt x="0" y="26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66B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2" name="Freeform 1972">
                <a:extLst>
                  <a:ext uri="{FF2B5EF4-FFF2-40B4-BE49-F238E27FC236}">
                    <a16:creationId xmlns:a16="http://schemas.microsoft.com/office/drawing/2014/main" id="{1723823F-1C93-460F-8D83-0AE5B58A04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06850" y="5702301"/>
                <a:ext cx="101600" cy="80963"/>
              </a:xfrm>
              <a:custGeom>
                <a:avLst/>
                <a:gdLst>
                  <a:gd name="T0" fmla="*/ 294 w 306"/>
                  <a:gd name="T1" fmla="*/ 0 h 237"/>
                  <a:gd name="T2" fmla="*/ 265 w 306"/>
                  <a:gd name="T3" fmla="*/ 22 h 237"/>
                  <a:gd name="T4" fmla="*/ 277 w 306"/>
                  <a:gd name="T5" fmla="*/ 38 h 237"/>
                  <a:gd name="T6" fmla="*/ 306 w 306"/>
                  <a:gd name="T7" fmla="*/ 16 h 237"/>
                  <a:gd name="T8" fmla="*/ 294 w 306"/>
                  <a:gd name="T9" fmla="*/ 0 h 237"/>
                  <a:gd name="T10" fmla="*/ 199 w 306"/>
                  <a:gd name="T11" fmla="*/ 72 h 237"/>
                  <a:gd name="T12" fmla="*/ 211 w 306"/>
                  <a:gd name="T13" fmla="*/ 87 h 237"/>
                  <a:gd name="T14" fmla="*/ 144 w 306"/>
                  <a:gd name="T15" fmla="*/ 137 h 237"/>
                  <a:gd name="T16" fmla="*/ 133 w 306"/>
                  <a:gd name="T17" fmla="*/ 122 h 237"/>
                  <a:gd name="T18" fmla="*/ 199 w 306"/>
                  <a:gd name="T19" fmla="*/ 72 h 237"/>
                  <a:gd name="T20" fmla="*/ 66 w 306"/>
                  <a:gd name="T21" fmla="*/ 172 h 237"/>
                  <a:gd name="T22" fmla="*/ 78 w 306"/>
                  <a:gd name="T23" fmla="*/ 187 h 237"/>
                  <a:gd name="T24" fmla="*/ 11 w 306"/>
                  <a:gd name="T25" fmla="*/ 237 h 237"/>
                  <a:gd name="T26" fmla="*/ 0 w 306"/>
                  <a:gd name="T27" fmla="*/ 222 h 237"/>
                  <a:gd name="T28" fmla="*/ 66 w 306"/>
                  <a:gd name="T29" fmla="*/ 172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6" h="237">
                    <a:moveTo>
                      <a:pt x="294" y="0"/>
                    </a:moveTo>
                    <a:lnTo>
                      <a:pt x="265" y="22"/>
                    </a:lnTo>
                    <a:lnTo>
                      <a:pt x="277" y="38"/>
                    </a:lnTo>
                    <a:lnTo>
                      <a:pt x="306" y="16"/>
                    </a:lnTo>
                    <a:lnTo>
                      <a:pt x="294" y="0"/>
                    </a:lnTo>
                    <a:close/>
                    <a:moveTo>
                      <a:pt x="199" y="72"/>
                    </a:moveTo>
                    <a:lnTo>
                      <a:pt x="211" y="87"/>
                    </a:lnTo>
                    <a:lnTo>
                      <a:pt x="144" y="137"/>
                    </a:lnTo>
                    <a:lnTo>
                      <a:pt x="133" y="122"/>
                    </a:lnTo>
                    <a:lnTo>
                      <a:pt x="199" y="72"/>
                    </a:lnTo>
                    <a:close/>
                    <a:moveTo>
                      <a:pt x="66" y="172"/>
                    </a:moveTo>
                    <a:lnTo>
                      <a:pt x="78" y="187"/>
                    </a:lnTo>
                    <a:lnTo>
                      <a:pt x="11" y="237"/>
                    </a:lnTo>
                    <a:lnTo>
                      <a:pt x="0" y="222"/>
                    </a:lnTo>
                    <a:lnTo>
                      <a:pt x="66" y="172"/>
                    </a:lnTo>
                    <a:close/>
                  </a:path>
                </a:pathLst>
              </a:custGeom>
              <a:solidFill>
                <a:srgbClr val="66B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3" name="Freeform 1973">
                <a:extLst>
                  <a:ext uri="{FF2B5EF4-FFF2-40B4-BE49-F238E27FC236}">
                    <a16:creationId xmlns:a16="http://schemas.microsoft.com/office/drawing/2014/main" id="{ECB4D55F-5B8E-42B6-ABB1-7E5CF362CA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8450" y="5689601"/>
                <a:ext cx="11112" cy="15875"/>
              </a:xfrm>
              <a:custGeom>
                <a:avLst/>
                <a:gdLst>
                  <a:gd name="T0" fmla="*/ 0 w 37"/>
                  <a:gd name="T1" fmla="*/ 34 h 49"/>
                  <a:gd name="T2" fmla="*/ 17 w 37"/>
                  <a:gd name="T3" fmla="*/ 21 h 49"/>
                  <a:gd name="T4" fmla="*/ 17 w 37"/>
                  <a:gd name="T5" fmla="*/ 0 h 49"/>
                  <a:gd name="T6" fmla="*/ 37 w 37"/>
                  <a:gd name="T7" fmla="*/ 0 h 49"/>
                  <a:gd name="T8" fmla="*/ 37 w 37"/>
                  <a:gd name="T9" fmla="*/ 26 h 49"/>
                  <a:gd name="T10" fmla="*/ 33 w 37"/>
                  <a:gd name="T11" fmla="*/ 34 h 49"/>
                  <a:gd name="T12" fmla="*/ 12 w 37"/>
                  <a:gd name="T13" fmla="*/ 49 h 49"/>
                  <a:gd name="T14" fmla="*/ 0 w 37"/>
                  <a:gd name="T15" fmla="*/ 3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49">
                    <a:moveTo>
                      <a:pt x="0" y="34"/>
                    </a:moveTo>
                    <a:lnTo>
                      <a:pt x="17" y="21"/>
                    </a:lnTo>
                    <a:lnTo>
                      <a:pt x="17" y="0"/>
                    </a:lnTo>
                    <a:lnTo>
                      <a:pt x="37" y="0"/>
                    </a:lnTo>
                    <a:lnTo>
                      <a:pt x="37" y="26"/>
                    </a:lnTo>
                    <a:lnTo>
                      <a:pt x="33" y="34"/>
                    </a:lnTo>
                    <a:lnTo>
                      <a:pt x="12" y="49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66B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4" name="Freeform 1974">
                <a:extLst>
                  <a:ext uri="{FF2B5EF4-FFF2-40B4-BE49-F238E27FC236}">
                    <a16:creationId xmlns:a16="http://schemas.microsoft.com/office/drawing/2014/main" id="{7A318202-4B36-4B9C-95F0-74D847008F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6950" y="5699126"/>
                <a:ext cx="71437" cy="46038"/>
              </a:xfrm>
              <a:custGeom>
                <a:avLst/>
                <a:gdLst>
                  <a:gd name="T0" fmla="*/ 69 w 213"/>
                  <a:gd name="T1" fmla="*/ 20 h 135"/>
                  <a:gd name="T2" fmla="*/ 64 w 213"/>
                  <a:gd name="T3" fmla="*/ 20 h 135"/>
                  <a:gd name="T4" fmla="*/ 31 w 213"/>
                  <a:gd name="T5" fmla="*/ 39 h 135"/>
                  <a:gd name="T6" fmla="*/ 20 w 213"/>
                  <a:gd name="T7" fmla="*/ 64 h 135"/>
                  <a:gd name="T8" fmla="*/ 44 w 213"/>
                  <a:gd name="T9" fmla="*/ 99 h 135"/>
                  <a:gd name="T10" fmla="*/ 107 w 213"/>
                  <a:gd name="T11" fmla="*/ 116 h 135"/>
                  <a:gd name="T12" fmla="*/ 170 w 213"/>
                  <a:gd name="T13" fmla="*/ 99 h 135"/>
                  <a:gd name="T14" fmla="*/ 194 w 213"/>
                  <a:gd name="T15" fmla="*/ 64 h 135"/>
                  <a:gd name="T16" fmla="*/ 182 w 213"/>
                  <a:gd name="T17" fmla="*/ 39 h 135"/>
                  <a:gd name="T18" fmla="*/ 149 w 213"/>
                  <a:gd name="T19" fmla="*/ 20 h 135"/>
                  <a:gd name="T20" fmla="*/ 144 w 213"/>
                  <a:gd name="T21" fmla="*/ 20 h 135"/>
                  <a:gd name="T22" fmla="*/ 144 w 213"/>
                  <a:gd name="T23" fmla="*/ 0 h 135"/>
                  <a:gd name="T24" fmla="*/ 151 w 213"/>
                  <a:gd name="T25" fmla="*/ 0 h 135"/>
                  <a:gd name="T26" fmla="*/ 154 w 213"/>
                  <a:gd name="T27" fmla="*/ 1 h 135"/>
                  <a:gd name="T28" fmla="*/ 196 w 213"/>
                  <a:gd name="T29" fmla="*/ 26 h 135"/>
                  <a:gd name="T30" fmla="*/ 213 w 213"/>
                  <a:gd name="T31" fmla="*/ 64 h 135"/>
                  <a:gd name="T32" fmla="*/ 180 w 213"/>
                  <a:gd name="T33" fmla="*/ 116 h 135"/>
                  <a:gd name="T34" fmla="*/ 107 w 213"/>
                  <a:gd name="T35" fmla="*/ 135 h 135"/>
                  <a:gd name="T36" fmla="*/ 33 w 213"/>
                  <a:gd name="T37" fmla="*/ 116 h 135"/>
                  <a:gd name="T38" fmla="*/ 0 w 213"/>
                  <a:gd name="T39" fmla="*/ 64 h 135"/>
                  <a:gd name="T40" fmla="*/ 17 w 213"/>
                  <a:gd name="T41" fmla="*/ 26 h 135"/>
                  <a:gd name="T42" fmla="*/ 59 w 213"/>
                  <a:gd name="T43" fmla="*/ 1 h 135"/>
                  <a:gd name="T44" fmla="*/ 62 w 213"/>
                  <a:gd name="T45" fmla="*/ 0 h 135"/>
                  <a:gd name="T46" fmla="*/ 69 w 213"/>
                  <a:gd name="T47" fmla="*/ 0 h 135"/>
                  <a:gd name="T48" fmla="*/ 69 w 213"/>
                  <a:gd name="T49" fmla="*/ 2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3" h="135">
                    <a:moveTo>
                      <a:pt x="69" y="20"/>
                    </a:moveTo>
                    <a:lnTo>
                      <a:pt x="64" y="20"/>
                    </a:lnTo>
                    <a:cubicBezTo>
                      <a:pt x="50" y="24"/>
                      <a:pt x="39" y="31"/>
                      <a:pt x="31" y="39"/>
                    </a:cubicBezTo>
                    <a:cubicBezTo>
                      <a:pt x="24" y="47"/>
                      <a:pt x="20" y="55"/>
                      <a:pt x="20" y="64"/>
                    </a:cubicBezTo>
                    <a:cubicBezTo>
                      <a:pt x="20" y="78"/>
                      <a:pt x="29" y="90"/>
                      <a:pt x="44" y="99"/>
                    </a:cubicBezTo>
                    <a:cubicBezTo>
                      <a:pt x="60" y="110"/>
                      <a:pt x="82" y="116"/>
                      <a:pt x="107" y="116"/>
                    </a:cubicBezTo>
                    <a:cubicBezTo>
                      <a:pt x="131" y="116"/>
                      <a:pt x="154" y="110"/>
                      <a:pt x="170" y="99"/>
                    </a:cubicBezTo>
                    <a:cubicBezTo>
                      <a:pt x="184" y="90"/>
                      <a:pt x="194" y="78"/>
                      <a:pt x="194" y="64"/>
                    </a:cubicBezTo>
                    <a:cubicBezTo>
                      <a:pt x="194" y="55"/>
                      <a:pt x="189" y="47"/>
                      <a:pt x="182" y="39"/>
                    </a:cubicBezTo>
                    <a:cubicBezTo>
                      <a:pt x="174" y="31"/>
                      <a:pt x="163" y="24"/>
                      <a:pt x="149" y="20"/>
                    </a:cubicBezTo>
                    <a:lnTo>
                      <a:pt x="144" y="20"/>
                    </a:lnTo>
                    <a:lnTo>
                      <a:pt x="144" y="0"/>
                    </a:lnTo>
                    <a:lnTo>
                      <a:pt x="151" y="0"/>
                    </a:lnTo>
                    <a:lnTo>
                      <a:pt x="154" y="1"/>
                    </a:lnTo>
                    <a:cubicBezTo>
                      <a:pt x="171" y="6"/>
                      <a:pt x="186" y="15"/>
                      <a:pt x="196" y="26"/>
                    </a:cubicBezTo>
                    <a:cubicBezTo>
                      <a:pt x="207" y="37"/>
                      <a:pt x="213" y="50"/>
                      <a:pt x="213" y="64"/>
                    </a:cubicBezTo>
                    <a:cubicBezTo>
                      <a:pt x="213" y="85"/>
                      <a:pt x="200" y="103"/>
                      <a:pt x="180" y="116"/>
                    </a:cubicBezTo>
                    <a:cubicBezTo>
                      <a:pt x="161" y="128"/>
                      <a:pt x="135" y="135"/>
                      <a:pt x="107" y="135"/>
                    </a:cubicBezTo>
                    <a:cubicBezTo>
                      <a:pt x="78" y="135"/>
                      <a:pt x="52" y="128"/>
                      <a:pt x="33" y="116"/>
                    </a:cubicBezTo>
                    <a:cubicBezTo>
                      <a:pt x="13" y="103"/>
                      <a:pt x="0" y="85"/>
                      <a:pt x="0" y="64"/>
                    </a:cubicBezTo>
                    <a:cubicBezTo>
                      <a:pt x="0" y="50"/>
                      <a:pt x="7" y="37"/>
                      <a:pt x="17" y="26"/>
                    </a:cubicBezTo>
                    <a:cubicBezTo>
                      <a:pt x="27" y="15"/>
                      <a:pt x="42" y="6"/>
                      <a:pt x="59" y="1"/>
                    </a:cubicBezTo>
                    <a:lnTo>
                      <a:pt x="62" y="0"/>
                    </a:lnTo>
                    <a:lnTo>
                      <a:pt x="69" y="0"/>
                    </a:lnTo>
                    <a:lnTo>
                      <a:pt x="69" y="20"/>
                    </a:lnTo>
                    <a:close/>
                  </a:path>
                </a:pathLst>
              </a:custGeom>
              <a:solidFill>
                <a:srgbClr val="66B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5" name="Freeform 1975">
                <a:extLst>
                  <a:ext uri="{FF2B5EF4-FFF2-40B4-BE49-F238E27FC236}">
                    <a16:creationId xmlns:a16="http://schemas.microsoft.com/office/drawing/2014/main" id="{73896009-8226-4511-9E58-F4567E54E0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38575" y="5700714"/>
                <a:ext cx="93662" cy="34925"/>
              </a:xfrm>
              <a:custGeom>
                <a:avLst/>
                <a:gdLst>
                  <a:gd name="T0" fmla="*/ 108 w 281"/>
                  <a:gd name="T1" fmla="*/ 20 h 105"/>
                  <a:gd name="T2" fmla="*/ 49 w 281"/>
                  <a:gd name="T3" fmla="*/ 65 h 105"/>
                  <a:gd name="T4" fmla="*/ 173 w 281"/>
                  <a:gd name="T5" fmla="*/ 84 h 105"/>
                  <a:gd name="T6" fmla="*/ 233 w 281"/>
                  <a:gd name="T7" fmla="*/ 40 h 105"/>
                  <a:gd name="T8" fmla="*/ 108 w 281"/>
                  <a:gd name="T9" fmla="*/ 20 h 105"/>
                  <a:gd name="T10" fmla="*/ 19 w 281"/>
                  <a:gd name="T11" fmla="*/ 63 h 105"/>
                  <a:gd name="T12" fmla="*/ 103 w 281"/>
                  <a:gd name="T13" fmla="*/ 0 h 105"/>
                  <a:gd name="T14" fmla="*/ 281 w 281"/>
                  <a:gd name="T15" fmla="*/ 28 h 105"/>
                  <a:gd name="T16" fmla="*/ 178 w 281"/>
                  <a:gd name="T17" fmla="*/ 105 h 105"/>
                  <a:gd name="T18" fmla="*/ 0 w 281"/>
                  <a:gd name="T19" fmla="*/ 77 h 105"/>
                  <a:gd name="T20" fmla="*/ 19 w 281"/>
                  <a:gd name="T21" fmla="*/ 63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1" h="105">
                    <a:moveTo>
                      <a:pt x="108" y="20"/>
                    </a:moveTo>
                    <a:lnTo>
                      <a:pt x="49" y="65"/>
                    </a:lnTo>
                    <a:lnTo>
                      <a:pt x="173" y="84"/>
                    </a:lnTo>
                    <a:lnTo>
                      <a:pt x="233" y="40"/>
                    </a:lnTo>
                    <a:lnTo>
                      <a:pt x="108" y="20"/>
                    </a:lnTo>
                    <a:close/>
                    <a:moveTo>
                      <a:pt x="19" y="63"/>
                    </a:moveTo>
                    <a:lnTo>
                      <a:pt x="103" y="0"/>
                    </a:lnTo>
                    <a:lnTo>
                      <a:pt x="281" y="28"/>
                    </a:lnTo>
                    <a:lnTo>
                      <a:pt x="178" y="105"/>
                    </a:lnTo>
                    <a:lnTo>
                      <a:pt x="0" y="77"/>
                    </a:lnTo>
                    <a:lnTo>
                      <a:pt x="19" y="63"/>
                    </a:lnTo>
                    <a:close/>
                  </a:path>
                </a:pathLst>
              </a:custGeom>
              <a:solidFill>
                <a:srgbClr val="66B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6" name="Freeform 1976">
                <a:extLst>
                  <a:ext uri="{FF2B5EF4-FFF2-40B4-BE49-F238E27FC236}">
                    <a16:creationId xmlns:a16="http://schemas.microsoft.com/office/drawing/2014/main" id="{F7D79BBC-B5BC-4534-BE7F-781DC15F71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92513" y="5654676"/>
                <a:ext cx="71437" cy="47625"/>
              </a:xfrm>
              <a:custGeom>
                <a:avLst/>
                <a:gdLst>
                  <a:gd name="T0" fmla="*/ 213 w 213"/>
                  <a:gd name="T1" fmla="*/ 71 h 142"/>
                  <a:gd name="T2" fmla="*/ 180 w 213"/>
                  <a:gd name="T3" fmla="*/ 123 h 142"/>
                  <a:gd name="T4" fmla="*/ 107 w 213"/>
                  <a:gd name="T5" fmla="*/ 142 h 142"/>
                  <a:gd name="T6" fmla="*/ 33 w 213"/>
                  <a:gd name="T7" fmla="*/ 122 h 142"/>
                  <a:gd name="T8" fmla="*/ 0 w 213"/>
                  <a:gd name="T9" fmla="*/ 71 h 142"/>
                  <a:gd name="T10" fmla="*/ 33 w 213"/>
                  <a:gd name="T11" fmla="*/ 20 h 142"/>
                  <a:gd name="T12" fmla="*/ 107 w 213"/>
                  <a:gd name="T13" fmla="*/ 0 h 142"/>
                  <a:gd name="T14" fmla="*/ 180 w 213"/>
                  <a:gd name="T15" fmla="*/ 20 h 142"/>
                  <a:gd name="T16" fmla="*/ 213 w 213"/>
                  <a:gd name="T17" fmla="*/ 71 h 142"/>
                  <a:gd name="T18" fmla="*/ 170 w 213"/>
                  <a:gd name="T19" fmla="*/ 106 h 142"/>
                  <a:gd name="T20" fmla="*/ 194 w 213"/>
                  <a:gd name="T21" fmla="*/ 71 h 142"/>
                  <a:gd name="T22" fmla="*/ 170 w 213"/>
                  <a:gd name="T23" fmla="*/ 36 h 142"/>
                  <a:gd name="T24" fmla="*/ 107 w 213"/>
                  <a:gd name="T25" fmla="*/ 20 h 142"/>
                  <a:gd name="T26" fmla="*/ 44 w 213"/>
                  <a:gd name="T27" fmla="*/ 36 h 142"/>
                  <a:gd name="T28" fmla="*/ 20 w 213"/>
                  <a:gd name="T29" fmla="*/ 71 h 142"/>
                  <a:gd name="T30" fmla="*/ 44 w 213"/>
                  <a:gd name="T31" fmla="*/ 106 h 142"/>
                  <a:gd name="T32" fmla="*/ 107 w 213"/>
                  <a:gd name="T33" fmla="*/ 122 h 142"/>
                  <a:gd name="T34" fmla="*/ 170 w 213"/>
                  <a:gd name="T35" fmla="*/ 106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3" h="142">
                    <a:moveTo>
                      <a:pt x="213" y="71"/>
                    </a:moveTo>
                    <a:cubicBezTo>
                      <a:pt x="213" y="91"/>
                      <a:pt x="200" y="110"/>
                      <a:pt x="180" y="123"/>
                    </a:cubicBezTo>
                    <a:cubicBezTo>
                      <a:pt x="161" y="135"/>
                      <a:pt x="135" y="142"/>
                      <a:pt x="107" y="142"/>
                    </a:cubicBezTo>
                    <a:cubicBezTo>
                      <a:pt x="78" y="142"/>
                      <a:pt x="52" y="134"/>
                      <a:pt x="33" y="122"/>
                    </a:cubicBezTo>
                    <a:cubicBezTo>
                      <a:pt x="13" y="110"/>
                      <a:pt x="0" y="91"/>
                      <a:pt x="0" y="71"/>
                    </a:cubicBezTo>
                    <a:cubicBezTo>
                      <a:pt x="0" y="51"/>
                      <a:pt x="13" y="32"/>
                      <a:pt x="33" y="20"/>
                    </a:cubicBezTo>
                    <a:cubicBezTo>
                      <a:pt x="52" y="8"/>
                      <a:pt x="78" y="0"/>
                      <a:pt x="107" y="0"/>
                    </a:cubicBezTo>
                    <a:cubicBezTo>
                      <a:pt x="135" y="0"/>
                      <a:pt x="161" y="8"/>
                      <a:pt x="180" y="20"/>
                    </a:cubicBezTo>
                    <a:cubicBezTo>
                      <a:pt x="200" y="32"/>
                      <a:pt x="213" y="51"/>
                      <a:pt x="213" y="71"/>
                    </a:cubicBezTo>
                    <a:close/>
                    <a:moveTo>
                      <a:pt x="170" y="106"/>
                    </a:moveTo>
                    <a:cubicBezTo>
                      <a:pt x="184" y="97"/>
                      <a:pt x="194" y="84"/>
                      <a:pt x="194" y="71"/>
                    </a:cubicBezTo>
                    <a:cubicBezTo>
                      <a:pt x="194" y="58"/>
                      <a:pt x="184" y="45"/>
                      <a:pt x="170" y="36"/>
                    </a:cubicBezTo>
                    <a:cubicBezTo>
                      <a:pt x="154" y="26"/>
                      <a:pt x="132" y="20"/>
                      <a:pt x="107" y="20"/>
                    </a:cubicBezTo>
                    <a:cubicBezTo>
                      <a:pt x="82" y="20"/>
                      <a:pt x="60" y="26"/>
                      <a:pt x="44" y="36"/>
                    </a:cubicBezTo>
                    <a:cubicBezTo>
                      <a:pt x="29" y="45"/>
                      <a:pt x="20" y="58"/>
                      <a:pt x="20" y="71"/>
                    </a:cubicBezTo>
                    <a:cubicBezTo>
                      <a:pt x="20" y="84"/>
                      <a:pt x="29" y="97"/>
                      <a:pt x="44" y="106"/>
                    </a:cubicBezTo>
                    <a:cubicBezTo>
                      <a:pt x="60" y="116"/>
                      <a:pt x="82" y="122"/>
                      <a:pt x="107" y="122"/>
                    </a:cubicBezTo>
                    <a:cubicBezTo>
                      <a:pt x="132" y="122"/>
                      <a:pt x="154" y="116"/>
                      <a:pt x="170" y="106"/>
                    </a:cubicBezTo>
                    <a:close/>
                  </a:path>
                </a:pathLst>
              </a:custGeom>
              <a:solidFill>
                <a:srgbClr val="66B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7" name="Freeform 1977">
                <a:extLst>
                  <a:ext uri="{FF2B5EF4-FFF2-40B4-BE49-F238E27FC236}">
                    <a16:creationId xmlns:a16="http://schemas.microsoft.com/office/drawing/2014/main" id="{7BCEA247-21A4-44CF-AB68-A5E8BD1D31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65563" y="5680076"/>
                <a:ext cx="93662" cy="34925"/>
              </a:xfrm>
              <a:custGeom>
                <a:avLst/>
                <a:gdLst>
                  <a:gd name="T0" fmla="*/ 108 w 281"/>
                  <a:gd name="T1" fmla="*/ 21 h 105"/>
                  <a:gd name="T2" fmla="*/ 49 w 281"/>
                  <a:gd name="T3" fmla="*/ 65 h 105"/>
                  <a:gd name="T4" fmla="*/ 173 w 281"/>
                  <a:gd name="T5" fmla="*/ 84 h 105"/>
                  <a:gd name="T6" fmla="*/ 233 w 281"/>
                  <a:gd name="T7" fmla="*/ 40 h 105"/>
                  <a:gd name="T8" fmla="*/ 108 w 281"/>
                  <a:gd name="T9" fmla="*/ 21 h 105"/>
                  <a:gd name="T10" fmla="*/ 19 w 281"/>
                  <a:gd name="T11" fmla="*/ 63 h 105"/>
                  <a:gd name="T12" fmla="*/ 103 w 281"/>
                  <a:gd name="T13" fmla="*/ 0 h 105"/>
                  <a:gd name="T14" fmla="*/ 281 w 281"/>
                  <a:gd name="T15" fmla="*/ 28 h 105"/>
                  <a:gd name="T16" fmla="*/ 178 w 281"/>
                  <a:gd name="T17" fmla="*/ 105 h 105"/>
                  <a:gd name="T18" fmla="*/ 0 w 281"/>
                  <a:gd name="T19" fmla="*/ 77 h 105"/>
                  <a:gd name="T20" fmla="*/ 19 w 281"/>
                  <a:gd name="T21" fmla="*/ 63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1" h="105">
                    <a:moveTo>
                      <a:pt x="108" y="21"/>
                    </a:moveTo>
                    <a:lnTo>
                      <a:pt x="49" y="65"/>
                    </a:lnTo>
                    <a:lnTo>
                      <a:pt x="173" y="84"/>
                    </a:lnTo>
                    <a:lnTo>
                      <a:pt x="233" y="40"/>
                    </a:lnTo>
                    <a:lnTo>
                      <a:pt x="108" y="21"/>
                    </a:lnTo>
                    <a:close/>
                    <a:moveTo>
                      <a:pt x="19" y="63"/>
                    </a:moveTo>
                    <a:lnTo>
                      <a:pt x="103" y="0"/>
                    </a:lnTo>
                    <a:cubicBezTo>
                      <a:pt x="162" y="9"/>
                      <a:pt x="222" y="18"/>
                      <a:pt x="281" y="28"/>
                    </a:cubicBezTo>
                    <a:lnTo>
                      <a:pt x="178" y="105"/>
                    </a:lnTo>
                    <a:cubicBezTo>
                      <a:pt x="119" y="96"/>
                      <a:pt x="60" y="86"/>
                      <a:pt x="0" y="77"/>
                    </a:cubicBezTo>
                    <a:lnTo>
                      <a:pt x="19" y="63"/>
                    </a:lnTo>
                    <a:close/>
                  </a:path>
                </a:pathLst>
              </a:custGeom>
              <a:solidFill>
                <a:srgbClr val="66B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8" name="Freeform 1978">
                <a:extLst>
                  <a:ext uri="{FF2B5EF4-FFF2-40B4-BE49-F238E27FC236}">
                    <a16:creationId xmlns:a16="http://schemas.microsoft.com/office/drawing/2014/main" id="{107CDFA0-A9F1-4E2C-A409-6F46877717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48075" y="5613401"/>
                <a:ext cx="71437" cy="47625"/>
              </a:xfrm>
              <a:custGeom>
                <a:avLst/>
                <a:gdLst>
                  <a:gd name="T0" fmla="*/ 213 w 213"/>
                  <a:gd name="T1" fmla="*/ 71 h 142"/>
                  <a:gd name="T2" fmla="*/ 180 w 213"/>
                  <a:gd name="T3" fmla="*/ 122 h 142"/>
                  <a:gd name="T4" fmla="*/ 107 w 213"/>
                  <a:gd name="T5" fmla="*/ 142 h 142"/>
                  <a:gd name="T6" fmla="*/ 33 w 213"/>
                  <a:gd name="T7" fmla="*/ 122 h 142"/>
                  <a:gd name="T8" fmla="*/ 0 w 213"/>
                  <a:gd name="T9" fmla="*/ 71 h 142"/>
                  <a:gd name="T10" fmla="*/ 33 w 213"/>
                  <a:gd name="T11" fmla="*/ 19 h 142"/>
                  <a:gd name="T12" fmla="*/ 107 w 213"/>
                  <a:gd name="T13" fmla="*/ 0 h 142"/>
                  <a:gd name="T14" fmla="*/ 180 w 213"/>
                  <a:gd name="T15" fmla="*/ 19 h 142"/>
                  <a:gd name="T16" fmla="*/ 213 w 213"/>
                  <a:gd name="T17" fmla="*/ 71 h 142"/>
                  <a:gd name="T18" fmla="*/ 170 w 213"/>
                  <a:gd name="T19" fmla="*/ 106 h 142"/>
                  <a:gd name="T20" fmla="*/ 194 w 213"/>
                  <a:gd name="T21" fmla="*/ 71 h 142"/>
                  <a:gd name="T22" fmla="*/ 170 w 213"/>
                  <a:gd name="T23" fmla="*/ 36 h 142"/>
                  <a:gd name="T24" fmla="*/ 107 w 213"/>
                  <a:gd name="T25" fmla="*/ 19 h 142"/>
                  <a:gd name="T26" fmla="*/ 44 w 213"/>
                  <a:gd name="T27" fmla="*/ 36 h 142"/>
                  <a:gd name="T28" fmla="*/ 20 w 213"/>
                  <a:gd name="T29" fmla="*/ 71 h 142"/>
                  <a:gd name="T30" fmla="*/ 44 w 213"/>
                  <a:gd name="T31" fmla="*/ 106 h 142"/>
                  <a:gd name="T32" fmla="*/ 107 w 213"/>
                  <a:gd name="T33" fmla="*/ 122 h 142"/>
                  <a:gd name="T34" fmla="*/ 170 w 213"/>
                  <a:gd name="T35" fmla="*/ 106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3" h="142">
                    <a:moveTo>
                      <a:pt x="213" y="71"/>
                    </a:moveTo>
                    <a:cubicBezTo>
                      <a:pt x="213" y="91"/>
                      <a:pt x="201" y="109"/>
                      <a:pt x="180" y="122"/>
                    </a:cubicBezTo>
                    <a:cubicBezTo>
                      <a:pt x="161" y="134"/>
                      <a:pt x="135" y="142"/>
                      <a:pt x="107" y="142"/>
                    </a:cubicBezTo>
                    <a:cubicBezTo>
                      <a:pt x="78" y="142"/>
                      <a:pt x="52" y="134"/>
                      <a:pt x="33" y="122"/>
                    </a:cubicBezTo>
                    <a:cubicBezTo>
                      <a:pt x="13" y="109"/>
                      <a:pt x="0" y="91"/>
                      <a:pt x="0" y="71"/>
                    </a:cubicBezTo>
                    <a:cubicBezTo>
                      <a:pt x="0" y="50"/>
                      <a:pt x="13" y="32"/>
                      <a:pt x="33" y="19"/>
                    </a:cubicBezTo>
                    <a:cubicBezTo>
                      <a:pt x="52" y="7"/>
                      <a:pt x="78" y="0"/>
                      <a:pt x="107" y="0"/>
                    </a:cubicBezTo>
                    <a:cubicBezTo>
                      <a:pt x="135" y="0"/>
                      <a:pt x="161" y="7"/>
                      <a:pt x="180" y="19"/>
                    </a:cubicBezTo>
                    <a:cubicBezTo>
                      <a:pt x="201" y="32"/>
                      <a:pt x="213" y="50"/>
                      <a:pt x="213" y="71"/>
                    </a:cubicBezTo>
                    <a:close/>
                    <a:moveTo>
                      <a:pt x="170" y="106"/>
                    </a:moveTo>
                    <a:cubicBezTo>
                      <a:pt x="185" y="97"/>
                      <a:pt x="194" y="84"/>
                      <a:pt x="194" y="71"/>
                    </a:cubicBezTo>
                    <a:cubicBezTo>
                      <a:pt x="194" y="57"/>
                      <a:pt x="185" y="45"/>
                      <a:pt x="170" y="36"/>
                    </a:cubicBezTo>
                    <a:cubicBezTo>
                      <a:pt x="154" y="26"/>
                      <a:pt x="132" y="19"/>
                      <a:pt x="107" y="19"/>
                    </a:cubicBezTo>
                    <a:cubicBezTo>
                      <a:pt x="82" y="19"/>
                      <a:pt x="60" y="26"/>
                      <a:pt x="44" y="36"/>
                    </a:cubicBezTo>
                    <a:cubicBezTo>
                      <a:pt x="29" y="45"/>
                      <a:pt x="20" y="57"/>
                      <a:pt x="20" y="71"/>
                    </a:cubicBezTo>
                    <a:cubicBezTo>
                      <a:pt x="20" y="84"/>
                      <a:pt x="29" y="97"/>
                      <a:pt x="44" y="106"/>
                    </a:cubicBezTo>
                    <a:cubicBezTo>
                      <a:pt x="60" y="116"/>
                      <a:pt x="82" y="122"/>
                      <a:pt x="107" y="122"/>
                    </a:cubicBezTo>
                    <a:cubicBezTo>
                      <a:pt x="132" y="122"/>
                      <a:pt x="154" y="116"/>
                      <a:pt x="170" y="106"/>
                    </a:cubicBezTo>
                    <a:close/>
                  </a:path>
                </a:pathLst>
              </a:custGeom>
              <a:solidFill>
                <a:srgbClr val="66B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9" name="Freeform 1979">
                <a:extLst>
                  <a:ext uri="{FF2B5EF4-FFF2-40B4-BE49-F238E27FC236}">
                    <a16:creationId xmlns:a16="http://schemas.microsoft.com/office/drawing/2014/main" id="{9D12F03B-F430-49C4-8381-E72C2513C2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6000" y="5718176"/>
                <a:ext cx="33337" cy="11113"/>
              </a:xfrm>
              <a:custGeom>
                <a:avLst/>
                <a:gdLst>
                  <a:gd name="T0" fmla="*/ 103 w 103"/>
                  <a:gd name="T1" fmla="*/ 0 h 36"/>
                  <a:gd name="T2" fmla="*/ 87 w 103"/>
                  <a:gd name="T3" fmla="*/ 26 h 36"/>
                  <a:gd name="T4" fmla="*/ 52 w 103"/>
                  <a:gd name="T5" fmla="*/ 36 h 36"/>
                  <a:gd name="T6" fmla="*/ 16 w 103"/>
                  <a:gd name="T7" fmla="*/ 26 h 36"/>
                  <a:gd name="T8" fmla="*/ 0 w 103"/>
                  <a:gd name="T9" fmla="*/ 0 h 36"/>
                  <a:gd name="T10" fmla="*/ 13 w 103"/>
                  <a:gd name="T11" fmla="*/ 0 h 36"/>
                  <a:gd name="T12" fmla="*/ 23 w 103"/>
                  <a:gd name="T13" fmla="*/ 15 h 36"/>
                  <a:gd name="T14" fmla="*/ 52 w 103"/>
                  <a:gd name="T15" fmla="*/ 23 h 36"/>
                  <a:gd name="T16" fmla="*/ 80 w 103"/>
                  <a:gd name="T17" fmla="*/ 15 h 36"/>
                  <a:gd name="T18" fmla="*/ 90 w 103"/>
                  <a:gd name="T19" fmla="*/ 0 h 36"/>
                  <a:gd name="T20" fmla="*/ 103 w 103"/>
                  <a:gd name="T2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3" h="36">
                    <a:moveTo>
                      <a:pt x="103" y="0"/>
                    </a:moveTo>
                    <a:cubicBezTo>
                      <a:pt x="103" y="11"/>
                      <a:pt x="97" y="20"/>
                      <a:pt x="87" y="26"/>
                    </a:cubicBezTo>
                    <a:cubicBezTo>
                      <a:pt x="78" y="32"/>
                      <a:pt x="65" y="36"/>
                      <a:pt x="52" y="36"/>
                    </a:cubicBezTo>
                    <a:cubicBezTo>
                      <a:pt x="38" y="36"/>
                      <a:pt x="25" y="32"/>
                      <a:pt x="16" y="26"/>
                    </a:cubicBezTo>
                    <a:cubicBezTo>
                      <a:pt x="6" y="20"/>
                      <a:pt x="0" y="11"/>
                      <a:pt x="0" y="0"/>
                    </a:cubicBezTo>
                    <a:lnTo>
                      <a:pt x="13" y="0"/>
                    </a:lnTo>
                    <a:cubicBezTo>
                      <a:pt x="13" y="6"/>
                      <a:pt x="17" y="11"/>
                      <a:pt x="23" y="15"/>
                    </a:cubicBezTo>
                    <a:cubicBezTo>
                      <a:pt x="30" y="20"/>
                      <a:pt x="40" y="23"/>
                      <a:pt x="52" y="23"/>
                    </a:cubicBezTo>
                    <a:cubicBezTo>
                      <a:pt x="63" y="23"/>
                      <a:pt x="73" y="20"/>
                      <a:pt x="80" y="15"/>
                    </a:cubicBezTo>
                    <a:cubicBezTo>
                      <a:pt x="87" y="11"/>
                      <a:pt x="90" y="6"/>
                      <a:pt x="90" y="0"/>
                    </a:cubicBez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66B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0" name="Freeform 1980">
                <a:extLst>
                  <a:ext uri="{FF2B5EF4-FFF2-40B4-BE49-F238E27FC236}">
                    <a16:creationId xmlns:a16="http://schemas.microsoft.com/office/drawing/2014/main" id="{23F4ADD1-42A3-4A0C-AAEB-692BEE7843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54413" y="5391151"/>
                <a:ext cx="36512" cy="312738"/>
              </a:xfrm>
              <a:custGeom>
                <a:avLst/>
                <a:gdLst>
                  <a:gd name="T0" fmla="*/ 70 w 107"/>
                  <a:gd name="T1" fmla="*/ 0 h 928"/>
                  <a:gd name="T2" fmla="*/ 71 w 107"/>
                  <a:gd name="T3" fmla="*/ 51 h 928"/>
                  <a:gd name="T4" fmla="*/ 90 w 107"/>
                  <a:gd name="T5" fmla="*/ 51 h 928"/>
                  <a:gd name="T6" fmla="*/ 89 w 107"/>
                  <a:gd name="T7" fmla="*/ 0 h 928"/>
                  <a:gd name="T8" fmla="*/ 70 w 107"/>
                  <a:gd name="T9" fmla="*/ 0 h 928"/>
                  <a:gd name="T10" fmla="*/ 72 w 107"/>
                  <a:gd name="T11" fmla="*/ 134 h 928"/>
                  <a:gd name="T12" fmla="*/ 92 w 107"/>
                  <a:gd name="T13" fmla="*/ 134 h 928"/>
                  <a:gd name="T14" fmla="*/ 94 w 107"/>
                  <a:gd name="T15" fmla="*/ 217 h 928"/>
                  <a:gd name="T16" fmla="*/ 74 w 107"/>
                  <a:gd name="T17" fmla="*/ 217 h 928"/>
                  <a:gd name="T18" fmla="*/ 72 w 107"/>
                  <a:gd name="T19" fmla="*/ 134 h 928"/>
                  <a:gd name="T20" fmla="*/ 76 w 107"/>
                  <a:gd name="T21" fmla="*/ 300 h 928"/>
                  <a:gd name="T22" fmla="*/ 95 w 107"/>
                  <a:gd name="T23" fmla="*/ 300 h 928"/>
                  <a:gd name="T24" fmla="*/ 97 w 107"/>
                  <a:gd name="T25" fmla="*/ 383 h 928"/>
                  <a:gd name="T26" fmla="*/ 77 w 107"/>
                  <a:gd name="T27" fmla="*/ 383 h 928"/>
                  <a:gd name="T28" fmla="*/ 76 w 107"/>
                  <a:gd name="T29" fmla="*/ 300 h 928"/>
                  <a:gd name="T30" fmla="*/ 79 w 107"/>
                  <a:gd name="T31" fmla="*/ 466 h 928"/>
                  <a:gd name="T32" fmla="*/ 99 w 107"/>
                  <a:gd name="T33" fmla="*/ 466 h 928"/>
                  <a:gd name="T34" fmla="*/ 100 w 107"/>
                  <a:gd name="T35" fmla="*/ 549 h 928"/>
                  <a:gd name="T36" fmla="*/ 81 w 107"/>
                  <a:gd name="T37" fmla="*/ 550 h 928"/>
                  <a:gd name="T38" fmla="*/ 79 w 107"/>
                  <a:gd name="T39" fmla="*/ 466 h 928"/>
                  <a:gd name="T40" fmla="*/ 82 w 107"/>
                  <a:gd name="T41" fmla="*/ 633 h 928"/>
                  <a:gd name="T42" fmla="*/ 102 w 107"/>
                  <a:gd name="T43" fmla="*/ 632 h 928"/>
                  <a:gd name="T44" fmla="*/ 104 w 107"/>
                  <a:gd name="T45" fmla="*/ 715 h 928"/>
                  <a:gd name="T46" fmla="*/ 84 w 107"/>
                  <a:gd name="T47" fmla="*/ 716 h 928"/>
                  <a:gd name="T48" fmla="*/ 82 w 107"/>
                  <a:gd name="T49" fmla="*/ 633 h 928"/>
                  <a:gd name="T50" fmla="*/ 86 w 107"/>
                  <a:gd name="T51" fmla="*/ 799 h 928"/>
                  <a:gd name="T52" fmla="*/ 105 w 107"/>
                  <a:gd name="T53" fmla="*/ 798 h 928"/>
                  <a:gd name="T54" fmla="*/ 107 w 107"/>
                  <a:gd name="T55" fmla="*/ 882 h 928"/>
                  <a:gd name="T56" fmla="*/ 87 w 107"/>
                  <a:gd name="T57" fmla="*/ 882 h 928"/>
                  <a:gd name="T58" fmla="*/ 86 w 107"/>
                  <a:gd name="T59" fmla="*/ 799 h 928"/>
                  <a:gd name="T60" fmla="*/ 19 w 107"/>
                  <a:gd name="T61" fmla="*/ 928 h 928"/>
                  <a:gd name="T62" fmla="*/ 0 w 107"/>
                  <a:gd name="T63" fmla="*/ 927 h 928"/>
                  <a:gd name="T64" fmla="*/ 1 w 107"/>
                  <a:gd name="T65" fmla="*/ 844 h 928"/>
                  <a:gd name="T66" fmla="*/ 21 w 107"/>
                  <a:gd name="T67" fmla="*/ 845 h 928"/>
                  <a:gd name="T68" fmla="*/ 19 w 107"/>
                  <a:gd name="T69" fmla="*/ 928 h 928"/>
                  <a:gd name="T70" fmla="*/ 23 w 107"/>
                  <a:gd name="T71" fmla="*/ 761 h 928"/>
                  <a:gd name="T72" fmla="*/ 3 w 107"/>
                  <a:gd name="T73" fmla="*/ 761 h 928"/>
                  <a:gd name="T74" fmla="*/ 5 w 107"/>
                  <a:gd name="T75" fmla="*/ 678 h 928"/>
                  <a:gd name="T76" fmla="*/ 24 w 107"/>
                  <a:gd name="T77" fmla="*/ 678 h 928"/>
                  <a:gd name="T78" fmla="*/ 23 w 107"/>
                  <a:gd name="T79" fmla="*/ 761 h 928"/>
                  <a:gd name="T80" fmla="*/ 26 w 107"/>
                  <a:gd name="T81" fmla="*/ 595 h 928"/>
                  <a:gd name="T82" fmla="*/ 6 w 107"/>
                  <a:gd name="T83" fmla="*/ 595 h 928"/>
                  <a:gd name="T84" fmla="*/ 8 w 107"/>
                  <a:gd name="T85" fmla="*/ 512 h 928"/>
                  <a:gd name="T86" fmla="*/ 28 w 107"/>
                  <a:gd name="T87" fmla="*/ 512 h 928"/>
                  <a:gd name="T88" fmla="*/ 26 w 107"/>
                  <a:gd name="T89" fmla="*/ 595 h 928"/>
                  <a:gd name="T90" fmla="*/ 29 w 107"/>
                  <a:gd name="T91" fmla="*/ 429 h 928"/>
                  <a:gd name="T92" fmla="*/ 10 w 107"/>
                  <a:gd name="T93" fmla="*/ 429 h 928"/>
                  <a:gd name="T94" fmla="*/ 12 w 107"/>
                  <a:gd name="T95" fmla="*/ 346 h 928"/>
                  <a:gd name="T96" fmla="*/ 31 w 107"/>
                  <a:gd name="T97" fmla="*/ 346 h 928"/>
                  <a:gd name="T98" fmla="*/ 29 w 107"/>
                  <a:gd name="T99" fmla="*/ 429 h 928"/>
                  <a:gd name="T100" fmla="*/ 33 w 107"/>
                  <a:gd name="T101" fmla="*/ 263 h 928"/>
                  <a:gd name="T102" fmla="*/ 13 w 107"/>
                  <a:gd name="T103" fmla="*/ 263 h 928"/>
                  <a:gd name="T104" fmla="*/ 15 w 107"/>
                  <a:gd name="T105" fmla="*/ 180 h 928"/>
                  <a:gd name="T106" fmla="*/ 34 w 107"/>
                  <a:gd name="T107" fmla="*/ 180 h 928"/>
                  <a:gd name="T108" fmla="*/ 33 w 107"/>
                  <a:gd name="T109" fmla="*/ 263 h 928"/>
                  <a:gd name="T110" fmla="*/ 36 w 107"/>
                  <a:gd name="T111" fmla="*/ 97 h 928"/>
                  <a:gd name="T112" fmla="*/ 17 w 107"/>
                  <a:gd name="T113" fmla="*/ 96 h 928"/>
                  <a:gd name="T114" fmla="*/ 18 w 107"/>
                  <a:gd name="T115" fmla="*/ 13 h 928"/>
                  <a:gd name="T116" fmla="*/ 38 w 107"/>
                  <a:gd name="T117" fmla="*/ 14 h 928"/>
                  <a:gd name="T118" fmla="*/ 36 w 107"/>
                  <a:gd name="T119" fmla="*/ 97 h 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7" h="928">
                    <a:moveTo>
                      <a:pt x="70" y="0"/>
                    </a:moveTo>
                    <a:lnTo>
                      <a:pt x="71" y="51"/>
                    </a:lnTo>
                    <a:lnTo>
                      <a:pt x="90" y="51"/>
                    </a:lnTo>
                    <a:lnTo>
                      <a:pt x="89" y="0"/>
                    </a:lnTo>
                    <a:lnTo>
                      <a:pt x="70" y="0"/>
                    </a:lnTo>
                    <a:close/>
                    <a:moveTo>
                      <a:pt x="72" y="134"/>
                    </a:moveTo>
                    <a:lnTo>
                      <a:pt x="92" y="134"/>
                    </a:lnTo>
                    <a:lnTo>
                      <a:pt x="94" y="217"/>
                    </a:lnTo>
                    <a:lnTo>
                      <a:pt x="74" y="217"/>
                    </a:lnTo>
                    <a:lnTo>
                      <a:pt x="72" y="134"/>
                    </a:lnTo>
                    <a:close/>
                    <a:moveTo>
                      <a:pt x="76" y="300"/>
                    </a:moveTo>
                    <a:lnTo>
                      <a:pt x="95" y="300"/>
                    </a:lnTo>
                    <a:lnTo>
                      <a:pt x="97" y="383"/>
                    </a:lnTo>
                    <a:lnTo>
                      <a:pt x="77" y="383"/>
                    </a:lnTo>
                    <a:lnTo>
                      <a:pt x="76" y="300"/>
                    </a:lnTo>
                    <a:close/>
                    <a:moveTo>
                      <a:pt x="79" y="466"/>
                    </a:moveTo>
                    <a:lnTo>
                      <a:pt x="99" y="466"/>
                    </a:lnTo>
                    <a:lnTo>
                      <a:pt x="100" y="549"/>
                    </a:lnTo>
                    <a:lnTo>
                      <a:pt x="81" y="550"/>
                    </a:lnTo>
                    <a:lnTo>
                      <a:pt x="79" y="466"/>
                    </a:lnTo>
                    <a:close/>
                    <a:moveTo>
                      <a:pt x="82" y="633"/>
                    </a:moveTo>
                    <a:lnTo>
                      <a:pt x="102" y="632"/>
                    </a:lnTo>
                    <a:lnTo>
                      <a:pt x="104" y="715"/>
                    </a:lnTo>
                    <a:lnTo>
                      <a:pt x="84" y="716"/>
                    </a:lnTo>
                    <a:lnTo>
                      <a:pt x="82" y="633"/>
                    </a:lnTo>
                    <a:close/>
                    <a:moveTo>
                      <a:pt x="86" y="799"/>
                    </a:moveTo>
                    <a:lnTo>
                      <a:pt x="105" y="798"/>
                    </a:lnTo>
                    <a:lnTo>
                      <a:pt x="107" y="882"/>
                    </a:lnTo>
                    <a:lnTo>
                      <a:pt x="87" y="882"/>
                    </a:lnTo>
                    <a:lnTo>
                      <a:pt x="86" y="799"/>
                    </a:lnTo>
                    <a:close/>
                    <a:moveTo>
                      <a:pt x="19" y="928"/>
                    </a:moveTo>
                    <a:lnTo>
                      <a:pt x="0" y="927"/>
                    </a:lnTo>
                    <a:lnTo>
                      <a:pt x="1" y="844"/>
                    </a:lnTo>
                    <a:lnTo>
                      <a:pt x="21" y="845"/>
                    </a:lnTo>
                    <a:lnTo>
                      <a:pt x="19" y="928"/>
                    </a:lnTo>
                    <a:close/>
                    <a:moveTo>
                      <a:pt x="23" y="761"/>
                    </a:moveTo>
                    <a:lnTo>
                      <a:pt x="3" y="761"/>
                    </a:lnTo>
                    <a:lnTo>
                      <a:pt x="5" y="678"/>
                    </a:lnTo>
                    <a:lnTo>
                      <a:pt x="24" y="678"/>
                    </a:lnTo>
                    <a:lnTo>
                      <a:pt x="23" y="761"/>
                    </a:lnTo>
                    <a:close/>
                    <a:moveTo>
                      <a:pt x="26" y="595"/>
                    </a:moveTo>
                    <a:lnTo>
                      <a:pt x="6" y="595"/>
                    </a:lnTo>
                    <a:lnTo>
                      <a:pt x="8" y="512"/>
                    </a:lnTo>
                    <a:lnTo>
                      <a:pt x="28" y="512"/>
                    </a:lnTo>
                    <a:lnTo>
                      <a:pt x="26" y="595"/>
                    </a:lnTo>
                    <a:close/>
                    <a:moveTo>
                      <a:pt x="29" y="429"/>
                    </a:moveTo>
                    <a:lnTo>
                      <a:pt x="10" y="429"/>
                    </a:lnTo>
                    <a:lnTo>
                      <a:pt x="12" y="346"/>
                    </a:lnTo>
                    <a:lnTo>
                      <a:pt x="31" y="346"/>
                    </a:lnTo>
                    <a:lnTo>
                      <a:pt x="29" y="429"/>
                    </a:lnTo>
                    <a:close/>
                    <a:moveTo>
                      <a:pt x="33" y="263"/>
                    </a:moveTo>
                    <a:lnTo>
                      <a:pt x="13" y="263"/>
                    </a:lnTo>
                    <a:lnTo>
                      <a:pt x="15" y="180"/>
                    </a:lnTo>
                    <a:lnTo>
                      <a:pt x="34" y="180"/>
                    </a:lnTo>
                    <a:lnTo>
                      <a:pt x="33" y="263"/>
                    </a:lnTo>
                    <a:close/>
                    <a:moveTo>
                      <a:pt x="36" y="97"/>
                    </a:moveTo>
                    <a:lnTo>
                      <a:pt x="17" y="96"/>
                    </a:lnTo>
                    <a:lnTo>
                      <a:pt x="18" y="13"/>
                    </a:lnTo>
                    <a:lnTo>
                      <a:pt x="38" y="14"/>
                    </a:lnTo>
                    <a:lnTo>
                      <a:pt x="36" y="9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1" name="Freeform 1981">
                <a:extLst>
                  <a:ext uri="{FF2B5EF4-FFF2-40B4-BE49-F238E27FC236}">
                    <a16:creationId xmlns:a16="http://schemas.microsoft.com/office/drawing/2014/main" id="{A414EF81-A55D-48C5-85D5-B62673DDA9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70288" y="5257801"/>
                <a:ext cx="112712" cy="101600"/>
              </a:xfrm>
              <a:custGeom>
                <a:avLst/>
                <a:gdLst>
                  <a:gd name="T0" fmla="*/ 231 w 338"/>
                  <a:gd name="T1" fmla="*/ 114 h 304"/>
                  <a:gd name="T2" fmla="*/ 244 w 338"/>
                  <a:gd name="T3" fmla="*/ 128 h 304"/>
                  <a:gd name="T4" fmla="*/ 186 w 338"/>
                  <a:gd name="T5" fmla="*/ 187 h 304"/>
                  <a:gd name="T6" fmla="*/ 172 w 338"/>
                  <a:gd name="T7" fmla="*/ 173 h 304"/>
                  <a:gd name="T8" fmla="*/ 231 w 338"/>
                  <a:gd name="T9" fmla="*/ 114 h 304"/>
                  <a:gd name="T10" fmla="*/ 308 w 338"/>
                  <a:gd name="T11" fmla="*/ 21 h 304"/>
                  <a:gd name="T12" fmla="*/ 310 w 338"/>
                  <a:gd name="T13" fmla="*/ 20 h 304"/>
                  <a:gd name="T14" fmla="*/ 310 w 338"/>
                  <a:gd name="T15" fmla="*/ 20 h 304"/>
                  <a:gd name="T16" fmla="*/ 311 w 338"/>
                  <a:gd name="T17" fmla="*/ 20 h 304"/>
                  <a:gd name="T18" fmla="*/ 310 w 338"/>
                  <a:gd name="T19" fmla="*/ 20 h 304"/>
                  <a:gd name="T20" fmla="*/ 311 w 338"/>
                  <a:gd name="T21" fmla="*/ 20 h 304"/>
                  <a:gd name="T22" fmla="*/ 311 w 338"/>
                  <a:gd name="T23" fmla="*/ 20 h 304"/>
                  <a:gd name="T24" fmla="*/ 312 w 338"/>
                  <a:gd name="T25" fmla="*/ 20 h 304"/>
                  <a:gd name="T26" fmla="*/ 312 w 338"/>
                  <a:gd name="T27" fmla="*/ 20 h 304"/>
                  <a:gd name="T28" fmla="*/ 312 w 338"/>
                  <a:gd name="T29" fmla="*/ 20 h 304"/>
                  <a:gd name="T30" fmla="*/ 312 w 338"/>
                  <a:gd name="T31" fmla="*/ 20 h 304"/>
                  <a:gd name="T32" fmla="*/ 315 w 338"/>
                  <a:gd name="T33" fmla="*/ 21 h 304"/>
                  <a:gd name="T34" fmla="*/ 315 w 338"/>
                  <a:gd name="T35" fmla="*/ 21 h 304"/>
                  <a:gd name="T36" fmla="*/ 315 w 338"/>
                  <a:gd name="T37" fmla="*/ 21 h 304"/>
                  <a:gd name="T38" fmla="*/ 315 w 338"/>
                  <a:gd name="T39" fmla="*/ 21 h 304"/>
                  <a:gd name="T40" fmla="*/ 315 w 338"/>
                  <a:gd name="T41" fmla="*/ 22 h 304"/>
                  <a:gd name="T42" fmla="*/ 315 w 338"/>
                  <a:gd name="T43" fmla="*/ 21 h 304"/>
                  <a:gd name="T44" fmla="*/ 316 w 338"/>
                  <a:gd name="T45" fmla="*/ 22 h 304"/>
                  <a:gd name="T46" fmla="*/ 316 w 338"/>
                  <a:gd name="T47" fmla="*/ 22 h 304"/>
                  <a:gd name="T48" fmla="*/ 317 w 338"/>
                  <a:gd name="T49" fmla="*/ 25 h 304"/>
                  <a:gd name="T50" fmla="*/ 317 w 338"/>
                  <a:gd name="T51" fmla="*/ 24 h 304"/>
                  <a:gd name="T52" fmla="*/ 317 w 338"/>
                  <a:gd name="T53" fmla="*/ 27 h 304"/>
                  <a:gd name="T54" fmla="*/ 317 w 338"/>
                  <a:gd name="T55" fmla="*/ 26 h 304"/>
                  <a:gd name="T56" fmla="*/ 317 w 338"/>
                  <a:gd name="T57" fmla="*/ 27 h 304"/>
                  <a:gd name="T58" fmla="*/ 317 w 338"/>
                  <a:gd name="T59" fmla="*/ 27 h 304"/>
                  <a:gd name="T60" fmla="*/ 317 w 338"/>
                  <a:gd name="T61" fmla="*/ 27 h 304"/>
                  <a:gd name="T62" fmla="*/ 317 w 338"/>
                  <a:gd name="T63" fmla="*/ 27 h 304"/>
                  <a:gd name="T64" fmla="*/ 289 w 338"/>
                  <a:gd name="T65" fmla="*/ 55 h 304"/>
                  <a:gd name="T66" fmla="*/ 303 w 338"/>
                  <a:gd name="T67" fmla="*/ 69 h 304"/>
                  <a:gd name="T68" fmla="*/ 329 w 338"/>
                  <a:gd name="T69" fmla="*/ 43 h 304"/>
                  <a:gd name="T70" fmla="*/ 333 w 338"/>
                  <a:gd name="T71" fmla="*/ 38 h 304"/>
                  <a:gd name="T72" fmla="*/ 330 w 338"/>
                  <a:gd name="T73" fmla="*/ 9 h 304"/>
                  <a:gd name="T74" fmla="*/ 327 w 338"/>
                  <a:gd name="T75" fmla="*/ 6 h 304"/>
                  <a:gd name="T76" fmla="*/ 315 w 338"/>
                  <a:gd name="T77" fmla="*/ 0 h 304"/>
                  <a:gd name="T78" fmla="*/ 315 w 338"/>
                  <a:gd name="T79" fmla="*/ 0 h 304"/>
                  <a:gd name="T80" fmla="*/ 315 w 338"/>
                  <a:gd name="T81" fmla="*/ 0 h 304"/>
                  <a:gd name="T82" fmla="*/ 314 w 338"/>
                  <a:gd name="T83" fmla="*/ 0 h 304"/>
                  <a:gd name="T84" fmla="*/ 314 w 338"/>
                  <a:gd name="T85" fmla="*/ 0 h 304"/>
                  <a:gd name="T86" fmla="*/ 298 w 338"/>
                  <a:gd name="T87" fmla="*/ 4 h 304"/>
                  <a:gd name="T88" fmla="*/ 308 w 338"/>
                  <a:gd name="T89" fmla="*/ 21 h 304"/>
                  <a:gd name="T90" fmla="*/ 31 w 338"/>
                  <a:gd name="T91" fmla="*/ 239 h 304"/>
                  <a:gd name="T92" fmla="*/ 18 w 338"/>
                  <a:gd name="T93" fmla="*/ 285 h 304"/>
                  <a:gd name="T94" fmla="*/ 0 w 338"/>
                  <a:gd name="T95" fmla="*/ 280 h 304"/>
                  <a:gd name="T96" fmla="*/ 12 w 338"/>
                  <a:gd name="T97" fmla="*/ 234 h 304"/>
                  <a:gd name="T98" fmla="*/ 26 w 338"/>
                  <a:gd name="T99" fmla="*/ 199 h 304"/>
                  <a:gd name="T100" fmla="*/ 43 w 338"/>
                  <a:gd name="T101" fmla="*/ 208 h 304"/>
                  <a:gd name="T102" fmla="*/ 31 w 338"/>
                  <a:gd name="T103" fmla="*/ 239 h 304"/>
                  <a:gd name="T104" fmla="*/ 113 w 338"/>
                  <a:gd name="T105" fmla="*/ 232 h 304"/>
                  <a:gd name="T106" fmla="*/ 127 w 338"/>
                  <a:gd name="T107" fmla="*/ 245 h 304"/>
                  <a:gd name="T108" fmla="*/ 68 w 338"/>
                  <a:gd name="T109" fmla="*/ 304 h 304"/>
                  <a:gd name="T110" fmla="*/ 54 w 338"/>
                  <a:gd name="T111" fmla="*/ 290 h 304"/>
                  <a:gd name="T112" fmla="*/ 113 w 338"/>
                  <a:gd name="T113" fmla="*/ 232 h 304"/>
                  <a:gd name="T114" fmla="*/ 97 w 338"/>
                  <a:gd name="T115" fmla="*/ 153 h 304"/>
                  <a:gd name="T116" fmla="*/ 87 w 338"/>
                  <a:gd name="T117" fmla="*/ 137 h 304"/>
                  <a:gd name="T118" fmla="*/ 157 w 338"/>
                  <a:gd name="T119" fmla="*/ 93 h 304"/>
                  <a:gd name="T120" fmla="*/ 168 w 338"/>
                  <a:gd name="T121" fmla="*/ 109 h 304"/>
                  <a:gd name="T122" fmla="*/ 97 w 338"/>
                  <a:gd name="T123" fmla="*/ 153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38" h="304">
                    <a:moveTo>
                      <a:pt x="231" y="114"/>
                    </a:moveTo>
                    <a:lnTo>
                      <a:pt x="244" y="128"/>
                    </a:lnTo>
                    <a:lnTo>
                      <a:pt x="186" y="187"/>
                    </a:lnTo>
                    <a:lnTo>
                      <a:pt x="172" y="173"/>
                    </a:lnTo>
                    <a:lnTo>
                      <a:pt x="231" y="114"/>
                    </a:lnTo>
                    <a:close/>
                    <a:moveTo>
                      <a:pt x="308" y="21"/>
                    </a:moveTo>
                    <a:lnTo>
                      <a:pt x="310" y="20"/>
                    </a:lnTo>
                    <a:lnTo>
                      <a:pt x="310" y="20"/>
                    </a:lnTo>
                    <a:lnTo>
                      <a:pt x="311" y="20"/>
                    </a:lnTo>
                    <a:lnTo>
                      <a:pt x="310" y="20"/>
                    </a:lnTo>
                    <a:lnTo>
                      <a:pt x="311" y="20"/>
                    </a:lnTo>
                    <a:lnTo>
                      <a:pt x="311" y="20"/>
                    </a:lnTo>
                    <a:lnTo>
                      <a:pt x="312" y="20"/>
                    </a:lnTo>
                    <a:lnTo>
                      <a:pt x="312" y="20"/>
                    </a:lnTo>
                    <a:lnTo>
                      <a:pt x="312" y="20"/>
                    </a:lnTo>
                    <a:lnTo>
                      <a:pt x="312" y="20"/>
                    </a:lnTo>
                    <a:cubicBezTo>
                      <a:pt x="313" y="20"/>
                      <a:pt x="314" y="20"/>
                      <a:pt x="315" y="21"/>
                    </a:cubicBezTo>
                    <a:lnTo>
                      <a:pt x="315" y="21"/>
                    </a:lnTo>
                    <a:lnTo>
                      <a:pt x="315" y="21"/>
                    </a:lnTo>
                    <a:lnTo>
                      <a:pt x="315" y="21"/>
                    </a:lnTo>
                    <a:lnTo>
                      <a:pt x="315" y="22"/>
                    </a:lnTo>
                    <a:lnTo>
                      <a:pt x="315" y="21"/>
                    </a:lnTo>
                    <a:lnTo>
                      <a:pt x="316" y="22"/>
                    </a:lnTo>
                    <a:lnTo>
                      <a:pt x="316" y="22"/>
                    </a:lnTo>
                    <a:cubicBezTo>
                      <a:pt x="317" y="23"/>
                      <a:pt x="317" y="24"/>
                      <a:pt x="317" y="25"/>
                    </a:cubicBezTo>
                    <a:lnTo>
                      <a:pt x="317" y="24"/>
                    </a:lnTo>
                    <a:cubicBezTo>
                      <a:pt x="317" y="25"/>
                      <a:pt x="317" y="26"/>
                      <a:pt x="317" y="27"/>
                    </a:cubicBezTo>
                    <a:lnTo>
                      <a:pt x="317" y="26"/>
                    </a:lnTo>
                    <a:lnTo>
                      <a:pt x="317" y="27"/>
                    </a:lnTo>
                    <a:lnTo>
                      <a:pt x="317" y="27"/>
                    </a:lnTo>
                    <a:lnTo>
                      <a:pt x="317" y="27"/>
                    </a:lnTo>
                    <a:lnTo>
                      <a:pt x="317" y="27"/>
                    </a:lnTo>
                    <a:cubicBezTo>
                      <a:pt x="315" y="31"/>
                      <a:pt x="294" y="51"/>
                      <a:pt x="289" y="55"/>
                    </a:cubicBezTo>
                    <a:lnTo>
                      <a:pt x="303" y="69"/>
                    </a:lnTo>
                    <a:lnTo>
                      <a:pt x="329" y="43"/>
                    </a:lnTo>
                    <a:cubicBezTo>
                      <a:pt x="331" y="41"/>
                      <a:pt x="332" y="39"/>
                      <a:pt x="333" y="38"/>
                    </a:cubicBezTo>
                    <a:cubicBezTo>
                      <a:pt x="338" y="28"/>
                      <a:pt x="337" y="17"/>
                      <a:pt x="330" y="9"/>
                    </a:cubicBezTo>
                    <a:lnTo>
                      <a:pt x="327" y="6"/>
                    </a:lnTo>
                    <a:cubicBezTo>
                      <a:pt x="324" y="3"/>
                      <a:pt x="319" y="1"/>
                      <a:pt x="315" y="0"/>
                    </a:cubicBezTo>
                    <a:lnTo>
                      <a:pt x="315" y="0"/>
                    </a:lnTo>
                    <a:lnTo>
                      <a:pt x="315" y="0"/>
                    </a:lnTo>
                    <a:lnTo>
                      <a:pt x="314" y="0"/>
                    </a:lnTo>
                    <a:lnTo>
                      <a:pt x="314" y="0"/>
                    </a:lnTo>
                    <a:cubicBezTo>
                      <a:pt x="308" y="0"/>
                      <a:pt x="303" y="1"/>
                      <a:pt x="298" y="4"/>
                    </a:cubicBezTo>
                    <a:lnTo>
                      <a:pt x="308" y="21"/>
                    </a:lnTo>
                    <a:close/>
                    <a:moveTo>
                      <a:pt x="31" y="239"/>
                    </a:moveTo>
                    <a:lnTo>
                      <a:pt x="18" y="285"/>
                    </a:lnTo>
                    <a:lnTo>
                      <a:pt x="0" y="280"/>
                    </a:lnTo>
                    <a:lnTo>
                      <a:pt x="12" y="234"/>
                    </a:lnTo>
                    <a:cubicBezTo>
                      <a:pt x="15" y="222"/>
                      <a:pt x="20" y="209"/>
                      <a:pt x="26" y="199"/>
                    </a:cubicBezTo>
                    <a:lnTo>
                      <a:pt x="43" y="208"/>
                    </a:lnTo>
                    <a:cubicBezTo>
                      <a:pt x="38" y="219"/>
                      <a:pt x="34" y="228"/>
                      <a:pt x="31" y="239"/>
                    </a:cubicBezTo>
                    <a:close/>
                    <a:moveTo>
                      <a:pt x="113" y="232"/>
                    </a:moveTo>
                    <a:lnTo>
                      <a:pt x="127" y="245"/>
                    </a:lnTo>
                    <a:lnTo>
                      <a:pt x="68" y="304"/>
                    </a:lnTo>
                    <a:lnTo>
                      <a:pt x="54" y="290"/>
                    </a:lnTo>
                    <a:lnTo>
                      <a:pt x="113" y="232"/>
                    </a:lnTo>
                    <a:close/>
                    <a:moveTo>
                      <a:pt x="97" y="153"/>
                    </a:moveTo>
                    <a:lnTo>
                      <a:pt x="87" y="137"/>
                    </a:lnTo>
                    <a:lnTo>
                      <a:pt x="157" y="93"/>
                    </a:lnTo>
                    <a:lnTo>
                      <a:pt x="168" y="109"/>
                    </a:lnTo>
                    <a:lnTo>
                      <a:pt x="97" y="1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2" name="Freeform 1982">
                <a:extLst>
                  <a:ext uri="{FF2B5EF4-FFF2-40B4-BE49-F238E27FC236}">
                    <a16:creationId xmlns:a16="http://schemas.microsoft.com/office/drawing/2014/main" id="{31C4F197-14F4-481E-9D52-32BAFF7BBA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35350" y="5322889"/>
                <a:ext cx="128587" cy="60325"/>
              </a:xfrm>
              <a:custGeom>
                <a:avLst/>
                <a:gdLst>
                  <a:gd name="T0" fmla="*/ 229 w 388"/>
                  <a:gd name="T1" fmla="*/ 174 h 178"/>
                  <a:gd name="T2" fmla="*/ 363 w 388"/>
                  <a:gd name="T3" fmla="*/ 135 h 178"/>
                  <a:gd name="T4" fmla="*/ 363 w 388"/>
                  <a:gd name="T5" fmla="*/ 139 h 178"/>
                  <a:gd name="T6" fmla="*/ 363 w 388"/>
                  <a:gd name="T7" fmla="*/ 141 h 178"/>
                  <a:gd name="T8" fmla="*/ 364 w 388"/>
                  <a:gd name="T9" fmla="*/ 143 h 178"/>
                  <a:gd name="T10" fmla="*/ 364 w 388"/>
                  <a:gd name="T11" fmla="*/ 145 h 178"/>
                  <a:gd name="T12" fmla="*/ 364 w 388"/>
                  <a:gd name="T13" fmla="*/ 145 h 178"/>
                  <a:gd name="T14" fmla="*/ 365 w 388"/>
                  <a:gd name="T15" fmla="*/ 148 h 178"/>
                  <a:gd name="T16" fmla="*/ 366 w 388"/>
                  <a:gd name="T17" fmla="*/ 150 h 178"/>
                  <a:gd name="T18" fmla="*/ 367 w 388"/>
                  <a:gd name="T19" fmla="*/ 154 h 178"/>
                  <a:gd name="T20" fmla="*/ 367 w 388"/>
                  <a:gd name="T21" fmla="*/ 154 h 178"/>
                  <a:gd name="T22" fmla="*/ 368 w 388"/>
                  <a:gd name="T23" fmla="*/ 156 h 178"/>
                  <a:gd name="T24" fmla="*/ 368 w 388"/>
                  <a:gd name="T25" fmla="*/ 156 h 178"/>
                  <a:gd name="T26" fmla="*/ 369 w 388"/>
                  <a:gd name="T27" fmla="*/ 157 h 178"/>
                  <a:gd name="T28" fmla="*/ 386 w 388"/>
                  <a:gd name="T29" fmla="*/ 147 h 178"/>
                  <a:gd name="T30" fmla="*/ 385 w 388"/>
                  <a:gd name="T31" fmla="*/ 146 h 178"/>
                  <a:gd name="T32" fmla="*/ 385 w 388"/>
                  <a:gd name="T33" fmla="*/ 146 h 178"/>
                  <a:gd name="T34" fmla="*/ 384 w 388"/>
                  <a:gd name="T35" fmla="*/ 144 h 178"/>
                  <a:gd name="T36" fmla="*/ 384 w 388"/>
                  <a:gd name="T37" fmla="*/ 144 h 178"/>
                  <a:gd name="T38" fmla="*/ 383 w 388"/>
                  <a:gd name="T39" fmla="*/ 142 h 178"/>
                  <a:gd name="T40" fmla="*/ 384 w 388"/>
                  <a:gd name="T41" fmla="*/ 142 h 178"/>
                  <a:gd name="T42" fmla="*/ 383 w 388"/>
                  <a:gd name="T43" fmla="*/ 141 h 178"/>
                  <a:gd name="T44" fmla="*/ 383 w 388"/>
                  <a:gd name="T45" fmla="*/ 139 h 178"/>
                  <a:gd name="T46" fmla="*/ 383 w 388"/>
                  <a:gd name="T47" fmla="*/ 139 h 178"/>
                  <a:gd name="T48" fmla="*/ 382 w 388"/>
                  <a:gd name="T49" fmla="*/ 137 h 178"/>
                  <a:gd name="T50" fmla="*/ 382 w 388"/>
                  <a:gd name="T51" fmla="*/ 137 h 178"/>
                  <a:gd name="T52" fmla="*/ 382 w 388"/>
                  <a:gd name="T53" fmla="*/ 135 h 178"/>
                  <a:gd name="T54" fmla="*/ 363 w 388"/>
                  <a:gd name="T55" fmla="*/ 136 h 178"/>
                  <a:gd name="T56" fmla="*/ 317 w 388"/>
                  <a:gd name="T57" fmla="*/ 158 h 178"/>
                  <a:gd name="T58" fmla="*/ 89 w 388"/>
                  <a:gd name="T59" fmla="*/ 80 h 178"/>
                  <a:gd name="T60" fmla="*/ 0 w 388"/>
                  <a:gd name="T61" fmla="*/ 19 h 178"/>
                  <a:gd name="T62" fmla="*/ 161 w 388"/>
                  <a:gd name="T63" fmla="*/ 62 h 178"/>
                  <a:gd name="T64" fmla="*/ 388 w 388"/>
                  <a:gd name="T65" fmla="*/ 116 h 178"/>
                  <a:gd name="T66" fmla="*/ 387 w 388"/>
                  <a:gd name="T67" fmla="*/ 118 h 178"/>
                  <a:gd name="T68" fmla="*/ 386 w 388"/>
                  <a:gd name="T69" fmla="*/ 119 h 178"/>
                  <a:gd name="T70" fmla="*/ 386 w 388"/>
                  <a:gd name="T71" fmla="*/ 120 h 178"/>
                  <a:gd name="T72" fmla="*/ 385 w 388"/>
                  <a:gd name="T73" fmla="*/ 120 h 178"/>
                  <a:gd name="T74" fmla="*/ 385 w 388"/>
                  <a:gd name="T75" fmla="*/ 122 h 178"/>
                  <a:gd name="T76" fmla="*/ 384 w 388"/>
                  <a:gd name="T77" fmla="*/ 123 h 178"/>
                  <a:gd name="T78" fmla="*/ 384 w 388"/>
                  <a:gd name="T79" fmla="*/ 125 h 178"/>
                  <a:gd name="T80" fmla="*/ 383 w 388"/>
                  <a:gd name="T81" fmla="*/ 125 h 178"/>
                  <a:gd name="T82" fmla="*/ 383 w 388"/>
                  <a:gd name="T83" fmla="*/ 127 h 178"/>
                  <a:gd name="T84" fmla="*/ 383 w 388"/>
                  <a:gd name="T85" fmla="*/ 127 h 178"/>
                  <a:gd name="T86" fmla="*/ 383 w 388"/>
                  <a:gd name="T87" fmla="*/ 129 h 178"/>
                  <a:gd name="T88" fmla="*/ 382 w 388"/>
                  <a:gd name="T89" fmla="*/ 130 h 178"/>
                  <a:gd name="T90" fmla="*/ 382 w 388"/>
                  <a:gd name="T91" fmla="*/ 132 h 178"/>
                  <a:gd name="T92" fmla="*/ 382 w 388"/>
                  <a:gd name="T93" fmla="*/ 132 h 178"/>
                  <a:gd name="T94" fmla="*/ 382 w 388"/>
                  <a:gd name="T95" fmla="*/ 134 h 178"/>
                  <a:gd name="T96" fmla="*/ 363 w 388"/>
                  <a:gd name="T97" fmla="*/ 131 h 178"/>
                  <a:gd name="T98" fmla="*/ 363 w 388"/>
                  <a:gd name="T99" fmla="*/ 127 h 178"/>
                  <a:gd name="T100" fmla="*/ 363 w 388"/>
                  <a:gd name="T101" fmla="*/ 125 h 178"/>
                  <a:gd name="T102" fmla="*/ 364 w 388"/>
                  <a:gd name="T103" fmla="*/ 123 h 178"/>
                  <a:gd name="T104" fmla="*/ 364 w 388"/>
                  <a:gd name="T105" fmla="*/ 122 h 178"/>
                  <a:gd name="T106" fmla="*/ 365 w 388"/>
                  <a:gd name="T107" fmla="*/ 120 h 178"/>
                  <a:gd name="T108" fmla="*/ 321 w 388"/>
                  <a:gd name="T109" fmla="*/ 105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88" h="178">
                    <a:moveTo>
                      <a:pt x="236" y="156"/>
                    </a:moveTo>
                    <a:cubicBezTo>
                      <a:pt x="229" y="153"/>
                      <a:pt x="221" y="150"/>
                      <a:pt x="215" y="147"/>
                    </a:cubicBezTo>
                    <a:lnTo>
                      <a:pt x="163" y="119"/>
                    </a:lnTo>
                    <a:lnTo>
                      <a:pt x="154" y="136"/>
                    </a:lnTo>
                    <a:cubicBezTo>
                      <a:pt x="173" y="147"/>
                      <a:pt x="205" y="166"/>
                      <a:pt x="229" y="174"/>
                    </a:cubicBezTo>
                    <a:lnTo>
                      <a:pt x="236" y="156"/>
                    </a:lnTo>
                    <a:close/>
                    <a:moveTo>
                      <a:pt x="363" y="136"/>
                    </a:moveTo>
                    <a:lnTo>
                      <a:pt x="363" y="135"/>
                    </a:lnTo>
                    <a:lnTo>
                      <a:pt x="363" y="136"/>
                    </a:lnTo>
                    <a:lnTo>
                      <a:pt x="363" y="135"/>
                    </a:lnTo>
                    <a:lnTo>
                      <a:pt x="363" y="136"/>
                    </a:lnTo>
                    <a:lnTo>
                      <a:pt x="363" y="136"/>
                    </a:lnTo>
                    <a:lnTo>
                      <a:pt x="363" y="138"/>
                    </a:lnTo>
                    <a:lnTo>
                      <a:pt x="363" y="138"/>
                    </a:lnTo>
                    <a:lnTo>
                      <a:pt x="363" y="139"/>
                    </a:lnTo>
                    <a:lnTo>
                      <a:pt x="363" y="138"/>
                    </a:lnTo>
                    <a:lnTo>
                      <a:pt x="363" y="141"/>
                    </a:lnTo>
                    <a:lnTo>
                      <a:pt x="363" y="141"/>
                    </a:lnTo>
                    <a:lnTo>
                      <a:pt x="363" y="142"/>
                    </a:lnTo>
                    <a:lnTo>
                      <a:pt x="363" y="141"/>
                    </a:lnTo>
                    <a:lnTo>
                      <a:pt x="363" y="142"/>
                    </a:lnTo>
                    <a:lnTo>
                      <a:pt x="363" y="141"/>
                    </a:lnTo>
                    <a:lnTo>
                      <a:pt x="363" y="142"/>
                    </a:lnTo>
                    <a:lnTo>
                      <a:pt x="363" y="142"/>
                    </a:lnTo>
                    <a:lnTo>
                      <a:pt x="364" y="143"/>
                    </a:lnTo>
                    <a:lnTo>
                      <a:pt x="364" y="142"/>
                    </a:lnTo>
                    <a:lnTo>
                      <a:pt x="364" y="142"/>
                    </a:lnTo>
                    <a:cubicBezTo>
                      <a:pt x="364" y="143"/>
                      <a:pt x="364" y="144"/>
                      <a:pt x="364" y="143"/>
                    </a:cubicBezTo>
                    <a:cubicBezTo>
                      <a:pt x="364" y="143"/>
                      <a:pt x="364" y="145"/>
                      <a:pt x="364" y="144"/>
                    </a:cubicBezTo>
                    <a:lnTo>
                      <a:pt x="364" y="145"/>
                    </a:lnTo>
                    <a:lnTo>
                      <a:pt x="364" y="144"/>
                    </a:lnTo>
                    <a:lnTo>
                      <a:pt x="364" y="145"/>
                    </a:lnTo>
                    <a:lnTo>
                      <a:pt x="364" y="145"/>
                    </a:lnTo>
                    <a:lnTo>
                      <a:pt x="364" y="146"/>
                    </a:lnTo>
                    <a:lnTo>
                      <a:pt x="364" y="145"/>
                    </a:lnTo>
                    <a:lnTo>
                      <a:pt x="365" y="147"/>
                    </a:lnTo>
                    <a:lnTo>
                      <a:pt x="364" y="146"/>
                    </a:lnTo>
                    <a:lnTo>
                      <a:pt x="365" y="148"/>
                    </a:lnTo>
                    <a:lnTo>
                      <a:pt x="365" y="147"/>
                    </a:lnTo>
                    <a:lnTo>
                      <a:pt x="365" y="148"/>
                    </a:lnTo>
                    <a:lnTo>
                      <a:pt x="365" y="148"/>
                    </a:lnTo>
                    <a:lnTo>
                      <a:pt x="365" y="148"/>
                    </a:lnTo>
                    <a:lnTo>
                      <a:pt x="365" y="148"/>
                    </a:lnTo>
                    <a:lnTo>
                      <a:pt x="366" y="151"/>
                    </a:lnTo>
                    <a:lnTo>
                      <a:pt x="366" y="150"/>
                    </a:lnTo>
                    <a:lnTo>
                      <a:pt x="366" y="151"/>
                    </a:lnTo>
                    <a:lnTo>
                      <a:pt x="366" y="151"/>
                    </a:lnTo>
                    <a:lnTo>
                      <a:pt x="366" y="152"/>
                    </a:lnTo>
                    <a:lnTo>
                      <a:pt x="366" y="151"/>
                    </a:lnTo>
                    <a:lnTo>
                      <a:pt x="367" y="154"/>
                    </a:lnTo>
                    <a:lnTo>
                      <a:pt x="367" y="153"/>
                    </a:lnTo>
                    <a:lnTo>
                      <a:pt x="368" y="154"/>
                    </a:lnTo>
                    <a:lnTo>
                      <a:pt x="367" y="154"/>
                    </a:lnTo>
                    <a:lnTo>
                      <a:pt x="368" y="155"/>
                    </a:lnTo>
                    <a:lnTo>
                      <a:pt x="367" y="154"/>
                    </a:lnTo>
                    <a:lnTo>
                      <a:pt x="368" y="155"/>
                    </a:lnTo>
                    <a:lnTo>
                      <a:pt x="367" y="154"/>
                    </a:lnTo>
                    <a:lnTo>
                      <a:pt x="368" y="155"/>
                    </a:lnTo>
                    <a:lnTo>
                      <a:pt x="368" y="155"/>
                    </a:lnTo>
                    <a:lnTo>
                      <a:pt x="368" y="156"/>
                    </a:lnTo>
                    <a:lnTo>
                      <a:pt x="368" y="155"/>
                    </a:lnTo>
                    <a:lnTo>
                      <a:pt x="368" y="156"/>
                    </a:lnTo>
                    <a:lnTo>
                      <a:pt x="368" y="156"/>
                    </a:lnTo>
                    <a:lnTo>
                      <a:pt x="368" y="156"/>
                    </a:lnTo>
                    <a:lnTo>
                      <a:pt x="368" y="156"/>
                    </a:lnTo>
                    <a:lnTo>
                      <a:pt x="369" y="156"/>
                    </a:lnTo>
                    <a:lnTo>
                      <a:pt x="368" y="156"/>
                    </a:lnTo>
                    <a:lnTo>
                      <a:pt x="369" y="157"/>
                    </a:lnTo>
                    <a:lnTo>
                      <a:pt x="369" y="157"/>
                    </a:lnTo>
                    <a:lnTo>
                      <a:pt x="369" y="157"/>
                    </a:lnTo>
                    <a:lnTo>
                      <a:pt x="386" y="148"/>
                    </a:lnTo>
                    <a:lnTo>
                      <a:pt x="386" y="147"/>
                    </a:lnTo>
                    <a:lnTo>
                      <a:pt x="386" y="148"/>
                    </a:lnTo>
                    <a:lnTo>
                      <a:pt x="386" y="147"/>
                    </a:lnTo>
                    <a:lnTo>
                      <a:pt x="386" y="147"/>
                    </a:lnTo>
                    <a:lnTo>
                      <a:pt x="385" y="147"/>
                    </a:lnTo>
                    <a:lnTo>
                      <a:pt x="386" y="147"/>
                    </a:lnTo>
                    <a:lnTo>
                      <a:pt x="385" y="147"/>
                    </a:lnTo>
                    <a:lnTo>
                      <a:pt x="385" y="147"/>
                    </a:lnTo>
                    <a:lnTo>
                      <a:pt x="385" y="146"/>
                    </a:lnTo>
                    <a:lnTo>
                      <a:pt x="385" y="147"/>
                    </a:lnTo>
                    <a:lnTo>
                      <a:pt x="385" y="146"/>
                    </a:lnTo>
                    <a:lnTo>
                      <a:pt x="385" y="146"/>
                    </a:lnTo>
                    <a:lnTo>
                      <a:pt x="385" y="145"/>
                    </a:lnTo>
                    <a:lnTo>
                      <a:pt x="385" y="146"/>
                    </a:lnTo>
                    <a:lnTo>
                      <a:pt x="385" y="145"/>
                    </a:lnTo>
                    <a:lnTo>
                      <a:pt x="385" y="145"/>
                    </a:lnTo>
                    <a:lnTo>
                      <a:pt x="384" y="144"/>
                    </a:lnTo>
                    <a:lnTo>
                      <a:pt x="385" y="145"/>
                    </a:lnTo>
                    <a:lnTo>
                      <a:pt x="384" y="144"/>
                    </a:lnTo>
                    <a:lnTo>
                      <a:pt x="384" y="144"/>
                    </a:lnTo>
                    <a:lnTo>
                      <a:pt x="384" y="144"/>
                    </a:lnTo>
                    <a:lnTo>
                      <a:pt x="384" y="144"/>
                    </a:lnTo>
                    <a:lnTo>
                      <a:pt x="384" y="143"/>
                    </a:lnTo>
                    <a:lnTo>
                      <a:pt x="384" y="144"/>
                    </a:lnTo>
                    <a:lnTo>
                      <a:pt x="384" y="143"/>
                    </a:lnTo>
                    <a:lnTo>
                      <a:pt x="384" y="143"/>
                    </a:lnTo>
                    <a:lnTo>
                      <a:pt x="384" y="142"/>
                    </a:lnTo>
                    <a:lnTo>
                      <a:pt x="384" y="143"/>
                    </a:lnTo>
                    <a:lnTo>
                      <a:pt x="383" y="142"/>
                    </a:lnTo>
                    <a:lnTo>
                      <a:pt x="384" y="142"/>
                    </a:lnTo>
                    <a:lnTo>
                      <a:pt x="383" y="142"/>
                    </a:lnTo>
                    <a:lnTo>
                      <a:pt x="384" y="142"/>
                    </a:lnTo>
                    <a:lnTo>
                      <a:pt x="383" y="142"/>
                    </a:lnTo>
                    <a:lnTo>
                      <a:pt x="384" y="142"/>
                    </a:lnTo>
                    <a:lnTo>
                      <a:pt x="383" y="141"/>
                    </a:lnTo>
                    <a:lnTo>
                      <a:pt x="383" y="141"/>
                    </a:lnTo>
                    <a:cubicBezTo>
                      <a:pt x="383" y="141"/>
                      <a:pt x="383" y="141"/>
                      <a:pt x="383" y="141"/>
                    </a:cubicBezTo>
                    <a:lnTo>
                      <a:pt x="383" y="140"/>
                    </a:lnTo>
                    <a:lnTo>
                      <a:pt x="383" y="141"/>
                    </a:lnTo>
                    <a:lnTo>
                      <a:pt x="383" y="140"/>
                    </a:lnTo>
                    <a:lnTo>
                      <a:pt x="383" y="140"/>
                    </a:lnTo>
                    <a:lnTo>
                      <a:pt x="383" y="139"/>
                    </a:lnTo>
                    <a:lnTo>
                      <a:pt x="383" y="140"/>
                    </a:lnTo>
                    <a:lnTo>
                      <a:pt x="383" y="139"/>
                    </a:lnTo>
                    <a:lnTo>
                      <a:pt x="383" y="140"/>
                    </a:lnTo>
                    <a:lnTo>
                      <a:pt x="383" y="139"/>
                    </a:lnTo>
                    <a:lnTo>
                      <a:pt x="383" y="139"/>
                    </a:lnTo>
                    <a:lnTo>
                      <a:pt x="383" y="138"/>
                    </a:lnTo>
                    <a:lnTo>
                      <a:pt x="383" y="139"/>
                    </a:lnTo>
                    <a:lnTo>
                      <a:pt x="383" y="138"/>
                    </a:lnTo>
                    <a:lnTo>
                      <a:pt x="383" y="139"/>
                    </a:lnTo>
                    <a:lnTo>
                      <a:pt x="382" y="138"/>
                    </a:lnTo>
                    <a:lnTo>
                      <a:pt x="383" y="138"/>
                    </a:lnTo>
                    <a:lnTo>
                      <a:pt x="382" y="137"/>
                    </a:lnTo>
                    <a:lnTo>
                      <a:pt x="383" y="138"/>
                    </a:lnTo>
                    <a:lnTo>
                      <a:pt x="382" y="136"/>
                    </a:lnTo>
                    <a:lnTo>
                      <a:pt x="382" y="137"/>
                    </a:lnTo>
                    <a:lnTo>
                      <a:pt x="382" y="136"/>
                    </a:lnTo>
                    <a:lnTo>
                      <a:pt x="382" y="137"/>
                    </a:lnTo>
                    <a:lnTo>
                      <a:pt x="382" y="136"/>
                    </a:lnTo>
                    <a:lnTo>
                      <a:pt x="382" y="136"/>
                    </a:lnTo>
                    <a:lnTo>
                      <a:pt x="382" y="135"/>
                    </a:lnTo>
                    <a:lnTo>
                      <a:pt x="382" y="136"/>
                    </a:lnTo>
                    <a:lnTo>
                      <a:pt x="382" y="135"/>
                    </a:lnTo>
                    <a:lnTo>
                      <a:pt x="382" y="135"/>
                    </a:lnTo>
                    <a:lnTo>
                      <a:pt x="382" y="135"/>
                    </a:lnTo>
                    <a:lnTo>
                      <a:pt x="382" y="135"/>
                    </a:lnTo>
                    <a:lnTo>
                      <a:pt x="382" y="134"/>
                    </a:lnTo>
                    <a:lnTo>
                      <a:pt x="363" y="136"/>
                    </a:lnTo>
                    <a:close/>
                    <a:moveTo>
                      <a:pt x="317" y="158"/>
                    </a:moveTo>
                    <a:lnTo>
                      <a:pt x="312" y="159"/>
                    </a:lnTo>
                    <a:lnTo>
                      <a:pt x="317" y="178"/>
                    </a:lnTo>
                    <a:lnTo>
                      <a:pt x="321" y="177"/>
                    </a:lnTo>
                    <a:lnTo>
                      <a:pt x="317" y="158"/>
                    </a:lnTo>
                    <a:close/>
                    <a:moveTo>
                      <a:pt x="89" y="80"/>
                    </a:moveTo>
                    <a:lnTo>
                      <a:pt x="80" y="98"/>
                    </a:lnTo>
                    <a:lnTo>
                      <a:pt x="7" y="59"/>
                    </a:lnTo>
                    <a:lnTo>
                      <a:pt x="16" y="42"/>
                    </a:lnTo>
                    <a:lnTo>
                      <a:pt x="89" y="80"/>
                    </a:lnTo>
                    <a:close/>
                    <a:moveTo>
                      <a:pt x="0" y="19"/>
                    </a:moveTo>
                    <a:lnTo>
                      <a:pt x="5" y="0"/>
                    </a:lnTo>
                    <a:lnTo>
                      <a:pt x="85" y="22"/>
                    </a:lnTo>
                    <a:lnTo>
                      <a:pt x="80" y="40"/>
                    </a:lnTo>
                    <a:lnTo>
                      <a:pt x="0" y="19"/>
                    </a:lnTo>
                    <a:close/>
                    <a:moveTo>
                      <a:pt x="161" y="62"/>
                    </a:moveTo>
                    <a:lnTo>
                      <a:pt x="166" y="43"/>
                    </a:lnTo>
                    <a:lnTo>
                      <a:pt x="246" y="65"/>
                    </a:lnTo>
                    <a:lnTo>
                      <a:pt x="241" y="83"/>
                    </a:lnTo>
                    <a:lnTo>
                      <a:pt x="161" y="62"/>
                    </a:lnTo>
                    <a:close/>
                    <a:moveTo>
                      <a:pt x="321" y="105"/>
                    </a:moveTo>
                    <a:lnTo>
                      <a:pt x="326" y="86"/>
                    </a:lnTo>
                    <a:lnTo>
                      <a:pt x="383" y="101"/>
                    </a:lnTo>
                    <a:lnTo>
                      <a:pt x="388" y="116"/>
                    </a:lnTo>
                    <a:lnTo>
                      <a:pt x="388" y="116"/>
                    </a:lnTo>
                    <a:lnTo>
                      <a:pt x="387" y="117"/>
                    </a:lnTo>
                    <a:lnTo>
                      <a:pt x="388" y="117"/>
                    </a:lnTo>
                    <a:lnTo>
                      <a:pt x="387" y="117"/>
                    </a:lnTo>
                    <a:lnTo>
                      <a:pt x="387" y="117"/>
                    </a:lnTo>
                    <a:lnTo>
                      <a:pt x="387" y="118"/>
                    </a:lnTo>
                    <a:lnTo>
                      <a:pt x="387" y="118"/>
                    </a:lnTo>
                    <a:lnTo>
                      <a:pt x="387" y="118"/>
                    </a:lnTo>
                    <a:lnTo>
                      <a:pt x="387" y="118"/>
                    </a:lnTo>
                    <a:lnTo>
                      <a:pt x="386" y="119"/>
                    </a:lnTo>
                    <a:cubicBezTo>
                      <a:pt x="386" y="119"/>
                      <a:pt x="386" y="119"/>
                      <a:pt x="386" y="119"/>
                    </a:cubicBezTo>
                    <a:lnTo>
                      <a:pt x="386" y="120"/>
                    </a:lnTo>
                    <a:lnTo>
                      <a:pt x="386" y="119"/>
                    </a:lnTo>
                    <a:lnTo>
                      <a:pt x="386" y="120"/>
                    </a:lnTo>
                    <a:lnTo>
                      <a:pt x="386" y="120"/>
                    </a:lnTo>
                    <a:lnTo>
                      <a:pt x="386" y="120"/>
                    </a:lnTo>
                    <a:lnTo>
                      <a:pt x="386" y="120"/>
                    </a:lnTo>
                    <a:lnTo>
                      <a:pt x="386" y="120"/>
                    </a:lnTo>
                    <a:cubicBezTo>
                      <a:pt x="386" y="119"/>
                      <a:pt x="385" y="121"/>
                      <a:pt x="385" y="120"/>
                    </a:cubicBezTo>
                    <a:lnTo>
                      <a:pt x="385" y="121"/>
                    </a:lnTo>
                    <a:lnTo>
                      <a:pt x="385" y="120"/>
                    </a:lnTo>
                    <a:lnTo>
                      <a:pt x="385" y="121"/>
                    </a:lnTo>
                    <a:lnTo>
                      <a:pt x="385" y="121"/>
                    </a:lnTo>
                    <a:lnTo>
                      <a:pt x="385" y="121"/>
                    </a:lnTo>
                    <a:cubicBezTo>
                      <a:pt x="385" y="122"/>
                      <a:pt x="385" y="122"/>
                      <a:pt x="385" y="121"/>
                    </a:cubicBezTo>
                    <a:lnTo>
                      <a:pt x="385" y="122"/>
                    </a:lnTo>
                    <a:lnTo>
                      <a:pt x="385" y="122"/>
                    </a:lnTo>
                    <a:lnTo>
                      <a:pt x="384" y="122"/>
                    </a:lnTo>
                    <a:lnTo>
                      <a:pt x="385" y="122"/>
                    </a:lnTo>
                    <a:lnTo>
                      <a:pt x="384" y="123"/>
                    </a:lnTo>
                    <a:lnTo>
                      <a:pt x="384" y="123"/>
                    </a:lnTo>
                    <a:lnTo>
                      <a:pt x="384" y="123"/>
                    </a:lnTo>
                    <a:lnTo>
                      <a:pt x="384" y="123"/>
                    </a:lnTo>
                    <a:lnTo>
                      <a:pt x="384" y="124"/>
                    </a:lnTo>
                    <a:lnTo>
                      <a:pt x="384" y="124"/>
                    </a:lnTo>
                    <a:lnTo>
                      <a:pt x="384" y="125"/>
                    </a:lnTo>
                    <a:lnTo>
                      <a:pt x="384" y="124"/>
                    </a:lnTo>
                    <a:lnTo>
                      <a:pt x="384" y="125"/>
                    </a:lnTo>
                    <a:lnTo>
                      <a:pt x="384" y="125"/>
                    </a:lnTo>
                    <a:lnTo>
                      <a:pt x="383" y="126"/>
                    </a:lnTo>
                    <a:lnTo>
                      <a:pt x="383" y="125"/>
                    </a:lnTo>
                    <a:lnTo>
                      <a:pt x="383" y="126"/>
                    </a:lnTo>
                    <a:lnTo>
                      <a:pt x="383" y="125"/>
                    </a:lnTo>
                    <a:lnTo>
                      <a:pt x="383" y="126"/>
                    </a:lnTo>
                    <a:lnTo>
                      <a:pt x="383" y="126"/>
                    </a:lnTo>
                    <a:lnTo>
                      <a:pt x="383" y="127"/>
                    </a:lnTo>
                    <a:lnTo>
                      <a:pt x="383" y="127"/>
                    </a:lnTo>
                    <a:lnTo>
                      <a:pt x="383" y="128"/>
                    </a:lnTo>
                    <a:lnTo>
                      <a:pt x="383" y="128"/>
                    </a:lnTo>
                    <a:lnTo>
                      <a:pt x="383" y="128"/>
                    </a:lnTo>
                    <a:lnTo>
                      <a:pt x="383" y="127"/>
                    </a:lnTo>
                    <a:lnTo>
                      <a:pt x="383" y="128"/>
                    </a:lnTo>
                    <a:lnTo>
                      <a:pt x="383" y="128"/>
                    </a:lnTo>
                    <a:lnTo>
                      <a:pt x="383" y="129"/>
                    </a:lnTo>
                    <a:lnTo>
                      <a:pt x="383" y="128"/>
                    </a:lnTo>
                    <a:lnTo>
                      <a:pt x="383" y="129"/>
                    </a:lnTo>
                    <a:lnTo>
                      <a:pt x="383" y="129"/>
                    </a:lnTo>
                    <a:lnTo>
                      <a:pt x="383" y="129"/>
                    </a:lnTo>
                    <a:lnTo>
                      <a:pt x="383" y="129"/>
                    </a:lnTo>
                    <a:lnTo>
                      <a:pt x="382" y="130"/>
                    </a:lnTo>
                    <a:lnTo>
                      <a:pt x="382" y="130"/>
                    </a:lnTo>
                    <a:lnTo>
                      <a:pt x="382" y="130"/>
                    </a:lnTo>
                    <a:lnTo>
                      <a:pt x="382" y="130"/>
                    </a:lnTo>
                    <a:lnTo>
                      <a:pt x="382" y="131"/>
                    </a:lnTo>
                    <a:lnTo>
                      <a:pt x="382" y="131"/>
                    </a:lnTo>
                    <a:lnTo>
                      <a:pt x="382" y="132"/>
                    </a:lnTo>
                    <a:lnTo>
                      <a:pt x="382" y="131"/>
                    </a:lnTo>
                    <a:lnTo>
                      <a:pt x="382" y="132"/>
                    </a:lnTo>
                    <a:lnTo>
                      <a:pt x="382" y="132"/>
                    </a:lnTo>
                    <a:lnTo>
                      <a:pt x="382" y="132"/>
                    </a:lnTo>
                    <a:lnTo>
                      <a:pt x="382" y="132"/>
                    </a:lnTo>
                    <a:lnTo>
                      <a:pt x="382" y="133"/>
                    </a:lnTo>
                    <a:lnTo>
                      <a:pt x="382" y="133"/>
                    </a:lnTo>
                    <a:lnTo>
                      <a:pt x="382" y="134"/>
                    </a:lnTo>
                    <a:lnTo>
                      <a:pt x="382" y="133"/>
                    </a:lnTo>
                    <a:lnTo>
                      <a:pt x="382" y="134"/>
                    </a:lnTo>
                    <a:lnTo>
                      <a:pt x="363" y="134"/>
                    </a:lnTo>
                    <a:lnTo>
                      <a:pt x="363" y="132"/>
                    </a:lnTo>
                    <a:lnTo>
                      <a:pt x="363" y="133"/>
                    </a:lnTo>
                    <a:lnTo>
                      <a:pt x="363" y="131"/>
                    </a:lnTo>
                    <a:lnTo>
                      <a:pt x="363" y="131"/>
                    </a:lnTo>
                    <a:lnTo>
                      <a:pt x="363" y="130"/>
                    </a:lnTo>
                    <a:lnTo>
                      <a:pt x="363" y="130"/>
                    </a:lnTo>
                    <a:lnTo>
                      <a:pt x="363" y="130"/>
                    </a:lnTo>
                    <a:lnTo>
                      <a:pt x="363" y="130"/>
                    </a:lnTo>
                    <a:lnTo>
                      <a:pt x="363" y="127"/>
                    </a:lnTo>
                    <a:lnTo>
                      <a:pt x="363" y="128"/>
                    </a:lnTo>
                    <a:lnTo>
                      <a:pt x="363" y="125"/>
                    </a:lnTo>
                    <a:lnTo>
                      <a:pt x="363" y="126"/>
                    </a:lnTo>
                    <a:lnTo>
                      <a:pt x="363" y="125"/>
                    </a:lnTo>
                    <a:lnTo>
                      <a:pt x="363" y="125"/>
                    </a:lnTo>
                    <a:lnTo>
                      <a:pt x="364" y="125"/>
                    </a:lnTo>
                    <a:lnTo>
                      <a:pt x="363" y="125"/>
                    </a:lnTo>
                    <a:lnTo>
                      <a:pt x="364" y="124"/>
                    </a:lnTo>
                    <a:lnTo>
                      <a:pt x="364" y="124"/>
                    </a:lnTo>
                    <a:lnTo>
                      <a:pt x="364" y="123"/>
                    </a:lnTo>
                    <a:lnTo>
                      <a:pt x="364" y="123"/>
                    </a:lnTo>
                    <a:lnTo>
                      <a:pt x="364" y="122"/>
                    </a:lnTo>
                    <a:lnTo>
                      <a:pt x="364" y="122"/>
                    </a:lnTo>
                    <a:lnTo>
                      <a:pt x="364" y="122"/>
                    </a:lnTo>
                    <a:lnTo>
                      <a:pt x="364" y="122"/>
                    </a:lnTo>
                    <a:lnTo>
                      <a:pt x="364" y="122"/>
                    </a:lnTo>
                    <a:lnTo>
                      <a:pt x="364" y="122"/>
                    </a:lnTo>
                    <a:lnTo>
                      <a:pt x="365" y="120"/>
                    </a:lnTo>
                    <a:lnTo>
                      <a:pt x="365" y="121"/>
                    </a:lnTo>
                    <a:lnTo>
                      <a:pt x="365" y="120"/>
                    </a:lnTo>
                    <a:lnTo>
                      <a:pt x="365" y="120"/>
                    </a:lnTo>
                    <a:lnTo>
                      <a:pt x="365" y="119"/>
                    </a:lnTo>
                    <a:lnTo>
                      <a:pt x="365" y="120"/>
                    </a:lnTo>
                    <a:lnTo>
                      <a:pt x="366" y="117"/>
                    </a:lnTo>
                    <a:lnTo>
                      <a:pt x="321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3" name="Freeform 1983">
                <a:extLst>
                  <a:ext uri="{FF2B5EF4-FFF2-40B4-BE49-F238E27FC236}">
                    <a16:creationId xmlns:a16="http://schemas.microsoft.com/office/drawing/2014/main" id="{EE1DD068-F7D0-42DE-B5B4-EA7C6A7577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70288" y="5372101"/>
                <a:ext cx="50800" cy="138113"/>
              </a:xfrm>
              <a:custGeom>
                <a:avLst/>
                <a:gdLst>
                  <a:gd name="T0" fmla="*/ 124 w 154"/>
                  <a:gd name="T1" fmla="*/ 163 h 413"/>
                  <a:gd name="T2" fmla="*/ 144 w 154"/>
                  <a:gd name="T3" fmla="*/ 163 h 413"/>
                  <a:gd name="T4" fmla="*/ 147 w 154"/>
                  <a:gd name="T5" fmla="*/ 246 h 413"/>
                  <a:gd name="T6" fmla="*/ 127 w 154"/>
                  <a:gd name="T7" fmla="*/ 247 h 413"/>
                  <a:gd name="T8" fmla="*/ 124 w 154"/>
                  <a:gd name="T9" fmla="*/ 163 h 413"/>
                  <a:gd name="T10" fmla="*/ 134 w 154"/>
                  <a:gd name="T11" fmla="*/ 411 h 413"/>
                  <a:gd name="T12" fmla="*/ 131 w 154"/>
                  <a:gd name="T13" fmla="*/ 330 h 413"/>
                  <a:gd name="T14" fmla="*/ 150 w 154"/>
                  <a:gd name="T15" fmla="*/ 329 h 413"/>
                  <a:gd name="T16" fmla="*/ 153 w 154"/>
                  <a:gd name="T17" fmla="*/ 413 h 413"/>
                  <a:gd name="T18" fmla="*/ 134 w 154"/>
                  <a:gd name="T19" fmla="*/ 412 h 413"/>
                  <a:gd name="T20" fmla="*/ 134 w 154"/>
                  <a:gd name="T21" fmla="*/ 411 h 413"/>
                  <a:gd name="T22" fmla="*/ 134 w 154"/>
                  <a:gd name="T23" fmla="*/ 412 h 413"/>
                  <a:gd name="T24" fmla="*/ 134 w 154"/>
                  <a:gd name="T25" fmla="*/ 412 h 413"/>
                  <a:gd name="T26" fmla="*/ 134 w 154"/>
                  <a:gd name="T27" fmla="*/ 412 h 413"/>
                  <a:gd name="T28" fmla="*/ 134 w 154"/>
                  <a:gd name="T29" fmla="*/ 412 h 413"/>
                  <a:gd name="T30" fmla="*/ 112 w 154"/>
                  <a:gd name="T31" fmla="*/ 374 h 413"/>
                  <a:gd name="T32" fmla="*/ 94 w 154"/>
                  <a:gd name="T33" fmla="*/ 379 h 413"/>
                  <a:gd name="T34" fmla="*/ 72 w 154"/>
                  <a:gd name="T35" fmla="*/ 299 h 413"/>
                  <a:gd name="T36" fmla="*/ 91 w 154"/>
                  <a:gd name="T37" fmla="*/ 294 h 413"/>
                  <a:gd name="T38" fmla="*/ 112 w 154"/>
                  <a:gd name="T39" fmla="*/ 374 h 413"/>
                  <a:gd name="T40" fmla="*/ 69 w 154"/>
                  <a:gd name="T41" fmla="*/ 214 h 413"/>
                  <a:gd name="T42" fmla="*/ 51 w 154"/>
                  <a:gd name="T43" fmla="*/ 219 h 413"/>
                  <a:gd name="T44" fmla="*/ 29 w 154"/>
                  <a:gd name="T45" fmla="*/ 138 h 413"/>
                  <a:gd name="T46" fmla="*/ 48 w 154"/>
                  <a:gd name="T47" fmla="*/ 133 h 413"/>
                  <a:gd name="T48" fmla="*/ 69 w 154"/>
                  <a:gd name="T49" fmla="*/ 214 h 413"/>
                  <a:gd name="T50" fmla="*/ 26 w 154"/>
                  <a:gd name="T51" fmla="*/ 53 h 413"/>
                  <a:gd name="T52" fmla="*/ 8 w 154"/>
                  <a:gd name="T53" fmla="*/ 58 h 413"/>
                  <a:gd name="T54" fmla="*/ 0 w 154"/>
                  <a:gd name="T55" fmla="*/ 30 h 413"/>
                  <a:gd name="T56" fmla="*/ 9 w 154"/>
                  <a:gd name="T57" fmla="*/ 18 h 413"/>
                  <a:gd name="T58" fmla="*/ 34 w 154"/>
                  <a:gd name="T59" fmla="*/ 2 h 413"/>
                  <a:gd name="T60" fmla="*/ 49 w 154"/>
                  <a:gd name="T61" fmla="*/ 0 h 413"/>
                  <a:gd name="T62" fmla="*/ 59 w 154"/>
                  <a:gd name="T63" fmla="*/ 9 h 413"/>
                  <a:gd name="T64" fmla="*/ 45 w 154"/>
                  <a:gd name="T65" fmla="*/ 23 h 413"/>
                  <a:gd name="T66" fmla="*/ 44 w 154"/>
                  <a:gd name="T67" fmla="*/ 22 h 413"/>
                  <a:gd name="T68" fmla="*/ 22 w 154"/>
                  <a:gd name="T69" fmla="*/ 35 h 413"/>
                  <a:gd name="T70" fmla="*/ 26 w 154"/>
                  <a:gd name="T71" fmla="*/ 53 h 413"/>
                  <a:gd name="T72" fmla="*/ 14 w 154"/>
                  <a:gd name="T73" fmla="*/ 17 h 413"/>
                  <a:gd name="T74" fmla="*/ 14 w 154"/>
                  <a:gd name="T75" fmla="*/ 17 h 413"/>
                  <a:gd name="T76" fmla="*/ 14 w 154"/>
                  <a:gd name="T77" fmla="*/ 17 h 413"/>
                  <a:gd name="T78" fmla="*/ 15 w 154"/>
                  <a:gd name="T79" fmla="*/ 17 h 413"/>
                  <a:gd name="T80" fmla="*/ 14 w 154"/>
                  <a:gd name="T81" fmla="*/ 17 h 413"/>
                  <a:gd name="T82" fmla="*/ 17 w 154"/>
                  <a:gd name="T83" fmla="*/ 17 h 413"/>
                  <a:gd name="T84" fmla="*/ 17 w 154"/>
                  <a:gd name="T85" fmla="*/ 16 h 413"/>
                  <a:gd name="T86" fmla="*/ 17 w 154"/>
                  <a:gd name="T87" fmla="*/ 17 h 413"/>
                  <a:gd name="T88" fmla="*/ 18 w 154"/>
                  <a:gd name="T89" fmla="*/ 16 h 413"/>
                  <a:gd name="T90" fmla="*/ 18 w 154"/>
                  <a:gd name="T91" fmla="*/ 16 h 413"/>
                  <a:gd name="T92" fmla="*/ 18 w 154"/>
                  <a:gd name="T93" fmla="*/ 16 h 413"/>
                  <a:gd name="T94" fmla="*/ 18 w 154"/>
                  <a:gd name="T95" fmla="*/ 16 h 413"/>
                  <a:gd name="T96" fmla="*/ 33 w 154"/>
                  <a:gd name="T97" fmla="*/ 3 h 413"/>
                  <a:gd name="T98" fmla="*/ 33 w 154"/>
                  <a:gd name="T99" fmla="*/ 3 h 413"/>
                  <a:gd name="T100" fmla="*/ 30 w 154"/>
                  <a:gd name="T101" fmla="*/ 32 h 413"/>
                  <a:gd name="T102" fmla="*/ 30 w 154"/>
                  <a:gd name="T103" fmla="*/ 32 h 413"/>
                  <a:gd name="T104" fmla="*/ 100 w 154"/>
                  <a:gd name="T105" fmla="*/ 82 h 413"/>
                  <a:gd name="T106" fmla="*/ 124 w 154"/>
                  <a:gd name="T107" fmla="*/ 155 h 413"/>
                  <a:gd name="T108" fmla="*/ 143 w 154"/>
                  <a:gd name="T109" fmla="*/ 154 h 413"/>
                  <a:gd name="T110" fmla="*/ 116 w 154"/>
                  <a:gd name="T111" fmla="*/ 71 h 413"/>
                  <a:gd name="T112" fmla="*/ 100 w 154"/>
                  <a:gd name="T113" fmla="*/ 82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4" h="413">
                    <a:moveTo>
                      <a:pt x="124" y="163"/>
                    </a:moveTo>
                    <a:lnTo>
                      <a:pt x="144" y="163"/>
                    </a:lnTo>
                    <a:lnTo>
                      <a:pt x="147" y="246"/>
                    </a:lnTo>
                    <a:lnTo>
                      <a:pt x="127" y="247"/>
                    </a:lnTo>
                    <a:lnTo>
                      <a:pt x="124" y="163"/>
                    </a:lnTo>
                    <a:close/>
                    <a:moveTo>
                      <a:pt x="134" y="411"/>
                    </a:moveTo>
                    <a:lnTo>
                      <a:pt x="131" y="330"/>
                    </a:lnTo>
                    <a:lnTo>
                      <a:pt x="150" y="329"/>
                    </a:lnTo>
                    <a:cubicBezTo>
                      <a:pt x="151" y="355"/>
                      <a:pt x="154" y="388"/>
                      <a:pt x="153" y="413"/>
                    </a:cubicBezTo>
                    <a:lnTo>
                      <a:pt x="134" y="412"/>
                    </a:lnTo>
                    <a:lnTo>
                      <a:pt x="134" y="411"/>
                    </a:lnTo>
                    <a:close/>
                    <a:moveTo>
                      <a:pt x="134" y="412"/>
                    </a:moveTo>
                    <a:lnTo>
                      <a:pt x="134" y="412"/>
                    </a:lnTo>
                    <a:close/>
                    <a:moveTo>
                      <a:pt x="134" y="412"/>
                    </a:moveTo>
                    <a:lnTo>
                      <a:pt x="134" y="412"/>
                    </a:lnTo>
                    <a:close/>
                    <a:moveTo>
                      <a:pt x="112" y="374"/>
                    </a:moveTo>
                    <a:lnTo>
                      <a:pt x="94" y="379"/>
                    </a:lnTo>
                    <a:lnTo>
                      <a:pt x="72" y="299"/>
                    </a:lnTo>
                    <a:lnTo>
                      <a:pt x="91" y="294"/>
                    </a:lnTo>
                    <a:lnTo>
                      <a:pt x="112" y="374"/>
                    </a:lnTo>
                    <a:close/>
                    <a:moveTo>
                      <a:pt x="69" y="214"/>
                    </a:moveTo>
                    <a:lnTo>
                      <a:pt x="51" y="219"/>
                    </a:lnTo>
                    <a:lnTo>
                      <a:pt x="29" y="138"/>
                    </a:lnTo>
                    <a:lnTo>
                      <a:pt x="48" y="133"/>
                    </a:lnTo>
                    <a:lnTo>
                      <a:pt x="69" y="214"/>
                    </a:lnTo>
                    <a:close/>
                    <a:moveTo>
                      <a:pt x="26" y="53"/>
                    </a:moveTo>
                    <a:lnTo>
                      <a:pt x="8" y="58"/>
                    </a:lnTo>
                    <a:lnTo>
                      <a:pt x="0" y="30"/>
                    </a:lnTo>
                    <a:lnTo>
                      <a:pt x="9" y="18"/>
                    </a:lnTo>
                    <a:cubicBezTo>
                      <a:pt x="20" y="17"/>
                      <a:pt x="28" y="12"/>
                      <a:pt x="34" y="2"/>
                    </a:cubicBezTo>
                    <a:lnTo>
                      <a:pt x="49" y="0"/>
                    </a:lnTo>
                    <a:lnTo>
                      <a:pt x="59" y="9"/>
                    </a:lnTo>
                    <a:lnTo>
                      <a:pt x="45" y="23"/>
                    </a:lnTo>
                    <a:lnTo>
                      <a:pt x="44" y="22"/>
                    </a:lnTo>
                    <a:cubicBezTo>
                      <a:pt x="38" y="28"/>
                      <a:pt x="30" y="33"/>
                      <a:pt x="22" y="35"/>
                    </a:cubicBezTo>
                    <a:lnTo>
                      <a:pt x="26" y="53"/>
                    </a:lnTo>
                    <a:close/>
                    <a:moveTo>
                      <a:pt x="14" y="17"/>
                    </a:moveTo>
                    <a:lnTo>
                      <a:pt x="14" y="17"/>
                    </a:lnTo>
                    <a:close/>
                    <a:moveTo>
                      <a:pt x="14" y="17"/>
                    </a:moveTo>
                    <a:lnTo>
                      <a:pt x="15" y="17"/>
                    </a:lnTo>
                    <a:lnTo>
                      <a:pt x="14" y="17"/>
                    </a:lnTo>
                    <a:close/>
                    <a:moveTo>
                      <a:pt x="17" y="17"/>
                    </a:moveTo>
                    <a:lnTo>
                      <a:pt x="17" y="16"/>
                    </a:lnTo>
                    <a:lnTo>
                      <a:pt x="17" y="17"/>
                    </a:lnTo>
                    <a:close/>
                    <a:moveTo>
                      <a:pt x="18" y="16"/>
                    </a:moveTo>
                    <a:lnTo>
                      <a:pt x="18" y="16"/>
                    </a:lnTo>
                    <a:close/>
                    <a:moveTo>
                      <a:pt x="18" y="16"/>
                    </a:moveTo>
                    <a:lnTo>
                      <a:pt x="18" y="16"/>
                    </a:lnTo>
                    <a:close/>
                    <a:moveTo>
                      <a:pt x="33" y="3"/>
                    </a:moveTo>
                    <a:lnTo>
                      <a:pt x="33" y="3"/>
                    </a:lnTo>
                    <a:close/>
                    <a:moveTo>
                      <a:pt x="30" y="32"/>
                    </a:moveTo>
                    <a:lnTo>
                      <a:pt x="30" y="32"/>
                    </a:lnTo>
                    <a:close/>
                    <a:moveTo>
                      <a:pt x="100" y="82"/>
                    </a:moveTo>
                    <a:cubicBezTo>
                      <a:pt x="114" y="104"/>
                      <a:pt x="123" y="129"/>
                      <a:pt x="124" y="155"/>
                    </a:cubicBezTo>
                    <a:lnTo>
                      <a:pt x="143" y="154"/>
                    </a:lnTo>
                    <a:cubicBezTo>
                      <a:pt x="141" y="122"/>
                      <a:pt x="134" y="98"/>
                      <a:pt x="116" y="71"/>
                    </a:cubicBezTo>
                    <a:lnTo>
                      <a:pt x="10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4" name="Oval 1984">
                <a:extLst>
                  <a:ext uri="{FF2B5EF4-FFF2-40B4-BE49-F238E27FC236}">
                    <a16:creationId xmlns:a16="http://schemas.microsoft.com/office/drawing/2014/main" id="{C8AC9B1F-AD8E-4F9A-8AD2-C7FAC2328F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9175" y="5354639"/>
                <a:ext cx="26987" cy="26988"/>
              </a:xfrm>
              <a:prstGeom prst="ellipse">
                <a:avLst/>
              </a:prstGeom>
              <a:noFill/>
              <a:ln w="6350" cap="flat">
                <a:solidFill>
                  <a:srgbClr val="FFFFFF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5" name="Freeform 1985">
                <a:extLst>
                  <a:ext uri="{FF2B5EF4-FFF2-40B4-BE49-F238E27FC236}">
                    <a16:creationId xmlns:a16="http://schemas.microsoft.com/office/drawing/2014/main" id="{5C2EAFC4-3488-4AFE-B124-9C8E8C3C3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0913" y="5257801"/>
                <a:ext cx="63500" cy="39688"/>
              </a:xfrm>
              <a:custGeom>
                <a:avLst/>
                <a:gdLst>
                  <a:gd name="T0" fmla="*/ 0 w 189"/>
                  <a:gd name="T1" fmla="*/ 100 h 114"/>
                  <a:gd name="T2" fmla="*/ 84 w 189"/>
                  <a:gd name="T3" fmla="*/ 35 h 114"/>
                  <a:gd name="T4" fmla="*/ 185 w 189"/>
                  <a:gd name="T5" fmla="*/ 0 h 114"/>
                  <a:gd name="T6" fmla="*/ 189 w 189"/>
                  <a:gd name="T7" fmla="*/ 19 h 114"/>
                  <a:gd name="T8" fmla="*/ 94 w 189"/>
                  <a:gd name="T9" fmla="*/ 52 h 114"/>
                  <a:gd name="T10" fmla="*/ 14 w 189"/>
                  <a:gd name="T11" fmla="*/ 114 h 114"/>
                  <a:gd name="T12" fmla="*/ 0 w 189"/>
                  <a:gd name="T13" fmla="*/ 10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9" h="114">
                    <a:moveTo>
                      <a:pt x="0" y="100"/>
                    </a:moveTo>
                    <a:cubicBezTo>
                      <a:pt x="24" y="74"/>
                      <a:pt x="53" y="52"/>
                      <a:pt x="84" y="35"/>
                    </a:cubicBezTo>
                    <a:cubicBezTo>
                      <a:pt x="116" y="18"/>
                      <a:pt x="150" y="6"/>
                      <a:pt x="185" y="0"/>
                    </a:cubicBezTo>
                    <a:lnTo>
                      <a:pt x="189" y="19"/>
                    </a:lnTo>
                    <a:cubicBezTo>
                      <a:pt x="155" y="25"/>
                      <a:pt x="123" y="36"/>
                      <a:pt x="94" y="52"/>
                    </a:cubicBezTo>
                    <a:cubicBezTo>
                      <a:pt x="64" y="68"/>
                      <a:pt x="37" y="89"/>
                      <a:pt x="14" y="114"/>
                    </a:cubicBez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6" name="Freeform 1986">
                <a:extLst>
                  <a:ext uri="{FF2B5EF4-FFF2-40B4-BE49-F238E27FC236}">
                    <a16:creationId xmlns:a16="http://schemas.microsoft.com/office/drawing/2014/main" id="{903529D3-8EC9-40B7-989B-5AAD2EF99F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9650" y="5249864"/>
                <a:ext cx="22225" cy="25400"/>
              </a:xfrm>
              <a:custGeom>
                <a:avLst/>
                <a:gdLst>
                  <a:gd name="T0" fmla="*/ 8 w 71"/>
                  <a:gd name="T1" fmla="*/ 77 h 77"/>
                  <a:gd name="T2" fmla="*/ 71 w 71"/>
                  <a:gd name="T3" fmla="*/ 32 h 77"/>
                  <a:gd name="T4" fmla="*/ 0 w 71"/>
                  <a:gd name="T5" fmla="*/ 0 h 77"/>
                  <a:gd name="T6" fmla="*/ 8 w 71"/>
                  <a:gd name="T7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" h="77">
                    <a:moveTo>
                      <a:pt x="8" y="77"/>
                    </a:moveTo>
                    <a:lnTo>
                      <a:pt x="71" y="32"/>
                    </a:lnTo>
                    <a:lnTo>
                      <a:pt x="0" y="0"/>
                    </a:lnTo>
                    <a:lnTo>
                      <a:pt x="8" y="7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7" name="Freeform 1987">
                <a:extLst>
                  <a:ext uri="{FF2B5EF4-FFF2-40B4-BE49-F238E27FC236}">
                    <a16:creationId xmlns:a16="http://schemas.microsoft.com/office/drawing/2014/main" id="{D6B05CE8-C3B4-4D3D-A390-2B52D9BBF4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4900" y="5403851"/>
                <a:ext cx="31750" cy="44450"/>
              </a:xfrm>
              <a:custGeom>
                <a:avLst/>
                <a:gdLst>
                  <a:gd name="T0" fmla="*/ 94 w 94"/>
                  <a:gd name="T1" fmla="*/ 7 h 131"/>
                  <a:gd name="T2" fmla="*/ 61 w 94"/>
                  <a:gd name="T3" fmla="*/ 73 h 131"/>
                  <a:gd name="T4" fmla="*/ 14 w 94"/>
                  <a:gd name="T5" fmla="*/ 131 h 131"/>
                  <a:gd name="T6" fmla="*/ 0 w 94"/>
                  <a:gd name="T7" fmla="*/ 117 h 131"/>
                  <a:gd name="T8" fmla="*/ 44 w 94"/>
                  <a:gd name="T9" fmla="*/ 63 h 131"/>
                  <a:gd name="T10" fmla="*/ 75 w 94"/>
                  <a:gd name="T11" fmla="*/ 0 h 131"/>
                  <a:gd name="T12" fmla="*/ 94 w 94"/>
                  <a:gd name="T13" fmla="*/ 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131">
                    <a:moveTo>
                      <a:pt x="94" y="7"/>
                    </a:moveTo>
                    <a:cubicBezTo>
                      <a:pt x="85" y="30"/>
                      <a:pt x="74" y="53"/>
                      <a:pt x="61" y="73"/>
                    </a:cubicBezTo>
                    <a:cubicBezTo>
                      <a:pt x="47" y="94"/>
                      <a:pt x="32" y="114"/>
                      <a:pt x="14" y="131"/>
                    </a:cubicBezTo>
                    <a:lnTo>
                      <a:pt x="0" y="117"/>
                    </a:lnTo>
                    <a:cubicBezTo>
                      <a:pt x="17" y="101"/>
                      <a:pt x="32" y="83"/>
                      <a:pt x="44" y="63"/>
                    </a:cubicBezTo>
                    <a:cubicBezTo>
                      <a:pt x="57" y="43"/>
                      <a:pt x="67" y="22"/>
                      <a:pt x="75" y="0"/>
                    </a:cubicBezTo>
                    <a:lnTo>
                      <a:pt x="94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8" name="Freeform 1988">
                <a:extLst>
                  <a:ext uri="{FF2B5EF4-FFF2-40B4-BE49-F238E27FC236}">
                    <a16:creationId xmlns:a16="http://schemas.microsoft.com/office/drawing/2014/main" id="{74E43259-5736-41B1-A6D3-690C136BE1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3788" y="5432426"/>
                <a:ext cx="25400" cy="25400"/>
              </a:xfrm>
              <a:custGeom>
                <a:avLst/>
                <a:gdLst>
                  <a:gd name="T0" fmla="*/ 25 w 76"/>
                  <a:gd name="T1" fmla="*/ 0 h 73"/>
                  <a:gd name="T2" fmla="*/ 0 w 76"/>
                  <a:gd name="T3" fmla="*/ 73 h 73"/>
                  <a:gd name="T4" fmla="*/ 76 w 76"/>
                  <a:gd name="T5" fmla="*/ 59 h 73"/>
                  <a:gd name="T6" fmla="*/ 25 w 76"/>
                  <a:gd name="T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73">
                    <a:moveTo>
                      <a:pt x="25" y="0"/>
                    </a:moveTo>
                    <a:lnTo>
                      <a:pt x="0" y="73"/>
                    </a:lnTo>
                    <a:lnTo>
                      <a:pt x="76" y="5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9" name="Freeform 1989">
                <a:extLst>
                  <a:ext uri="{FF2B5EF4-FFF2-40B4-BE49-F238E27FC236}">
                    <a16:creationId xmlns:a16="http://schemas.microsoft.com/office/drawing/2014/main" id="{C3D4C11F-DB96-4BAB-AD17-89C066F8A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0413" y="5697539"/>
                <a:ext cx="100012" cy="57150"/>
              </a:xfrm>
              <a:custGeom>
                <a:avLst/>
                <a:gdLst>
                  <a:gd name="T0" fmla="*/ 235 w 298"/>
                  <a:gd name="T1" fmla="*/ 92 h 168"/>
                  <a:gd name="T2" fmla="*/ 262 w 298"/>
                  <a:gd name="T3" fmla="*/ 103 h 168"/>
                  <a:gd name="T4" fmla="*/ 292 w 298"/>
                  <a:gd name="T5" fmla="*/ 122 h 168"/>
                  <a:gd name="T6" fmla="*/ 296 w 298"/>
                  <a:gd name="T7" fmla="*/ 155 h 168"/>
                  <a:gd name="T8" fmla="*/ 293 w 298"/>
                  <a:gd name="T9" fmla="*/ 162 h 168"/>
                  <a:gd name="T10" fmla="*/ 287 w 298"/>
                  <a:gd name="T11" fmla="*/ 164 h 168"/>
                  <a:gd name="T12" fmla="*/ 169 w 298"/>
                  <a:gd name="T13" fmla="*/ 158 h 168"/>
                  <a:gd name="T14" fmla="*/ 82 w 298"/>
                  <a:gd name="T15" fmla="*/ 136 h 168"/>
                  <a:gd name="T16" fmla="*/ 18 w 298"/>
                  <a:gd name="T17" fmla="*/ 118 h 168"/>
                  <a:gd name="T18" fmla="*/ 5 w 298"/>
                  <a:gd name="T19" fmla="*/ 19 h 168"/>
                  <a:gd name="T20" fmla="*/ 30 w 298"/>
                  <a:gd name="T21" fmla="*/ 12 h 168"/>
                  <a:gd name="T22" fmla="*/ 65 w 298"/>
                  <a:gd name="T23" fmla="*/ 5 h 168"/>
                  <a:gd name="T24" fmla="*/ 146 w 298"/>
                  <a:gd name="T25" fmla="*/ 10 h 168"/>
                  <a:gd name="T26" fmla="*/ 193 w 298"/>
                  <a:gd name="T27" fmla="*/ 69 h 168"/>
                  <a:gd name="T28" fmla="*/ 235 w 298"/>
                  <a:gd name="T29" fmla="*/ 92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8" h="168">
                    <a:moveTo>
                      <a:pt x="235" y="92"/>
                    </a:moveTo>
                    <a:cubicBezTo>
                      <a:pt x="244" y="96"/>
                      <a:pt x="253" y="100"/>
                      <a:pt x="262" y="103"/>
                    </a:cubicBezTo>
                    <a:cubicBezTo>
                      <a:pt x="274" y="106"/>
                      <a:pt x="285" y="113"/>
                      <a:pt x="292" y="122"/>
                    </a:cubicBezTo>
                    <a:cubicBezTo>
                      <a:pt x="297" y="133"/>
                      <a:pt x="298" y="144"/>
                      <a:pt x="296" y="155"/>
                    </a:cubicBezTo>
                    <a:cubicBezTo>
                      <a:pt x="296" y="158"/>
                      <a:pt x="295" y="160"/>
                      <a:pt x="293" y="162"/>
                    </a:cubicBezTo>
                    <a:cubicBezTo>
                      <a:pt x="291" y="163"/>
                      <a:pt x="289" y="164"/>
                      <a:pt x="287" y="164"/>
                    </a:cubicBezTo>
                    <a:cubicBezTo>
                      <a:pt x="247" y="168"/>
                      <a:pt x="208" y="166"/>
                      <a:pt x="169" y="158"/>
                    </a:cubicBezTo>
                    <a:cubicBezTo>
                      <a:pt x="141" y="148"/>
                      <a:pt x="112" y="140"/>
                      <a:pt x="82" y="136"/>
                    </a:cubicBezTo>
                    <a:cubicBezTo>
                      <a:pt x="59" y="140"/>
                      <a:pt x="36" y="134"/>
                      <a:pt x="18" y="118"/>
                    </a:cubicBezTo>
                    <a:cubicBezTo>
                      <a:pt x="4" y="87"/>
                      <a:pt x="0" y="52"/>
                      <a:pt x="5" y="19"/>
                    </a:cubicBezTo>
                    <a:cubicBezTo>
                      <a:pt x="9" y="15"/>
                      <a:pt x="24" y="14"/>
                      <a:pt x="30" y="12"/>
                    </a:cubicBezTo>
                    <a:cubicBezTo>
                      <a:pt x="41" y="9"/>
                      <a:pt x="53" y="6"/>
                      <a:pt x="65" y="5"/>
                    </a:cubicBezTo>
                    <a:cubicBezTo>
                      <a:pt x="75" y="4"/>
                      <a:pt x="143" y="0"/>
                      <a:pt x="146" y="10"/>
                    </a:cubicBezTo>
                    <a:cubicBezTo>
                      <a:pt x="155" y="34"/>
                      <a:pt x="171" y="55"/>
                      <a:pt x="193" y="69"/>
                    </a:cubicBezTo>
                    <a:cubicBezTo>
                      <a:pt x="206" y="78"/>
                      <a:pt x="220" y="86"/>
                      <a:pt x="235" y="92"/>
                    </a:cubicBezTo>
                    <a:close/>
                  </a:path>
                </a:pathLst>
              </a:custGeom>
              <a:solidFill>
                <a:srgbClr val="173E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0" name="Freeform 1990">
                <a:extLst>
                  <a:ext uri="{FF2B5EF4-FFF2-40B4-BE49-F238E27FC236}">
                    <a16:creationId xmlns:a16="http://schemas.microsoft.com/office/drawing/2014/main" id="{D1274963-8CEC-4390-9173-F0AB9CCCFD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6588" y="5729289"/>
                <a:ext cx="55562" cy="100013"/>
              </a:xfrm>
              <a:custGeom>
                <a:avLst/>
                <a:gdLst>
                  <a:gd name="T0" fmla="*/ 154 w 166"/>
                  <a:gd name="T1" fmla="*/ 283 h 298"/>
                  <a:gd name="T2" fmla="*/ 124 w 166"/>
                  <a:gd name="T3" fmla="*/ 298 h 298"/>
                  <a:gd name="T4" fmla="*/ 59 w 166"/>
                  <a:gd name="T5" fmla="*/ 262 h 298"/>
                  <a:gd name="T6" fmla="*/ 36 w 166"/>
                  <a:gd name="T7" fmla="*/ 230 h 298"/>
                  <a:gd name="T8" fmla="*/ 12 w 166"/>
                  <a:gd name="T9" fmla="*/ 120 h 298"/>
                  <a:gd name="T10" fmla="*/ 3 w 166"/>
                  <a:gd name="T11" fmla="*/ 97 h 298"/>
                  <a:gd name="T12" fmla="*/ 5 w 166"/>
                  <a:gd name="T13" fmla="*/ 43 h 298"/>
                  <a:gd name="T14" fmla="*/ 18 w 166"/>
                  <a:gd name="T15" fmla="*/ 14 h 298"/>
                  <a:gd name="T16" fmla="*/ 38 w 166"/>
                  <a:gd name="T17" fmla="*/ 6 h 298"/>
                  <a:gd name="T18" fmla="*/ 97 w 166"/>
                  <a:gd name="T19" fmla="*/ 12 h 298"/>
                  <a:gd name="T20" fmla="*/ 121 w 166"/>
                  <a:gd name="T21" fmla="*/ 61 h 298"/>
                  <a:gd name="T22" fmla="*/ 125 w 166"/>
                  <a:gd name="T23" fmla="*/ 111 h 298"/>
                  <a:gd name="T24" fmla="*/ 138 w 166"/>
                  <a:gd name="T25" fmla="*/ 153 h 298"/>
                  <a:gd name="T26" fmla="*/ 157 w 166"/>
                  <a:gd name="T27" fmla="*/ 194 h 298"/>
                  <a:gd name="T28" fmla="*/ 163 w 166"/>
                  <a:gd name="T29" fmla="*/ 225 h 298"/>
                  <a:gd name="T30" fmla="*/ 164 w 166"/>
                  <a:gd name="T31" fmla="*/ 258 h 298"/>
                  <a:gd name="T32" fmla="*/ 154 w 166"/>
                  <a:gd name="T33" fmla="*/ 283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6" h="298">
                    <a:moveTo>
                      <a:pt x="154" y="283"/>
                    </a:moveTo>
                    <a:cubicBezTo>
                      <a:pt x="147" y="292"/>
                      <a:pt x="136" y="298"/>
                      <a:pt x="124" y="298"/>
                    </a:cubicBezTo>
                    <a:cubicBezTo>
                      <a:pt x="98" y="296"/>
                      <a:pt x="74" y="282"/>
                      <a:pt x="59" y="262"/>
                    </a:cubicBezTo>
                    <a:cubicBezTo>
                      <a:pt x="50" y="252"/>
                      <a:pt x="42" y="242"/>
                      <a:pt x="36" y="230"/>
                    </a:cubicBezTo>
                    <a:cubicBezTo>
                      <a:pt x="18" y="195"/>
                      <a:pt x="24" y="156"/>
                      <a:pt x="12" y="120"/>
                    </a:cubicBezTo>
                    <a:cubicBezTo>
                      <a:pt x="9" y="112"/>
                      <a:pt x="6" y="105"/>
                      <a:pt x="3" y="97"/>
                    </a:cubicBezTo>
                    <a:cubicBezTo>
                      <a:pt x="0" y="79"/>
                      <a:pt x="0" y="61"/>
                      <a:pt x="5" y="43"/>
                    </a:cubicBezTo>
                    <a:cubicBezTo>
                      <a:pt x="6" y="32"/>
                      <a:pt x="11" y="22"/>
                      <a:pt x="18" y="14"/>
                    </a:cubicBezTo>
                    <a:cubicBezTo>
                      <a:pt x="24" y="10"/>
                      <a:pt x="31" y="7"/>
                      <a:pt x="38" y="6"/>
                    </a:cubicBezTo>
                    <a:cubicBezTo>
                      <a:pt x="58" y="0"/>
                      <a:pt x="79" y="2"/>
                      <a:pt x="97" y="12"/>
                    </a:cubicBezTo>
                    <a:cubicBezTo>
                      <a:pt x="111" y="24"/>
                      <a:pt x="120" y="42"/>
                      <a:pt x="121" y="61"/>
                    </a:cubicBezTo>
                    <a:cubicBezTo>
                      <a:pt x="124" y="78"/>
                      <a:pt x="125" y="94"/>
                      <a:pt x="125" y="111"/>
                    </a:cubicBezTo>
                    <a:cubicBezTo>
                      <a:pt x="125" y="126"/>
                      <a:pt x="130" y="141"/>
                      <a:pt x="138" y="153"/>
                    </a:cubicBezTo>
                    <a:cubicBezTo>
                      <a:pt x="146" y="166"/>
                      <a:pt x="153" y="179"/>
                      <a:pt x="157" y="194"/>
                    </a:cubicBezTo>
                    <a:cubicBezTo>
                      <a:pt x="159" y="204"/>
                      <a:pt x="161" y="215"/>
                      <a:pt x="163" y="225"/>
                    </a:cubicBezTo>
                    <a:cubicBezTo>
                      <a:pt x="165" y="236"/>
                      <a:pt x="166" y="247"/>
                      <a:pt x="164" y="258"/>
                    </a:cubicBezTo>
                    <a:cubicBezTo>
                      <a:pt x="163" y="267"/>
                      <a:pt x="160" y="276"/>
                      <a:pt x="154" y="283"/>
                    </a:cubicBezTo>
                    <a:close/>
                  </a:path>
                </a:pathLst>
              </a:custGeom>
              <a:solidFill>
                <a:srgbClr val="173E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1" name="Freeform 1991">
                <a:extLst>
                  <a:ext uri="{FF2B5EF4-FFF2-40B4-BE49-F238E27FC236}">
                    <a16:creationId xmlns:a16="http://schemas.microsoft.com/office/drawing/2014/main" id="{C545870E-0F84-453A-AC08-CEA0BE1154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8800" y="5275264"/>
                <a:ext cx="252412" cy="473075"/>
              </a:xfrm>
              <a:custGeom>
                <a:avLst/>
                <a:gdLst>
                  <a:gd name="T0" fmla="*/ 513 w 758"/>
                  <a:gd name="T1" fmla="*/ 155 h 1405"/>
                  <a:gd name="T2" fmla="*/ 246 w 758"/>
                  <a:gd name="T3" fmla="*/ 41 h 1405"/>
                  <a:gd name="T4" fmla="*/ 236 w 758"/>
                  <a:gd name="T5" fmla="*/ 1405 h 1405"/>
                  <a:gd name="T6" fmla="*/ 366 w 758"/>
                  <a:gd name="T7" fmla="*/ 1405 h 1405"/>
                  <a:gd name="T8" fmla="*/ 340 w 758"/>
                  <a:gd name="T9" fmla="*/ 522 h 1405"/>
                  <a:gd name="T10" fmla="*/ 610 w 758"/>
                  <a:gd name="T11" fmla="*/ 1285 h 1405"/>
                  <a:gd name="T12" fmla="*/ 758 w 758"/>
                  <a:gd name="T13" fmla="*/ 1278 h 1405"/>
                  <a:gd name="T14" fmla="*/ 513 w 758"/>
                  <a:gd name="T15" fmla="*/ 155 h 1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8" h="1405">
                    <a:moveTo>
                      <a:pt x="513" y="155"/>
                    </a:moveTo>
                    <a:cubicBezTo>
                      <a:pt x="512" y="136"/>
                      <a:pt x="322" y="53"/>
                      <a:pt x="246" y="41"/>
                    </a:cubicBezTo>
                    <a:cubicBezTo>
                      <a:pt x="0" y="0"/>
                      <a:pt x="142" y="986"/>
                      <a:pt x="236" y="1405"/>
                    </a:cubicBezTo>
                    <a:lnTo>
                      <a:pt x="366" y="1405"/>
                    </a:lnTo>
                    <a:cubicBezTo>
                      <a:pt x="347" y="1091"/>
                      <a:pt x="322" y="836"/>
                      <a:pt x="340" y="522"/>
                    </a:cubicBezTo>
                    <a:cubicBezTo>
                      <a:pt x="340" y="522"/>
                      <a:pt x="589" y="1267"/>
                      <a:pt x="610" y="1285"/>
                    </a:cubicBezTo>
                    <a:cubicBezTo>
                      <a:pt x="632" y="1303"/>
                      <a:pt x="740" y="1301"/>
                      <a:pt x="758" y="1278"/>
                    </a:cubicBezTo>
                    <a:cubicBezTo>
                      <a:pt x="712" y="929"/>
                      <a:pt x="541" y="508"/>
                      <a:pt x="513" y="155"/>
                    </a:cubicBezTo>
                    <a:close/>
                  </a:path>
                </a:pathLst>
              </a:custGeom>
              <a:solidFill>
                <a:srgbClr val="173E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2" name="Freeform 1992">
                <a:extLst>
                  <a:ext uri="{FF2B5EF4-FFF2-40B4-BE49-F238E27FC236}">
                    <a16:creationId xmlns:a16="http://schemas.microsoft.com/office/drawing/2014/main" id="{D6F2BEF3-AEA4-4E45-B7FC-10F0FA56E0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6425" y="5138739"/>
                <a:ext cx="165100" cy="233363"/>
              </a:xfrm>
              <a:custGeom>
                <a:avLst/>
                <a:gdLst>
                  <a:gd name="T0" fmla="*/ 375 w 499"/>
                  <a:gd name="T1" fmla="*/ 538 h 695"/>
                  <a:gd name="T2" fmla="*/ 456 w 499"/>
                  <a:gd name="T3" fmla="*/ 304 h 695"/>
                  <a:gd name="T4" fmla="*/ 492 w 499"/>
                  <a:gd name="T5" fmla="*/ 193 h 695"/>
                  <a:gd name="T6" fmla="*/ 344 w 499"/>
                  <a:gd name="T7" fmla="*/ 29 h 695"/>
                  <a:gd name="T8" fmla="*/ 105 w 499"/>
                  <a:gd name="T9" fmla="*/ 154 h 695"/>
                  <a:gd name="T10" fmla="*/ 3 w 499"/>
                  <a:gd name="T11" fmla="*/ 513 h 695"/>
                  <a:gd name="T12" fmla="*/ 135 w 499"/>
                  <a:gd name="T13" fmla="*/ 657 h 695"/>
                  <a:gd name="T14" fmla="*/ 375 w 499"/>
                  <a:gd name="T15" fmla="*/ 538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9" h="695">
                    <a:moveTo>
                      <a:pt x="375" y="538"/>
                    </a:moveTo>
                    <a:cubicBezTo>
                      <a:pt x="411" y="382"/>
                      <a:pt x="432" y="346"/>
                      <a:pt x="456" y="304"/>
                    </a:cubicBezTo>
                    <a:cubicBezTo>
                      <a:pt x="476" y="268"/>
                      <a:pt x="499" y="235"/>
                      <a:pt x="492" y="193"/>
                    </a:cubicBezTo>
                    <a:cubicBezTo>
                      <a:pt x="477" y="117"/>
                      <a:pt x="401" y="53"/>
                      <a:pt x="344" y="29"/>
                    </a:cubicBezTo>
                    <a:cubicBezTo>
                      <a:pt x="273" y="0"/>
                      <a:pt x="172" y="90"/>
                      <a:pt x="105" y="154"/>
                    </a:cubicBezTo>
                    <a:cubicBezTo>
                      <a:pt x="106" y="267"/>
                      <a:pt x="22" y="253"/>
                      <a:pt x="3" y="513"/>
                    </a:cubicBezTo>
                    <a:cubicBezTo>
                      <a:pt x="0" y="613"/>
                      <a:pt x="90" y="646"/>
                      <a:pt x="135" y="657"/>
                    </a:cubicBezTo>
                    <a:cubicBezTo>
                      <a:pt x="165" y="665"/>
                      <a:pt x="339" y="695"/>
                      <a:pt x="375" y="538"/>
                    </a:cubicBezTo>
                    <a:close/>
                  </a:path>
                </a:pathLst>
              </a:custGeom>
              <a:solidFill>
                <a:srgbClr val="FAD3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3" name="Freeform 1993">
                <a:extLst>
                  <a:ext uri="{FF2B5EF4-FFF2-40B4-BE49-F238E27FC236}">
                    <a16:creationId xmlns:a16="http://schemas.microsoft.com/office/drawing/2014/main" id="{798D90B8-AEEC-4BBB-8039-36D377F8E6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2950" y="5276851"/>
                <a:ext cx="49212" cy="182563"/>
              </a:xfrm>
              <a:custGeom>
                <a:avLst/>
                <a:gdLst>
                  <a:gd name="T0" fmla="*/ 2 w 144"/>
                  <a:gd name="T1" fmla="*/ 459 h 543"/>
                  <a:gd name="T2" fmla="*/ 8 w 144"/>
                  <a:gd name="T3" fmla="*/ 204 h 543"/>
                  <a:gd name="T4" fmla="*/ 20 w 144"/>
                  <a:gd name="T5" fmla="*/ 35 h 543"/>
                  <a:gd name="T6" fmla="*/ 144 w 144"/>
                  <a:gd name="T7" fmla="*/ 131 h 543"/>
                  <a:gd name="T8" fmla="*/ 74 w 144"/>
                  <a:gd name="T9" fmla="*/ 503 h 543"/>
                  <a:gd name="T10" fmla="*/ 68 w 144"/>
                  <a:gd name="T11" fmla="*/ 533 h 543"/>
                  <a:gd name="T12" fmla="*/ 45 w 144"/>
                  <a:gd name="T13" fmla="*/ 543 h 543"/>
                  <a:gd name="T14" fmla="*/ 7 w 144"/>
                  <a:gd name="T15" fmla="*/ 511 h 543"/>
                  <a:gd name="T16" fmla="*/ 2 w 144"/>
                  <a:gd name="T17" fmla="*/ 459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4" h="543">
                    <a:moveTo>
                      <a:pt x="2" y="459"/>
                    </a:moveTo>
                    <a:cubicBezTo>
                      <a:pt x="4" y="383"/>
                      <a:pt x="6" y="280"/>
                      <a:pt x="8" y="204"/>
                    </a:cubicBezTo>
                    <a:cubicBezTo>
                      <a:pt x="9" y="148"/>
                      <a:pt x="13" y="91"/>
                      <a:pt x="20" y="35"/>
                    </a:cubicBezTo>
                    <a:cubicBezTo>
                      <a:pt x="67" y="2"/>
                      <a:pt x="144" y="0"/>
                      <a:pt x="144" y="131"/>
                    </a:cubicBezTo>
                    <a:cubicBezTo>
                      <a:pt x="144" y="261"/>
                      <a:pt x="77" y="376"/>
                      <a:pt x="74" y="503"/>
                    </a:cubicBezTo>
                    <a:cubicBezTo>
                      <a:pt x="76" y="513"/>
                      <a:pt x="73" y="524"/>
                      <a:pt x="68" y="533"/>
                    </a:cubicBezTo>
                    <a:cubicBezTo>
                      <a:pt x="62" y="540"/>
                      <a:pt x="54" y="543"/>
                      <a:pt x="45" y="543"/>
                    </a:cubicBezTo>
                    <a:cubicBezTo>
                      <a:pt x="27" y="540"/>
                      <a:pt x="12" y="528"/>
                      <a:pt x="7" y="511"/>
                    </a:cubicBezTo>
                    <a:cubicBezTo>
                      <a:pt x="2" y="494"/>
                      <a:pt x="0" y="476"/>
                      <a:pt x="2" y="459"/>
                    </a:cubicBezTo>
                    <a:close/>
                  </a:path>
                </a:pathLst>
              </a:custGeom>
              <a:solidFill>
                <a:srgbClr val="783C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4" name="Freeform 1994">
                <a:extLst>
                  <a:ext uri="{FF2B5EF4-FFF2-40B4-BE49-F238E27FC236}">
                    <a16:creationId xmlns:a16="http://schemas.microsoft.com/office/drawing/2014/main" id="{8C6D8C4C-79A4-47C0-89EE-4ECF7AA42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0725" y="5432426"/>
                <a:ext cx="57150" cy="76200"/>
              </a:xfrm>
              <a:custGeom>
                <a:avLst/>
                <a:gdLst>
                  <a:gd name="T0" fmla="*/ 64 w 171"/>
                  <a:gd name="T1" fmla="*/ 17 h 227"/>
                  <a:gd name="T2" fmla="*/ 24 w 171"/>
                  <a:gd name="T3" fmla="*/ 84 h 227"/>
                  <a:gd name="T4" fmla="*/ 5 w 171"/>
                  <a:gd name="T5" fmla="*/ 132 h 227"/>
                  <a:gd name="T6" fmla="*/ 4 w 171"/>
                  <a:gd name="T7" fmla="*/ 146 h 227"/>
                  <a:gd name="T8" fmla="*/ 9 w 171"/>
                  <a:gd name="T9" fmla="*/ 147 h 227"/>
                  <a:gd name="T10" fmla="*/ 30 w 171"/>
                  <a:gd name="T11" fmla="*/ 134 h 227"/>
                  <a:gd name="T12" fmla="*/ 45 w 171"/>
                  <a:gd name="T13" fmla="*/ 114 h 227"/>
                  <a:gd name="T14" fmla="*/ 64 w 171"/>
                  <a:gd name="T15" fmla="*/ 100 h 227"/>
                  <a:gd name="T16" fmla="*/ 72 w 171"/>
                  <a:gd name="T17" fmla="*/ 98 h 227"/>
                  <a:gd name="T18" fmla="*/ 85 w 171"/>
                  <a:gd name="T19" fmla="*/ 109 h 227"/>
                  <a:gd name="T20" fmla="*/ 113 w 171"/>
                  <a:gd name="T21" fmla="*/ 182 h 227"/>
                  <a:gd name="T22" fmla="*/ 134 w 171"/>
                  <a:gd name="T23" fmla="*/ 225 h 227"/>
                  <a:gd name="T24" fmla="*/ 137 w 171"/>
                  <a:gd name="T25" fmla="*/ 226 h 227"/>
                  <a:gd name="T26" fmla="*/ 143 w 171"/>
                  <a:gd name="T27" fmla="*/ 218 h 227"/>
                  <a:gd name="T28" fmla="*/ 169 w 171"/>
                  <a:gd name="T29" fmla="*/ 132 h 227"/>
                  <a:gd name="T30" fmla="*/ 161 w 171"/>
                  <a:gd name="T31" fmla="*/ 94 h 227"/>
                  <a:gd name="T32" fmla="*/ 156 w 171"/>
                  <a:gd name="T33" fmla="*/ 61 h 227"/>
                  <a:gd name="T34" fmla="*/ 147 w 171"/>
                  <a:gd name="T35" fmla="*/ 6 h 227"/>
                  <a:gd name="T36" fmla="*/ 68 w 171"/>
                  <a:gd name="T37" fmla="*/ 13 h 227"/>
                  <a:gd name="T38" fmla="*/ 64 w 171"/>
                  <a:gd name="T39" fmla="*/ 1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227">
                    <a:moveTo>
                      <a:pt x="64" y="17"/>
                    </a:moveTo>
                    <a:cubicBezTo>
                      <a:pt x="45" y="35"/>
                      <a:pt x="32" y="58"/>
                      <a:pt x="24" y="84"/>
                    </a:cubicBezTo>
                    <a:cubicBezTo>
                      <a:pt x="20" y="101"/>
                      <a:pt x="13" y="117"/>
                      <a:pt x="5" y="132"/>
                    </a:cubicBezTo>
                    <a:cubicBezTo>
                      <a:pt x="2" y="137"/>
                      <a:pt x="0" y="143"/>
                      <a:pt x="4" y="146"/>
                    </a:cubicBezTo>
                    <a:cubicBezTo>
                      <a:pt x="6" y="147"/>
                      <a:pt x="7" y="147"/>
                      <a:pt x="9" y="147"/>
                    </a:cubicBezTo>
                    <a:cubicBezTo>
                      <a:pt x="17" y="146"/>
                      <a:pt x="25" y="142"/>
                      <a:pt x="30" y="134"/>
                    </a:cubicBezTo>
                    <a:cubicBezTo>
                      <a:pt x="35" y="128"/>
                      <a:pt x="39" y="120"/>
                      <a:pt x="45" y="114"/>
                    </a:cubicBezTo>
                    <a:cubicBezTo>
                      <a:pt x="50" y="107"/>
                      <a:pt x="57" y="103"/>
                      <a:pt x="64" y="100"/>
                    </a:cubicBezTo>
                    <a:cubicBezTo>
                      <a:pt x="67" y="99"/>
                      <a:pt x="70" y="98"/>
                      <a:pt x="72" y="98"/>
                    </a:cubicBezTo>
                    <a:cubicBezTo>
                      <a:pt x="78" y="99"/>
                      <a:pt x="82" y="104"/>
                      <a:pt x="85" y="109"/>
                    </a:cubicBezTo>
                    <a:cubicBezTo>
                      <a:pt x="98" y="132"/>
                      <a:pt x="108" y="156"/>
                      <a:pt x="113" y="182"/>
                    </a:cubicBezTo>
                    <a:cubicBezTo>
                      <a:pt x="115" y="198"/>
                      <a:pt x="122" y="214"/>
                      <a:pt x="134" y="225"/>
                    </a:cubicBezTo>
                    <a:cubicBezTo>
                      <a:pt x="135" y="226"/>
                      <a:pt x="136" y="226"/>
                      <a:pt x="137" y="226"/>
                    </a:cubicBezTo>
                    <a:cubicBezTo>
                      <a:pt x="141" y="227"/>
                      <a:pt x="142" y="221"/>
                      <a:pt x="143" y="218"/>
                    </a:cubicBezTo>
                    <a:cubicBezTo>
                      <a:pt x="149" y="188"/>
                      <a:pt x="158" y="160"/>
                      <a:pt x="169" y="132"/>
                    </a:cubicBezTo>
                    <a:cubicBezTo>
                      <a:pt x="171" y="118"/>
                      <a:pt x="165" y="112"/>
                      <a:pt x="161" y="94"/>
                    </a:cubicBezTo>
                    <a:cubicBezTo>
                      <a:pt x="158" y="83"/>
                      <a:pt x="156" y="72"/>
                      <a:pt x="156" y="61"/>
                    </a:cubicBezTo>
                    <a:cubicBezTo>
                      <a:pt x="150" y="43"/>
                      <a:pt x="147" y="24"/>
                      <a:pt x="147" y="6"/>
                    </a:cubicBezTo>
                    <a:cubicBezTo>
                      <a:pt x="125" y="11"/>
                      <a:pt x="85" y="0"/>
                      <a:pt x="68" y="13"/>
                    </a:cubicBezTo>
                    <a:cubicBezTo>
                      <a:pt x="66" y="14"/>
                      <a:pt x="65" y="15"/>
                      <a:pt x="64" y="17"/>
                    </a:cubicBezTo>
                    <a:close/>
                  </a:path>
                </a:pathLst>
              </a:custGeom>
              <a:solidFill>
                <a:srgbClr val="783C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5" name="Freeform 1995">
                <a:extLst>
                  <a:ext uri="{FF2B5EF4-FFF2-40B4-BE49-F238E27FC236}">
                    <a16:creationId xmlns:a16="http://schemas.microsoft.com/office/drawing/2014/main" id="{426D16B6-B690-4276-89CA-5F2BFC9D82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9300" y="5153026"/>
                <a:ext cx="71437" cy="166688"/>
              </a:xfrm>
              <a:custGeom>
                <a:avLst/>
                <a:gdLst>
                  <a:gd name="T0" fmla="*/ 132 w 217"/>
                  <a:gd name="T1" fmla="*/ 469 h 498"/>
                  <a:gd name="T2" fmla="*/ 0 w 217"/>
                  <a:gd name="T3" fmla="*/ 460 h 498"/>
                  <a:gd name="T4" fmla="*/ 11 w 217"/>
                  <a:gd name="T5" fmla="*/ 180 h 498"/>
                  <a:gd name="T6" fmla="*/ 125 w 217"/>
                  <a:gd name="T7" fmla="*/ 3 h 498"/>
                  <a:gd name="T8" fmla="*/ 159 w 217"/>
                  <a:gd name="T9" fmla="*/ 177 h 498"/>
                  <a:gd name="T10" fmla="*/ 132 w 217"/>
                  <a:gd name="T11" fmla="*/ 469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7" h="498">
                    <a:moveTo>
                      <a:pt x="132" y="469"/>
                    </a:moveTo>
                    <a:cubicBezTo>
                      <a:pt x="132" y="498"/>
                      <a:pt x="0" y="495"/>
                      <a:pt x="0" y="460"/>
                    </a:cubicBezTo>
                    <a:cubicBezTo>
                      <a:pt x="0" y="425"/>
                      <a:pt x="11" y="180"/>
                      <a:pt x="11" y="180"/>
                    </a:cubicBezTo>
                    <a:cubicBezTo>
                      <a:pt x="11" y="180"/>
                      <a:pt x="80" y="0"/>
                      <a:pt x="125" y="3"/>
                    </a:cubicBezTo>
                    <a:cubicBezTo>
                      <a:pt x="217" y="63"/>
                      <a:pt x="176" y="134"/>
                      <a:pt x="159" y="177"/>
                    </a:cubicBezTo>
                    <a:cubicBezTo>
                      <a:pt x="139" y="227"/>
                      <a:pt x="132" y="440"/>
                      <a:pt x="132" y="469"/>
                    </a:cubicBezTo>
                    <a:close/>
                  </a:path>
                </a:pathLst>
              </a:custGeom>
              <a:solidFill>
                <a:srgbClr val="FAD3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6" name="Freeform 1996">
                <a:extLst>
                  <a:ext uri="{FF2B5EF4-FFF2-40B4-BE49-F238E27FC236}">
                    <a16:creationId xmlns:a16="http://schemas.microsoft.com/office/drawing/2014/main" id="{8F7A67AB-6823-4922-9283-B412BBA363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7538" y="5097464"/>
                <a:ext cx="166687" cy="160338"/>
              </a:xfrm>
              <a:custGeom>
                <a:avLst/>
                <a:gdLst>
                  <a:gd name="T0" fmla="*/ 462 w 503"/>
                  <a:gd name="T1" fmla="*/ 220 h 478"/>
                  <a:gd name="T2" fmla="*/ 500 w 503"/>
                  <a:gd name="T3" fmla="*/ 295 h 478"/>
                  <a:gd name="T4" fmla="*/ 502 w 503"/>
                  <a:gd name="T5" fmla="*/ 328 h 478"/>
                  <a:gd name="T6" fmla="*/ 458 w 503"/>
                  <a:gd name="T7" fmla="*/ 430 h 478"/>
                  <a:gd name="T8" fmla="*/ 386 w 503"/>
                  <a:gd name="T9" fmla="*/ 401 h 478"/>
                  <a:gd name="T10" fmla="*/ 290 w 503"/>
                  <a:gd name="T11" fmla="*/ 460 h 478"/>
                  <a:gd name="T12" fmla="*/ 130 w 503"/>
                  <a:gd name="T13" fmla="*/ 460 h 478"/>
                  <a:gd name="T14" fmla="*/ 85 w 503"/>
                  <a:gd name="T15" fmla="*/ 376 h 478"/>
                  <a:gd name="T16" fmla="*/ 247 w 503"/>
                  <a:gd name="T17" fmla="*/ 130 h 478"/>
                  <a:gd name="T18" fmla="*/ 462 w 503"/>
                  <a:gd name="T19" fmla="*/ 22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3" h="478">
                    <a:moveTo>
                      <a:pt x="462" y="220"/>
                    </a:moveTo>
                    <a:cubicBezTo>
                      <a:pt x="482" y="240"/>
                      <a:pt x="496" y="267"/>
                      <a:pt x="500" y="295"/>
                    </a:cubicBezTo>
                    <a:cubicBezTo>
                      <a:pt x="502" y="306"/>
                      <a:pt x="503" y="317"/>
                      <a:pt x="502" y="328"/>
                    </a:cubicBezTo>
                    <a:cubicBezTo>
                      <a:pt x="496" y="376"/>
                      <a:pt x="502" y="426"/>
                      <a:pt x="458" y="430"/>
                    </a:cubicBezTo>
                    <a:cubicBezTo>
                      <a:pt x="424" y="434"/>
                      <a:pt x="419" y="394"/>
                      <a:pt x="386" y="401"/>
                    </a:cubicBezTo>
                    <a:cubicBezTo>
                      <a:pt x="363" y="406"/>
                      <a:pt x="312" y="452"/>
                      <a:pt x="290" y="460"/>
                    </a:cubicBezTo>
                    <a:cubicBezTo>
                      <a:pt x="239" y="478"/>
                      <a:pt x="182" y="478"/>
                      <a:pt x="130" y="460"/>
                    </a:cubicBezTo>
                    <a:cubicBezTo>
                      <a:pt x="104" y="451"/>
                      <a:pt x="103" y="397"/>
                      <a:pt x="85" y="376"/>
                    </a:cubicBezTo>
                    <a:cubicBezTo>
                      <a:pt x="0" y="139"/>
                      <a:pt x="202" y="164"/>
                      <a:pt x="247" y="130"/>
                    </a:cubicBezTo>
                    <a:cubicBezTo>
                      <a:pt x="353" y="0"/>
                      <a:pt x="409" y="150"/>
                      <a:pt x="462" y="220"/>
                    </a:cubicBezTo>
                    <a:close/>
                  </a:path>
                </a:pathLst>
              </a:custGeom>
              <a:solidFill>
                <a:srgbClr val="FAD3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7" name="Freeform 1997">
                <a:extLst>
                  <a:ext uri="{FF2B5EF4-FFF2-40B4-BE49-F238E27FC236}">
                    <a16:creationId xmlns:a16="http://schemas.microsoft.com/office/drawing/2014/main" id="{F1CF55CB-0E4D-471B-B378-B8F7EE2F8C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8025" y="5118101"/>
                <a:ext cx="50800" cy="100013"/>
              </a:xfrm>
              <a:custGeom>
                <a:avLst/>
                <a:gdLst>
                  <a:gd name="T0" fmla="*/ 10 w 154"/>
                  <a:gd name="T1" fmla="*/ 167 h 299"/>
                  <a:gd name="T2" fmla="*/ 0 w 154"/>
                  <a:gd name="T3" fmla="*/ 106 h 299"/>
                  <a:gd name="T4" fmla="*/ 146 w 154"/>
                  <a:gd name="T5" fmla="*/ 84 h 299"/>
                  <a:gd name="T6" fmla="*/ 123 w 154"/>
                  <a:gd name="T7" fmla="*/ 177 h 299"/>
                  <a:gd name="T8" fmla="*/ 64 w 154"/>
                  <a:gd name="T9" fmla="*/ 299 h 299"/>
                  <a:gd name="T10" fmla="*/ 10 w 154"/>
                  <a:gd name="T11" fmla="*/ 167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4" h="299">
                    <a:moveTo>
                      <a:pt x="10" y="167"/>
                    </a:moveTo>
                    <a:cubicBezTo>
                      <a:pt x="4" y="148"/>
                      <a:pt x="0" y="127"/>
                      <a:pt x="0" y="106"/>
                    </a:cubicBezTo>
                    <a:cubicBezTo>
                      <a:pt x="1" y="18"/>
                      <a:pt x="124" y="0"/>
                      <a:pt x="146" y="84"/>
                    </a:cubicBezTo>
                    <a:cubicBezTo>
                      <a:pt x="154" y="115"/>
                      <a:pt x="136" y="149"/>
                      <a:pt x="123" y="177"/>
                    </a:cubicBezTo>
                    <a:cubicBezTo>
                      <a:pt x="108" y="219"/>
                      <a:pt x="88" y="260"/>
                      <a:pt x="64" y="299"/>
                    </a:cubicBezTo>
                    <a:cubicBezTo>
                      <a:pt x="40" y="258"/>
                      <a:pt x="21" y="214"/>
                      <a:pt x="10" y="167"/>
                    </a:cubicBezTo>
                    <a:close/>
                  </a:path>
                </a:pathLst>
              </a:custGeom>
              <a:solidFill>
                <a:srgbClr val="783C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8" name="Freeform 1998">
                <a:extLst>
                  <a:ext uri="{FF2B5EF4-FFF2-40B4-BE49-F238E27FC236}">
                    <a16:creationId xmlns:a16="http://schemas.microsoft.com/office/drawing/2014/main" id="{2400A4B7-74CE-4748-ADFA-B7B3D1692A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2313" y="5154614"/>
                <a:ext cx="25400" cy="47625"/>
              </a:xfrm>
              <a:custGeom>
                <a:avLst/>
                <a:gdLst>
                  <a:gd name="T0" fmla="*/ 18 w 80"/>
                  <a:gd name="T1" fmla="*/ 12 h 145"/>
                  <a:gd name="T2" fmla="*/ 80 w 80"/>
                  <a:gd name="T3" fmla="*/ 74 h 145"/>
                  <a:gd name="T4" fmla="*/ 50 w 80"/>
                  <a:gd name="T5" fmla="*/ 145 h 145"/>
                  <a:gd name="T6" fmla="*/ 18 w 80"/>
                  <a:gd name="T7" fmla="*/ 12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" h="145">
                    <a:moveTo>
                      <a:pt x="18" y="12"/>
                    </a:moveTo>
                    <a:cubicBezTo>
                      <a:pt x="42" y="29"/>
                      <a:pt x="63" y="50"/>
                      <a:pt x="80" y="74"/>
                    </a:cubicBezTo>
                    <a:cubicBezTo>
                      <a:pt x="73" y="91"/>
                      <a:pt x="57" y="128"/>
                      <a:pt x="50" y="145"/>
                    </a:cubicBezTo>
                    <a:cubicBezTo>
                      <a:pt x="8" y="97"/>
                      <a:pt x="0" y="0"/>
                      <a:pt x="18" y="12"/>
                    </a:cubicBezTo>
                    <a:close/>
                  </a:path>
                </a:pathLst>
              </a:custGeom>
              <a:solidFill>
                <a:srgbClr val="173E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9" name="Freeform 1999">
                <a:extLst>
                  <a:ext uri="{FF2B5EF4-FFF2-40B4-BE49-F238E27FC236}">
                    <a16:creationId xmlns:a16="http://schemas.microsoft.com/office/drawing/2014/main" id="{7B083B6A-1B1F-42D6-AF01-67094CEB61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4375" y="5057776"/>
                <a:ext cx="98425" cy="138113"/>
              </a:xfrm>
              <a:custGeom>
                <a:avLst/>
                <a:gdLst>
                  <a:gd name="T0" fmla="*/ 263 w 293"/>
                  <a:gd name="T1" fmla="*/ 203 h 408"/>
                  <a:gd name="T2" fmla="*/ 232 w 293"/>
                  <a:gd name="T3" fmla="*/ 248 h 408"/>
                  <a:gd name="T4" fmla="*/ 190 w 293"/>
                  <a:gd name="T5" fmla="*/ 319 h 408"/>
                  <a:gd name="T6" fmla="*/ 169 w 293"/>
                  <a:gd name="T7" fmla="*/ 338 h 408"/>
                  <a:gd name="T8" fmla="*/ 24 w 293"/>
                  <a:gd name="T9" fmla="*/ 315 h 408"/>
                  <a:gd name="T10" fmla="*/ 16 w 293"/>
                  <a:gd name="T11" fmla="*/ 209 h 408"/>
                  <a:gd name="T12" fmla="*/ 9 w 293"/>
                  <a:gd name="T13" fmla="*/ 95 h 408"/>
                  <a:gd name="T14" fmla="*/ 59 w 293"/>
                  <a:gd name="T15" fmla="*/ 29 h 408"/>
                  <a:gd name="T16" fmla="*/ 221 w 293"/>
                  <a:gd name="T17" fmla="*/ 30 h 408"/>
                  <a:gd name="T18" fmla="*/ 263 w 293"/>
                  <a:gd name="T19" fmla="*/ 203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3" h="408">
                    <a:moveTo>
                      <a:pt x="263" y="203"/>
                    </a:moveTo>
                    <a:cubicBezTo>
                      <a:pt x="255" y="219"/>
                      <a:pt x="244" y="234"/>
                      <a:pt x="232" y="248"/>
                    </a:cubicBezTo>
                    <a:cubicBezTo>
                      <a:pt x="213" y="272"/>
                      <a:pt x="210" y="294"/>
                      <a:pt x="190" y="319"/>
                    </a:cubicBezTo>
                    <a:cubicBezTo>
                      <a:pt x="184" y="326"/>
                      <a:pt x="177" y="333"/>
                      <a:pt x="169" y="338"/>
                    </a:cubicBezTo>
                    <a:cubicBezTo>
                      <a:pt x="137" y="408"/>
                      <a:pt x="44" y="358"/>
                      <a:pt x="24" y="315"/>
                    </a:cubicBezTo>
                    <a:cubicBezTo>
                      <a:pt x="4" y="272"/>
                      <a:pt x="14" y="256"/>
                      <a:pt x="16" y="209"/>
                    </a:cubicBezTo>
                    <a:cubicBezTo>
                      <a:pt x="17" y="181"/>
                      <a:pt x="0" y="121"/>
                      <a:pt x="9" y="95"/>
                    </a:cubicBezTo>
                    <a:cubicBezTo>
                      <a:pt x="18" y="68"/>
                      <a:pt x="35" y="44"/>
                      <a:pt x="59" y="29"/>
                    </a:cubicBezTo>
                    <a:cubicBezTo>
                      <a:pt x="109" y="0"/>
                      <a:pt x="172" y="0"/>
                      <a:pt x="221" y="30"/>
                    </a:cubicBezTo>
                    <a:cubicBezTo>
                      <a:pt x="275" y="70"/>
                      <a:pt x="293" y="143"/>
                      <a:pt x="263" y="203"/>
                    </a:cubicBezTo>
                    <a:close/>
                  </a:path>
                </a:pathLst>
              </a:custGeom>
              <a:solidFill>
                <a:srgbClr val="783C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0" name="Freeform 2000">
                <a:extLst>
                  <a:ext uri="{FF2B5EF4-FFF2-40B4-BE49-F238E27FC236}">
                    <a16:creationId xmlns:a16="http://schemas.microsoft.com/office/drawing/2014/main" id="{DED59B24-FF88-48E1-B094-60D4DE31B6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8025" y="5051426"/>
                <a:ext cx="103187" cy="84138"/>
              </a:xfrm>
              <a:custGeom>
                <a:avLst/>
                <a:gdLst>
                  <a:gd name="T0" fmla="*/ 302 w 311"/>
                  <a:gd name="T1" fmla="*/ 105 h 250"/>
                  <a:gd name="T2" fmla="*/ 276 w 311"/>
                  <a:gd name="T3" fmla="*/ 151 h 250"/>
                  <a:gd name="T4" fmla="*/ 251 w 311"/>
                  <a:gd name="T5" fmla="*/ 154 h 250"/>
                  <a:gd name="T6" fmla="*/ 166 w 311"/>
                  <a:gd name="T7" fmla="*/ 126 h 250"/>
                  <a:gd name="T8" fmla="*/ 123 w 311"/>
                  <a:gd name="T9" fmla="*/ 175 h 250"/>
                  <a:gd name="T10" fmla="*/ 104 w 311"/>
                  <a:gd name="T11" fmla="*/ 200 h 250"/>
                  <a:gd name="T12" fmla="*/ 61 w 311"/>
                  <a:gd name="T13" fmla="*/ 235 h 250"/>
                  <a:gd name="T14" fmla="*/ 36 w 311"/>
                  <a:gd name="T15" fmla="*/ 248 h 250"/>
                  <a:gd name="T16" fmla="*/ 22 w 311"/>
                  <a:gd name="T17" fmla="*/ 249 h 250"/>
                  <a:gd name="T18" fmla="*/ 11 w 311"/>
                  <a:gd name="T19" fmla="*/ 220 h 250"/>
                  <a:gd name="T20" fmla="*/ 33 w 311"/>
                  <a:gd name="T21" fmla="*/ 63 h 250"/>
                  <a:gd name="T22" fmla="*/ 67 w 311"/>
                  <a:gd name="T23" fmla="*/ 36 h 250"/>
                  <a:gd name="T24" fmla="*/ 102 w 311"/>
                  <a:gd name="T25" fmla="*/ 9 h 250"/>
                  <a:gd name="T26" fmla="*/ 132 w 311"/>
                  <a:gd name="T27" fmla="*/ 2 h 250"/>
                  <a:gd name="T28" fmla="*/ 196 w 311"/>
                  <a:gd name="T29" fmla="*/ 9 h 250"/>
                  <a:gd name="T30" fmla="*/ 237 w 311"/>
                  <a:gd name="T31" fmla="*/ 32 h 250"/>
                  <a:gd name="T32" fmla="*/ 266 w 311"/>
                  <a:gd name="T33" fmla="*/ 69 h 250"/>
                  <a:gd name="T34" fmla="*/ 302 w 311"/>
                  <a:gd name="T35" fmla="*/ 104 h 250"/>
                  <a:gd name="T36" fmla="*/ 302 w 311"/>
                  <a:gd name="T37" fmla="*/ 105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1" h="250">
                    <a:moveTo>
                      <a:pt x="302" y="105"/>
                    </a:moveTo>
                    <a:cubicBezTo>
                      <a:pt x="311" y="126"/>
                      <a:pt x="298" y="149"/>
                      <a:pt x="276" y="151"/>
                    </a:cubicBezTo>
                    <a:cubicBezTo>
                      <a:pt x="268" y="152"/>
                      <a:pt x="259" y="153"/>
                      <a:pt x="251" y="154"/>
                    </a:cubicBezTo>
                    <a:cubicBezTo>
                      <a:pt x="221" y="153"/>
                      <a:pt x="191" y="143"/>
                      <a:pt x="166" y="126"/>
                    </a:cubicBezTo>
                    <a:cubicBezTo>
                      <a:pt x="168" y="151"/>
                      <a:pt x="149" y="174"/>
                      <a:pt x="123" y="175"/>
                    </a:cubicBezTo>
                    <a:cubicBezTo>
                      <a:pt x="108" y="176"/>
                      <a:pt x="109" y="189"/>
                      <a:pt x="104" y="200"/>
                    </a:cubicBezTo>
                    <a:cubicBezTo>
                      <a:pt x="99" y="213"/>
                      <a:pt x="94" y="235"/>
                      <a:pt x="61" y="235"/>
                    </a:cubicBezTo>
                    <a:cubicBezTo>
                      <a:pt x="56" y="236"/>
                      <a:pt x="41" y="248"/>
                      <a:pt x="36" y="248"/>
                    </a:cubicBezTo>
                    <a:cubicBezTo>
                      <a:pt x="31" y="249"/>
                      <a:pt x="26" y="250"/>
                      <a:pt x="22" y="249"/>
                    </a:cubicBezTo>
                    <a:cubicBezTo>
                      <a:pt x="13" y="245"/>
                      <a:pt x="12" y="228"/>
                      <a:pt x="11" y="220"/>
                    </a:cubicBezTo>
                    <a:cubicBezTo>
                      <a:pt x="4" y="166"/>
                      <a:pt x="0" y="106"/>
                      <a:pt x="33" y="63"/>
                    </a:cubicBezTo>
                    <a:cubicBezTo>
                      <a:pt x="43" y="52"/>
                      <a:pt x="55" y="43"/>
                      <a:pt x="67" y="36"/>
                    </a:cubicBezTo>
                    <a:cubicBezTo>
                      <a:pt x="78" y="26"/>
                      <a:pt x="89" y="17"/>
                      <a:pt x="102" y="9"/>
                    </a:cubicBezTo>
                    <a:cubicBezTo>
                      <a:pt x="111" y="5"/>
                      <a:pt x="121" y="3"/>
                      <a:pt x="132" y="2"/>
                    </a:cubicBezTo>
                    <a:cubicBezTo>
                      <a:pt x="153" y="0"/>
                      <a:pt x="176" y="2"/>
                      <a:pt x="196" y="9"/>
                    </a:cubicBezTo>
                    <a:cubicBezTo>
                      <a:pt x="211" y="13"/>
                      <a:pt x="225" y="21"/>
                      <a:pt x="237" y="32"/>
                    </a:cubicBezTo>
                    <a:cubicBezTo>
                      <a:pt x="248" y="44"/>
                      <a:pt x="257" y="56"/>
                      <a:pt x="266" y="69"/>
                    </a:cubicBezTo>
                    <a:cubicBezTo>
                      <a:pt x="278" y="82"/>
                      <a:pt x="294" y="89"/>
                      <a:pt x="302" y="104"/>
                    </a:cubicBezTo>
                    <a:cubicBezTo>
                      <a:pt x="302" y="104"/>
                      <a:pt x="302" y="105"/>
                      <a:pt x="302" y="105"/>
                    </a:cubicBezTo>
                    <a:close/>
                  </a:path>
                </a:pathLst>
              </a:custGeom>
              <a:solidFill>
                <a:srgbClr val="173E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1" name="Freeform 2001">
                <a:extLst>
                  <a:ext uri="{FF2B5EF4-FFF2-40B4-BE49-F238E27FC236}">
                    <a16:creationId xmlns:a16="http://schemas.microsoft.com/office/drawing/2014/main" id="{E16BFAC0-B698-4093-9420-41C1C11B49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4375" y="5108576"/>
                <a:ext cx="19050" cy="33338"/>
              </a:xfrm>
              <a:custGeom>
                <a:avLst/>
                <a:gdLst>
                  <a:gd name="T0" fmla="*/ 4 w 61"/>
                  <a:gd name="T1" fmla="*/ 55 h 100"/>
                  <a:gd name="T2" fmla="*/ 35 w 61"/>
                  <a:gd name="T3" fmla="*/ 100 h 100"/>
                  <a:gd name="T4" fmla="*/ 61 w 61"/>
                  <a:gd name="T5" fmla="*/ 55 h 100"/>
                  <a:gd name="T6" fmla="*/ 29 w 61"/>
                  <a:gd name="T7" fmla="*/ 0 h 100"/>
                  <a:gd name="T8" fmla="*/ 4 w 61"/>
                  <a:gd name="T9" fmla="*/ 55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100">
                    <a:moveTo>
                      <a:pt x="4" y="55"/>
                    </a:moveTo>
                    <a:cubicBezTo>
                      <a:pt x="7" y="81"/>
                      <a:pt x="21" y="100"/>
                      <a:pt x="35" y="100"/>
                    </a:cubicBezTo>
                    <a:cubicBezTo>
                      <a:pt x="50" y="100"/>
                      <a:pt x="61" y="81"/>
                      <a:pt x="61" y="55"/>
                    </a:cubicBezTo>
                    <a:cubicBezTo>
                      <a:pt x="61" y="26"/>
                      <a:pt x="47" y="0"/>
                      <a:pt x="29" y="0"/>
                    </a:cubicBezTo>
                    <a:cubicBezTo>
                      <a:pt x="11" y="0"/>
                      <a:pt x="0" y="26"/>
                      <a:pt x="4" y="55"/>
                    </a:cubicBezTo>
                    <a:close/>
                  </a:path>
                </a:pathLst>
              </a:custGeom>
              <a:solidFill>
                <a:srgbClr val="783C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2" name="Freeform 2002">
                <a:extLst>
                  <a:ext uri="{FF2B5EF4-FFF2-40B4-BE49-F238E27FC236}">
                    <a16:creationId xmlns:a16="http://schemas.microsoft.com/office/drawing/2014/main" id="{EDE482D6-7426-49ED-B1F3-2C348CF2F0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4850" y="5062539"/>
                <a:ext cx="119062" cy="73025"/>
              </a:xfrm>
              <a:custGeom>
                <a:avLst/>
                <a:gdLst>
                  <a:gd name="T0" fmla="*/ 201 w 358"/>
                  <a:gd name="T1" fmla="*/ 25 h 214"/>
                  <a:gd name="T2" fmla="*/ 346 w 358"/>
                  <a:gd name="T3" fmla="*/ 152 h 214"/>
                  <a:gd name="T4" fmla="*/ 157 w 358"/>
                  <a:gd name="T5" fmla="*/ 189 h 214"/>
                  <a:gd name="T6" fmla="*/ 12 w 358"/>
                  <a:gd name="T7" fmla="*/ 62 h 214"/>
                  <a:gd name="T8" fmla="*/ 201 w 358"/>
                  <a:gd name="T9" fmla="*/ 25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8" h="214">
                    <a:moveTo>
                      <a:pt x="201" y="25"/>
                    </a:moveTo>
                    <a:cubicBezTo>
                      <a:pt x="293" y="49"/>
                      <a:pt x="358" y="106"/>
                      <a:pt x="346" y="152"/>
                    </a:cubicBezTo>
                    <a:cubicBezTo>
                      <a:pt x="334" y="197"/>
                      <a:pt x="249" y="214"/>
                      <a:pt x="157" y="189"/>
                    </a:cubicBezTo>
                    <a:cubicBezTo>
                      <a:pt x="65" y="165"/>
                      <a:pt x="0" y="108"/>
                      <a:pt x="12" y="62"/>
                    </a:cubicBezTo>
                    <a:cubicBezTo>
                      <a:pt x="24" y="17"/>
                      <a:pt x="109" y="0"/>
                      <a:pt x="201" y="25"/>
                    </a:cubicBezTo>
                    <a:close/>
                  </a:path>
                </a:pathLst>
              </a:custGeom>
              <a:solidFill>
                <a:srgbClr val="E7F3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3" name="Freeform 2003">
                <a:extLst>
                  <a:ext uri="{FF2B5EF4-FFF2-40B4-BE49-F238E27FC236}">
                    <a16:creationId xmlns:a16="http://schemas.microsoft.com/office/drawing/2014/main" id="{A0837DB8-6911-4285-8415-D4156761AC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4850" y="5035551"/>
                <a:ext cx="112712" cy="98425"/>
              </a:xfrm>
              <a:custGeom>
                <a:avLst/>
                <a:gdLst>
                  <a:gd name="T0" fmla="*/ 21 w 335"/>
                  <a:gd name="T1" fmla="*/ 133 h 291"/>
                  <a:gd name="T2" fmla="*/ 313 w 335"/>
                  <a:gd name="T3" fmla="*/ 211 h 291"/>
                  <a:gd name="T4" fmla="*/ 206 w 335"/>
                  <a:gd name="T5" fmla="*/ 28 h 291"/>
                  <a:gd name="T6" fmla="*/ 21 w 335"/>
                  <a:gd name="T7" fmla="*/ 133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5" h="291">
                    <a:moveTo>
                      <a:pt x="21" y="133"/>
                    </a:moveTo>
                    <a:cubicBezTo>
                      <a:pt x="0" y="213"/>
                      <a:pt x="292" y="291"/>
                      <a:pt x="313" y="211"/>
                    </a:cubicBezTo>
                    <a:cubicBezTo>
                      <a:pt x="335" y="131"/>
                      <a:pt x="311" y="56"/>
                      <a:pt x="206" y="28"/>
                    </a:cubicBezTo>
                    <a:cubicBezTo>
                      <a:pt x="102" y="0"/>
                      <a:pt x="43" y="53"/>
                      <a:pt x="21" y="133"/>
                    </a:cubicBezTo>
                    <a:close/>
                  </a:path>
                </a:pathLst>
              </a:custGeom>
              <a:solidFill>
                <a:srgbClr val="E7F3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4" name="Freeform 2004">
                <a:extLst>
                  <a:ext uri="{FF2B5EF4-FFF2-40B4-BE49-F238E27FC236}">
                    <a16:creationId xmlns:a16="http://schemas.microsoft.com/office/drawing/2014/main" id="{4992E9A2-022B-48A5-82CA-4F1F549E5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2475" y="5046664"/>
                <a:ext cx="47625" cy="63500"/>
              </a:xfrm>
              <a:custGeom>
                <a:avLst/>
                <a:gdLst>
                  <a:gd name="T0" fmla="*/ 93 w 142"/>
                  <a:gd name="T1" fmla="*/ 180 h 187"/>
                  <a:gd name="T2" fmla="*/ 0 w 142"/>
                  <a:gd name="T3" fmla="*/ 0 h 187"/>
                  <a:gd name="T4" fmla="*/ 14 w 142"/>
                  <a:gd name="T5" fmla="*/ 3 h 187"/>
                  <a:gd name="T6" fmla="*/ 121 w 142"/>
                  <a:gd name="T7" fmla="*/ 187 h 187"/>
                  <a:gd name="T8" fmla="*/ 93 w 142"/>
                  <a:gd name="T9" fmla="*/ 18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" h="187">
                    <a:moveTo>
                      <a:pt x="93" y="180"/>
                    </a:moveTo>
                    <a:cubicBezTo>
                      <a:pt x="114" y="103"/>
                      <a:pt x="93" y="31"/>
                      <a:pt x="0" y="0"/>
                    </a:cubicBezTo>
                    <a:cubicBezTo>
                      <a:pt x="4" y="1"/>
                      <a:pt x="9" y="2"/>
                      <a:pt x="14" y="3"/>
                    </a:cubicBezTo>
                    <a:cubicBezTo>
                      <a:pt x="118" y="31"/>
                      <a:pt x="142" y="107"/>
                      <a:pt x="121" y="187"/>
                    </a:cubicBezTo>
                    <a:lnTo>
                      <a:pt x="93" y="180"/>
                    </a:lnTo>
                    <a:close/>
                  </a:path>
                </a:pathLst>
              </a:custGeom>
              <a:solidFill>
                <a:srgbClr val="66B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5" name="Freeform 2005">
                <a:extLst>
                  <a:ext uri="{FF2B5EF4-FFF2-40B4-BE49-F238E27FC236}">
                    <a16:creationId xmlns:a16="http://schemas.microsoft.com/office/drawing/2014/main" id="{3250D425-D5E7-4FDD-BC09-56EAC08C06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6288" y="5145089"/>
                <a:ext cx="17462" cy="23813"/>
              </a:xfrm>
              <a:custGeom>
                <a:avLst/>
                <a:gdLst>
                  <a:gd name="T0" fmla="*/ 47 w 52"/>
                  <a:gd name="T1" fmla="*/ 57 h 71"/>
                  <a:gd name="T2" fmla="*/ 34 w 52"/>
                  <a:gd name="T3" fmla="*/ 69 h 71"/>
                  <a:gd name="T4" fmla="*/ 17 w 52"/>
                  <a:gd name="T5" fmla="*/ 66 h 71"/>
                  <a:gd name="T6" fmla="*/ 0 w 52"/>
                  <a:gd name="T7" fmla="*/ 47 h 71"/>
                  <a:gd name="T8" fmla="*/ 40 w 52"/>
                  <a:gd name="T9" fmla="*/ 0 h 71"/>
                  <a:gd name="T10" fmla="*/ 47 w 52"/>
                  <a:gd name="T11" fmla="*/ 57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71">
                    <a:moveTo>
                      <a:pt x="47" y="57"/>
                    </a:moveTo>
                    <a:cubicBezTo>
                      <a:pt x="45" y="63"/>
                      <a:pt x="40" y="68"/>
                      <a:pt x="34" y="69"/>
                    </a:cubicBezTo>
                    <a:cubicBezTo>
                      <a:pt x="29" y="71"/>
                      <a:pt x="22" y="70"/>
                      <a:pt x="17" y="66"/>
                    </a:cubicBezTo>
                    <a:cubicBezTo>
                      <a:pt x="8" y="61"/>
                      <a:pt x="0" y="58"/>
                      <a:pt x="0" y="47"/>
                    </a:cubicBezTo>
                    <a:cubicBezTo>
                      <a:pt x="5" y="26"/>
                      <a:pt x="20" y="8"/>
                      <a:pt x="40" y="0"/>
                    </a:cubicBezTo>
                    <a:cubicBezTo>
                      <a:pt x="38" y="25"/>
                      <a:pt x="52" y="43"/>
                      <a:pt x="47" y="57"/>
                    </a:cubicBezTo>
                    <a:close/>
                  </a:path>
                </a:pathLst>
              </a:custGeom>
              <a:solidFill>
                <a:srgbClr val="783C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6" name="Freeform 2006">
                <a:extLst>
                  <a:ext uri="{FF2B5EF4-FFF2-40B4-BE49-F238E27FC236}">
                    <a16:creationId xmlns:a16="http://schemas.microsoft.com/office/drawing/2014/main" id="{9CA7276E-DD75-4BA9-973C-F62ADB0EAE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0875" y="5224464"/>
                <a:ext cx="69850" cy="104775"/>
              </a:xfrm>
              <a:custGeom>
                <a:avLst/>
                <a:gdLst>
                  <a:gd name="T0" fmla="*/ 176 w 209"/>
                  <a:gd name="T1" fmla="*/ 167 h 313"/>
                  <a:gd name="T2" fmla="*/ 198 w 209"/>
                  <a:gd name="T3" fmla="*/ 226 h 313"/>
                  <a:gd name="T4" fmla="*/ 128 w 209"/>
                  <a:gd name="T5" fmla="*/ 311 h 313"/>
                  <a:gd name="T6" fmla="*/ 95 w 209"/>
                  <a:gd name="T7" fmla="*/ 305 h 313"/>
                  <a:gd name="T8" fmla="*/ 74 w 209"/>
                  <a:gd name="T9" fmla="*/ 275 h 313"/>
                  <a:gd name="T10" fmla="*/ 16 w 209"/>
                  <a:gd name="T11" fmla="*/ 140 h 313"/>
                  <a:gd name="T12" fmla="*/ 5 w 209"/>
                  <a:gd name="T13" fmla="*/ 69 h 313"/>
                  <a:gd name="T14" fmla="*/ 115 w 209"/>
                  <a:gd name="T15" fmla="*/ 16 h 313"/>
                  <a:gd name="T16" fmla="*/ 146 w 209"/>
                  <a:gd name="T17" fmla="*/ 46 h 313"/>
                  <a:gd name="T18" fmla="*/ 176 w 209"/>
                  <a:gd name="T19" fmla="*/ 167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9" h="313">
                    <a:moveTo>
                      <a:pt x="176" y="167"/>
                    </a:moveTo>
                    <a:cubicBezTo>
                      <a:pt x="186" y="186"/>
                      <a:pt x="193" y="206"/>
                      <a:pt x="198" y="226"/>
                    </a:cubicBezTo>
                    <a:cubicBezTo>
                      <a:pt x="209" y="278"/>
                      <a:pt x="155" y="308"/>
                      <a:pt x="128" y="311"/>
                    </a:cubicBezTo>
                    <a:cubicBezTo>
                      <a:pt x="117" y="313"/>
                      <a:pt x="105" y="311"/>
                      <a:pt x="95" y="305"/>
                    </a:cubicBezTo>
                    <a:cubicBezTo>
                      <a:pt x="85" y="298"/>
                      <a:pt x="78" y="287"/>
                      <a:pt x="74" y="275"/>
                    </a:cubicBezTo>
                    <a:cubicBezTo>
                      <a:pt x="53" y="231"/>
                      <a:pt x="34" y="186"/>
                      <a:pt x="16" y="140"/>
                    </a:cubicBezTo>
                    <a:cubicBezTo>
                      <a:pt x="4" y="118"/>
                      <a:pt x="0" y="93"/>
                      <a:pt x="5" y="69"/>
                    </a:cubicBezTo>
                    <a:cubicBezTo>
                      <a:pt x="17" y="33"/>
                      <a:pt x="79" y="0"/>
                      <a:pt x="115" y="16"/>
                    </a:cubicBezTo>
                    <a:cubicBezTo>
                      <a:pt x="128" y="23"/>
                      <a:pt x="138" y="33"/>
                      <a:pt x="146" y="46"/>
                    </a:cubicBezTo>
                    <a:cubicBezTo>
                      <a:pt x="164" y="73"/>
                      <a:pt x="165" y="137"/>
                      <a:pt x="176" y="167"/>
                    </a:cubicBezTo>
                    <a:close/>
                  </a:path>
                </a:pathLst>
              </a:custGeom>
              <a:solidFill>
                <a:srgbClr val="FAD3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7" name="Freeform 2007">
                <a:extLst>
                  <a:ext uri="{FF2B5EF4-FFF2-40B4-BE49-F238E27FC236}">
                    <a16:creationId xmlns:a16="http://schemas.microsoft.com/office/drawing/2014/main" id="{EC3B1EB7-F9FC-4F32-AF5F-9A39EC5DC9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4213" y="5291139"/>
                <a:ext cx="165100" cy="49213"/>
              </a:xfrm>
              <a:custGeom>
                <a:avLst/>
                <a:gdLst>
                  <a:gd name="T0" fmla="*/ 467 w 497"/>
                  <a:gd name="T1" fmla="*/ 33 h 146"/>
                  <a:gd name="T2" fmla="*/ 430 w 497"/>
                  <a:gd name="T3" fmla="*/ 116 h 146"/>
                  <a:gd name="T4" fmla="*/ 105 w 497"/>
                  <a:gd name="T5" fmla="*/ 142 h 146"/>
                  <a:gd name="T6" fmla="*/ 9 w 497"/>
                  <a:gd name="T7" fmla="*/ 114 h 146"/>
                  <a:gd name="T8" fmla="*/ 84 w 497"/>
                  <a:gd name="T9" fmla="*/ 7 h 146"/>
                  <a:gd name="T10" fmla="*/ 467 w 497"/>
                  <a:gd name="T11" fmla="*/ 33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7" h="146">
                    <a:moveTo>
                      <a:pt x="467" y="33"/>
                    </a:moveTo>
                    <a:cubicBezTo>
                      <a:pt x="497" y="65"/>
                      <a:pt x="474" y="117"/>
                      <a:pt x="430" y="116"/>
                    </a:cubicBezTo>
                    <a:cubicBezTo>
                      <a:pt x="402" y="119"/>
                      <a:pt x="171" y="141"/>
                      <a:pt x="105" y="142"/>
                    </a:cubicBezTo>
                    <a:cubicBezTo>
                      <a:pt x="71" y="146"/>
                      <a:pt x="36" y="136"/>
                      <a:pt x="9" y="114"/>
                    </a:cubicBezTo>
                    <a:cubicBezTo>
                      <a:pt x="0" y="51"/>
                      <a:pt x="51" y="0"/>
                      <a:pt x="84" y="7"/>
                    </a:cubicBezTo>
                    <a:cubicBezTo>
                      <a:pt x="194" y="25"/>
                      <a:pt x="333" y="50"/>
                      <a:pt x="467" y="33"/>
                    </a:cubicBezTo>
                    <a:close/>
                  </a:path>
                </a:pathLst>
              </a:custGeom>
              <a:solidFill>
                <a:srgbClr val="783C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8" name="Freeform 2008">
                <a:extLst>
                  <a:ext uri="{FF2B5EF4-FFF2-40B4-BE49-F238E27FC236}">
                    <a16:creationId xmlns:a16="http://schemas.microsoft.com/office/drawing/2014/main" id="{7BAD4A6D-AA6A-46FA-B57C-71F0A6F174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5975" y="5291139"/>
                <a:ext cx="80962" cy="49213"/>
              </a:xfrm>
              <a:custGeom>
                <a:avLst/>
                <a:gdLst>
                  <a:gd name="T0" fmla="*/ 222 w 242"/>
                  <a:gd name="T1" fmla="*/ 80 h 144"/>
                  <a:gd name="T2" fmla="*/ 237 w 242"/>
                  <a:gd name="T3" fmla="*/ 91 h 144"/>
                  <a:gd name="T4" fmla="*/ 239 w 242"/>
                  <a:gd name="T5" fmla="*/ 108 h 144"/>
                  <a:gd name="T6" fmla="*/ 221 w 242"/>
                  <a:gd name="T7" fmla="*/ 114 h 144"/>
                  <a:gd name="T8" fmla="*/ 175 w 242"/>
                  <a:gd name="T9" fmla="*/ 108 h 144"/>
                  <a:gd name="T10" fmla="*/ 177 w 242"/>
                  <a:gd name="T11" fmla="*/ 135 h 144"/>
                  <a:gd name="T12" fmla="*/ 147 w 242"/>
                  <a:gd name="T13" fmla="*/ 139 h 144"/>
                  <a:gd name="T14" fmla="*/ 134 w 242"/>
                  <a:gd name="T15" fmla="*/ 137 h 144"/>
                  <a:gd name="T16" fmla="*/ 124 w 242"/>
                  <a:gd name="T17" fmla="*/ 142 h 144"/>
                  <a:gd name="T18" fmla="*/ 107 w 242"/>
                  <a:gd name="T19" fmla="*/ 141 h 144"/>
                  <a:gd name="T20" fmla="*/ 43 w 242"/>
                  <a:gd name="T21" fmla="*/ 122 h 144"/>
                  <a:gd name="T22" fmla="*/ 1 w 242"/>
                  <a:gd name="T23" fmla="*/ 94 h 144"/>
                  <a:gd name="T24" fmla="*/ 19 w 242"/>
                  <a:gd name="T25" fmla="*/ 37 h 144"/>
                  <a:gd name="T26" fmla="*/ 70 w 242"/>
                  <a:gd name="T27" fmla="*/ 24 h 144"/>
                  <a:gd name="T28" fmla="*/ 222 w 242"/>
                  <a:gd name="T29" fmla="*/ 8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2" h="144">
                    <a:moveTo>
                      <a:pt x="222" y="80"/>
                    </a:moveTo>
                    <a:cubicBezTo>
                      <a:pt x="228" y="82"/>
                      <a:pt x="233" y="86"/>
                      <a:pt x="237" y="91"/>
                    </a:cubicBezTo>
                    <a:cubicBezTo>
                      <a:pt x="242" y="96"/>
                      <a:pt x="242" y="103"/>
                      <a:pt x="239" y="108"/>
                    </a:cubicBezTo>
                    <a:cubicBezTo>
                      <a:pt x="234" y="113"/>
                      <a:pt x="227" y="114"/>
                      <a:pt x="221" y="114"/>
                    </a:cubicBezTo>
                    <a:cubicBezTo>
                      <a:pt x="206" y="113"/>
                      <a:pt x="190" y="111"/>
                      <a:pt x="175" y="108"/>
                    </a:cubicBezTo>
                    <a:cubicBezTo>
                      <a:pt x="184" y="114"/>
                      <a:pt x="185" y="127"/>
                      <a:pt x="177" y="135"/>
                    </a:cubicBezTo>
                    <a:cubicBezTo>
                      <a:pt x="168" y="142"/>
                      <a:pt x="157" y="143"/>
                      <a:pt x="147" y="139"/>
                    </a:cubicBezTo>
                    <a:cubicBezTo>
                      <a:pt x="143" y="137"/>
                      <a:pt x="138" y="136"/>
                      <a:pt x="134" y="137"/>
                    </a:cubicBezTo>
                    <a:cubicBezTo>
                      <a:pt x="130" y="138"/>
                      <a:pt x="127" y="140"/>
                      <a:pt x="124" y="142"/>
                    </a:cubicBezTo>
                    <a:cubicBezTo>
                      <a:pt x="118" y="144"/>
                      <a:pt x="112" y="143"/>
                      <a:pt x="107" y="141"/>
                    </a:cubicBezTo>
                    <a:lnTo>
                      <a:pt x="43" y="122"/>
                    </a:lnTo>
                    <a:cubicBezTo>
                      <a:pt x="23" y="116"/>
                      <a:pt x="3" y="117"/>
                      <a:pt x="1" y="94"/>
                    </a:cubicBezTo>
                    <a:cubicBezTo>
                      <a:pt x="0" y="74"/>
                      <a:pt x="6" y="53"/>
                      <a:pt x="19" y="37"/>
                    </a:cubicBezTo>
                    <a:cubicBezTo>
                      <a:pt x="36" y="34"/>
                      <a:pt x="53" y="30"/>
                      <a:pt x="70" y="24"/>
                    </a:cubicBezTo>
                    <a:cubicBezTo>
                      <a:pt x="129" y="0"/>
                      <a:pt x="145" y="41"/>
                      <a:pt x="222" y="80"/>
                    </a:cubicBezTo>
                    <a:close/>
                  </a:path>
                </a:pathLst>
              </a:custGeom>
              <a:solidFill>
                <a:srgbClr val="783C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9" name="Freeform 2009">
                <a:extLst>
                  <a:ext uri="{FF2B5EF4-FFF2-40B4-BE49-F238E27FC236}">
                    <a16:creationId xmlns:a16="http://schemas.microsoft.com/office/drawing/2014/main" id="{21696D77-C16D-4AC4-8D9E-DD7CE7DAA4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6250" y="5897564"/>
                <a:ext cx="966787" cy="288925"/>
              </a:xfrm>
              <a:custGeom>
                <a:avLst/>
                <a:gdLst>
                  <a:gd name="T0" fmla="*/ 860 w 2902"/>
                  <a:gd name="T1" fmla="*/ 0 h 860"/>
                  <a:gd name="T2" fmla="*/ 0 w 2902"/>
                  <a:gd name="T3" fmla="*/ 860 h 860"/>
                  <a:gd name="T4" fmla="*/ 2042 w 2902"/>
                  <a:gd name="T5" fmla="*/ 860 h 860"/>
                  <a:gd name="T6" fmla="*/ 2902 w 2902"/>
                  <a:gd name="T7" fmla="*/ 0 h 860"/>
                  <a:gd name="T8" fmla="*/ 860 w 2902"/>
                  <a:gd name="T9" fmla="*/ 0 h 8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2" h="860">
                    <a:moveTo>
                      <a:pt x="860" y="0"/>
                    </a:moveTo>
                    <a:lnTo>
                      <a:pt x="0" y="860"/>
                    </a:lnTo>
                    <a:lnTo>
                      <a:pt x="2042" y="860"/>
                    </a:lnTo>
                    <a:lnTo>
                      <a:pt x="2902" y="0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0" name="Freeform 2010">
                <a:extLst>
                  <a:ext uri="{FF2B5EF4-FFF2-40B4-BE49-F238E27FC236}">
                    <a16:creationId xmlns:a16="http://schemas.microsoft.com/office/drawing/2014/main" id="{2070BDB8-9D78-4CF7-B951-89CCCD9DE1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86100" y="5924551"/>
                <a:ext cx="803275" cy="236538"/>
              </a:xfrm>
              <a:custGeom>
                <a:avLst/>
                <a:gdLst>
                  <a:gd name="T0" fmla="*/ 940 w 2414"/>
                  <a:gd name="T1" fmla="*/ 560 h 702"/>
                  <a:gd name="T2" fmla="*/ 892 w 2414"/>
                  <a:gd name="T3" fmla="*/ 447 h 702"/>
                  <a:gd name="T4" fmla="*/ 784 w 2414"/>
                  <a:gd name="T5" fmla="*/ 26 h 702"/>
                  <a:gd name="T6" fmla="*/ 518 w 2414"/>
                  <a:gd name="T7" fmla="*/ 450 h 702"/>
                  <a:gd name="T8" fmla="*/ 566 w 2414"/>
                  <a:gd name="T9" fmla="*/ 526 h 702"/>
                  <a:gd name="T10" fmla="*/ 585 w 2414"/>
                  <a:gd name="T11" fmla="*/ 593 h 702"/>
                  <a:gd name="T12" fmla="*/ 537 w 2414"/>
                  <a:gd name="T13" fmla="*/ 516 h 702"/>
                  <a:gd name="T14" fmla="*/ 1874 w 2414"/>
                  <a:gd name="T15" fmla="*/ 443 h 702"/>
                  <a:gd name="T16" fmla="*/ 1612 w 2414"/>
                  <a:gd name="T17" fmla="*/ 248 h 702"/>
                  <a:gd name="T18" fmla="*/ 1584 w 2414"/>
                  <a:gd name="T19" fmla="*/ 248 h 702"/>
                  <a:gd name="T20" fmla="*/ 1122 w 2414"/>
                  <a:gd name="T21" fmla="*/ 255 h 702"/>
                  <a:gd name="T22" fmla="*/ 1122 w 2414"/>
                  <a:gd name="T23" fmla="*/ 255 h 702"/>
                  <a:gd name="T24" fmla="*/ 1243 w 2414"/>
                  <a:gd name="T25" fmla="*/ 443 h 702"/>
                  <a:gd name="T26" fmla="*/ 1137 w 2414"/>
                  <a:gd name="T27" fmla="*/ 443 h 702"/>
                  <a:gd name="T28" fmla="*/ 1001 w 2414"/>
                  <a:gd name="T29" fmla="*/ 375 h 702"/>
                  <a:gd name="T30" fmla="*/ 987 w 2414"/>
                  <a:gd name="T31" fmla="*/ 389 h 702"/>
                  <a:gd name="T32" fmla="*/ 987 w 2414"/>
                  <a:gd name="T33" fmla="*/ 389 h 702"/>
                  <a:gd name="T34" fmla="*/ 954 w 2414"/>
                  <a:gd name="T35" fmla="*/ 422 h 702"/>
                  <a:gd name="T36" fmla="*/ 1142 w 2414"/>
                  <a:gd name="T37" fmla="*/ 248 h 702"/>
                  <a:gd name="T38" fmla="*/ 1249 w 2414"/>
                  <a:gd name="T39" fmla="*/ 248 h 702"/>
                  <a:gd name="T40" fmla="*/ 1512 w 2414"/>
                  <a:gd name="T41" fmla="*/ 443 h 702"/>
                  <a:gd name="T42" fmla="*/ 1539 w 2414"/>
                  <a:gd name="T43" fmla="*/ 443 h 702"/>
                  <a:gd name="T44" fmla="*/ 1539 w 2414"/>
                  <a:gd name="T45" fmla="*/ 443 h 702"/>
                  <a:gd name="T46" fmla="*/ 1411 w 2414"/>
                  <a:gd name="T47" fmla="*/ 248 h 702"/>
                  <a:gd name="T48" fmla="*/ 1517 w 2414"/>
                  <a:gd name="T49" fmla="*/ 248 h 702"/>
                  <a:gd name="T50" fmla="*/ 1957 w 2414"/>
                  <a:gd name="T51" fmla="*/ 420 h 702"/>
                  <a:gd name="T52" fmla="*/ 1971 w 2414"/>
                  <a:gd name="T53" fmla="*/ 406 h 702"/>
                  <a:gd name="T54" fmla="*/ 1971 w 2414"/>
                  <a:gd name="T55" fmla="*/ 406 h 702"/>
                  <a:gd name="T56" fmla="*/ 1880 w 2414"/>
                  <a:gd name="T57" fmla="*/ 248 h 702"/>
                  <a:gd name="T58" fmla="*/ 1987 w 2414"/>
                  <a:gd name="T59" fmla="*/ 248 h 702"/>
                  <a:gd name="T60" fmla="*/ 2092 w 2414"/>
                  <a:gd name="T61" fmla="*/ 286 h 702"/>
                  <a:gd name="T62" fmla="*/ 2105 w 2414"/>
                  <a:gd name="T63" fmla="*/ 272 h 702"/>
                  <a:gd name="T64" fmla="*/ 1904 w 2414"/>
                  <a:gd name="T65" fmla="*/ 106 h 702"/>
                  <a:gd name="T66" fmla="*/ 1904 w 2414"/>
                  <a:gd name="T67" fmla="*/ 106 h 702"/>
                  <a:gd name="T68" fmla="*/ 2148 w 2414"/>
                  <a:gd name="T69" fmla="*/ 168 h 702"/>
                  <a:gd name="T70" fmla="*/ 1702 w 2414"/>
                  <a:gd name="T71" fmla="*/ 676 h 702"/>
                  <a:gd name="T72" fmla="*/ 1854 w 2414"/>
                  <a:gd name="T73" fmla="*/ 560 h 702"/>
                  <a:gd name="T74" fmla="*/ 73 w 2414"/>
                  <a:gd name="T75" fmla="*/ 702 h 702"/>
                  <a:gd name="T76" fmla="*/ 2414 w 2414"/>
                  <a:gd name="T77" fmla="*/ 0 h 702"/>
                  <a:gd name="T78" fmla="*/ 493 w 2414"/>
                  <a:gd name="T79" fmla="*/ 424 h 702"/>
                  <a:gd name="T80" fmla="*/ 321 w 2414"/>
                  <a:gd name="T81" fmla="*/ 597 h 702"/>
                  <a:gd name="T82" fmla="*/ 1666 w 2414"/>
                  <a:gd name="T83" fmla="*/ 222 h 702"/>
                  <a:gd name="T84" fmla="*/ 14 w 2414"/>
                  <a:gd name="T85" fmla="*/ 666 h 702"/>
                  <a:gd name="T86" fmla="*/ 1633 w 2414"/>
                  <a:gd name="T87" fmla="*/ 124 h 702"/>
                  <a:gd name="T88" fmla="*/ 1390 w 2414"/>
                  <a:gd name="T89" fmla="*/ 124 h 702"/>
                  <a:gd name="T90" fmla="*/ 1633 w 2414"/>
                  <a:gd name="T91" fmla="*/ 124 h 702"/>
                  <a:gd name="T92" fmla="*/ 1511 w 2414"/>
                  <a:gd name="T93" fmla="*/ 83 h 702"/>
                  <a:gd name="T94" fmla="*/ 1511 w 2414"/>
                  <a:gd name="T95" fmla="*/ 165 h 702"/>
                  <a:gd name="T96" fmla="*/ 1205 w 2414"/>
                  <a:gd name="T97" fmla="*/ 191 h 702"/>
                  <a:gd name="T98" fmla="*/ 1205 w 2414"/>
                  <a:gd name="T99" fmla="*/ 57 h 702"/>
                  <a:gd name="T100" fmla="*/ 1301 w 2414"/>
                  <a:gd name="T101" fmla="*/ 124 h 702"/>
                  <a:gd name="T102" fmla="*/ 1109 w 2414"/>
                  <a:gd name="T103" fmla="*/ 124 h 702"/>
                  <a:gd name="T104" fmla="*/ 1020 w 2414"/>
                  <a:gd name="T105" fmla="*/ 124 h 702"/>
                  <a:gd name="T106" fmla="*/ 776 w 2414"/>
                  <a:gd name="T107" fmla="*/ 124 h 702"/>
                  <a:gd name="T108" fmla="*/ 1020 w 2414"/>
                  <a:gd name="T109" fmla="*/ 124 h 702"/>
                  <a:gd name="T110" fmla="*/ 898 w 2414"/>
                  <a:gd name="T111" fmla="*/ 83 h 702"/>
                  <a:gd name="T112" fmla="*/ 898 w 2414"/>
                  <a:gd name="T113" fmla="*/ 165 h 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414" h="702">
                    <a:moveTo>
                      <a:pt x="784" y="26"/>
                    </a:moveTo>
                    <a:lnTo>
                      <a:pt x="135" y="676"/>
                    </a:lnTo>
                    <a:lnTo>
                      <a:pt x="825" y="676"/>
                    </a:lnTo>
                    <a:lnTo>
                      <a:pt x="940" y="560"/>
                    </a:lnTo>
                    <a:lnTo>
                      <a:pt x="1817" y="560"/>
                    </a:lnTo>
                    <a:lnTo>
                      <a:pt x="1908" y="469"/>
                    </a:lnTo>
                    <a:lnTo>
                      <a:pt x="870" y="469"/>
                    </a:lnTo>
                    <a:lnTo>
                      <a:pt x="892" y="447"/>
                    </a:lnTo>
                    <a:lnTo>
                      <a:pt x="1118" y="222"/>
                    </a:lnTo>
                    <a:lnTo>
                      <a:pt x="1629" y="222"/>
                    </a:lnTo>
                    <a:lnTo>
                      <a:pt x="1825" y="26"/>
                    </a:lnTo>
                    <a:lnTo>
                      <a:pt x="784" y="26"/>
                    </a:lnTo>
                    <a:close/>
                    <a:moveTo>
                      <a:pt x="518" y="450"/>
                    </a:moveTo>
                    <a:lnTo>
                      <a:pt x="556" y="509"/>
                    </a:lnTo>
                    <a:lnTo>
                      <a:pt x="712" y="450"/>
                    </a:lnTo>
                    <a:lnTo>
                      <a:pt x="518" y="450"/>
                    </a:lnTo>
                    <a:close/>
                    <a:moveTo>
                      <a:pt x="566" y="526"/>
                    </a:moveTo>
                    <a:lnTo>
                      <a:pt x="605" y="587"/>
                    </a:lnTo>
                    <a:lnTo>
                      <a:pt x="727" y="465"/>
                    </a:lnTo>
                    <a:lnTo>
                      <a:pt x="566" y="526"/>
                    </a:lnTo>
                    <a:close/>
                    <a:moveTo>
                      <a:pt x="585" y="593"/>
                    </a:moveTo>
                    <a:lnTo>
                      <a:pt x="548" y="533"/>
                    </a:lnTo>
                    <a:lnTo>
                      <a:pt x="392" y="593"/>
                    </a:lnTo>
                    <a:lnTo>
                      <a:pt x="585" y="593"/>
                    </a:lnTo>
                    <a:close/>
                    <a:moveTo>
                      <a:pt x="537" y="516"/>
                    </a:moveTo>
                    <a:lnTo>
                      <a:pt x="499" y="455"/>
                    </a:lnTo>
                    <a:lnTo>
                      <a:pt x="376" y="578"/>
                    </a:lnTo>
                    <a:lnTo>
                      <a:pt x="537" y="516"/>
                    </a:lnTo>
                    <a:close/>
                    <a:moveTo>
                      <a:pt x="1914" y="443"/>
                    </a:moveTo>
                    <a:lnTo>
                      <a:pt x="1718" y="248"/>
                    </a:lnTo>
                    <a:lnTo>
                      <a:pt x="1679" y="248"/>
                    </a:lnTo>
                    <a:lnTo>
                      <a:pt x="1874" y="443"/>
                    </a:lnTo>
                    <a:lnTo>
                      <a:pt x="1914" y="443"/>
                    </a:lnTo>
                    <a:close/>
                    <a:moveTo>
                      <a:pt x="1847" y="443"/>
                    </a:moveTo>
                    <a:lnTo>
                      <a:pt x="1651" y="248"/>
                    </a:lnTo>
                    <a:lnTo>
                      <a:pt x="1612" y="248"/>
                    </a:lnTo>
                    <a:lnTo>
                      <a:pt x="1807" y="443"/>
                    </a:lnTo>
                    <a:lnTo>
                      <a:pt x="1847" y="443"/>
                    </a:lnTo>
                    <a:close/>
                    <a:moveTo>
                      <a:pt x="1780" y="443"/>
                    </a:moveTo>
                    <a:lnTo>
                      <a:pt x="1584" y="248"/>
                    </a:lnTo>
                    <a:lnTo>
                      <a:pt x="1545" y="248"/>
                    </a:lnTo>
                    <a:lnTo>
                      <a:pt x="1740" y="443"/>
                    </a:lnTo>
                    <a:lnTo>
                      <a:pt x="1780" y="443"/>
                    </a:lnTo>
                    <a:close/>
                    <a:moveTo>
                      <a:pt x="1122" y="255"/>
                    </a:moveTo>
                    <a:lnTo>
                      <a:pt x="1102" y="275"/>
                    </a:lnTo>
                    <a:lnTo>
                      <a:pt x="1271" y="443"/>
                    </a:lnTo>
                    <a:lnTo>
                      <a:pt x="1310" y="443"/>
                    </a:lnTo>
                    <a:lnTo>
                      <a:pt x="1122" y="255"/>
                    </a:lnTo>
                    <a:close/>
                    <a:moveTo>
                      <a:pt x="1088" y="288"/>
                    </a:moveTo>
                    <a:lnTo>
                      <a:pt x="1068" y="308"/>
                    </a:lnTo>
                    <a:lnTo>
                      <a:pt x="1204" y="443"/>
                    </a:lnTo>
                    <a:lnTo>
                      <a:pt x="1243" y="443"/>
                    </a:lnTo>
                    <a:lnTo>
                      <a:pt x="1088" y="288"/>
                    </a:lnTo>
                    <a:close/>
                    <a:moveTo>
                      <a:pt x="1054" y="322"/>
                    </a:moveTo>
                    <a:lnTo>
                      <a:pt x="1035" y="342"/>
                    </a:lnTo>
                    <a:lnTo>
                      <a:pt x="1137" y="443"/>
                    </a:lnTo>
                    <a:lnTo>
                      <a:pt x="1176" y="443"/>
                    </a:lnTo>
                    <a:lnTo>
                      <a:pt x="1054" y="322"/>
                    </a:lnTo>
                    <a:close/>
                    <a:moveTo>
                      <a:pt x="1021" y="355"/>
                    </a:moveTo>
                    <a:lnTo>
                      <a:pt x="1001" y="375"/>
                    </a:lnTo>
                    <a:lnTo>
                      <a:pt x="1070" y="443"/>
                    </a:lnTo>
                    <a:lnTo>
                      <a:pt x="1109" y="443"/>
                    </a:lnTo>
                    <a:lnTo>
                      <a:pt x="1021" y="355"/>
                    </a:lnTo>
                    <a:close/>
                    <a:moveTo>
                      <a:pt x="987" y="389"/>
                    </a:moveTo>
                    <a:lnTo>
                      <a:pt x="968" y="409"/>
                    </a:lnTo>
                    <a:lnTo>
                      <a:pt x="1002" y="443"/>
                    </a:lnTo>
                    <a:lnTo>
                      <a:pt x="1042" y="443"/>
                    </a:lnTo>
                    <a:lnTo>
                      <a:pt x="987" y="389"/>
                    </a:lnTo>
                    <a:close/>
                    <a:moveTo>
                      <a:pt x="954" y="422"/>
                    </a:moveTo>
                    <a:lnTo>
                      <a:pt x="933" y="443"/>
                    </a:lnTo>
                    <a:lnTo>
                      <a:pt x="975" y="443"/>
                    </a:lnTo>
                    <a:lnTo>
                      <a:pt x="954" y="422"/>
                    </a:lnTo>
                    <a:close/>
                    <a:moveTo>
                      <a:pt x="1338" y="443"/>
                    </a:moveTo>
                    <a:lnTo>
                      <a:pt x="1377" y="443"/>
                    </a:lnTo>
                    <a:lnTo>
                      <a:pt x="1182" y="248"/>
                    </a:lnTo>
                    <a:lnTo>
                      <a:pt x="1142" y="248"/>
                    </a:lnTo>
                    <a:lnTo>
                      <a:pt x="1338" y="443"/>
                    </a:lnTo>
                    <a:close/>
                    <a:moveTo>
                      <a:pt x="1405" y="443"/>
                    </a:moveTo>
                    <a:lnTo>
                      <a:pt x="1444" y="443"/>
                    </a:lnTo>
                    <a:lnTo>
                      <a:pt x="1249" y="248"/>
                    </a:lnTo>
                    <a:lnTo>
                      <a:pt x="1209" y="248"/>
                    </a:lnTo>
                    <a:lnTo>
                      <a:pt x="1405" y="443"/>
                    </a:lnTo>
                    <a:close/>
                    <a:moveTo>
                      <a:pt x="1472" y="443"/>
                    </a:moveTo>
                    <a:lnTo>
                      <a:pt x="1512" y="443"/>
                    </a:lnTo>
                    <a:lnTo>
                      <a:pt x="1316" y="248"/>
                    </a:lnTo>
                    <a:lnTo>
                      <a:pt x="1276" y="248"/>
                    </a:lnTo>
                    <a:lnTo>
                      <a:pt x="1472" y="443"/>
                    </a:lnTo>
                    <a:close/>
                    <a:moveTo>
                      <a:pt x="1539" y="443"/>
                    </a:moveTo>
                    <a:lnTo>
                      <a:pt x="1579" y="443"/>
                    </a:lnTo>
                    <a:lnTo>
                      <a:pt x="1383" y="248"/>
                    </a:lnTo>
                    <a:lnTo>
                      <a:pt x="1343" y="248"/>
                    </a:lnTo>
                    <a:lnTo>
                      <a:pt x="1539" y="443"/>
                    </a:lnTo>
                    <a:close/>
                    <a:moveTo>
                      <a:pt x="1606" y="443"/>
                    </a:moveTo>
                    <a:lnTo>
                      <a:pt x="1646" y="443"/>
                    </a:lnTo>
                    <a:lnTo>
                      <a:pt x="1450" y="248"/>
                    </a:lnTo>
                    <a:lnTo>
                      <a:pt x="1411" y="248"/>
                    </a:lnTo>
                    <a:lnTo>
                      <a:pt x="1606" y="443"/>
                    </a:lnTo>
                    <a:close/>
                    <a:moveTo>
                      <a:pt x="1673" y="443"/>
                    </a:moveTo>
                    <a:lnTo>
                      <a:pt x="1713" y="443"/>
                    </a:lnTo>
                    <a:lnTo>
                      <a:pt x="1517" y="248"/>
                    </a:lnTo>
                    <a:lnTo>
                      <a:pt x="1478" y="248"/>
                    </a:lnTo>
                    <a:lnTo>
                      <a:pt x="1673" y="443"/>
                    </a:lnTo>
                    <a:close/>
                    <a:moveTo>
                      <a:pt x="1938" y="440"/>
                    </a:moveTo>
                    <a:lnTo>
                      <a:pt x="1957" y="420"/>
                    </a:lnTo>
                    <a:lnTo>
                      <a:pt x="1785" y="248"/>
                    </a:lnTo>
                    <a:lnTo>
                      <a:pt x="1746" y="248"/>
                    </a:lnTo>
                    <a:lnTo>
                      <a:pt x="1938" y="440"/>
                    </a:lnTo>
                    <a:close/>
                    <a:moveTo>
                      <a:pt x="1971" y="406"/>
                    </a:moveTo>
                    <a:lnTo>
                      <a:pt x="1991" y="386"/>
                    </a:lnTo>
                    <a:lnTo>
                      <a:pt x="1852" y="248"/>
                    </a:lnTo>
                    <a:lnTo>
                      <a:pt x="1813" y="248"/>
                    </a:lnTo>
                    <a:lnTo>
                      <a:pt x="1971" y="406"/>
                    </a:lnTo>
                    <a:close/>
                    <a:moveTo>
                      <a:pt x="2005" y="373"/>
                    </a:moveTo>
                    <a:lnTo>
                      <a:pt x="2024" y="353"/>
                    </a:lnTo>
                    <a:lnTo>
                      <a:pt x="1920" y="248"/>
                    </a:lnTo>
                    <a:lnTo>
                      <a:pt x="1880" y="248"/>
                    </a:lnTo>
                    <a:lnTo>
                      <a:pt x="2005" y="373"/>
                    </a:lnTo>
                    <a:close/>
                    <a:moveTo>
                      <a:pt x="2038" y="339"/>
                    </a:moveTo>
                    <a:lnTo>
                      <a:pt x="2058" y="319"/>
                    </a:lnTo>
                    <a:lnTo>
                      <a:pt x="1987" y="248"/>
                    </a:lnTo>
                    <a:lnTo>
                      <a:pt x="1947" y="248"/>
                    </a:lnTo>
                    <a:lnTo>
                      <a:pt x="2038" y="339"/>
                    </a:lnTo>
                    <a:close/>
                    <a:moveTo>
                      <a:pt x="2072" y="306"/>
                    </a:moveTo>
                    <a:lnTo>
                      <a:pt x="2092" y="286"/>
                    </a:lnTo>
                    <a:lnTo>
                      <a:pt x="2054" y="248"/>
                    </a:lnTo>
                    <a:lnTo>
                      <a:pt x="2014" y="248"/>
                    </a:lnTo>
                    <a:lnTo>
                      <a:pt x="2072" y="306"/>
                    </a:lnTo>
                    <a:close/>
                    <a:moveTo>
                      <a:pt x="2105" y="272"/>
                    </a:moveTo>
                    <a:lnTo>
                      <a:pt x="2129" y="248"/>
                    </a:lnTo>
                    <a:lnTo>
                      <a:pt x="2081" y="248"/>
                    </a:lnTo>
                    <a:lnTo>
                      <a:pt x="2105" y="272"/>
                    </a:lnTo>
                    <a:close/>
                    <a:moveTo>
                      <a:pt x="1904" y="106"/>
                    </a:moveTo>
                    <a:lnTo>
                      <a:pt x="1868" y="142"/>
                    </a:lnTo>
                    <a:lnTo>
                      <a:pt x="2137" y="142"/>
                    </a:lnTo>
                    <a:lnTo>
                      <a:pt x="2173" y="106"/>
                    </a:lnTo>
                    <a:lnTo>
                      <a:pt x="1904" y="106"/>
                    </a:lnTo>
                    <a:close/>
                    <a:moveTo>
                      <a:pt x="1827" y="146"/>
                    </a:moveTo>
                    <a:lnTo>
                      <a:pt x="1894" y="80"/>
                    </a:lnTo>
                    <a:lnTo>
                      <a:pt x="2236" y="80"/>
                    </a:lnTo>
                    <a:lnTo>
                      <a:pt x="2148" y="168"/>
                    </a:lnTo>
                    <a:lnTo>
                      <a:pt x="1805" y="168"/>
                    </a:lnTo>
                    <a:lnTo>
                      <a:pt x="1827" y="146"/>
                    </a:lnTo>
                    <a:close/>
                    <a:moveTo>
                      <a:pt x="862" y="676"/>
                    </a:moveTo>
                    <a:lnTo>
                      <a:pt x="1702" y="676"/>
                    </a:lnTo>
                    <a:lnTo>
                      <a:pt x="1791" y="586"/>
                    </a:lnTo>
                    <a:lnTo>
                      <a:pt x="951" y="586"/>
                    </a:lnTo>
                    <a:lnTo>
                      <a:pt x="862" y="676"/>
                    </a:lnTo>
                    <a:close/>
                    <a:moveTo>
                      <a:pt x="1854" y="560"/>
                    </a:moveTo>
                    <a:lnTo>
                      <a:pt x="1854" y="560"/>
                    </a:lnTo>
                    <a:lnTo>
                      <a:pt x="1712" y="702"/>
                    </a:lnTo>
                    <a:lnTo>
                      <a:pt x="799" y="702"/>
                    </a:lnTo>
                    <a:lnTo>
                      <a:pt x="73" y="702"/>
                    </a:lnTo>
                    <a:lnTo>
                      <a:pt x="95" y="679"/>
                    </a:lnTo>
                    <a:lnTo>
                      <a:pt x="774" y="0"/>
                    </a:lnTo>
                    <a:lnTo>
                      <a:pt x="1851" y="0"/>
                    </a:lnTo>
                    <a:lnTo>
                      <a:pt x="2414" y="0"/>
                    </a:lnTo>
                    <a:lnTo>
                      <a:pt x="2414" y="0"/>
                    </a:lnTo>
                    <a:lnTo>
                      <a:pt x="1854" y="560"/>
                    </a:lnTo>
                    <a:close/>
                    <a:moveTo>
                      <a:pt x="321" y="597"/>
                    </a:moveTo>
                    <a:lnTo>
                      <a:pt x="493" y="424"/>
                    </a:lnTo>
                    <a:lnTo>
                      <a:pt x="805" y="424"/>
                    </a:lnTo>
                    <a:lnTo>
                      <a:pt x="610" y="619"/>
                    </a:lnTo>
                    <a:lnTo>
                      <a:pt x="299" y="619"/>
                    </a:lnTo>
                    <a:lnTo>
                      <a:pt x="321" y="597"/>
                    </a:lnTo>
                    <a:close/>
                    <a:moveTo>
                      <a:pt x="2283" y="94"/>
                    </a:moveTo>
                    <a:lnTo>
                      <a:pt x="2351" y="26"/>
                    </a:lnTo>
                    <a:lnTo>
                      <a:pt x="1861" y="26"/>
                    </a:lnTo>
                    <a:lnTo>
                      <a:pt x="1666" y="222"/>
                    </a:lnTo>
                    <a:lnTo>
                      <a:pt x="2155" y="222"/>
                    </a:lnTo>
                    <a:lnTo>
                      <a:pt x="2283" y="94"/>
                    </a:lnTo>
                    <a:close/>
                    <a:moveTo>
                      <a:pt x="630" y="50"/>
                    </a:moveTo>
                    <a:lnTo>
                      <a:pt x="14" y="666"/>
                    </a:lnTo>
                    <a:lnTo>
                      <a:pt x="0" y="652"/>
                    </a:lnTo>
                    <a:lnTo>
                      <a:pt x="616" y="36"/>
                    </a:lnTo>
                    <a:lnTo>
                      <a:pt x="630" y="50"/>
                    </a:lnTo>
                    <a:close/>
                    <a:moveTo>
                      <a:pt x="1633" y="124"/>
                    </a:moveTo>
                    <a:cubicBezTo>
                      <a:pt x="1633" y="144"/>
                      <a:pt x="1618" y="162"/>
                      <a:pt x="1594" y="174"/>
                    </a:cubicBezTo>
                    <a:cubicBezTo>
                      <a:pt x="1573" y="184"/>
                      <a:pt x="1543" y="191"/>
                      <a:pt x="1511" y="191"/>
                    </a:cubicBezTo>
                    <a:cubicBezTo>
                      <a:pt x="1479" y="191"/>
                      <a:pt x="1450" y="184"/>
                      <a:pt x="1429" y="174"/>
                    </a:cubicBezTo>
                    <a:cubicBezTo>
                      <a:pt x="1404" y="162"/>
                      <a:pt x="1390" y="144"/>
                      <a:pt x="1390" y="124"/>
                    </a:cubicBezTo>
                    <a:cubicBezTo>
                      <a:pt x="1390" y="104"/>
                      <a:pt x="1404" y="87"/>
                      <a:pt x="1429" y="75"/>
                    </a:cubicBezTo>
                    <a:cubicBezTo>
                      <a:pt x="1450" y="64"/>
                      <a:pt x="1479" y="57"/>
                      <a:pt x="1511" y="57"/>
                    </a:cubicBezTo>
                    <a:cubicBezTo>
                      <a:pt x="1543" y="57"/>
                      <a:pt x="1573" y="64"/>
                      <a:pt x="1594" y="75"/>
                    </a:cubicBezTo>
                    <a:cubicBezTo>
                      <a:pt x="1618" y="87"/>
                      <a:pt x="1633" y="104"/>
                      <a:pt x="1633" y="124"/>
                    </a:cubicBezTo>
                    <a:close/>
                    <a:moveTo>
                      <a:pt x="1583" y="151"/>
                    </a:moveTo>
                    <a:cubicBezTo>
                      <a:pt x="1598" y="143"/>
                      <a:pt x="1607" y="134"/>
                      <a:pt x="1607" y="124"/>
                    </a:cubicBezTo>
                    <a:cubicBezTo>
                      <a:pt x="1607" y="115"/>
                      <a:pt x="1598" y="105"/>
                      <a:pt x="1583" y="98"/>
                    </a:cubicBezTo>
                    <a:cubicBezTo>
                      <a:pt x="1565" y="89"/>
                      <a:pt x="1539" y="83"/>
                      <a:pt x="1511" y="83"/>
                    </a:cubicBezTo>
                    <a:cubicBezTo>
                      <a:pt x="1483" y="83"/>
                      <a:pt x="1458" y="89"/>
                      <a:pt x="1440" y="98"/>
                    </a:cubicBezTo>
                    <a:cubicBezTo>
                      <a:pt x="1425" y="105"/>
                      <a:pt x="1415" y="115"/>
                      <a:pt x="1415" y="124"/>
                    </a:cubicBezTo>
                    <a:cubicBezTo>
                      <a:pt x="1415" y="134"/>
                      <a:pt x="1425" y="143"/>
                      <a:pt x="1440" y="151"/>
                    </a:cubicBezTo>
                    <a:cubicBezTo>
                      <a:pt x="1458" y="159"/>
                      <a:pt x="1483" y="165"/>
                      <a:pt x="1511" y="165"/>
                    </a:cubicBezTo>
                    <a:cubicBezTo>
                      <a:pt x="1539" y="165"/>
                      <a:pt x="1565" y="159"/>
                      <a:pt x="1583" y="151"/>
                    </a:cubicBezTo>
                    <a:close/>
                    <a:moveTo>
                      <a:pt x="1327" y="124"/>
                    </a:moveTo>
                    <a:cubicBezTo>
                      <a:pt x="1327" y="144"/>
                      <a:pt x="1312" y="162"/>
                      <a:pt x="1287" y="174"/>
                    </a:cubicBezTo>
                    <a:cubicBezTo>
                      <a:pt x="1266" y="184"/>
                      <a:pt x="1237" y="191"/>
                      <a:pt x="1205" y="191"/>
                    </a:cubicBezTo>
                    <a:cubicBezTo>
                      <a:pt x="1173" y="191"/>
                      <a:pt x="1143" y="184"/>
                      <a:pt x="1122" y="174"/>
                    </a:cubicBezTo>
                    <a:cubicBezTo>
                      <a:pt x="1098" y="162"/>
                      <a:pt x="1083" y="144"/>
                      <a:pt x="1083" y="124"/>
                    </a:cubicBezTo>
                    <a:cubicBezTo>
                      <a:pt x="1083" y="104"/>
                      <a:pt x="1098" y="87"/>
                      <a:pt x="1122" y="75"/>
                    </a:cubicBezTo>
                    <a:cubicBezTo>
                      <a:pt x="1143" y="64"/>
                      <a:pt x="1173" y="57"/>
                      <a:pt x="1205" y="57"/>
                    </a:cubicBezTo>
                    <a:cubicBezTo>
                      <a:pt x="1237" y="57"/>
                      <a:pt x="1266" y="64"/>
                      <a:pt x="1287" y="75"/>
                    </a:cubicBezTo>
                    <a:cubicBezTo>
                      <a:pt x="1312" y="87"/>
                      <a:pt x="1327" y="104"/>
                      <a:pt x="1327" y="124"/>
                    </a:cubicBezTo>
                    <a:close/>
                    <a:moveTo>
                      <a:pt x="1276" y="151"/>
                    </a:moveTo>
                    <a:cubicBezTo>
                      <a:pt x="1291" y="143"/>
                      <a:pt x="1301" y="134"/>
                      <a:pt x="1301" y="124"/>
                    </a:cubicBezTo>
                    <a:cubicBezTo>
                      <a:pt x="1301" y="115"/>
                      <a:pt x="1291" y="105"/>
                      <a:pt x="1276" y="98"/>
                    </a:cubicBezTo>
                    <a:cubicBezTo>
                      <a:pt x="1258" y="89"/>
                      <a:pt x="1233" y="83"/>
                      <a:pt x="1205" y="83"/>
                    </a:cubicBezTo>
                    <a:cubicBezTo>
                      <a:pt x="1177" y="83"/>
                      <a:pt x="1151" y="89"/>
                      <a:pt x="1133" y="98"/>
                    </a:cubicBezTo>
                    <a:cubicBezTo>
                      <a:pt x="1118" y="105"/>
                      <a:pt x="1109" y="115"/>
                      <a:pt x="1109" y="124"/>
                    </a:cubicBezTo>
                    <a:cubicBezTo>
                      <a:pt x="1109" y="134"/>
                      <a:pt x="1118" y="143"/>
                      <a:pt x="1133" y="151"/>
                    </a:cubicBezTo>
                    <a:cubicBezTo>
                      <a:pt x="1151" y="159"/>
                      <a:pt x="1177" y="165"/>
                      <a:pt x="1205" y="165"/>
                    </a:cubicBezTo>
                    <a:cubicBezTo>
                      <a:pt x="1233" y="165"/>
                      <a:pt x="1258" y="159"/>
                      <a:pt x="1276" y="151"/>
                    </a:cubicBezTo>
                    <a:close/>
                    <a:moveTo>
                      <a:pt x="1020" y="124"/>
                    </a:moveTo>
                    <a:cubicBezTo>
                      <a:pt x="1020" y="144"/>
                      <a:pt x="1005" y="162"/>
                      <a:pt x="981" y="174"/>
                    </a:cubicBezTo>
                    <a:cubicBezTo>
                      <a:pt x="959" y="184"/>
                      <a:pt x="930" y="191"/>
                      <a:pt x="898" y="191"/>
                    </a:cubicBezTo>
                    <a:cubicBezTo>
                      <a:pt x="866" y="191"/>
                      <a:pt x="837" y="184"/>
                      <a:pt x="815" y="174"/>
                    </a:cubicBezTo>
                    <a:cubicBezTo>
                      <a:pt x="791" y="162"/>
                      <a:pt x="776" y="144"/>
                      <a:pt x="776" y="124"/>
                    </a:cubicBezTo>
                    <a:cubicBezTo>
                      <a:pt x="776" y="104"/>
                      <a:pt x="791" y="87"/>
                      <a:pt x="815" y="75"/>
                    </a:cubicBezTo>
                    <a:cubicBezTo>
                      <a:pt x="837" y="64"/>
                      <a:pt x="866" y="57"/>
                      <a:pt x="898" y="57"/>
                    </a:cubicBezTo>
                    <a:cubicBezTo>
                      <a:pt x="930" y="57"/>
                      <a:pt x="959" y="64"/>
                      <a:pt x="981" y="75"/>
                    </a:cubicBezTo>
                    <a:cubicBezTo>
                      <a:pt x="1005" y="87"/>
                      <a:pt x="1020" y="104"/>
                      <a:pt x="1020" y="124"/>
                    </a:cubicBezTo>
                    <a:close/>
                    <a:moveTo>
                      <a:pt x="969" y="151"/>
                    </a:moveTo>
                    <a:cubicBezTo>
                      <a:pt x="985" y="143"/>
                      <a:pt x="994" y="134"/>
                      <a:pt x="994" y="124"/>
                    </a:cubicBezTo>
                    <a:cubicBezTo>
                      <a:pt x="994" y="115"/>
                      <a:pt x="985" y="105"/>
                      <a:pt x="969" y="98"/>
                    </a:cubicBezTo>
                    <a:cubicBezTo>
                      <a:pt x="951" y="89"/>
                      <a:pt x="926" y="83"/>
                      <a:pt x="898" y="83"/>
                    </a:cubicBezTo>
                    <a:cubicBezTo>
                      <a:pt x="870" y="83"/>
                      <a:pt x="845" y="89"/>
                      <a:pt x="827" y="98"/>
                    </a:cubicBezTo>
                    <a:cubicBezTo>
                      <a:pt x="812" y="105"/>
                      <a:pt x="802" y="115"/>
                      <a:pt x="802" y="124"/>
                    </a:cubicBezTo>
                    <a:cubicBezTo>
                      <a:pt x="802" y="134"/>
                      <a:pt x="812" y="143"/>
                      <a:pt x="827" y="151"/>
                    </a:cubicBezTo>
                    <a:cubicBezTo>
                      <a:pt x="845" y="159"/>
                      <a:pt x="870" y="165"/>
                      <a:pt x="898" y="165"/>
                    </a:cubicBezTo>
                    <a:cubicBezTo>
                      <a:pt x="926" y="165"/>
                      <a:pt x="951" y="159"/>
                      <a:pt x="969" y="151"/>
                    </a:cubicBezTo>
                    <a:close/>
                  </a:path>
                </a:pathLst>
              </a:custGeom>
              <a:solidFill>
                <a:srgbClr val="008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1" name="Freeform 2011">
                <a:extLst>
                  <a:ext uri="{FF2B5EF4-FFF2-40B4-BE49-F238E27FC236}">
                    <a16:creationId xmlns:a16="http://schemas.microsoft.com/office/drawing/2014/main" id="{FCB29EA1-E0A8-4613-90A1-E1661F6D2F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46450" y="5491164"/>
                <a:ext cx="77787" cy="41275"/>
              </a:xfrm>
              <a:custGeom>
                <a:avLst/>
                <a:gdLst>
                  <a:gd name="T0" fmla="*/ 136 w 233"/>
                  <a:gd name="T1" fmla="*/ 1 h 124"/>
                  <a:gd name="T2" fmla="*/ 114 w 233"/>
                  <a:gd name="T3" fmla="*/ 0 h 124"/>
                  <a:gd name="T4" fmla="*/ 50 w 233"/>
                  <a:gd name="T5" fmla="*/ 10 h 124"/>
                  <a:gd name="T6" fmla="*/ 56 w 233"/>
                  <a:gd name="T7" fmla="*/ 28 h 124"/>
                  <a:gd name="T8" fmla="*/ 114 w 233"/>
                  <a:gd name="T9" fmla="*/ 19 h 124"/>
                  <a:gd name="T10" fmla="*/ 134 w 233"/>
                  <a:gd name="T11" fmla="*/ 20 h 124"/>
                  <a:gd name="T12" fmla="*/ 136 w 233"/>
                  <a:gd name="T13" fmla="*/ 1 h 124"/>
                  <a:gd name="T14" fmla="*/ 233 w 233"/>
                  <a:gd name="T15" fmla="*/ 64 h 124"/>
                  <a:gd name="T16" fmla="*/ 218 w 233"/>
                  <a:gd name="T17" fmla="*/ 33 h 124"/>
                  <a:gd name="T18" fmla="*/ 205 w 233"/>
                  <a:gd name="T19" fmla="*/ 47 h 124"/>
                  <a:gd name="T20" fmla="*/ 213 w 233"/>
                  <a:gd name="T21" fmla="*/ 64 h 124"/>
                  <a:gd name="T22" fmla="*/ 160 w 233"/>
                  <a:gd name="T23" fmla="*/ 102 h 124"/>
                  <a:gd name="T24" fmla="*/ 164 w 233"/>
                  <a:gd name="T25" fmla="*/ 121 h 124"/>
                  <a:gd name="T26" fmla="*/ 233 w 233"/>
                  <a:gd name="T27" fmla="*/ 64 h 124"/>
                  <a:gd name="T28" fmla="*/ 0 w 233"/>
                  <a:gd name="T29" fmla="*/ 81 h 124"/>
                  <a:gd name="T30" fmla="*/ 78 w 233"/>
                  <a:gd name="T31" fmla="*/ 124 h 124"/>
                  <a:gd name="T32" fmla="*/ 81 w 233"/>
                  <a:gd name="T33" fmla="*/ 105 h 124"/>
                  <a:gd name="T34" fmla="*/ 17 w 233"/>
                  <a:gd name="T35" fmla="*/ 72 h 124"/>
                  <a:gd name="T36" fmla="*/ 0 w 233"/>
                  <a:gd name="T37" fmla="*/ 81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3" h="124">
                    <a:moveTo>
                      <a:pt x="136" y="1"/>
                    </a:moveTo>
                    <a:cubicBezTo>
                      <a:pt x="129" y="0"/>
                      <a:pt x="121" y="0"/>
                      <a:pt x="114" y="0"/>
                    </a:cubicBezTo>
                    <a:cubicBezTo>
                      <a:pt x="93" y="0"/>
                      <a:pt x="70" y="3"/>
                      <a:pt x="50" y="10"/>
                    </a:cubicBezTo>
                    <a:lnTo>
                      <a:pt x="56" y="28"/>
                    </a:lnTo>
                    <a:cubicBezTo>
                      <a:pt x="73" y="22"/>
                      <a:pt x="96" y="19"/>
                      <a:pt x="114" y="19"/>
                    </a:cubicBezTo>
                    <a:cubicBezTo>
                      <a:pt x="121" y="19"/>
                      <a:pt x="128" y="20"/>
                      <a:pt x="134" y="20"/>
                    </a:cubicBezTo>
                    <a:lnTo>
                      <a:pt x="136" y="1"/>
                    </a:lnTo>
                    <a:close/>
                    <a:moveTo>
                      <a:pt x="233" y="64"/>
                    </a:moveTo>
                    <a:cubicBezTo>
                      <a:pt x="232" y="50"/>
                      <a:pt x="227" y="42"/>
                      <a:pt x="218" y="33"/>
                    </a:cubicBezTo>
                    <a:lnTo>
                      <a:pt x="205" y="47"/>
                    </a:lnTo>
                    <a:cubicBezTo>
                      <a:pt x="209" y="51"/>
                      <a:pt x="214" y="57"/>
                      <a:pt x="213" y="64"/>
                    </a:cubicBezTo>
                    <a:cubicBezTo>
                      <a:pt x="214" y="84"/>
                      <a:pt x="175" y="98"/>
                      <a:pt x="160" y="102"/>
                    </a:cubicBezTo>
                    <a:lnTo>
                      <a:pt x="164" y="121"/>
                    </a:lnTo>
                    <a:cubicBezTo>
                      <a:pt x="192" y="115"/>
                      <a:pt x="232" y="97"/>
                      <a:pt x="233" y="64"/>
                    </a:cubicBezTo>
                    <a:close/>
                    <a:moveTo>
                      <a:pt x="0" y="81"/>
                    </a:moveTo>
                    <a:cubicBezTo>
                      <a:pt x="15" y="109"/>
                      <a:pt x="49" y="119"/>
                      <a:pt x="78" y="124"/>
                    </a:cubicBezTo>
                    <a:lnTo>
                      <a:pt x="81" y="105"/>
                    </a:lnTo>
                    <a:cubicBezTo>
                      <a:pt x="60" y="101"/>
                      <a:pt x="28" y="92"/>
                      <a:pt x="17" y="72"/>
                    </a:cubicBez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2" name="Freeform 2012">
                <a:extLst>
                  <a:ext uri="{FF2B5EF4-FFF2-40B4-BE49-F238E27FC236}">
                    <a16:creationId xmlns:a16="http://schemas.microsoft.com/office/drawing/2014/main" id="{EDF33390-73FC-4D55-8B30-4FE397A79B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44863" y="5513389"/>
                <a:ext cx="6350" cy="452438"/>
              </a:xfrm>
              <a:custGeom>
                <a:avLst/>
                <a:gdLst>
                  <a:gd name="T0" fmla="*/ 20 w 20"/>
                  <a:gd name="T1" fmla="*/ 1348 h 1348"/>
                  <a:gd name="T2" fmla="*/ 20 w 20"/>
                  <a:gd name="T3" fmla="*/ 1329 h 1348"/>
                  <a:gd name="T4" fmla="*/ 0 w 20"/>
                  <a:gd name="T5" fmla="*/ 1329 h 1348"/>
                  <a:gd name="T6" fmla="*/ 0 w 20"/>
                  <a:gd name="T7" fmla="*/ 1348 h 1348"/>
                  <a:gd name="T8" fmla="*/ 20 w 20"/>
                  <a:gd name="T9" fmla="*/ 1348 h 1348"/>
                  <a:gd name="T10" fmla="*/ 20 w 20"/>
                  <a:gd name="T11" fmla="*/ 1246 h 1348"/>
                  <a:gd name="T12" fmla="*/ 0 w 20"/>
                  <a:gd name="T13" fmla="*/ 1246 h 1348"/>
                  <a:gd name="T14" fmla="*/ 0 w 20"/>
                  <a:gd name="T15" fmla="*/ 1163 h 1348"/>
                  <a:gd name="T16" fmla="*/ 20 w 20"/>
                  <a:gd name="T17" fmla="*/ 1163 h 1348"/>
                  <a:gd name="T18" fmla="*/ 20 w 20"/>
                  <a:gd name="T19" fmla="*/ 1246 h 1348"/>
                  <a:gd name="T20" fmla="*/ 20 w 20"/>
                  <a:gd name="T21" fmla="*/ 1080 h 1348"/>
                  <a:gd name="T22" fmla="*/ 0 w 20"/>
                  <a:gd name="T23" fmla="*/ 1080 h 1348"/>
                  <a:gd name="T24" fmla="*/ 0 w 20"/>
                  <a:gd name="T25" fmla="*/ 997 h 1348"/>
                  <a:gd name="T26" fmla="*/ 20 w 20"/>
                  <a:gd name="T27" fmla="*/ 997 h 1348"/>
                  <a:gd name="T28" fmla="*/ 20 w 20"/>
                  <a:gd name="T29" fmla="*/ 1080 h 1348"/>
                  <a:gd name="T30" fmla="*/ 20 w 20"/>
                  <a:gd name="T31" fmla="*/ 914 h 1348"/>
                  <a:gd name="T32" fmla="*/ 0 w 20"/>
                  <a:gd name="T33" fmla="*/ 914 h 1348"/>
                  <a:gd name="T34" fmla="*/ 0 w 20"/>
                  <a:gd name="T35" fmla="*/ 831 h 1348"/>
                  <a:gd name="T36" fmla="*/ 20 w 20"/>
                  <a:gd name="T37" fmla="*/ 831 h 1348"/>
                  <a:gd name="T38" fmla="*/ 20 w 20"/>
                  <a:gd name="T39" fmla="*/ 914 h 1348"/>
                  <a:gd name="T40" fmla="*/ 20 w 20"/>
                  <a:gd name="T41" fmla="*/ 747 h 1348"/>
                  <a:gd name="T42" fmla="*/ 0 w 20"/>
                  <a:gd name="T43" fmla="*/ 747 h 1348"/>
                  <a:gd name="T44" fmla="*/ 0 w 20"/>
                  <a:gd name="T45" fmla="*/ 664 h 1348"/>
                  <a:gd name="T46" fmla="*/ 20 w 20"/>
                  <a:gd name="T47" fmla="*/ 664 h 1348"/>
                  <a:gd name="T48" fmla="*/ 20 w 20"/>
                  <a:gd name="T49" fmla="*/ 747 h 1348"/>
                  <a:gd name="T50" fmla="*/ 20 w 20"/>
                  <a:gd name="T51" fmla="*/ 581 h 1348"/>
                  <a:gd name="T52" fmla="*/ 0 w 20"/>
                  <a:gd name="T53" fmla="*/ 581 h 1348"/>
                  <a:gd name="T54" fmla="*/ 0 w 20"/>
                  <a:gd name="T55" fmla="*/ 498 h 1348"/>
                  <a:gd name="T56" fmla="*/ 20 w 20"/>
                  <a:gd name="T57" fmla="*/ 498 h 1348"/>
                  <a:gd name="T58" fmla="*/ 20 w 20"/>
                  <a:gd name="T59" fmla="*/ 581 h 1348"/>
                  <a:gd name="T60" fmla="*/ 20 w 20"/>
                  <a:gd name="T61" fmla="*/ 415 h 1348"/>
                  <a:gd name="T62" fmla="*/ 0 w 20"/>
                  <a:gd name="T63" fmla="*/ 415 h 1348"/>
                  <a:gd name="T64" fmla="*/ 0 w 20"/>
                  <a:gd name="T65" fmla="*/ 332 h 1348"/>
                  <a:gd name="T66" fmla="*/ 20 w 20"/>
                  <a:gd name="T67" fmla="*/ 332 h 1348"/>
                  <a:gd name="T68" fmla="*/ 20 w 20"/>
                  <a:gd name="T69" fmla="*/ 415 h 1348"/>
                  <a:gd name="T70" fmla="*/ 20 w 20"/>
                  <a:gd name="T71" fmla="*/ 249 h 1348"/>
                  <a:gd name="T72" fmla="*/ 0 w 20"/>
                  <a:gd name="T73" fmla="*/ 249 h 1348"/>
                  <a:gd name="T74" fmla="*/ 0 w 20"/>
                  <a:gd name="T75" fmla="*/ 166 h 1348"/>
                  <a:gd name="T76" fmla="*/ 20 w 20"/>
                  <a:gd name="T77" fmla="*/ 166 h 1348"/>
                  <a:gd name="T78" fmla="*/ 20 w 20"/>
                  <a:gd name="T79" fmla="*/ 249 h 1348"/>
                  <a:gd name="T80" fmla="*/ 20 w 20"/>
                  <a:gd name="T81" fmla="*/ 83 h 1348"/>
                  <a:gd name="T82" fmla="*/ 0 w 20"/>
                  <a:gd name="T83" fmla="*/ 83 h 1348"/>
                  <a:gd name="T84" fmla="*/ 0 w 20"/>
                  <a:gd name="T85" fmla="*/ 0 h 1348"/>
                  <a:gd name="T86" fmla="*/ 20 w 20"/>
                  <a:gd name="T87" fmla="*/ 0 h 1348"/>
                  <a:gd name="T88" fmla="*/ 20 w 20"/>
                  <a:gd name="T89" fmla="*/ 83 h 1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" h="1348">
                    <a:moveTo>
                      <a:pt x="20" y="1348"/>
                    </a:moveTo>
                    <a:lnTo>
                      <a:pt x="20" y="1329"/>
                    </a:lnTo>
                    <a:lnTo>
                      <a:pt x="0" y="1329"/>
                    </a:lnTo>
                    <a:lnTo>
                      <a:pt x="0" y="1348"/>
                    </a:lnTo>
                    <a:lnTo>
                      <a:pt x="20" y="1348"/>
                    </a:lnTo>
                    <a:close/>
                    <a:moveTo>
                      <a:pt x="20" y="1246"/>
                    </a:moveTo>
                    <a:lnTo>
                      <a:pt x="0" y="1246"/>
                    </a:lnTo>
                    <a:lnTo>
                      <a:pt x="0" y="1163"/>
                    </a:lnTo>
                    <a:lnTo>
                      <a:pt x="20" y="1163"/>
                    </a:lnTo>
                    <a:lnTo>
                      <a:pt x="20" y="1246"/>
                    </a:lnTo>
                    <a:close/>
                    <a:moveTo>
                      <a:pt x="20" y="1080"/>
                    </a:moveTo>
                    <a:lnTo>
                      <a:pt x="0" y="1080"/>
                    </a:lnTo>
                    <a:lnTo>
                      <a:pt x="0" y="997"/>
                    </a:lnTo>
                    <a:lnTo>
                      <a:pt x="20" y="997"/>
                    </a:lnTo>
                    <a:lnTo>
                      <a:pt x="20" y="1080"/>
                    </a:lnTo>
                    <a:close/>
                    <a:moveTo>
                      <a:pt x="20" y="914"/>
                    </a:moveTo>
                    <a:lnTo>
                      <a:pt x="0" y="914"/>
                    </a:lnTo>
                    <a:lnTo>
                      <a:pt x="0" y="831"/>
                    </a:lnTo>
                    <a:lnTo>
                      <a:pt x="20" y="831"/>
                    </a:lnTo>
                    <a:lnTo>
                      <a:pt x="20" y="914"/>
                    </a:lnTo>
                    <a:close/>
                    <a:moveTo>
                      <a:pt x="20" y="747"/>
                    </a:moveTo>
                    <a:lnTo>
                      <a:pt x="0" y="747"/>
                    </a:lnTo>
                    <a:lnTo>
                      <a:pt x="0" y="664"/>
                    </a:lnTo>
                    <a:lnTo>
                      <a:pt x="20" y="664"/>
                    </a:lnTo>
                    <a:lnTo>
                      <a:pt x="20" y="747"/>
                    </a:lnTo>
                    <a:close/>
                    <a:moveTo>
                      <a:pt x="20" y="581"/>
                    </a:moveTo>
                    <a:lnTo>
                      <a:pt x="0" y="581"/>
                    </a:lnTo>
                    <a:lnTo>
                      <a:pt x="0" y="498"/>
                    </a:lnTo>
                    <a:lnTo>
                      <a:pt x="20" y="498"/>
                    </a:lnTo>
                    <a:lnTo>
                      <a:pt x="20" y="581"/>
                    </a:lnTo>
                    <a:close/>
                    <a:moveTo>
                      <a:pt x="20" y="415"/>
                    </a:moveTo>
                    <a:lnTo>
                      <a:pt x="0" y="415"/>
                    </a:lnTo>
                    <a:lnTo>
                      <a:pt x="0" y="332"/>
                    </a:lnTo>
                    <a:lnTo>
                      <a:pt x="20" y="332"/>
                    </a:lnTo>
                    <a:lnTo>
                      <a:pt x="20" y="415"/>
                    </a:lnTo>
                    <a:close/>
                    <a:moveTo>
                      <a:pt x="20" y="249"/>
                    </a:moveTo>
                    <a:lnTo>
                      <a:pt x="0" y="249"/>
                    </a:lnTo>
                    <a:lnTo>
                      <a:pt x="0" y="166"/>
                    </a:lnTo>
                    <a:lnTo>
                      <a:pt x="20" y="166"/>
                    </a:lnTo>
                    <a:lnTo>
                      <a:pt x="20" y="249"/>
                    </a:lnTo>
                    <a:close/>
                    <a:moveTo>
                      <a:pt x="20" y="83"/>
                    </a:moveTo>
                    <a:lnTo>
                      <a:pt x="0" y="83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3" name="Freeform 2013">
                <a:extLst>
                  <a:ext uri="{FF2B5EF4-FFF2-40B4-BE49-F238E27FC236}">
                    <a16:creationId xmlns:a16="http://schemas.microsoft.com/office/drawing/2014/main" id="{B36E7D59-7271-4D40-A030-C7B231E061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7888" y="5513389"/>
                <a:ext cx="6350" cy="452438"/>
              </a:xfrm>
              <a:custGeom>
                <a:avLst/>
                <a:gdLst>
                  <a:gd name="T0" fmla="*/ 0 w 20"/>
                  <a:gd name="T1" fmla="*/ 0 h 1348"/>
                  <a:gd name="T2" fmla="*/ 0 w 20"/>
                  <a:gd name="T3" fmla="*/ 19 h 1348"/>
                  <a:gd name="T4" fmla="*/ 20 w 20"/>
                  <a:gd name="T5" fmla="*/ 19 h 1348"/>
                  <a:gd name="T6" fmla="*/ 20 w 20"/>
                  <a:gd name="T7" fmla="*/ 0 h 1348"/>
                  <a:gd name="T8" fmla="*/ 0 w 20"/>
                  <a:gd name="T9" fmla="*/ 0 h 1348"/>
                  <a:gd name="T10" fmla="*/ 0 w 20"/>
                  <a:gd name="T11" fmla="*/ 102 h 1348"/>
                  <a:gd name="T12" fmla="*/ 20 w 20"/>
                  <a:gd name="T13" fmla="*/ 102 h 1348"/>
                  <a:gd name="T14" fmla="*/ 20 w 20"/>
                  <a:gd name="T15" fmla="*/ 185 h 1348"/>
                  <a:gd name="T16" fmla="*/ 0 w 20"/>
                  <a:gd name="T17" fmla="*/ 185 h 1348"/>
                  <a:gd name="T18" fmla="*/ 0 w 20"/>
                  <a:gd name="T19" fmla="*/ 102 h 1348"/>
                  <a:gd name="T20" fmla="*/ 0 w 20"/>
                  <a:gd name="T21" fmla="*/ 268 h 1348"/>
                  <a:gd name="T22" fmla="*/ 20 w 20"/>
                  <a:gd name="T23" fmla="*/ 268 h 1348"/>
                  <a:gd name="T24" fmla="*/ 20 w 20"/>
                  <a:gd name="T25" fmla="*/ 351 h 1348"/>
                  <a:gd name="T26" fmla="*/ 0 w 20"/>
                  <a:gd name="T27" fmla="*/ 351 h 1348"/>
                  <a:gd name="T28" fmla="*/ 0 w 20"/>
                  <a:gd name="T29" fmla="*/ 268 h 1348"/>
                  <a:gd name="T30" fmla="*/ 0 w 20"/>
                  <a:gd name="T31" fmla="*/ 434 h 1348"/>
                  <a:gd name="T32" fmla="*/ 20 w 20"/>
                  <a:gd name="T33" fmla="*/ 434 h 1348"/>
                  <a:gd name="T34" fmla="*/ 20 w 20"/>
                  <a:gd name="T35" fmla="*/ 517 h 1348"/>
                  <a:gd name="T36" fmla="*/ 0 w 20"/>
                  <a:gd name="T37" fmla="*/ 517 h 1348"/>
                  <a:gd name="T38" fmla="*/ 0 w 20"/>
                  <a:gd name="T39" fmla="*/ 434 h 1348"/>
                  <a:gd name="T40" fmla="*/ 0 w 20"/>
                  <a:gd name="T41" fmla="*/ 600 h 1348"/>
                  <a:gd name="T42" fmla="*/ 20 w 20"/>
                  <a:gd name="T43" fmla="*/ 600 h 1348"/>
                  <a:gd name="T44" fmla="*/ 20 w 20"/>
                  <a:gd name="T45" fmla="*/ 683 h 1348"/>
                  <a:gd name="T46" fmla="*/ 0 w 20"/>
                  <a:gd name="T47" fmla="*/ 683 h 1348"/>
                  <a:gd name="T48" fmla="*/ 0 w 20"/>
                  <a:gd name="T49" fmla="*/ 600 h 1348"/>
                  <a:gd name="T50" fmla="*/ 0 w 20"/>
                  <a:gd name="T51" fmla="*/ 767 h 1348"/>
                  <a:gd name="T52" fmla="*/ 20 w 20"/>
                  <a:gd name="T53" fmla="*/ 767 h 1348"/>
                  <a:gd name="T54" fmla="*/ 20 w 20"/>
                  <a:gd name="T55" fmla="*/ 850 h 1348"/>
                  <a:gd name="T56" fmla="*/ 0 w 20"/>
                  <a:gd name="T57" fmla="*/ 850 h 1348"/>
                  <a:gd name="T58" fmla="*/ 0 w 20"/>
                  <a:gd name="T59" fmla="*/ 767 h 1348"/>
                  <a:gd name="T60" fmla="*/ 0 w 20"/>
                  <a:gd name="T61" fmla="*/ 933 h 1348"/>
                  <a:gd name="T62" fmla="*/ 20 w 20"/>
                  <a:gd name="T63" fmla="*/ 933 h 1348"/>
                  <a:gd name="T64" fmla="*/ 20 w 20"/>
                  <a:gd name="T65" fmla="*/ 1016 h 1348"/>
                  <a:gd name="T66" fmla="*/ 0 w 20"/>
                  <a:gd name="T67" fmla="*/ 1016 h 1348"/>
                  <a:gd name="T68" fmla="*/ 0 w 20"/>
                  <a:gd name="T69" fmla="*/ 933 h 1348"/>
                  <a:gd name="T70" fmla="*/ 0 w 20"/>
                  <a:gd name="T71" fmla="*/ 1099 h 1348"/>
                  <a:gd name="T72" fmla="*/ 20 w 20"/>
                  <a:gd name="T73" fmla="*/ 1099 h 1348"/>
                  <a:gd name="T74" fmla="*/ 20 w 20"/>
                  <a:gd name="T75" fmla="*/ 1182 h 1348"/>
                  <a:gd name="T76" fmla="*/ 0 w 20"/>
                  <a:gd name="T77" fmla="*/ 1182 h 1348"/>
                  <a:gd name="T78" fmla="*/ 0 w 20"/>
                  <a:gd name="T79" fmla="*/ 1099 h 1348"/>
                  <a:gd name="T80" fmla="*/ 0 w 20"/>
                  <a:gd name="T81" fmla="*/ 1265 h 1348"/>
                  <a:gd name="T82" fmla="*/ 20 w 20"/>
                  <a:gd name="T83" fmla="*/ 1265 h 1348"/>
                  <a:gd name="T84" fmla="*/ 20 w 20"/>
                  <a:gd name="T85" fmla="*/ 1348 h 1348"/>
                  <a:gd name="T86" fmla="*/ 0 w 20"/>
                  <a:gd name="T87" fmla="*/ 1348 h 1348"/>
                  <a:gd name="T88" fmla="*/ 0 w 20"/>
                  <a:gd name="T89" fmla="*/ 1265 h 1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" h="1348">
                    <a:moveTo>
                      <a:pt x="0" y="0"/>
                    </a:moveTo>
                    <a:lnTo>
                      <a:pt x="0" y="19"/>
                    </a:lnTo>
                    <a:lnTo>
                      <a:pt x="20" y="19"/>
                    </a:lnTo>
                    <a:lnTo>
                      <a:pt x="20" y="0"/>
                    </a:lnTo>
                    <a:lnTo>
                      <a:pt x="0" y="0"/>
                    </a:lnTo>
                    <a:close/>
                    <a:moveTo>
                      <a:pt x="0" y="102"/>
                    </a:moveTo>
                    <a:lnTo>
                      <a:pt x="20" y="102"/>
                    </a:lnTo>
                    <a:lnTo>
                      <a:pt x="20" y="185"/>
                    </a:lnTo>
                    <a:lnTo>
                      <a:pt x="0" y="185"/>
                    </a:lnTo>
                    <a:lnTo>
                      <a:pt x="0" y="102"/>
                    </a:lnTo>
                    <a:close/>
                    <a:moveTo>
                      <a:pt x="0" y="268"/>
                    </a:moveTo>
                    <a:lnTo>
                      <a:pt x="20" y="268"/>
                    </a:lnTo>
                    <a:lnTo>
                      <a:pt x="20" y="351"/>
                    </a:lnTo>
                    <a:lnTo>
                      <a:pt x="0" y="351"/>
                    </a:lnTo>
                    <a:lnTo>
                      <a:pt x="0" y="268"/>
                    </a:lnTo>
                    <a:close/>
                    <a:moveTo>
                      <a:pt x="0" y="434"/>
                    </a:moveTo>
                    <a:lnTo>
                      <a:pt x="20" y="434"/>
                    </a:lnTo>
                    <a:lnTo>
                      <a:pt x="20" y="517"/>
                    </a:lnTo>
                    <a:lnTo>
                      <a:pt x="0" y="517"/>
                    </a:lnTo>
                    <a:lnTo>
                      <a:pt x="0" y="434"/>
                    </a:lnTo>
                    <a:close/>
                    <a:moveTo>
                      <a:pt x="0" y="600"/>
                    </a:moveTo>
                    <a:lnTo>
                      <a:pt x="20" y="600"/>
                    </a:lnTo>
                    <a:lnTo>
                      <a:pt x="20" y="683"/>
                    </a:lnTo>
                    <a:lnTo>
                      <a:pt x="0" y="683"/>
                    </a:lnTo>
                    <a:lnTo>
                      <a:pt x="0" y="600"/>
                    </a:lnTo>
                    <a:close/>
                    <a:moveTo>
                      <a:pt x="0" y="767"/>
                    </a:moveTo>
                    <a:lnTo>
                      <a:pt x="20" y="767"/>
                    </a:lnTo>
                    <a:lnTo>
                      <a:pt x="20" y="850"/>
                    </a:lnTo>
                    <a:lnTo>
                      <a:pt x="0" y="850"/>
                    </a:lnTo>
                    <a:lnTo>
                      <a:pt x="0" y="767"/>
                    </a:lnTo>
                    <a:close/>
                    <a:moveTo>
                      <a:pt x="0" y="933"/>
                    </a:moveTo>
                    <a:lnTo>
                      <a:pt x="20" y="933"/>
                    </a:lnTo>
                    <a:lnTo>
                      <a:pt x="20" y="1016"/>
                    </a:lnTo>
                    <a:lnTo>
                      <a:pt x="0" y="1016"/>
                    </a:lnTo>
                    <a:lnTo>
                      <a:pt x="0" y="933"/>
                    </a:lnTo>
                    <a:close/>
                    <a:moveTo>
                      <a:pt x="0" y="1099"/>
                    </a:moveTo>
                    <a:lnTo>
                      <a:pt x="20" y="1099"/>
                    </a:lnTo>
                    <a:lnTo>
                      <a:pt x="20" y="1182"/>
                    </a:lnTo>
                    <a:lnTo>
                      <a:pt x="0" y="1182"/>
                    </a:lnTo>
                    <a:lnTo>
                      <a:pt x="0" y="1099"/>
                    </a:lnTo>
                    <a:close/>
                    <a:moveTo>
                      <a:pt x="0" y="1265"/>
                    </a:moveTo>
                    <a:lnTo>
                      <a:pt x="20" y="1265"/>
                    </a:lnTo>
                    <a:lnTo>
                      <a:pt x="20" y="1348"/>
                    </a:lnTo>
                    <a:lnTo>
                      <a:pt x="0" y="1348"/>
                    </a:lnTo>
                    <a:lnTo>
                      <a:pt x="0" y="126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4" name="Freeform 2014">
                <a:extLst>
                  <a:ext uri="{FF2B5EF4-FFF2-40B4-BE49-F238E27FC236}">
                    <a16:creationId xmlns:a16="http://schemas.microsoft.com/office/drawing/2014/main" id="{BAC1D71C-5AC2-47AA-B97A-FA5AE57EB5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4538" y="5929314"/>
                <a:ext cx="19050" cy="19050"/>
              </a:xfrm>
              <a:custGeom>
                <a:avLst/>
                <a:gdLst>
                  <a:gd name="T0" fmla="*/ 0 w 56"/>
                  <a:gd name="T1" fmla="*/ 16 h 57"/>
                  <a:gd name="T2" fmla="*/ 56 w 56"/>
                  <a:gd name="T3" fmla="*/ 0 h 57"/>
                  <a:gd name="T4" fmla="*/ 41 w 56"/>
                  <a:gd name="T5" fmla="*/ 57 h 57"/>
                  <a:gd name="T6" fmla="*/ 0 w 56"/>
                  <a:gd name="T7" fmla="*/ 1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57">
                    <a:moveTo>
                      <a:pt x="0" y="16"/>
                    </a:moveTo>
                    <a:lnTo>
                      <a:pt x="56" y="0"/>
                    </a:lnTo>
                    <a:lnTo>
                      <a:pt x="41" y="57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8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5" name="Freeform 2015">
                <a:extLst>
                  <a:ext uri="{FF2B5EF4-FFF2-40B4-BE49-F238E27FC236}">
                    <a16:creationId xmlns:a16="http://schemas.microsoft.com/office/drawing/2014/main" id="{A84D6485-FDC8-4BA5-A97F-10A5B18945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8163" y="6137276"/>
                <a:ext cx="19050" cy="19050"/>
              </a:xfrm>
              <a:custGeom>
                <a:avLst/>
                <a:gdLst>
                  <a:gd name="T0" fmla="*/ 15 w 56"/>
                  <a:gd name="T1" fmla="*/ 0 h 57"/>
                  <a:gd name="T2" fmla="*/ 0 w 56"/>
                  <a:gd name="T3" fmla="*/ 57 h 57"/>
                  <a:gd name="T4" fmla="*/ 56 w 56"/>
                  <a:gd name="T5" fmla="*/ 42 h 57"/>
                  <a:gd name="T6" fmla="*/ 15 w 56"/>
                  <a:gd name="T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57">
                    <a:moveTo>
                      <a:pt x="15" y="0"/>
                    </a:moveTo>
                    <a:lnTo>
                      <a:pt x="0" y="57"/>
                    </a:lnTo>
                    <a:lnTo>
                      <a:pt x="56" y="4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8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6" name="Freeform 2016">
                <a:extLst>
                  <a:ext uri="{FF2B5EF4-FFF2-40B4-BE49-F238E27FC236}">
                    <a16:creationId xmlns:a16="http://schemas.microsoft.com/office/drawing/2014/main" id="{A32BFB98-9D8D-4634-9DF6-CBFD5C9DA9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0213" y="5851526"/>
                <a:ext cx="331787" cy="334963"/>
              </a:xfrm>
              <a:custGeom>
                <a:avLst/>
                <a:gdLst>
                  <a:gd name="T0" fmla="*/ 860 w 997"/>
                  <a:gd name="T1" fmla="*/ 0 h 997"/>
                  <a:gd name="T2" fmla="*/ 997 w 997"/>
                  <a:gd name="T3" fmla="*/ 137 h 997"/>
                  <a:gd name="T4" fmla="*/ 137 w 997"/>
                  <a:gd name="T5" fmla="*/ 997 h 997"/>
                  <a:gd name="T6" fmla="*/ 0 w 997"/>
                  <a:gd name="T7" fmla="*/ 860 h 997"/>
                  <a:gd name="T8" fmla="*/ 860 w 997"/>
                  <a:gd name="T9" fmla="*/ 0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7" h="997">
                    <a:moveTo>
                      <a:pt x="860" y="0"/>
                    </a:moveTo>
                    <a:cubicBezTo>
                      <a:pt x="860" y="76"/>
                      <a:pt x="922" y="137"/>
                      <a:pt x="997" y="137"/>
                    </a:cubicBezTo>
                    <a:lnTo>
                      <a:pt x="137" y="997"/>
                    </a:lnTo>
                    <a:cubicBezTo>
                      <a:pt x="62" y="997"/>
                      <a:pt x="0" y="936"/>
                      <a:pt x="0" y="860"/>
                    </a:cubicBezTo>
                    <a:lnTo>
                      <a:pt x="86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7" name="Freeform 2017">
                <a:extLst>
                  <a:ext uri="{FF2B5EF4-FFF2-40B4-BE49-F238E27FC236}">
                    <a16:creationId xmlns:a16="http://schemas.microsoft.com/office/drawing/2014/main" id="{65B9CAEB-832B-425F-AA8A-8DB1D2E316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9263" y="5897564"/>
                <a:ext cx="87312" cy="49213"/>
              </a:xfrm>
              <a:custGeom>
                <a:avLst/>
                <a:gdLst>
                  <a:gd name="T0" fmla="*/ 185 w 263"/>
                  <a:gd name="T1" fmla="*/ 63 h 149"/>
                  <a:gd name="T2" fmla="*/ 106 w 263"/>
                  <a:gd name="T3" fmla="*/ 9 h 149"/>
                  <a:gd name="T4" fmla="*/ 30 w 263"/>
                  <a:gd name="T5" fmla="*/ 5 h 149"/>
                  <a:gd name="T6" fmla="*/ 22 w 263"/>
                  <a:gd name="T7" fmla="*/ 1 h 149"/>
                  <a:gd name="T8" fmla="*/ 7 w 263"/>
                  <a:gd name="T9" fmla="*/ 87 h 149"/>
                  <a:gd name="T10" fmla="*/ 83 w 263"/>
                  <a:gd name="T11" fmla="*/ 109 h 149"/>
                  <a:gd name="T12" fmla="*/ 112 w 263"/>
                  <a:gd name="T13" fmla="*/ 126 h 149"/>
                  <a:gd name="T14" fmla="*/ 259 w 263"/>
                  <a:gd name="T15" fmla="*/ 115 h 149"/>
                  <a:gd name="T16" fmla="*/ 185 w 263"/>
                  <a:gd name="T17" fmla="*/ 63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3" h="149">
                    <a:moveTo>
                      <a:pt x="185" y="63"/>
                    </a:moveTo>
                    <a:cubicBezTo>
                      <a:pt x="157" y="46"/>
                      <a:pt x="131" y="28"/>
                      <a:pt x="106" y="9"/>
                    </a:cubicBezTo>
                    <a:cubicBezTo>
                      <a:pt x="81" y="6"/>
                      <a:pt x="56" y="5"/>
                      <a:pt x="30" y="5"/>
                    </a:cubicBezTo>
                    <a:cubicBezTo>
                      <a:pt x="28" y="5"/>
                      <a:pt x="24" y="0"/>
                      <a:pt x="22" y="1"/>
                    </a:cubicBezTo>
                    <a:cubicBezTo>
                      <a:pt x="5" y="26"/>
                      <a:pt x="0" y="57"/>
                      <a:pt x="7" y="87"/>
                    </a:cubicBezTo>
                    <a:cubicBezTo>
                      <a:pt x="19" y="101"/>
                      <a:pt x="66" y="100"/>
                      <a:pt x="83" y="109"/>
                    </a:cubicBezTo>
                    <a:cubicBezTo>
                      <a:pt x="94" y="114"/>
                      <a:pt x="102" y="121"/>
                      <a:pt x="112" y="126"/>
                    </a:cubicBezTo>
                    <a:cubicBezTo>
                      <a:pt x="141" y="141"/>
                      <a:pt x="254" y="149"/>
                      <a:pt x="259" y="115"/>
                    </a:cubicBezTo>
                    <a:cubicBezTo>
                      <a:pt x="263" y="80"/>
                      <a:pt x="213" y="78"/>
                      <a:pt x="185" y="63"/>
                    </a:cubicBezTo>
                    <a:close/>
                  </a:path>
                </a:pathLst>
              </a:custGeom>
              <a:solidFill>
                <a:srgbClr val="173E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8" name="Freeform 2018">
                <a:extLst>
                  <a:ext uri="{FF2B5EF4-FFF2-40B4-BE49-F238E27FC236}">
                    <a16:creationId xmlns:a16="http://schemas.microsoft.com/office/drawing/2014/main" id="{566C393C-B48D-4CDD-B8AA-0775BE2B1E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2438" y="5880101"/>
                <a:ext cx="57150" cy="46038"/>
              </a:xfrm>
              <a:custGeom>
                <a:avLst/>
                <a:gdLst>
                  <a:gd name="T0" fmla="*/ 174 w 174"/>
                  <a:gd name="T1" fmla="*/ 122 h 137"/>
                  <a:gd name="T2" fmla="*/ 171 w 174"/>
                  <a:gd name="T3" fmla="*/ 116 h 137"/>
                  <a:gd name="T4" fmla="*/ 99 w 174"/>
                  <a:gd name="T5" fmla="*/ 35 h 137"/>
                  <a:gd name="T6" fmla="*/ 25 w 174"/>
                  <a:gd name="T7" fmla="*/ 18 h 137"/>
                  <a:gd name="T8" fmla="*/ 11 w 174"/>
                  <a:gd name="T9" fmla="*/ 59 h 137"/>
                  <a:gd name="T10" fmla="*/ 174 w 174"/>
                  <a:gd name="T11" fmla="*/ 122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4" h="137">
                    <a:moveTo>
                      <a:pt x="174" y="122"/>
                    </a:moveTo>
                    <a:cubicBezTo>
                      <a:pt x="174" y="120"/>
                      <a:pt x="173" y="117"/>
                      <a:pt x="171" y="116"/>
                    </a:cubicBezTo>
                    <a:cubicBezTo>
                      <a:pt x="158" y="103"/>
                      <a:pt x="103" y="65"/>
                      <a:pt x="99" y="35"/>
                    </a:cubicBezTo>
                    <a:cubicBezTo>
                      <a:pt x="96" y="5"/>
                      <a:pt x="25" y="0"/>
                      <a:pt x="25" y="18"/>
                    </a:cubicBezTo>
                    <a:cubicBezTo>
                      <a:pt x="21" y="32"/>
                      <a:pt x="16" y="45"/>
                      <a:pt x="11" y="59"/>
                    </a:cubicBezTo>
                    <a:cubicBezTo>
                      <a:pt x="0" y="102"/>
                      <a:pt x="145" y="137"/>
                      <a:pt x="174" y="122"/>
                    </a:cubicBezTo>
                    <a:close/>
                  </a:path>
                </a:pathLst>
              </a:custGeom>
              <a:solidFill>
                <a:srgbClr val="FF9E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9" name="Freeform 2019">
                <a:extLst>
                  <a:ext uri="{FF2B5EF4-FFF2-40B4-BE49-F238E27FC236}">
                    <a16:creationId xmlns:a16="http://schemas.microsoft.com/office/drawing/2014/main" id="{1D4DD064-D151-4B78-B0CF-B5B57177A9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0375" y="5821364"/>
                <a:ext cx="47625" cy="71438"/>
              </a:xfrm>
              <a:custGeom>
                <a:avLst/>
                <a:gdLst>
                  <a:gd name="T0" fmla="*/ 142 w 142"/>
                  <a:gd name="T1" fmla="*/ 4 h 214"/>
                  <a:gd name="T2" fmla="*/ 72 w 142"/>
                  <a:gd name="T3" fmla="*/ 214 h 214"/>
                  <a:gd name="T4" fmla="*/ 0 w 142"/>
                  <a:gd name="T5" fmla="*/ 194 h 214"/>
                  <a:gd name="T6" fmla="*/ 19 w 142"/>
                  <a:gd name="T7" fmla="*/ 0 h 214"/>
                  <a:gd name="T8" fmla="*/ 142 w 142"/>
                  <a:gd name="T9" fmla="*/ 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" h="214">
                    <a:moveTo>
                      <a:pt x="142" y="4"/>
                    </a:moveTo>
                    <a:lnTo>
                      <a:pt x="72" y="214"/>
                    </a:lnTo>
                    <a:lnTo>
                      <a:pt x="0" y="194"/>
                    </a:lnTo>
                    <a:cubicBezTo>
                      <a:pt x="16" y="131"/>
                      <a:pt x="23" y="65"/>
                      <a:pt x="19" y="0"/>
                    </a:cubicBez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F9E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0" name="Freeform 2020">
                <a:extLst>
                  <a:ext uri="{FF2B5EF4-FFF2-40B4-BE49-F238E27FC236}">
                    <a16:creationId xmlns:a16="http://schemas.microsoft.com/office/drawing/2014/main" id="{96DAF1F6-ED51-4EC3-B52C-BFD259BC24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7338" y="5792789"/>
                <a:ext cx="77787" cy="71438"/>
              </a:xfrm>
              <a:custGeom>
                <a:avLst/>
                <a:gdLst>
                  <a:gd name="T0" fmla="*/ 155 w 231"/>
                  <a:gd name="T1" fmla="*/ 212 h 212"/>
                  <a:gd name="T2" fmla="*/ 0 w 231"/>
                  <a:gd name="T3" fmla="*/ 77 h 212"/>
                  <a:gd name="T4" fmla="*/ 14 w 231"/>
                  <a:gd name="T5" fmla="*/ 0 h 212"/>
                  <a:gd name="T6" fmla="*/ 231 w 231"/>
                  <a:gd name="T7" fmla="*/ 105 h 212"/>
                  <a:gd name="T8" fmla="*/ 155 w 231"/>
                  <a:gd name="T9" fmla="*/ 2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212">
                    <a:moveTo>
                      <a:pt x="155" y="212"/>
                    </a:moveTo>
                    <a:lnTo>
                      <a:pt x="0" y="77"/>
                    </a:lnTo>
                    <a:lnTo>
                      <a:pt x="14" y="0"/>
                    </a:lnTo>
                    <a:lnTo>
                      <a:pt x="231" y="105"/>
                    </a:lnTo>
                    <a:lnTo>
                      <a:pt x="155" y="212"/>
                    </a:lnTo>
                    <a:close/>
                  </a:path>
                </a:pathLst>
              </a:custGeom>
              <a:solidFill>
                <a:srgbClr val="FF9E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1" name="Freeform 2021">
                <a:extLst>
                  <a:ext uri="{FF2B5EF4-FFF2-40B4-BE49-F238E27FC236}">
                    <a16:creationId xmlns:a16="http://schemas.microsoft.com/office/drawing/2014/main" id="{FB9614D1-A3BC-4BFD-A96C-4A7CA421D6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0825" y="5773739"/>
                <a:ext cx="41275" cy="98425"/>
              </a:xfrm>
              <a:custGeom>
                <a:avLst/>
                <a:gdLst>
                  <a:gd name="T0" fmla="*/ 2 w 122"/>
                  <a:gd name="T1" fmla="*/ 200 h 291"/>
                  <a:gd name="T2" fmla="*/ 15 w 122"/>
                  <a:gd name="T3" fmla="*/ 256 h 291"/>
                  <a:gd name="T4" fmla="*/ 35 w 122"/>
                  <a:gd name="T5" fmla="*/ 275 h 291"/>
                  <a:gd name="T6" fmla="*/ 80 w 122"/>
                  <a:gd name="T7" fmla="*/ 291 h 291"/>
                  <a:gd name="T8" fmla="*/ 94 w 122"/>
                  <a:gd name="T9" fmla="*/ 289 h 291"/>
                  <a:gd name="T10" fmla="*/ 105 w 122"/>
                  <a:gd name="T11" fmla="*/ 280 h 291"/>
                  <a:gd name="T12" fmla="*/ 119 w 122"/>
                  <a:gd name="T13" fmla="*/ 247 h 291"/>
                  <a:gd name="T14" fmla="*/ 109 w 122"/>
                  <a:gd name="T15" fmla="*/ 212 h 291"/>
                  <a:gd name="T16" fmla="*/ 99 w 122"/>
                  <a:gd name="T17" fmla="*/ 125 h 291"/>
                  <a:gd name="T18" fmla="*/ 113 w 122"/>
                  <a:gd name="T19" fmla="*/ 92 h 291"/>
                  <a:gd name="T20" fmla="*/ 121 w 122"/>
                  <a:gd name="T21" fmla="*/ 53 h 291"/>
                  <a:gd name="T22" fmla="*/ 51 w 122"/>
                  <a:gd name="T23" fmla="*/ 7 h 291"/>
                  <a:gd name="T24" fmla="*/ 19 w 122"/>
                  <a:gd name="T25" fmla="*/ 41 h 291"/>
                  <a:gd name="T26" fmla="*/ 12 w 122"/>
                  <a:gd name="T27" fmla="*/ 125 h 291"/>
                  <a:gd name="T28" fmla="*/ 11 w 122"/>
                  <a:gd name="T29" fmla="*/ 142 h 291"/>
                  <a:gd name="T30" fmla="*/ 2 w 122"/>
                  <a:gd name="T31" fmla="*/ 200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291">
                    <a:moveTo>
                      <a:pt x="2" y="200"/>
                    </a:moveTo>
                    <a:cubicBezTo>
                      <a:pt x="0" y="220"/>
                      <a:pt x="4" y="239"/>
                      <a:pt x="15" y="256"/>
                    </a:cubicBezTo>
                    <a:cubicBezTo>
                      <a:pt x="20" y="264"/>
                      <a:pt x="27" y="270"/>
                      <a:pt x="35" y="275"/>
                    </a:cubicBezTo>
                    <a:cubicBezTo>
                      <a:pt x="49" y="284"/>
                      <a:pt x="64" y="289"/>
                      <a:pt x="80" y="291"/>
                    </a:cubicBezTo>
                    <a:cubicBezTo>
                      <a:pt x="85" y="291"/>
                      <a:pt x="89" y="291"/>
                      <a:pt x="94" y="289"/>
                    </a:cubicBezTo>
                    <a:cubicBezTo>
                      <a:pt x="99" y="287"/>
                      <a:pt x="102" y="284"/>
                      <a:pt x="105" y="280"/>
                    </a:cubicBezTo>
                    <a:cubicBezTo>
                      <a:pt x="114" y="271"/>
                      <a:pt x="119" y="260"/>
                      <a:pt x="119" y="247"/>
                    </a:cubicBezTo>
                    <a:cubicBezTo>
                      <a:pt x="118" y="235"/>
                      <a:pt x="115" y="223"/>
                      <a:pt x="109" y="212"/>
                    </a:cubicBezTo>
                    <a:cubicBezTo>
                      <a:pt x="99" y="184"/>
                      <a:pt x="95" y="155"/>
                      <a:pt x="99" y="125"/>
                    </a:cubicBezTo>
                    <a:cubicBezTo>
                      <a:pt x="101" y="113"/>
                      <a:pt x="105" y="102"/>
                      <a:pt x="113" y="92"/>
                    </a:cubicBezTo>
                    <a:cubicBezTo>
                      <a:pt x="119" y="80"/>
                      <a:pt x="122" y="67"/>
                      <a:pt x="121" y="53"/>
                    </a:cubicBezTo>
                    <a:cubicBezTo>
                      <a:pt x="109" y="27"/>
                      <a:pt x="80" y="0"/>
                      <a:pt x="51" y="7"/>
                    </a:cubicBezTo>
                    <a:cubicBezTo>
                      <a:pt x="35" y="12"/>
                      <a:pt x="23" y="25"/>
                      <a:pt x="19" y="41"/>
                    </a:cubicBezTo>
                    <a:cubicBezTo>
                      <a:pt x="13" y="68"/>
                      <a:pt x="10" y="97"/>
                      <a:pt x="12" y="125"/>
                    </a:cubicBezTo>
                    <a:cubicBezTo>
                      <a:pt x="12" y="131"/>
                      <a:pt x="11" y="136"/>
                      <a:pt x="11" y="142"/>
                    </a:cubicBezTo>
                    <a:cubicBezTo>
                      <a:pt x="8" y="161"/>
                      <a:pt x="3" y="180"/>
                      <a:pt x="2" y="200"/>
                    </a:cubicBezTo>
                    <a:close/>
                  </a:path>
                </a:pathLst>
              </a:custGeom>
              <a:solidFill>
                <a:srgbClr val="173E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2" name="Freeform 2022">
                <a:extLst>
                  <a:ext uri="{FF2B5EF4-FFF2-40B4-BE49-F238E27FC236}">
                    <a16:creationId xmlns:a16="http://schemas.microsoft.com/office/drawing/2014/main" id="{C38F9D54-AEE8-43C4-B17F-0170FDD4A6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5113" y="5784851"/>
                <a:ext cx="36512" cy="61913"/>
              </a:xfrm>
              <a:custGeom>
                <a:avLst/>
                <a:gdLst>
                  <a:gd name="T0" fmla="*/ 1 w 111"/>
                  <a:gd name="T1" fmla="*/ 138 h 184"/>
                  <a:gd name="T2" fmla="*/ 14 w 111"/>
                  <a:gd name="T3" fmla="*/ 169 h 184"/>
                  <a:gd name="T4" fmla="*/ 30 w 111"/>
                  <a:gd name="T5" fmla="*/ 182 h 184"/>
                  <a:gd name="T6" fmla="*/ 49 w 111"/>
                  <a:gd name="T7" fmla="*/ 177 h 184"/>
                  <a:gd name="T8" fmla="*/ 53 w 111"/>
                  <a:gd name="T9" fmla="*/ 163 h 184"/>
                  <a:gd name="T10" fmla="*/ 54 w 111"/>
                  <a:gd name="T11" fmla="*/ 133 h 184"/>
                  <a:gd name="T12" fmla="*/ 62 w 111"/>
                  <a:gd name="T13" fmla="*/ 111 h 184"/>
                  <a:gd name="T14" fmla="*/ 82 w 111"/>
                  <a:gd name="T15" fmla="*/ 102 h 184"/>
                  <a:gd name="T16" fmla="*/ 99 w 111"/>
                  <a:gd name="T17" fmla="*/ 79 h 184"/>
                  <a:gd name="T18" fmla="*/ 97 w 111"/>
                  <a:gd name="T19" fmla="*/ 32 h 184"/>
                  <a:gd name="T20" fmla="*/ 86 w 111"/>
                  <a:gd name="T21" fmla="*/ 24 h 184"/>
                  <a:gd name="T22" fmla="*/ 46 w 111"/>
                  <a:gd name="T23" fmla="*/ 6 h 184"/>
                  <a:gd name="T24" fmla="*/ 16 w 111"/>
                  <a:gd name="T25" fmla="*/ 54 h 184"/>
                  <a:gd name="T26" fmla="*/ 0 w 111"/>
                  <a:gd name="T27" fmla="*/ 126 h 184"/>
                  <a:gd name="T28" fmla="*/ 1 w 111"/>
                  <a:gd name="T29" fmla="*/ 138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1" h="184">
                    <a:moveTo>
                      <a:pt x="1" y="138"/>
                    </a:moveTo>
                    <a:cubicBezTo>
                      <a:pt x="3" y="149"/>
                      <a:pt x="7" y="160"/>
                      <a:pt x="14" y="169"/>
                    </a:cubicBezTo>
                    <a:cubicBezTo>
                      <a:pt x="18" y="175"/>
                      <a:pt x="23" y="179"/>
                      <a:pt x="30" y="182"/>
                    </a:cubicBezTo>
                    <a:cubicBezTo>
                      <a:pt x="37" y="184"/>
                      <a:pt x="44" y="182"/>
                      <a:pt x="49" y="177"/>
                    </a:cubicBezTo>
                    <a:cubicBezTo>
                      <a:pt x="52" y="173"/>
                      <a:pt x="53" y="168"/>
                      <a:pt x="53" y="163"/>
                    </a:cubicBezTo>
                    <a:cubicBezTo>
                      <a:pt x="54" y="153"/>
                      <a:pt x="53" y="143"/>
                      <a:pt x="54" y="133"/>
                    </a:cubicBezTo>
                    <a:cubicBezTo>
                      <a:pt x="55" y="125"/>
                      <a:pt x="57" y="117"/>
                      <a:pt x="62" y="111"/>
                    </a:cubicBezTo>
                    <a:cubicBezTo>
                      <a:pt x="68" y="102"/>
                      <a:pt x="74" y="107"/>
                      <a:pt x="82" y="102"/>
                    </a:cubicBezTo>
                    <a:cubicBezTo>
                      <a:pt x="90" y="96"/>
                      <a:pt x="96" y="88"/>
                      <a:pt x="99" y="79"/>
                    </a:cubicBezTo>
                    <a:cubicBezTo>
                      <a:pt x="103" y="69"/>
                      <a:pt x="111" y="39"/>
                      <a:pt x="97" y="32"/>
                    </a:cubicBezTo>
                    <a:cubicBezTo>
                      <a:pt x="93" y="30"/>
                      <a:pt x="89" y="27"/>
                      <a:pt x="86" y="24"/>
                    </a:cubicBezTo>
                    <a:cubicBezTo>
                      <a:pt x="76" y="13"/>
                      <a:pt x="62" y="0"/>
                      <a:pt x="46" y="6"/>
                    </a:cubicBezTo>
                    <a:cubicBezTo>
                      <a:pt x="27" y="14"/>
                      <a:pt x="20" y="36"/>
                      <a:pt x="16" y="54"/>
                    </a:cubicBezTo>
                    <a:cubicBezTo>
                      <a:pt x="7" y="77"/>
                      <a:pt x="2" y="102"/>
                      <a:pt x="0" y="126"/>
                    </a:cubicBezTo>
                    <a:cubicBezTo>
                      <a:pt x="1" y="130"/>
                      <a:pt x="1" y="134"/>
                      <a:pt x="1" y="138"/>
                    </a:cubicBezTo>
                    <a:close/>
                  </a:path>
                </a:pathLst>
              </a:custGeom>
              <a:solidFill>
                <a:srgbClr val="FF9E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3" name="Freeform 2023">
                <a:extLst>
                  <a:ext uri="{FF2B5EF4-FFF2-40B4-BE49-F238E27FC236}">
                    <a16:creationId xmlns:a16="http://schemas.microsoft.com/office/drawing/2014/main" id="{25878EEB-DFD4-4A72-803F-F1949D5E8A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9875" y="5614989"/>
                <a:ext cx="295275" cy="285750"/>
              </a:xfrm>
              <a:custGeom>
                <a:avLst/>
                <a:gdLst>
                  <a:gd name="T0" fmla="*/ 549 w 884"/>
                  <a:gd name="T1" fmla="*/ 189 h 848"/>
                  <a:gd name="T2" fmla="*/ 240 w 884"/>
                  <a:gd name="T3" fmla="*/ 0 h 848"/>
                  <a:gd name="T4" fmla="*/ 244 w 884"/>
                  <a:gd name="T5" fmla="*/ 607 h 848"/>
                  <a:gd name="T6" fmla="*/ 157 w 884"/>
                  <a:gd name="T7" fmla="*/ 670 h 848"/>
                  <a:gd name="T8" fmla="*/ 209 w 884"/>
                  <a:gd name="T9" fmla="*/ 782 h 848"/>
                  <a:gd name="T10" fmla="*/ 382 w 884"/>
                  <a:gd name="T11" fmla="*/ 848 h 848"/>
                  <a:gd name="T12" fmla="*/ 454 w 884"/>
                  <a:gd name="T13" fmla="*/ 424 h 848"/>
                  <a:gd name="T14" fmla="*/ 560 w 884"/>
                  <a:gd name="T15" fmla="*/ 454 h 848"/>
                  <a:gd name="T16" fmla="*/ 523 w 884"/>
                  <a:gd name="T17" fmla="*/ 721 h 848"/>
                  <a:gd name="T18" fmla="*/ 679 w 884"/>
                  <a:gd name="T19" fmla="*/ 721 h 848"/>
                  <a:gd name="T20" fmla="*/ 549 w 884"/>
                  <a:gd name="T21" fmla="*/ 189 h 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4" h="848">
                    <a:moveTo>
                      <a:pt x="549" y="189"/>
                    </a:moveTo>
                    <a:cubicBezTo>
                      <a:pt x="548" y="171"/>
                      <a:pt x="311" y="11"/>
                      <a:pt x="240" y="0"/>
                    </a:cubicBezTo>
                    <a:cubicBezTo>
                      <a:pt x="0" y="239"/>
                      <a:pt x="244" y="385"/>
                      <a:pt x="244" y="607"/>
                    </a:cubicBezTo>
                    <a:cubicBezTo>
                      <a:pt x="202" y="599"/>
                      <a:pt x="163" y="628"/>
                      <a:pt x="157" y="670"/>
                    </a:cubicBezTo>
                    <a:cubicBezTo>
                      <a:pt x="151" y="714"/>
                      <a:pt x="171" y="758"/>
                      <a:pt x="209" y="782"/>
                    </a:cubicBezTo>
                    <a:cubicBezTo>
                      <a:pt x="257" y="812"/>
                      <a:pt x="325" y="848"/>
                      <a:pt x="382" y="848"/>
                    </a:cubicBezTo>
                    <a:cubicBezTo>
                      <a:pt x="481" y="848"/>
                      <a:pt x="454" y="657"/>
                      <a:pt x="454" y="424"/>
                    </a:cubicBezTo>
                    <a:cubicBezTo>
                      <a:pt x="459" y="412"/>
                      <a:pt x="560" y="454"/>
                      <a:pt x="560" y="454"/>
                    </a:cubicBezTo>
                    <a:lnTo>
                      <a:pt x="523" y="721"/>
                    </a:lnTo>
                    <a:lnTo>
                      <a:pt x="679" y="721"/>
                    </a:lnTo>
                    <a:cubicBezTo>
                      <a:pt x="782" y="424"/>
                      <a:pt x="884" y="381"/>
                      <a:pt x="549" y="189"/>
                    </a:cubicBezTo>
                    <a:close/>
                  </a:path>
                </a:pathLst>
              </a:custGeom>
              <a:solidFill>
                <a:srgbClr val="173E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4" name="Freeform 2024">
                <a:extLst>
                  <a:ext uri="{FF2B5EF4-FFF2-40B4-BE49-F238E27FC236}">
                    <a16:creationId xmlns:a16="http://schemas.microsoft.com/office/drawing/2014/main" id="{66A6CE9D-8070-4862-8428-A37EB294E0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4513" y="5572126"/>
                <a:ext cx="158750" cy="50800"/>
              </a:xfrm>
              <a:custGeom>
                <a:avLst/>
                <a:gdLst>
                  <a:gd name="T0" fmla="*/ 442 w 478"/>
                  <a:gd name="T1" fmla="*/ 21 h 149"/>
                  <a:gd name="T2" fmla="*/ 16 w 478"/>
                  <a:gd name="T3" fmla="*/ 17 h 149"/>
                  <a:gd name="T4" fmla="*/ 115 w 478"/>
                  <a:gd name="T5" fmla="*/ 141 h 149"/>
                  <a:gd name="T6" fmla="*/ 459 w 478"/>
                  <a:gd name="T7" fmla="*/ 93 h 149"/>
                  <a:gd name="T8" fmla="*/ 442 w 478"/>
                  <a:gd name="T9" fmla="*/ 21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8" h="149">
                    <a:moveTo>
                      <a:pt x="442" y="21"/>
                    </a:moveTo>
                    <a:cubicBezTo>
                      <a:pt x="300" y="38"/>
                      <a:pt x="99" y="0"/>
                      <a:pt x="16" y="17"/>
                    </a:cubicBezTo>
                    <a:cubicBezTo>
                      <a:pt x="26" y="42"/>
                      <a:pt x="0" y="149"/>
                      <a:pt x="115" y="141"/>
                    </a:cubicBezTo>
                    <a:cubicBezTo>
                      <a:pt x="230" y="133"/>
                      <a:pt x="326" y="106"/>
                      <a:pt x="459" y="93"/>
                    </a:cubicBezTo>
                    <a:cubicBezTo>
                      <a:pt x="459" y="92"/>
                      <a:pt x="478" y="19"/>
                      <a:pt x="442" y="21"/>
                    </a:cubicBezTo>
                    <a:close/>
                  </a:path>
                </a:pathLst>
              </a:custGeom>
              <a:solidFill>
                <a:srgbClr val="FF9E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5" name="Freeform 2025">
                <a:extLst>
                  <a:ext uri="{FF2B5EF4-FFF2-40B4-BE49-F238E27FC236}">
                    <a16:creationId xmlns:a16="http://schemas.microsoft.com/office/drawing/2014/main" id="{7E5CE2D1-67FE-40A4-AD75-570AF06E34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3575" y="5580064"/>
                <a:ext cx="55562" cy="36513"/>
              </a:xfrm>
              <a:custGeom>
                <a:avLst/>
                <a:gdLst>
                  <a:gd name="T0" fmla="*/ 73 w 168"/>
                  <a:gd name="T1" fmla="*/ 4 h 108"/>
                  <a:gd name="T2" fmla="*/ 98 w 168"/>
                  <a:gd name="T3" fmla="*/ 2 h 108"/>
                  <a:gd name="T4" fmla="*/ 111 w 168"/>
                  <a:gd name="T5" fmla="*/ 11 h 108"/>
                  <a:gd name="T6" fmla="*/ 135 w 168"/>
                  <a:gd name="T7" fmla="*/ 27 h 108"/>
                  <a:gd name="T8" fmla="*/ 144 w 168"/>
                  <a:gd name="T9" fmla="*/ 33 h 108"/>
                  <a:gd name="T10" fmla="*/ 147 w 168"/>
                  <a:gd name="T11" fmla="*/ 42 h 108"/>
                  <a:gd name="T12" fmla="*/ 155 w 168"/>
                  <a:gd name="T13" fmla="*/ 61 h 108"/>
                  <a:gd name="T14" fmla="*/ 165 w 168"/>
                  <a:gd name="T15" fmla="*/ 78 h 108"/>
                  <a:gd name="T16" fmla="*/ 166 w 168"/>
                  <a:gd name="T17" fmla="*/ 97 h 108"/>
                  <a:gd name="T18" fmla="*/ 151 w 168"/>
                  <a:gd name="T19" fmla="*/ 107 h 108"/>
                  <a:gd name="T20" fmla="*/ 131 w 168"/>
                  <a:gd name="T21" fmla="*/ 92 h 108"/>
                  <a:gd name="T22" fmla="*/ 105 w 168"/>
                  <a:gd name="T23" fmla="*/ 92 h 108"/>
                  <a:gd name="T24" fmla="*/ 63 w 168"/>
                  <a:gd name="T25" fmla="*/ 92 h 108"/>
                  <a:gd name="T26" fmla="*/ 32 w 168"/>
                  <a:gd name="T27" fmla="*/ 84 h 108"/>
                  <a:gd name="T28" fmla="*/ 17 w 168"/>
                  <a:gd name="T29" fmla="*/ 36 h 108"/>
                  <a:gd name="T30" fmla="*/ 39 w 168"/>
                  <a:gd name="T31" fmla="*/ 22 h 108"/>
                  <a:gd name="T32" fmla="*/ 73 w 168"/>
                  <a:gd name="T33" fmla="*/ 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8" h="108">
                    <a:moveTo>
                      <a:pt x="73" y="4"/>
                    </a:moveTo>
                    <a:cubicBezTo>
                      <a:pt x="81" y="1"/>
                      <a:pt x="90" y="0"/>
                      <a:pt x="98" y="2"/>
                    </a:cubicBezTo>
                    <a:cubicBezTo>
                      <a:pt x="103" y="5"/>
                      <a:pt x="107" y="8"/>
                      <a:pt x="111" y="11"/>
                    </a:cubicBezTo>
                    <a:cubicBezTo>
                      <a:pt x="118" y="17"/>
                      <a:pt x="126" y="22"/>
                      <a:pt x="135" y="27"/>
                    </a:cubicBezTo>
                    <a:cubicBezTo>
                      <a:pt x="138" y="28"/>
                      <a:pt x="141" y="31"/>
                      <a:pt x="144" y="33"/>
                    </a:cubicBezTo>
                    <a:cubicBezTo>
                      <a:pt x="146" y="36"/>
                      <a:pt x="147" y="39"/>
                      <a:pt x="147" y="42"/>
                    </a:cubicBezTo>
                    <a:cubicBezTo>
                      <a:pt x="149" y="49"/>
                      <a:pt x="152" y="55"/>
                      <a:pt x="155" y="61"/>
                    </a:cubicBezTo>
                    <a:cubicBezTo>
                      <a:pt x="159" y="67"/>
                      <a:pt x="162" y="72"/>
                      <a:pt x="165" y="78"/>
                    </a:cubicBezTo>
                    <a:cubicBezTo>
                      <a:pt x="168" y="84"/>
                      <a:pt x="168" y="91"/>
                      <a:pt x="166" y="97"/>
                    </a:cubicBezTo>
                    <a:cubicBezTo>
                      <a:pt x="164" y="104"/>
                      <a:pt x="158" y="108"/>
                      <a:pt x="151" y="107"/>
                    </a:cubicBezTo>
                    <a:cubicBezTo>
                      <a:pt x="143" y="106"/>
                      <a:pt x="138" y="96"/>
                      <a:pt x="131" y="92"/>
                    </a:cubicBezTo>
                    <a:cubicBezTo>
                      <a:pt x="123" y="89"/>
                      <a:pt x="114" y="89"/>
                      <a:pt x="105" y="92"/>
                    </a:cubicBezTo>
                    <a:cubicBezTo>
                      <a:pt x="91" y="94"/>
                      <a:pt x="77" y="94"/>
                      <a:pt x="63" y="92"/>
                    </a:cubicBezTo>
                    <a:cubicBezTo>
                      <a:pt x="52" y="92"/>
                      <a:pt x="42" y="89"/>
                      <a:pt x="32" y="84"/>
                    </a:cubicBezTo>
                    <a:cubicBezTo>
                      <a:pt x="16" y="76"/>
                      <a:pt x="0" y="51"/>
                      <a:pt x="17" y="36"/>
                    </a:cubicBezTo>
                    <a:cubicBezTo>
                      <a:pt x="24" y="31"/>
                      <a:pt x="31" y="26"/>
                      <a:pt x="39" y="22"/>
                    </a:cubicBezTo>
                    <a:cubicBezTo>
                      <a:pt x="49" y="15"/>
                      <a:pt x="61" y="9"/>
                      <a:pt x="73" y="4"/>
                    </a:cubicBezTo>
                    <a:close/>
                  </a:path>
                </a:pathLst>
              </a:custGeom>
              <a:solidFill>
                <a:srgbClr val="FF9E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6" name="Freeform 2026">
                <a:extLst>
                  <a:ext uri="{FF2B5EF4-FFF2-40B4-BE49-F238E27FC236}">
                    <a16:creationId xmlns:a16="http://schemas.microsoft.com/office/drawing/2014/main" id="{824BCD03-7E85-4A52-8074-EFF8EAEB5A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7038" y="5684839"/>
                <a:ext cx="165100" cy="247650"/>
              </a:xfrm>
              <a:custGeom>
                <a:avLst/>
                <a:gdLst>
                  <a:gd name="T0" fmla="*/ 474 w 494"/>
                  <a:gd name="T1" fmla="*/ 162 h 736"/>
                  <a:gd name="T2" fmla="*/ 463 w 494"/>
                  <a:gd name="T3" fmla="*/ 174 h 736"/>
                  <a:gd name="T4" fmla="*/ 74 w 494"/>
                  <a:gd name="T5" fmla="*/ 736 h 736"/>
                  <a:gd name="T6" fmla="*/ 494 w 494"/>
                  <a:gd name="T7" fmla="*/ 316 h 736"/>
                  <a:gd name="T8" fmla="*/ 474 w 494"/>
                  <a:gd name="T9" fmla="*/ 162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4" h="736">
                    <a:moveTo>
                      <a:pt x="474" y="162"/>
                    </a:moveTo>
                    <a:lnTo>
                      <a:pt x="463" y="174"/>
                    </a:lnTo>
                    <a:cubicBezTo>
                      <a:pt x="130" y="0"/>
                      <a:pt x="0" y="541"/>
                      <a:pt x="74" y="736"/>
                    </a:cubicBezTo>
                    <a:lnTo>
                      <a:pt x="494" y="316"/>
                    </a:lnTo>
                    <a:cubicBezTo>
                      <a:pt x="478" y="266"/>
                      <a:pt x="471" y="214"/>
                      <a:pt x="474" y="162"/>
                    </a:cubicBezTo>
                    <a:close/>
                  </a:path>
                </a:pathLst>
              </a:custGeom>
              <a:solidFill>
                <a:srgbClr val="66B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7" name="Freeform 2027">
                <a:extLst>
                  <a:ext uri="{FF2B5EF4-FFF2-40B4-BE49-F238E27FC236}">
                    <a16:creationId xmlns:a16="http://schemas.microsoft.com/office/drawing/2014/main" id="{59E85E21-ABBD-4274-B4D6-C37A51A9CC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0063" y="5719764"/>
                <a:ext cx="77787" cy="42863"/>
              </a:xfrm>
              <a:custGeom>
                <a:avLst/>
                <a:gdLst>
                  <a:gd name="T0" fmla="*/ 140 w 231"/>
                  <a:gd name="T1" fmla="*/ 42 h 126"/>
                  <a:gd name="T2" fmla="*/ 174 w 231"/>
                  <a:gd name="T3" fmla="*/ 56 h 126"/>
                  <a:gd name="T4" fmla="*/ 208 w 231"/>
                  <a:gd name="T5" fmla="*/ 38 h 126"/>
                  <a:gd name="T6" fmla="*/ 231 w 231"/>
                  <a:gd name="T7" fmla="*/ 26 h 126"/>
                  <a:gd name="T8" fmla="*/ 212 w 231"/>
                  <a:gd name="T9" fmla="*/ 63 h 126"/>
                  <a:gd name="T10" fmla="*/ 193 w 231"/>
                  <a:gd name="T11" fmla="*/ 105 h 126"/>
                  <a:gd name="T12" fmla="*/ 187 w 231"/>
                  <a:gd name="T13" fmla="*/ 113 h 126"/>
                  <a:gd name="T14" fmla="*/ 176 w 231"/>
                  <a:gd name="T15" fmla="*/ 117 h 126"/>
                  <a:gd name="T16" fmla="*/ 146 w 231"/>
                  <a:gd name="T17" fmla="*/ 115 h 126"/>
                  <a:gd name="T18" fmla="*/ 105 w 231"/>
                  <a:gd name="T19" fmla="*/ 124 h 126"/>
                  <a:gd name="T20" fmla="*/ 60 w 231"/>
                  <a:gd name="T21" fmla="*/ 117 h 126"/>
                  <a:gd name="T22" fmla="*/ 40 w 231"/>
                  <a:gd name="T23" fmla="*/ 103 h 126"/>
                  <a:gd name="T24" fmla="*/ 1 w 231"/>
                  <a:gd name="T25" fmla="*/ 72 h 126"/>
                  <a:gd name="T26" fmla="*/ 135 w 231"/>
                  <a:gd name="T27" fmla="*/ 38 h 126"/>
                  <a:gd name="T28" fmla="*/ 140 w 231"/>
                  <a:gd name="T29" fmla="*/ 4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1" h="126">
                    <a:moveTo>
                      <a:pt x="140" y="42"/>
                    </a:moveTo>
                    <a:cubicBezTo>
                      <a:pt x="148" y="52"/>
                      <a:pt x="161" y="58"/>
                      <a:pt x="174" y="56"/>
                    </a:cubicBezTo>
                    <a:cubicBezTo>
                      <a:pt x="187" y="54"/>
                      <a:pt x="199" y="48"/>
                      <a:pt x="208" y="38"/>
                    </a:cubicBezTo>
                    <a:cubicBezTo>
                      <a:pt x="215" y="32"/>
                      <a:pt x="222" y="24"/>
                      <a:pt x="231" y="26"/>
                    </a:cubicBezTo>
                    <a:cubicBezTo>
                      <a:pt x="226" y="39"/>
                      <a:pt x="220" y="51"/>
                      <a:pt x="212" y="63"/>
                    </a:cubicBezTo>
                    <a:cubicBezTo>
                      <a:pt x="205" y="76"/>
                      <a:pt x="200" y="92"/>
                      <a:pt x="193" y="105"/>
                    </a:cubicBezTo>
                    <a:cubicBezTo>
                      <a:pt x="191" y="108"/>
                      <a:pt x="189" y="111"/>
                      <a:pt x="187" y="113"/>
                    </a:cubicBezTo>
                    <a:cubicBezTo>
                      <a:pt x="184" y="115"/>
                      <a:pt x="180" y="117"/>
                      <a:pt x="176" y="117"/>
                    </a:cubicBezTo>
                    <a:cubicBezTo>
                      <a:pt x="166" y="118"/>
                      <a:pt x="156" y="114"/>
                      <a:pt x="146" y="115"/>
                    </a:cubicBezTo>
                    <a:cubicBezTo>
                      <a:pt x="132" y="116"/>
                      <a:pt x="119" y="123"/>
                      <a:pt x="105" y="124"/>
                    </a:cubicBezTo>
                    <a:cubicBezTo>
                      <a:pt x="90" y="126"/>
                      <a:pt x="74" y="124"/>
                      <a:pt x="60" y="117"/>
                    </a:cubicBezTo>
                    <a:cubicBezTo>
                      <a:pt x="53" y="113"/>
                      <a:pt x="46" y="108"/>
                      <a:pt x="40" y="103"/>
                    </a:cubicBezTo>
                    <a:lnTo>
                      <a:pt x="1" y="72"/>
                    </a:lnTo>
                    <a:cubicBezTo>
                      <a:pt x="0" y="71"/>
                      <a:pt x="84" y="0"/>
                      <a:pt x="135" y="38"/>
                    </a:cubicBezTo>
                    <a:cubicBezTo>
                      <a:pt x="137" y="39"/>
                      <a:pt x="138" y="41"/>
                      <a:pt x="140" y="42"/>
                    </a:cubicBezTo>
                    <a:close/>
                  </a:path>
                </a:pathLst>
              </a:custGeom>
              <a:solidFill>
                <a:srgbClr val="FF9E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8" name="Freeform 2028">
                <a:extLst>
                  <a:ext uri="{FF2B5EF4-FFF2-40B4-BE49-F238E27FC236}">
                    <a16:creationId xmlns:a16="http://schemas.microsoft.com/office/drawing/2014/main" id="{2461CA1D-83A2-47FC-8D73-755AE85481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2125" y="5580064"/>
                <a:ext cx="228600" cy="173038"/>
              </a:xfrm>
              <a:custGeom>
                <a:avLst/>
                <a:gdLst>
                  <a:gd name="T0" fmla="*/ 404 w 690"/>
                  <a:gd name="T1" fmla="*/ 112 h 514"/>
                  <a:gd name="T2" fmla="*/ 690 w 690"/>
                  <a:gd name="T3" fmla="*/ 64 h 514"/>
                  <a:gd name="T4" fmla="*/ 270 w 690"/>
                  <a:gd name="T5" fmla="*/ 485 h 514"/>
                  <a:gd name="T6" fmla="*/ 0 w 690"/>
                  <a:gd name="T7" fmla="*/ 514 h 514"/>
                  <a:gd name="T8" fmla="*/ 404 w 690"/>
                  <a:gd name="T9" fmla="*/ 112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0" h="514">
                    <a:moveTo>
                      <a:pt x="404" y="112"/>
                    </a:moveTo>
                    <a:cubicBezTo>
                      <a:pt x="471" y="34"/>
                      <a:pt x="567" y="0"/>
                      <a:pt x="690" y="64"/>
                    </a:cubicBezTo>
                    <a:lnTo>
                      <a:pt x="270" y="485"/>
                    </a:lnTo>
                    <a:cubicBezTo>
                      <a:pt x="156" y="425"/>
                      <a:pt x="67" y="449"/>
                      <a:pt x="0" y="514"/>
                    </a:cubicBezTo>
                    <a:lnTo>
                      <a:pt x="404" y="1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9" name="Freeform 2029">
                <a:extLst>
                  <a:ext uri="{FF2B5EF4-FFF2-40B4-BE49-F238E27FC236}">
                    <a16:creationId xmlns:a16="http://schemas.microsoft.com/office/drawing/2014/main" id="{A3D4AD30-425D-4A61-90E5-1BCDAD0FE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6275" y="5580064"/>
                <a:ext cx="26987" cy="28575"/>
              </a:xfrm>
              <a:custGeom>
                <a:avLst/>
                <a:gdLst>
                  <a:gd name="T0" fmla="*/ 27 w 84"/>
                  <a:gd name="T1" fmla="*/ 55 h 85"/>
                  <a:gd name="T2" fmla="*/ 47 w 84"/>
                  <a:gd name="T3" fmla="*/ 65 h 85"/>
                  <a:gd name="T4" fmla="*/ 68 w 84"/>
                  <a:gd name="T5" fmla="*/ 83 h 85"/>
                  <a:gd name="T6" fmla="*/ 72 w 84"/>
                  <a:gd name="T7" fmla="*/ 85 h 85"/>
                  <a:gd name="T8" fmla="*/ 78 w 84"/>
                  <a:gd name="T9" fmla="*/ 82 h 85"/>
                  <a:gd name="T10" fmla="*/ 71 w 84"/>
                  <a:gd name="T11" fmla="*/ 55 h 85"/>
                  <a:gd name="T12" fmla="*/ 47 w 84"/>
                  <a:gd name="T13" fmla="*/ 34 h 85"/>
                  <a:gd name="T14" fmla="*/ 34 w 84"/>
                  <a:gd name="T15" fmla="*/ 11 h 85"/>
                  <a:gd name="T16" fmla="*/ 0 w 84"/>
                  <a:gd name="T17" fmla="*/ 23 h 85"/>
                  <a:gd name="T18" fmla="*/ 27 w 84"/>
                  <a:gd name="T19" fmla="*/ 5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4" h="85">
                    <a:moveTo>
                      <a:pt x="27" y="55"/>
                    </a:moveTo>
                    <a:cubicBezTo>
                      <a:pt x="34" y="59"/>
                      <a:pt x="41" y="61"/>
                      <a:pt x="47" y="65"/>
                    </a:cubicBezTo>
                    <a:cubicBezTo>
                      <a:pt x="55" y="70"/>
                      <a:pt x="61" y="78"/>
                      <a:pt x="68" y="83"/>
                    </a:cubicBezTo>
                    <a:cubicBezTo>
                      <a:pt x="69" y="84"/>
                      <a:pt x="71" y="85"/>
                      <a:pt x="72" y="85"/>
                    </a:cubicBezTo>
                    <a:cubicBezTo>
                      <a:pt x="74" y="85"/>
                      <a:pt x="76" y="84"/>
                      <a:pt x="78" y="82"/>
                    </a:cubicBezTo>
                    <a:cubicBezTo>
                      <a:pt x="84" y="73"/>
                      <a:pt x="79" y="64"/>
                      <a:pt x="71" y="55"/>
                    </a:cubicBezTo>
                    <a:cubicBezTo>
                      <a:pt x="64" y="48"/>
                      <a:pt x="55" y="41"/>
                      <a:pt x="47" y="34"/>
                    </a:cubicBezTo>
                    <a:cubicBezTo>
                      <a:pt x="41" y="27"/>
                      <a:pt x="37" y="19"/>
                      <a:pt x="34" y="11"/>
                    </a:cubicBezTo>
                    <a:cubicBezTo>
                      <a:pt x="10" y="0"/>
                      <a:pt x="3" y="11"/>
                      <a:pt x="0" y="23"/>
                    </a:cubicBezTo>
                    <a:cubicBezTo>
                      <a:pt x="14" y="58"/>
                      <a:pt x="13" y="48"/>
                      <a:pt x="27" y="55"/>
                    </a:cubicBezTo>
                    <a:close/>
                  </a:path>
                </a:pathLst>
              </a:custGeom>
              <a:solidFill>
                <a:srgbClr val="FF9E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0" name="Freeform 2030">
                <a:extLst>
                  <a:ext uri="{FF2B5EF4-FFF2-40B4-BE49-F238E27FC236}">
                    <a16:creationId xmlns:a16="http://schemas.microsoft.com/office/drawing/2014/main" id="{06072010-3501-4281-A85B-5DB9D7C850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7525" y="5718176"/>
                <a:ext cx="50800" cy="23813"/>
              </a:xfrm>
              <a:custGeom>
                <a:avLst/>
                <a:gdLst>
                  <a:gd name="T0" fmla="*/ 136 w 151"/>
                  <a:gd name="T1" fmla="*/ 7 h 69"/>
                  <a:gd name="T2" fmla="*/ 100 w 151"/>
                  <a:gd name="T3" fmla="*/ 52 h 69"/>
                  <a:gd name="T4" fmla="*/ 61 w 151"/>
                  <a:gd name="T5" fmla="*/ 68 h 69"/>
                  <a:gd name="T6" fmla="*/ 56 w 151"/>
                  <a:gd name="T7" fmla="*/ 69 h 69"/>
                  <a:gd name="T8" fmla="*/ 52 w 151"/>
                  <a:gd name="T9" fmla="*/ 66 h 69"/>
                  <a:gd name="T10" fmla="*/ 3 w 151"/>
                  <a:gd name="T11" fmla="*/ 60 h 69"/>
                  <a:gd name="T12" fmla="*/ 56 w 151"/>
                  <a:gd name="T13" fmla="*/ 26 h 69"/>
                  <a:gd name="T14" fmla="*/ 136 w 151"/>
                  <a:gd name="T15" fmla="*/ 7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1" h="69">
                    <a:moveTo>
                      <a:pt x="136" y="7"/>
                    </a:moveTo>
                    <a:cubicBezTo>
                      <a:pt x="151" y="14"/>
                      <a:pt x="121" y="52"/>
                      <a:pt x="100" y="52"/>
                    </a:cubicBezTo>
                    <a:cubicBezTo>
                      <a:pt x="79" y="51"/>
                      <a:pt x="77" y="62"/>
                      <a:pt x="61" y="68"/>
                    </a:cubicBezTo>
                    <a:cubicBezTo>
                      <a:pt x="59" y="69"/>
                      <a:pt x="57" y="69"/>
                      <a:pt x="56" y="69"/>
                    </a:cubicBezTo>
                    <a:cubicBezTo>
                      <a:pt x="54" y="68"/>
                      <a:pt x="53" y="67"/>
                      <a:pt x="52" y="66"/>
                    </a:cubicBezTo>
                    <a:cubicBezTo>
                      <a:pt x="47" y="60"/>
                      <a:pt x="5" y="68"/>
                      <a:pt x="3" y="60"/>
                    </a:cubicBezTo>
                    <a:cubicBezTo>
                      <a:pt x="0" y="46"/>
                      <a:pt x="41" y="32"/>
                      <a:pt x="56" y="26"/>
                    </a:cubicBezTo>
                    <a:cubicBezTo>
                      <a:pt x="110" y="18"/>
                      <a:pt x="121" y="0"/>
                      <a:pt x="136" y="7"/>
                    </a:cubicBezTo>
                    <a:close/>
                  </a:path>
                </a:pathLst>
              </a:custGeom>
              <a:solidFill>
                <a:srgbClr val="FF9E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1" name="Freeform 2031">
                <a:extLst>
                  <a:ext uri="{FF2B5EF4-FFF2-40B4-BE49-F238E27FC236}">
                    <a16:creationId xmlns:a16="http://schemas.microsoft.com/office/drawing/2014/main" id="{3C93C252-6DE7-4762-8035-7816E2BC4B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7200" y="5553076"/>
                <a:ext cx="38100" cy="63500"/>
              </a:xfrm>
              <a:custGeom>
                <a:avLst/>
                <a:gdLst>
                  <a:gd name="T0" fmla="*/ 79 w 112"/>
                  <a:gd name="T1" fmla="*/ 112 h 187"/>
                  <a:gd name="T2" fmla="*/ 112 w 112"/>
                  <a:gd name="T3" fmla="*/ 65 h 187"/>
                  <a:gd name="T4" fmla="*/ 92 w 112"/>
                  <a:gd name="T5" fmla="*/ 23 h 187"/>
                  <a:gd name="T6" fmla="*/ 72 w 112"/>
                  <a:gd name="T7" fmla="*/ 5 h 187"/>
                  <a:gd name="T8" fmla="*/ 47 w 112"/>
                  <a:gd name="T9" fmla="*/ 4 h 187"/>
                  <a:gd name="T10" fmla="*/ 37 w 112"/>
                  <a:gd name="T11" fmla="*/ 15 h 187"/>
                  <a:gd name="T12" fmla="*/ 2 w 112"/>
                  <a:gd name="T13" fmla="*/ 156 h 187"/>
                  <a:gd name="T14" fmla="*/ 7 w 112"/>
                  <a:gd name="T15" fmla="*/ 183 h 187"/>
                  <a:gd name="T16" fmla="*/ 24 w 112"/>
                  <a:gd name="T17" fmla="*/ 165 h 187"/>
                  <a:gd name="T18" fmla="*/ 79 w 112"/>
                  <a:gd name="T19" fmla="*/ 112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2" h="187">
                    <a:moveTo>
                      <a:pt x="79" y="112"/>
                    </a:moveTo>
                    <a:cubicBezTo>
                      <a:pt x="94" y="100"/>
                      <a:pt x="111" y="85"/>
                      <a:pt x="112" y="65"/>
                    </a:cubicBezTo>
                    <a:cubicBezTo>
                      <a:pt x="110" y="50"/>
                      <a:pt x="103" y="35"/>
                      <a:pt x="92" y="23"/>
                    </a:cubicBezTo>
                    <a:cubicBezTo>
                      <a:pt x="86" y="16"/>
                      <a:pt x="80" y="10"/>
                      <a:pt x="72" y="5"/>
                    </a:cubicBezTo>
                    <a:cubicBezTo>
                      <a:pt x="65" y="0"/>
                      <a:pt x="55" y="0"/>
                      <a:pt x="47" y="4"/>
                    </a:cubicBezTo>
                    <a:cubicBezTo>
                      <a:pt x="43" y="7"/>
                      <a:pt x="40" y="11"/>
                      <a:pt x="37" y="15"/>
                    </a:cubicBezTo>
                    <a:cubicBezTo>
                      <a:pt x="13" y="58"/>
                      <a:pt x="1" y="107"/>
                      <a:pt x="2" y="156"/>
                    </a:cubicBezTo>
                    <a:cubicBezTo>
                      <a:pt x="2" y="162"/>
                      <a:pt x="0" y="180"/>
                      <a:pt x="7" y="183"/>
                    </a:cubicBezTo>
                    <a:cubicBezTo>
                      <a:pt x="14" y="187"/>
                      <a:pt x="20" y="171"/>
                      <a:pt x="24" y="165"/>
                    </a:cubicBezTo>
                    <a:cubicBezTo>
                      <a:pt x="40" y="146"/>
                      <a:pt x="59" y="128"/>
                      <a:pt x="79" y="112"/>
                    </a:cubicBezTo>
                    <a:close/>
                  </a:path>
                </a:pathLst>
              </a:custGeom>
              <a:solidFill>
                <a:srgbClr val="008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2" name="Freeform 2032">
                <a:extLst>
                  <a:ext uri="{FF2B5EF4-FFF2-40B4-BE49-F238E27FC236}">
                    <a16:creationId xmlns:a16="http://schemas.microsoft.com/office/drawing/2014/main" id="{8C869747-9852-41DD-B992-F86584B49D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5775" y="5497514"/>
                <a:ext cx="109537" cy="128588"/>
              </a:xfrm>
              <a:custGeom>
                <a:avLst/>
                <a:gdLst>
                  <a:gd name="T0" fmla="*/ 257 w 332"/>
                  <a:gd name="T1" fmla="*/ 187 h 381"/>
                  <a:gd name="T2" fmla="*/ 315 w 332"/>
                  <a:gd name="T3" fmla="*/ 235 h 381"/>
                  <a:gd name="T4" fmla="*/ 298 w 332"/>
                  <a:gd name="T5" fmla="*/ 373 h 381"/>
                  <a:gd name="T6" fmla="*/ 253 w 332"/>
                  <a:gd name="T7" fmla="*/ 379 h 381"/>
                  <a:gd name="T8" fmla="*/ 160 w 332"/>
                  <a:gd name="T9" fmla="*/ 310 h 381"/>
                  <a:gd name="T10" fmla="*/ 39 w 332"/>
                  <a:gd name="T11" fmla="*/ 245 h 381"/>
                  <a:gd name="T12" fmla="*/ 9 w 332"/>
                  <a:gd name="T13" fmla="*/ 170 h 381"/>
                  <a:gd name="T14" fmla="*/ 2 w 332"/>
                  <a:gd name="T15" fmla="*/ 124 h 381"/>
                  <a:gd name="T16" fmla="*/ 97 w 332"/>
                  <a:gd name="T17" fmla="*/ 3 h 381"/>
                  <a:gd name="T18" fmla="*/ 257 w 332"/>
                  <a:gd name="T19" fmla="*/ 187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2" h="381">
                    <a:moveTo>
                      <a:pt x="257" y="187"/>
                    </a:moveTo>
                    <a:cubicBezTo>
                      <a:pt x="275" y="204"/>
                      <a:pt x="295" y="220"/>
                      <a:pt x="315" y="235"/>
                    </a:cubicBezTo>
                    <a:cubicBezTo>
                      <a:pt x="286" y="299"/>
                      <a:pt x="332" y="361"/>
                      <a:pt x="298" y="373"/>
                    </a:cubicBezTo>
                    <a:cubicBezTo>
                      <a:pt x="284" y="379"/>
                      <a:pt x="268" y="381"/>
                      <a:pt x="253" y="379"/>
                    </a:cubicBezTo>
                    <a:cubicBezTo>
                      <a:pt x="215" y="374"/>
                      <a:pt x="187" y="339"/>
                      <a:pt x="160" y="310"/>
                    </a:cubicBezTo>
                    <a:cubicBezTo>
                      <a:pt x="131" y="279"/>
                      <a:pt x="78" y="262"/>
                      <a:pt x="39" y="245"/>
                    </a:cubicBezTo>
                    <a:cubicBezTo>
                      <a:pt x="15" y="234"/>
                      <a:pt x="20" y="193"/>
                      <a:pt x="9" y="170"/>
                    </a:cubicBezTo>
                    <a:cubicBezTo>
                      <a:pt x="2" y="155"/>
                      <a:pt x="0" y="139"/>
                      <a:pt x="2" y="124"/>
                    </a:cubicBezTo>
                    <a:cubicBezTo>
                      <a:pt x="6" y="74"/>
                      <a:pt x="44" y="8"/>
                      <a:pt x="97" y="3"/>
                    </a:cubicBezTo>
                    <a:cubicBezTo>
                      <a:pt x="116" y="0"/>
                      <a:pt x="228" y="156"/>
                      <a:pt x="257" y="18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3" name="Freeform 2033">
                <a:extLst>
                  <a:ext uri="{FF2B5EF4-FFF2-40B4-BE49-F238E27FC236}">
                    <a16:creationId xmlns:a16="http://schemas.microsoft.com/office/drawing/2014/main" id="{46A0F980-DC7B-40C9-88FC-B7802BF7B2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5463" y="5394326"/>
                <a:ext cx="34925" cy="74613"/>
              </a:xfrm>
              <a:custGeom>
                <a:avLst/>
                <a:gdLst>
                  <a:gd name="T0" fmla="*/ 71 w 101"/>
                  <a:gd name="T1" fmla="*/ 198 h 220"/>
                  <a:gd name="T2" fmla="*/ 75 w 101"/>
                  <a:gd name="T3" fmla="*/ 92 h 220"/>
                  <a:gd name="T4" fmla="*/ 33 w 101"/>
                  <a:gd name="T5" fmla="*/ 0 h 220"/>
                  <a:gd name="T6" fmla="*/ 5 w 101"/>
                  <a:gd name="T7" fmla="*/ 119 h 220"/>
                  <a:gd name="T8" fmla="*/ 6 w 101"/>
                  <a:gd name="T9" fmla="*/ 164 h 220"/>
                  <a:gd name="T10" fmla="*/ 26 w 101"/>
                  <a:gd name="T11" fmla="*/ 220 h 220"/>
                  <a:gd name="T12" fmla="*/ 71 w 101"/>
                  <a:gd name="T13" fmla="*/ 198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" h="220">
                    <a:moveTo>
                      <a:pt x="71" y="198"/>
                    </a:moveTo>
                    <a:cubicBezTo>
                      <a:pt x="101" y="157"/>
                      <a:pt x="73" y="122"/>
                      <a:pt x="75" y="92"/>
                    </a:cubicBezTo>
                    <a:cubicBezTo>
                      <a:pt x="77" y="56"/>
                      <a:pt x="62" y="21"/>
                      <a:pt x="33" y="0"/>
                    </a:cubicBezTo>
                    <a:cubicBezTo>
                      <a:pt x="21" y="39"/>
                      <a:pt x="12" y="79"/>
                      <a:pt x="5" y="119"/>
                    </a:cubicBezTo>
                    <a:cubicBezTo>
                      <a:pt x="2" y="134"/>
                      <a:pt x="2" y="149"/>
                      <a:pt x="6" y="164"/>
                    </a:cubicBezTo>
                    <a:cubicBezTo>
                      <a:pt x="14" y="193"/>
                      <a:pt x="0" y="205"/>
                      <a:pt x="26" y="220"/>
                    </a:cubicBezTo>
                    <a:lnTo>
                      <a:pt x="71" y="198"/>
                    </a:lnTo>
                    <a:close/>
                  </a:path>
                </a:pathLst>
              </a:custGeom>
              <a:solidFill>
                <a:srgbClr val="173E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4" name="Freeform 2034">
                <a:extLst>
                  <a:ext uri="{FF2B5EF4-FFF2-40B4-BE49-F238E27FC236}">
                    <a16:creationId xmlns:a16="http://schemas.microsoft.com/office/drawing/2014/main" id="{8C6B3C4E-9F8F-4536-BCE2-0BCA372878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6388" y="5443539"/>
                <a:ext cx="222250" cy="260350"/>
              </a:xfrm>
              <a:custGeom>
                <a:avLst/>
                <a:gdLst>
                  <a:gd name="T0" fmla="*/ 663 w 666"/>
                  <a:gd name="T1" fmla="*/ 225 h 773"/>
                  <a:gd name="T2" fmla="*/ 610 w 666"/>
                  <a:gd name="T3" fmla="*/ 138 h 773"/>
                  <a:gd name="T4" fmla="*/ 545 w 666"/>
                  <a:gd name="T5" fmla="*/ 12 h 773"/>
                  <a:gd name="T6" fmla="*/ 436 w 666"/>
                  <a:gd name="T7" fmla="*/ 111 h 773"/>
                  <a:gd name="T8" fmla="*/ 275 w 666"/>
                  <a:gd name="T9" fmla="*/ 146 h 773"/>
                  <a:gd name="T10" fmla="*/ 168 w 666"/>
                  <a:gd name="T11" fmla="*/ 423 h 773"/>
                  <a:gd name="T12" fmla="*/ 72 w 666"/>
                  <a:gd name="T13" fmla="*/ 574 h 773"/>
                  <a:gd name="T14" fmla="*/ 360 w 666"/>
                  <a:gd name="T15" fmla="*/ 773 h 773"/>
                  <a:gd name="T16" fmla="*/ 383 w 666"/>
                  <a:gd name="T17" fmla="*/ 670 h 773"/>
                  <a:gd name="T18" fmla="*/ 396 w 666"/>
                  <a:gd name="T19" fmla="*/ 773 h 773"/>
                  <a:gd name="T20" fmla="*/ 485 w 666"/>
                  <a:gd name="T21" fmla="*/ 575 h 773"/>
                  <a:gd name="T22" fmla="*/ 584 w 666"/>
                  <a:gd name="T23" fmla="*/ 492 h 773"/>
                  <a:gd name="T24" fmla="*/ 612 w 666"/>
                  <a:gd name="T25" fmla="*/ 431 h 773"/>
                  <a:gd name="T26" fmla="*/ 617 w 666"/>
                  <a:gd name="T27" fmla="*/ 368 h 773"/>
                  <a:gd name="T28" fmla="*/ 663 w 666"/>
                  <a:gd name="T29" fmla="*/ 225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66" h="773">
                    <a:moveTo>
                      <a:pt x="663" y="225"/>
                    </a:moveTo>
                    <a:cubicBezTo>
                      <a:pt x="666" y="190"/>
                      <a:pt x="610" y="138"/>
                      <a:pt x="610" y="138"/>
                    </a:cubicBezTo>
                    <a:cubicBezTo>
                      <a:pt x="589" y="92"/>
                      <a:pt x="601" y="25"/>
                      <a:pt x="545" y="12"/>
                    </a:cubicBezTo>
                    <a:cubicBezTo>
                      <a:pt x="494" y="0"/>
                      <a:pt x="481" y="91"/>
                      <a:pt x="436" y="111"/>
                    </a:cubicBezTo>
                    <a:cubicBezTo>
                      <a:pt x="426" y="115"/>
                      <a:pt x="281" y="136"/>
                      <a:pt x="275" y="146"/>
                    </a:cubicBezTo>
                    <a:cubicBezTo>
                      <a:pt x="148" y="283"/>
                      <a:pt x="222" y="319"/>
                      <a:pt x="168" y="423"/>
                    </a:cubicBezTo>
                    <a:cubicBezTo>
                      <a:pt x="134" y="490"/>
                      <a:pt x="144" y="490"/>
                      <a:pt x="72" y="574"/>
                    </a:cubicBezTo>
                    <a:cubicBezTo>
                      <a:pt x="0" y="659"/>
                      <a:pt x="217" y="773"/>
                      <a:pt x="360" y="773"/>
                    </a:cubicBezTo>
                    <a:lnTo>
                      <a:pt x="383" y="670"/>
                    </a:lnTo>
                    <a:lnTo>
                      <a:pt x="396" y="773"/>
                    </a:lnTo>
                    <a:cubicBezTo>
                      <a:pt x="492" y="744"/>
                      <a:pt x="421" y="649"/>
                      <a:pt x="485" y="575"/>
                    </a:cubicBezTo>
                    <a:cubicBezTo>
                      <a:pt x="514" y="544"/>
                      <a:pt x="556" y="525"/>
                      <a:pt x="584" y="492"/>
                    </a:cubicBezTo>
                    <a:cubicBezTo>
                      <a:pt x="598" y="474"/>
                      <a:pt x="608" y="454"/>
                      <a:pt x="612" y="431"/>
                    </a:cubicBezTo>
                    <a:cubicBezTo>
                      <a:pt x="616" y="410"/>
                      <a:pt x="614" y="389"/>
                      <a:pt x="617" y="368"/>
                    </a:cubicBezTo>
                    <a:cubicBezTo>
                      <a:pt x="623" y="318"/>
                      <a:pt x="658" y="276"/>
                      <a:pt x="663" y="2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" name="Oval 2035">
                <a:extLst>
                  <a:ext uri="{FF2B5EF4-FFF2-40B4-BE49-F238E27FC236}">
                    <a16:creationId xmlns:a16="http://schemas.microsoft.com/office/drawing/2014/main" id="{238CCE10-EAA3-4D16-9752-5D7300A1DB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8625" y="5430839"/>
                <a:ext cx="65087" cy="66675"/>
              </a:xfrm>
              <a:prstGeom prst="ellipse">
                <a:avLst/>
              </a:prstGeom>
              <a:solidFill>
                <a:srgbClr val="173E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6" name="Freeform 2036">
                <a:extLst>
                  <a:ext uri="{FF2B5EF4-FFF2-40B4-BE49-F238E27FC236}">
                    <a16:creationId xmlns:a16="http://schemas.microsoft.com/office/drawing/2014/main" id="{BD235B98-5CF3-4EF8-8909-6F4970DDE9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4975" y="5384801"/>
                <a:ext cx="111125" cy="171450"/>
              </a:xfrm>
              <a:custGeom>
                <a:avLst/>
                <a:gdLst>
                  <a:gd name="T0" fmla="*/ 109 w 337"/>
                  <a:gd name="T1" fmla="*/ 507 h 507"/>
                  <a:gd name="T2" fmla="*/ 76 w 337"/>
                  <a:gd name="T3" fmla="*/ 284 h 507"/>
                  <a:gd name="T4" fmla="*/ 166 w 337"/>
                  <a:gd name="T5" fmla="*/ 48 h 507"/>
                  <a:gd name="T6" fmla="*/ 309 w 337"/>
                  <a:gd name="T7" fmla="*/ 22 h 507"/>
                  <a:gd name="T8" fmla="*/ 332 w 337"/>
                  <a:gd name="T9" fmla="*/ 162 h 507"/>
                  <a:gd name="T10" fmla="*/ 218 w 337"/>
                  <a:gd name="T11" fmla="*/ 321 h 507"/>
                  <a:gd name="T12" fmla="*/ 109 w 337"/>
                  <a:gd name="T13" fmla="*/ 507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7" h="507">
                    <a:moveTo>
                      <a:pt x="109" y="507"/>
                    </a:moveTo>
                    <a:cubicBezTo>
                      <a:pt x="109" y="507"/>
                      <a:pt x="0" y="378"/>
                      <a:pt x="76" y="284"/>
                    </a:cubicBezTo>
                    <a:cubicBezTo>
                      <a:pt x="120" y="240"/>
                      <a:pt x="128" y="83"/>
                      <a:pt x="166" y="48"/>
                    </a:cubicBezTo>
                    <a:cubicBezTo>
                      <a:pt x="204" y="11"/>
                      <a:pt x="261" y="0"/>
                      <a:pt x="309" y="22"/>
                    </a:cubicBezTo>
                    <a:cubicBezTo>
                      <a:pt x="337" y="96"/>
                      <a:pt x="336" y="124"/>
                      <a:pt x="332" y="162"/>
                    </a:cubicBezTo>
                    <a:cubicBezTo>
                      <a:pt x="312" y="228"/>
                      <a:pt x="263" y="271"/>
                      <a:pt x="218" y="321"/>
                    </a:cubicBezTo>
                    <a:cubicBezTo>
                      <a:pt x="193" y="389"/>
                      <a:pt x="156" y="452"/>
                      <a:pt x="109" y="507"/>
                    </a:cubicBezTo>
                    <a:close/>
                  </a:path>
                </a:pathLst>
              </a:custGeom>
              <a:solidFill>
                <a:srgbClr val="FF9E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7" name="Freeform 2037">
                <a:extLst>
                  <a:ext uri="{FF2B5EF4-FFF2-40B4-BE49-F238E27FC236}">
                    <a16:creationId xmlns:a16="http://schemas.microsoft.com/office/drawing/2014/main" id="{F449FBDA-3E65-4388-A1B1-6942C0592F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1813" y="5438776"/>
                <a:ext cx="19050" cy="28575"/>
              </a:xfrm>
              <a:custGeom>
                <a:avLst/>
                <a:gdLst>
                  <a:gd name="T0" fmla="*/ 32 w 59"/>
                  <a:gd name="T1" fmla="*/ 84 h 85"/>
                  <a:gd name="T2" fmla="*/ 58 w 59"/>
                  <a:gd name="T3" fmla="*/ 55 h 85"/>
                  <a:gd name="T4" fmla="*/ 56 w 59"/>
                  <a:gd name="T5" fmla="*/ 15 h 85"/>
                  <a:gd name="T6" fmla="*/ 1 w 59"/>
                  <a:gd name="T7" fmla="*/ 18 h 85"/>
                  <a:gd name="T8" fmla="*/ 3 w 59"/>
                  <a:gd name="T9" fmla="*/ 58 h 85"/>
                  <a:gd name="T10" fmla="*/ 32 w 59"/>
                  <a:gd name="T11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85">
                    <a:moveTo>
                      <a:pt x="32" y="84"/>
                    </a:moveTo>
                    <a:cubicBezTo>
                      <a:pt x="47" y="83"/>
                      <a:pt x="59" y="70"/>
                      <a:pt x="58" y="55"/>
                    </a:cubicBezTo>
                    <a:lnTo>
                      <a:pt x="56" y="15"/>
                    </a:lnTo>
                    <a:cubicBezTo>
                      <a:pt x="55" y="0"/>
                      <a:pt x="0" y="3"/>
                      <a:pt x="1" y="18"/>
                    </a:cubicBezTo>
                    <a:lnTo>
                      <a:pt x="3" y="58"/>
                    </a:lnTo>
                    <a:cubicBezTo>
                      <a:pt x="4" y="73"/>
                      <a:pt x="17" y="85"/>
                      <a:pt x="32" y="8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8" name="Freeform 2038">
                <a:extLst>
                  <a:ext uri="{FF2B5EF4-FFF2-40B4-BE49-F238E27FC236}">
                    <a16:creationId xmlns:a16="http://schemas.microsoft.com/office/drawing/2014/main" id="{8F2C2782-D49A-4E6C-B35F-5080B0DE385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70225" y="5438776"/>
                <a:ext cx="22225" cy="30163"/>
              </a:xfrm>
              <a:custGeom>
                <a:avLst/>
                <a:gdLst>
                  <a:gd name="T0" fmla="*/ 36 w 66"/>
                  <a:gd name="T1" fmla="*/ 79 h 87"/>
                  <a:gd name="T2" fmla="*/ 52 w 66"/>
                  <a:gd name="T3" fmla="*/ 71 h 87"/>
                  <a:gd name="T4" fmla="*/ 58 w 66"/>
                  <a:gd name="T5" fmla="*/ 54 h 87"/>
                  <a:gd name="T6" fmla="*/ 56 w 66"/>
                  <a:gd name="T7" fmla="*/ 14 h 87"/>
                  <a:gd name="T8" fmla="*/ 42 w 66"/>
                  <a:gd name="T9" fmla="*/ 8 h 87"/>
                  <a:gd name="T10" fmla="*/ 32 w 66"/>
                  <a:gd name="T11" fmla="*/ 8 h 87"/>
                  <a:gd name="T12" fmla="*/ 21 w 66"/>
                  <a:gd name="T13" fmla="*/ 10 h 87"/>
                  <a:gd name="T14" fmla="*/ 9 w 66"/>
                  <a:gd name="T15" fmla="*/ 17 h 87"/>
                  <a:gd name="T16" fmla="*/ 11 w 66"/>
                  <a:gd name="T17" fmla="*/ 57 h 87"/>
                  <a:gd name="T18" fmla="*/ 19 w 66"/>
                  <a:gd name="T19" fmla="*/ 73 h 87"/>
                  <a:gd name="T20" fmla="*/ 35 w 66"/>
                  <a:gd name="T21" fmla="*/ 79 h 87"/>
                  <a:gd name="T22" fmla="*/ 36 w 66"/>
                  <a:gd name="T23" fmla="*/ 79 h 87"/>
                  <a:gd name="T24" fmla="*/ 36 w 66"/>
                  <a:gd name="T25" fmla="*/ 86 h 87"/>
                  <a:gd name="T26" fmla="*/ 13 w 66"/>
                  <a:gd name="T27" fmla="*/ 79 h 87"/>
                  <a:gd name="T28" fmla="*/ 3 w 66"/>
                  <a:gd name="T29" fmla="*/ 57 h 87"/>
                  <a:gd name="T30" fmla="*/ 1 w 66"/>
                  <a:gd name="T31" fmla="*/ 17 h 87"/>
                  <a:gd name="T32" fmla="*/ 19 w 66"/>
                  <a:gd name="T33" fmla="*/ 2 h 87"/>
                  <a:gd name="T34" fmla="*/ 31 w 66"/>
                  <a:gd name="T35" fmla="*/ 0 h 87"/>
                  <a:gd name="T36" fmla="*/ 43 w 66"/>
                  <a:gd name="T37" fmla="*/ 1 h 87"/>
                  <a:gd name="T38" fmla="*/ 63 w 66"/>
                  <a:gd name="T39" fmla="*/ 14 h 87"/>
                  <a:gd name="T40" fmla="*/ 66 w 66"/>
                  <a:gd name="T41" fmla="*/ 54 h 87"/>
                  <a:gd name="T42" fmla="*/ 58 w 66"/>
                  <a:gd name="T43" fmla="*/ 76 h 87"/>
                  <a:gd name="T44" fmla="*/ 36 w 66"/>
                  <a:gd name="T45" fmla="*/ 8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6" h="87">
                    <a:moveTo>
                      <a:pt x="36" y="79"/>
                    </a:moveTo>
                    <a:cubicBezTo>
                      <a:pt x="42" y="78"/>
                      <a:pt x="48" y="75"/>
                      <a:pt x="52" y="71"/>
                    </a:cubicBezTo>
                    <a:cubicBezTo>
                      <a:pt x="56" y="66"/>
                      <a:pt x="58" y="60"/>
                      <a:pt x="58" y="54"/>
                    </a:cubicBezTo>
                    <a:lnTo>
                      <a:pt x="56" y="14"/>
                    </a:lnTo>
                    <a:cubicBezTo>
                      <a:pt x="56" y="11"/>
                      <a:pt x="50" y="9"/>
                      <a:pt x="42" y="8"/>
                    </a:cubicBezTo>
                    <a:cubicBezTo>
                      <a:pt x="39" y="8"/>
                      <a:pt x="35" y="8"/>
                      <a:pt x="32" y="8"/>
                    </a:cubicBezTo>
                    <a:cubicBezTo>
                      <a:pt x="28" y="8"/>
                      <a:pt x="24" y="9"/>
                      <a:pt x="21" y="10"/>
                    </a:cubicBezTo>
                    <a:cubicBezTo>
                      <a:pt x="14" y="11"/>
                      <a:pt x="8" y="14"/>
                      <a:pt x="9" y="17"/>
                    </a:cubicBezTo>
                    <a:lnTo>
                      <a:pt x="11" y="57"/>
                    </a:lnTo>
                    <a:cubicBezTo>
                      <a:pt x="11" y="63"/>
                      <a:pt x="14" y="69"/>
                      <a:pt x="19" y="73"/>
                    </a:cubicBezTo>
                    <a:cubicBezTo>
                      <a:pt x="23" y="77"/>
                      <a:pt x="29" y="79"/>
                      <a:pt x="35" y="79"/>
                    </a:cubicBezTo>
                    <a:lnTo>
                      <a:pt x="36" y="79"/>
                    </a:lnTo>
                    <a:close/>
                    <a:moveTo>
                      <a:pt x="36" y="86"/>
                    </a:moveTo>
                    <a:cubicBezTo>
                      <a:pt x="27" y="87"/>
                      <a:pt x="19" y="84"/>
                      <a:pt x="13" y="79"/>
                    </a:cubicBezTo>
                    <a:cubicBezTo>
                      <a:pt x="7" y="73"/>
                      <a:pt x="3" y="66"/>
                      <a:pt x="3" y="57"/>
                    </a:cubicBezTo>
                    <a:lnTo>
                      <a:pt x="1" y="17"/>
                    </a:lnTo>
                    <a:cubicBezTo>
                      <a:pt x="0" y="10"/>
                      <a:pt x="8" y="4"/>
                      <a:pt x="19" y="2"/>
                    </a:cubicBezTo>
                    <a:cubicBezTo>
                      <a:pt x="23" y="1"/>
                      <a:pt x="27" y="1"/>
                      <a:pt x="31" y="0"/>
                    </a:cubicBezTo>
                    <a:cubicBezTo>
                      <a:pt x="35" y="0"/>
                      <a:pt x="39" y="0"/>
                      <a:pt x="43" y="1"/>
                    </a:cubicBezTo>
                    <a:cubicBezTo>
                      <a:pt x="54" y="2"/>
                      <a:pt x="63" y="6"/>
                      <a:pt x="63" y="14"/>
                    </a:cubicBezTo>
                    <a:lnTo>
                      <a:pt x="66" y="54"/>
                    </a:lnTo>
                    <a:cubicBezTo>
                      <a:pt x="66" y="62"/>
                      <a:pt x="63" y="70"/>
                      <a:pt x="58" y="76"/>
                    </a:cubicBezTo>
                    <a:cubicBezTo>
                      <a:pt x="52" y="82"/>
                      <a:pt x="45" y="86"/>
                      <a:pt x="36" y="86"/>
                    </a:cubicBezTo>
                    <a:close/>
                  </a:path>
                </a:pathLst>
              </a:custGeom>
              <a:solidFill>
                <a:srgbClr val="FF5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9" name="Freeform 2039">
                <a:extLst>
                  <a:ext uri="{FF2B5EF4-FFF2-40B4-BE49-F238E27FC236}">
                    <a16:creationId xmlns:a16="http://schemas.microsoft.com/office/drawing/2014/main" id="{367C04BA-A56D-412D-9C0A-36724196EA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1963" y="5386389"/>
                <a:ext cx="88900" cy="127000"/>
              </a:xfrm>
              <a:custGeom>
                <a:avLst/>
                <a:gdLst>
                  <a:gd name="T0" fmla="*/ 42 w 269"/>
                  <a:gd name="T1" fmla="*/ 56 h 378"/>
                  <a:gd name="T2" fmla="*/ 177 w 269"/>
                  <a:gd name="T3" fmla="*/ 16 h 378"/>
                  <a:gd name="T4" fmla="*/ 248 w 269"/>
                  <a:gd name="T5" fmla="*/ 164 h 378"/>
                  <a:gd name="T6" fmla="*/ 227 w 269"/>
                  <a:gd name="T7" fmla="*/ 211 h 378"/>
                  <a:gd name="T8" fmla="*/ 238 w 269"/>
                  <a:gd name="T9" fmla="*/ 236 h 378"/>
                  <a:gd name="T10" fmla="*/ 252 w 269"/>
                  <a:gd name="T11" fmla="*/ 257 h 378"/>
                  <a:gd name="T12" fmla="*/ 248 w 269"/>
                  <a:gd name="T13" fmla="*/ 271 h 378"/>
                  <a:gd name="T14" fmla="*/ 228 w 269"/>
                  <a:gd name="T15" fmla="*/ 279 h 378"/>
                  <a:gd name="T16" fmla="*/ 223 w 269"/>
                  <a:gd name="T17" fmla="*/ 282 h 378"/>
                  <a:gd name="T18" fmla="*/ 219 w 269"/>
                  <a:gd name="T19" fmla="*/ 295 h 378"/>
                  <a:gd name="T20" fmla="*/ 207 w 269"/>
                  <a:gd name="T21" fmla="*/ 319 h 378"/>
                  <a:gd name="T22" fmla="*/ 191 w 269"/>
                  <a:gd name="T23" fmla="*/ 340 h 378"/>
                  <a:gd name="T24" fmla="*/ 185 w 269"/>
                  <a:gd name="T25" fmla="*/ 356 h 378"/>
                  <a:gd name="T26" fmla="*/ 156 w 269"/>
                  <a:gd name="T27" fmla="*/ 372 h 378"/>
                  <a:gd name="T28" fmla="*/ 109 w 269"/>
                  <a:gd name="T29" fmla="*/ 378 h 378"/>
                  <a:gd name="T30" fmla="*/ 11 w 269"/>
                  <a:gd name="T31" fmla="*/ 208 h 378"/>
                  <a:gd name="T32" fmla="*/ 42 w 269"/>
                  <a:gd name="T33" fmla="*/ 56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9" h="378">
                    <a:moveTo>
                      <a:pt x="42" y="56"/>
                    </a:moveTo>
                    <a:cubicBezTo>
                      <a:pt x="74" y="16"/>
                      <a:pt x="128" y="0"/>
                      <a:pt x="177" y="16"/>
                    </a:cubicBezTo>
                    <a:cubicBezTo>
                      <a:pt x="237" y="38"/>
                      <a:pt x="269" y="104"/>
                      <a:pt x="248" y="164"/>
                    </a:cubicBezTo>
                    <a:cubicBezTo>
                      <a:pt x="234" y="175"/>
                      <a:pt x="226" y="193"/>
                      <a:pt x="227" y="211"/>
                    </a:cubicBezTo>
                    <a:cubicBezTo>
                      <a:pt x="229" y="220"/>
                      <a:pt x="232" y="229"/>
                      <a:pt x="238" y="236"/>
                    </a:cubicBezTo>
                    <a:cubicBezTo>
                      <a:pt x="243" y="242"/>
                      <a:pt x="248" y="250"/>
                      <a:pt x="252" y="257"/>
                    </a:cubicBezTo>
                    <a:cubicBezTo>
                      <a:pt x="254" y="262"/>
                      <a:pt x="252" y="267"/>
                      <a:pt x="248" y="271"/>
                    </a:cubicBezTo>
                    <a:cubicBezTo>
                      <a:pt x="242" y="275"/>
                      <a:pt x="236" y="278"/>
                      <a:pt x="228" y="279"/>
                    </a:cubicBezTo>
                    <a:cubicBezTo>
                      <a:pt x="227" y="280"/>
                      <a:pt x="225" y="281"/>
                      <a:pt x="223" y="282"/>
                    </a:cubicBezTo>
                    <a:cubicBezTo>
                      <a:pt x="219" y="284"/>
                      <a:pt x="219" y="290"/>
                      <a:pt x="219" y="295"/>
                    </a:cubicBezTo>
                    <a:cubicBezTo>
                      <a:pt x="218" y="304"/>
                      <a:pt x="214" y="312"/>
                      <a:pt x="207" y="319"/>
                    </a:cubicBezTo>
                    <a:cubicBezTo>
                      <a:pt x="201" y="325"/>
                      <a:pt x="195" y="332"/>
                      <a:pt x="191" y="340"/>
                    </a:cubicBezTo>
                    <a:cubicBezTo>
                      <a:pt x="189" y="345"/>
                      <a:pt x="187" y="351"/>
                      <a:pt x="185" y="356"/>
                    </a:cubicBezTo>
                    <a:cubicBezTo>
                      <a:pt x="178" y="365"/>
                      <a:pt x="167" y="371"/>
                      <a:pt x="156" y="372"/>
                    </a:cubicBezTo>
                    <a:cubicBezTo>
                      <a:pt x="144" y="373"/>
                      <a:pt x="124" y="360"/>
                      <a:pt x="109" y="378"/>
                    </a:cubicBezTo>
                    <a:cubicBezTo>
                      <a:pt x="96" y="375"/>
                      <a:pt x="24" y="274"/>
                      <a:pt x="11" y="208"/>
                    </a:cubicBezTo>
                    <a:cubicBezTo>
                      <a:pt x="0" y="155"/>
                      <a:pt x="11" y="100"/>
                      <a:pt x="42" y="56"/>
                    </a:cubicBezTo>
                    <a:close/>
                  </a:path>
                </a:pathLst>
              </a:custGeom>
              <a:solidFill>
                <a:srgbClr val="FF9E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0" name="Freeform 2040">
                <a:extLst>
                  <a:ext uri="{FF2B5EF4-FFF2-40B4-BE49-F238E27FC236}">
                    <a16:creationId xmlns:a16="http://schemas.microsoft.com/office/drawing/2014/main" id="{FC4D0DB0-B7E7-4A28-8914-B397EF6E2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150" y="5383214"/>
                <a:ext cx="114300" cy="112713"/>
              </a:xfrm>
              <a:custGeom>
                <a:avLst/>
                <a:gdLst>
                  <a:gd name="T0" fmla="*/ 284 w 341"/>
                  <a:gd name="T1" fmla="*/ 129 h 333"/>
                  <a:gd name="T2" fmla="*/ 250 w 341"/>
                  <a:gd name="T3" fmla="*/ 121 h 333"/>
                  <a:gd name="T4" fmla="*/ 207 w 341"/>
                  <a:gd name="T5" fmla="*/ 113 h 333"/>
                  <a:gd name="T6" fmla="*/ 172 w 341"/>
                  <a:gd name="T7" fmla="*/ 130 h 333"/>
                  <a:gd name="T8" fmla="*/ 146 w 341"/>
                  <a:gd name="T9" fmla="*/ 135 h 333"/>
                  <a:gd name="T10" fmla="*/ 141 w 341"/>
                  <a:gd name="T11" fmla="*/ 142 h 333"/>
                  <a:gd name="T12" fmla="*/ 137 w 341"/>
                  <a:gd name="T13" fmla="*/ 192 h 333"/>
                  <a:gd name="T14" fmla="*/ 103 w 341"/>
                  <a:gd name="T15" fmla="*/ 242 h 333"/>
                  <a:gd name="T16" fmla="*/ 78 w 341"/>
                  <a:gd name="T17" fmla="*/ 275 h 333"/>
                  <a:gd name="T18" fmla="*/ 39 w 341"/>
                  <a:gd name="T19" fmla="*/ 333 h 333"/>
                  <a:gd name="T20" fmla="*/ 23 w 341"/>
                  <a:gd name="T21" fmla="*/ 231 h 333"/>
                  <a:gd name="T22" fmla="*/ 1 w 341"/>
                  <a:gd name="T23" fmla="*/ 170 h 333"/>
                  <a:gd name="T24" fmla="*/ 41 w 341"/>
                  <a:gd name="T25" fmla="*/ 91 h 333"/>
                  <a:gd name="T26" fmla="*/ 104 w 341"/>
                  <a:gd name="T27" fmla="*/ 25 h 333"/>
                  <a:gd name="T28" fmla="*/ 148 w 341"/>
                  <a:gd name="T29" fmla="*/ 16 h 333"/>
                  <a:gd name="T30" fmla="*/ 189 w 341"/>
                  <a:gd name="T31" fmla="*/ 9 h 333"/>
                  <a:gd name="T32" fmla="*/ 259 w 341"/>
                  <a:gd name="T33" fmla="*/ 7 h 333"/>
                  <a:gd name="T34" fmla="*/ 285 w 341"/>
                  <a:gd name="T35" fmla="*/ 18 h 333"/>
                  <a:gd name="T36" fmla="*/ 305 w 341"/>
                  <a:gd name="T37" fmla="*/ 27 h 333"/>
                  <a:gd name="T38" fmla="*/ 334 w 341"/>
                  <a:gd name="T39" fmla="*/ 64 h 333"/>
                  <a:gd name="T40" fmla="*/ 311 w 341"/>
                  <a:gd name="T41" fmla="*/ 123 h 333"/>
                  <a:gd name="T42" fmla="*/ 284 w 341"/>
                  <a:gd name="T43" fmla="*/ 129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41" h="333">
                    <a:moveTo>
                      <a:pt x="284" y="129"/>
                    </a:moveTo>
                    <a:cubicBezTo>
                      <a:pt x="273" y="128"/>
                      <a:pt x="261" y="125"/>
                      <a:pt x="250" y="121"/>
                    </a:cubicBezTo>
                    <a:cubicBezTo>
                      <a:pt x="237" y="113"/>
                      <a:pt x="222" y="111"/>
                      <a:pt x="207" y="113"/>
                    </a:cubicBezTo>
                    <a:cubicBezTo>
                      <a:pt x="194" y="116"/>
                      <a:pt x="185" y="128"/>
                      <a:pt x="172" y="130"/>
                    </a:cubicBezTo>
                    <a:cubicBezTo>
                      <a:pt x="163" y="132"/>
                      <a:pt x="153" y="129"/>
                      <a:pt x="146" y="135"/>
                    </a:cubicBezTo>
                    <a:cubicBezTo>
                      <a:pt x="144" y="137"/>
                      <a:pt x="142" y="140"/>
                      <a:pt x="141" y="142"/>
                    </a:cubicBezTo>
                    <a:cubicBezTo>
                      <a:pt x="138" y="159"/>
                      <a:pt x="137" y="175"/>
                      <a:pt x="137" y="192"/>
                    </a:cubicBezTo>
                    <a:cubicBezTo>
                      <a:pt x="137" y="214"/>
                      <a:pt x="124" y="234"/>
                      <a:pt x="103" y="242"/>
                    </a:cubicBezTo>
                    <a:cubicBezTo>
                      <a:pt x="89" y="247"/>
                      <a:pt x="80" y="260"/>
                      <a:pt x="78" y="275"/>
                    </a:cubicBezTo>
                    <a:cubicBezTo>
                      <a:pt x="72" y="298"/>
                      <a:pt x="49" y="303"/>
                      <a:pt x="39" y="333"/>
                    </a:cubicBezTo>
                    <a:cubicBezTo>
                      <a:pt x="7" y="317"/>
                      <a:pt x="12" y="265"/>
                      <a:pt x="23" y="231"/>
                    </a:cubicBezTo>
                    <a:cubicBezTo>
                      <a:pt x="26" y="219"/>
                      <a:pt x="0" y="182"/>
                      <a:pt x="1" y="170"/>
                    </a:cubicBezTo>
                    <a:cubicBezTo>
                      <a:pt x="20" y="147"/>
                      <a:pt x="34" y="120"/>
                      <a:pt x="41" y="91"/>
                    </a:cubicBezTo>
                    <a:cubicBezTo>
                      <a:pt x="53" y="62"/>
                      <a:pt x="75" y="38"/>
                      <a:pt x="104" y="25"/>
                    </a:cubicBezTo>
                    <a:cubicBezTo>
                      <a:pt x="117" y="18"/>
                      <a:pt x="133" y="15"/>
                      <a:pt x="148" y="16"/>
                    </a:cubicBezTo>
                    <a:cubicBezTo>
                      <a:pt x="162" y="17"/>
                      <a:pt x="176" y="14"/>
                      <a:pt x="189" y="9"/>
                    </a:cubicBezTo>
                    <a:cubicBezTo>
                      <a:pt x="211" y="1"/>
                      <a:pt x="236" y="0"/>
                      <a:pt x="259" y="7"/>
                    </a:cubicBezTo>
                    <a:cubicBezTo>
                      <a:pt x="268" y="9"/>
                      <a:pt x="276" y="15"/>
                      <a:pt x="285" y="18"/>
                    </a:cubicBezTo>
                    <a:cubicBezTo>
                      <a:pt x="292" y="20"/>
                      <a:pt x="298" y="23"/>
                      <a:pt x="305" y="27"/>
                    </a:cubicBezTo>
                    <a:cubicBezTo>
                      <a:pt x="319" y="35"/>
                      <a:pt x="329" y="49"/>
                      <a:pt x="334" y="64"/>
                    </a:cubicBezTo>
                    <a:cubicBezTo>
                      <a:pt x="341" y="87"/>
                      <a:pt x="331" y="111"/>
                      <a:pt x="311" y="123"/>
                    </a:cubicBezTo>
                    <a:cubicBezTo>
                      <a:pt x="302" y="127"/>
                      <a:pt x="293" y="129"/>
                      <a:pt x="284" y="129"/>
                    </a:cubicBezTo>
                    <a:close/>
                  </a:path>
                </a:pathLst>
              </a:custGeom>
              <a:solidFill>
                <a:srgbClr val="173E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1" name="Freeform 2041">
                <a:extLst>
                  <a:ext uri="{FF2B5EF4-FFF2-40B4-BE49-F238E27FC236}">
                    <a16:creationId xmlns:a16="http://schemas.microsoft.com/office/drawing/2014/main" id="{7F06C485-AC6D-4223-9523-CCB7A7DAE9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2438" y="5438776"/>
                <a:ext cx="28575" cy="34925"/>
              </a:xfrm>
              <a:custGeom>
                <a:avLst/>
                <a:gdLst>
                  <a:gd name="T0" fmla="*/ 84 w 88"/>
                  <a:gd name="T1" fmla="*/ 55 h 104"/>
                  <a:gd name="T2" fmla="*/ 31 w 88"/>
                  <a:gd name="T3" fmla="*/ 3 h 104"/>
                  <a:gd name="T4" fmla="*/ 11 w 88"/>
                  <a:gd name="T5" fmla="*/ 65 h 104"/>
                  <a:gd name="T6" fmla="*/ 59 w 88"/>
                  <a:gd name="T7" fmla="*/ 104 h 104"/>
                  <a:gd name="T8" fmla="*/ 84 w 88"/>
                  <a:gd name="T9" fmla="*/ 55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104">
                    <a:moveTo>
                      <a:pt x="84" y="55"/>
                    </a:moveTo>
                    <a:cubicBezTo>
                      <a:pt x="78" y="25"/>
                      <a:pt x="55" y="0"/>
                      <a:pt x="31" y="3"/>
                    </a:cubicBezTo>
                    <a:cubicBezTo>
                      <a:pt x="8" y="6"/>
                      <a:pt x="0" y="36"/>
                      <a:pt x="11" y="65"/>
                    </a:cubicBezTo>
                    <a:cubicBezTo>
                      <a:pt x="17" y="87"/>
                      <a:pt x="37" y="102"/>
                      <a:pt x="59" y="104"/>
                    </a:cubicBezTo>
                    <a:cubicBezTo>
                      <a:pt x="77" y="101"/>
                      <a:pt x="88" y="81"/>
                      <a:pt x="84" y="55"/>
                    </a:cubicBezTo>
                    <a:close/>
                  </a:path>
                </a:pathLst>
              </a:custGeom>
              <a:solidFill>
                <a:srgbClr val="FF9E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2" name="Freeform 2042">
                <a:extLst>
                  <a:ext uri="{FF2B5EF4-FFF2-40B4-BE49-F238E27FC236}">
                    <a16:creationId xmlns:a16="http://schemas.microsoft.com/office/drawing/2014/main" id="{CFDAE5BC-BE6E-4B22-9403-504478A45E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650" y="5445126"/>
                <a:ext cx="25400" cy="28575"/>
              </a:xfrm>
              <a:custGeom>
                <a:avLst/>
                <a:gdLst>
                  <a:gd name="T0" fmla="*/ 41 w 76"/>
                  <a:gd name="T1" fmla="*/ 84 h 86"/>
                  <a:gd name="T2" fmla="*/ 75 w 76"/>
                  <a:gd name="T3" fmla="*/ 47 h 86"/>
                  <a:gd name="T4" fmla="*/ 73 w 76"/>
                  <a:gd name="T5" fmla="*/ 15 h 86"/>
                  <a:gd name="T6" fmla="*/ 1 w 76"/>
                  <a:gd name="T7" fmla="*/ 19 h 86"/>
                  <a:gd name="T8" fmla="*/ 3 w 76"/>
                  <a:gd name="T9" fmla="*/ 51 h 86"/>
                  <a:gd name="T10" fmla="*/ 41 w 76"/>
                  <a:gd name="T11" fmla="*/ 8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86">
                    <a:moveTo>
                      <a:pt x="41" y="84"/>
                    </a:moveTo>
                    <a:cubicBezTo>
                      <a:pt x="60" y="83"/>
                      <a:pt x="76" y="66"/>
                      <a:pt x="75" y="47"/>
                    </a:cubicBezTo>
                    <a:lnTo>
                      <a:pt x="73" y="15"/>
                    </a:lnTo>
                    <a:cubicBezTo>
                      <a:pt x="72" y="0"/>
                      <a:pt x="0" y="4"/>
                      <a:pt x="1" y="19"/>
                    </a:cubicBezTo>
                    <a:lnTo>
                      <a:pt x="3" y="51"/>
                    </a:lnTo>
                    <a:cubicBezTo>
                      <a:pt x="4" y="70"/>
                      <a:pt x="21" y="86"/>
                      <a:pt x="41" y="8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3" name="Freeform 2043">
                <a:extLst>
                  <a:ext uri="{FF2B5EF4-FFF2-40B4-BE49-F238E27FC236}">
                    <a16:creationId xmlns:a16="http://schemas.microsoft.com/office/drawing/2014/main" id="{B7A2DA9C-2349-4AA5-8786-D35BD6A62D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40063" y="5446714"/>
                <a:ext cx="26987" cy="28575"/>
              </a:xfrm>
              <a:custGeom>
                <a:avLst/>
                <a:gdLst>
                  <a:gd name="T0" fmla="*/ 44 w 82"/>
                  <a:gd name="T1" fmla="*/ 79 h 87"/>
                  <a:gd name="T2" fmla="*/ 66 w 82"/>
                  <a:gd name="T3" fmla="*/ 68 h 87"/>
                  <a:gd name="T4" fmla="*/ 74 w 82"/>
                  <a:gd name="T5" fmla="*/ 45 h 87"/>
                  <a:gd name="T6" fmla="*/ 72 w 82"/>
                  <a:gd name="T7" fmla="*/ 14 h 87"/>
                  <a:gd name="T8" fmla="*/ 54 w 82"/>
                  <a:gd name="T9" fmla="*/ 8 h 87"/>
                  <a:gd name="T10" fmla="*/ 40 w 82"/>
                  <a:gd name="T11" fmla="*/ 8 h 87"/>
                  <a:gd name="T12" fmla="*/ 25 w 82"/>
                  <a:gd name="T13" fmla="*/ 10 h 87"/>
                  <a:gd name="T14" fmla="*/ 8 w 82"/>
                  <a:gd name="T15" fmla="*/ 17 h 87"/>
                  <a:gd name="T16" fmla="*/ 10 w 82"/>
                  <a:gd name="T17" fmla="*/ 48 h 87"/>
                  <a:gd name="T18" fmla="*/ 20 w 82"/>
                  <a:gd name="T19" fmla="*/ 70 h 87"/>
                  <a:gd name="T20" fmla="*/ 44 w 82"/>
                  <a:gd name="T21" fmla="*/ 79 h 87"/>
                  <a:gd name="T22" fmla="*/ 44 w 82"/>
                  <a:gd name="T23" fmla="*/ 86 h 87"/>
                  <a:gd name="T24" fmla="*/ 15 w 82"/>
                  <a:gd name="T25" fmla="*/ 76 h 87"/>
                  <a:gd name="T26" fmla="*/ 2 w 82"/>
                  <a:gd name="T27" fmla="*/ 49 h 87"/>
                  <a:gd name="T28" fmla="*/ 0 w 82"/>
                  <a:gd name="T29" fmla="*/ 18 h 87"/>
                  <a:gd name="T30" fmla="*/ 24 w 82"/>
                  <a:gd name="T31" fmla="*/ 2 h 87"/>
                  <a:gd name="T32" fmla="*/ 39 w 82"/>
                  <a:gd name="T33" fmla="*/ 0 h 87"/>
                  <a:gd name="T34" fmla="*/ 55 w 82"/>
                  <a:gd name="T35" fmla="*/ 0 h 87"/>
                  <a:gd name="T36" fmla="*/ 80 w 82"/>
                  <a:gd name="T37" fmla="*/ 13 h 87"/>
                  <a:gd name="T38" fmla="*/ 81 w 82"/>
                  <a:gd name="T39" fmla="*/ 45 h 87"/>
                  <a:gd name="T40" fmla="*/ 71 w 82"/>
                  <a:gd name="T41" fmla="*/ 73 h 87"/>
                  <a:gd name="T42" fmla="*/ 44 w 82"/>
                  <a:gd name="T43" fmla="*/ 8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2" h="87">
                    <a:moveTo>
                      <a:pt x="44" y="79"/>
                    </a:moveTo>
                    <a:cubicBezTo>
                      <a:pt x="52" y="78"/>
                      <a:pt x="60" y="74"/>
                      <a:pt x="66" y="68"/>
                    </a:cubicBezTo>
                    <a:cubicBezTo>
                      <a:pt x="71" y="62"/>
                      <a:pt x="74" y="54"/>
                      <a:pt x="74" y="45"/>
                    </a:cubicBezTo>
                    <a:lnTo>
                      <a:pt x="72" y="14"/>
                    </a:lnTo>
                    <a:cubicBezTo>
                      <a:pt x="72" y="11"/>
                      <a:pt x="64" y="9"/>
                      <a:pt x="54" y="8"/>
                    </a:cubicBezTo>
                    <a:cubicBezTo>
                      <a:pt x="49" y="8"/>
                      <a:pt x="44" y="8"/>
                      <a:pt x="40" y="8"/>
                    </a:cubicBezTo>
                    <a:cubicBezTo>
                      <a:pt x="35" y="8"/>
                      <a:pt x="30" y="9"/>
                      <a:pt x="25" y="10"/>
                    </a:cubicBezTo>
                    <a:cubicBezTo>
                      <a:pt x="15" y="11"/>
                      <a:pt x="8" y="14"/>
                      <a:pt x="8" y="17"/>
                    </a:cubicBezTo>
                    <a:lnTo>
                      <a:pt x="10" y="48"/>
                    </a:lnTo>
                    <a:cubicBezTo>
                      <a:pt x="10" y="57"/>
                      <a:pt x="14" y="65"/>
                      <a:pt x="20" y="70"/>
                    </a:cubicBezTo>
                    <a:cubicBezTo>
                      <a:pt x="26" y="76"/>
                      <a:pt x="35" y="79"/>
                      <a:pt x="44" y="79"/>
                    </a:cubicBezTo>
                    <a:close/>
                    <a:moveTo>
                      <a:pt x="44" y="86"/>
                    </a:moveTo>
                    <a:cubicBezTo>
                      <a:pt x="33" y="87"/>
                      <a:pt x="23" y="83"/>
                      <a:pt x="15" y="76"/>
                    </a:cubicBezTo>
                    <a:cubicBezTo>
                      <a:pt x="8" y="69"/>
                      <a:pt x="3" y="60"/>
                      <a:pt x="2" y="49"/>
                    </a:cubicBezTo>
                    <a:lnTo>
                      <a:pt x="0" y="18"/>
                    </a:lnTo>
                    <a:cubicBezTo>
                      <a:pt x="0" y="10"/>
                      <a:pt x="10" y="4"/>
                      <a:pt x="24" y="2"/>
                    </a:cubicBezTo>
                    <a:cubicBezTo>
                      <a:pt x="29" y="1"/>
                      <a:pt x="34" y="0"/>
                      <a:pt x="39" y="0"/>
                    </a:cubicBezTo>
                    <a:cubicBezTo>
                      <a:pt x="44" y="0"/>
                      <a:pt x="50" y="0"/>
                      <a:pt x="55" y="0"/>
                    </a:cubicBezTo>
                    <a:cubicBezTo>
                      <a:pt x="68" y="1"/>
                      <a:pt x="79" y="5"/>
                      <a:pt x="80" y="13"/>
                    </a:cubicBezTo>
                    <a:lnTo>
                      <a:pt x="81" y="45"/>
                    </a:lnTo>
                    <a:cubicBezTo>
                      <a:pt x="82" y="56"/>
                      <a:pt x="78" y="66"/>
                      <a:pt x="71" y="73"/>
                    </a:cubicBezTo>
                    <a:cubicBezTo>
                      <a:pt x="65" y="81"/>
                      <a:pt x="55" y="86"/>
                      <a:pt x="44" y="86"/>
                    </a:cubicBezTo>
                    <a:close/>
                  </a:path>
                </a:pathLst>
              </a:custGeom>
              <a:solidFill>
                <a:srgbClr val="FF5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4" name="Freeform 2044">
                <a:extLst>
                  <a:ext uri="{FF2B5EF4-FFF2-40B4-BE49-F238E27FC236}">
                    <a16:creationId xmlns:a16="http://schemas.microsoft.com/office/drawing/2014/main" id="{EDA250ED-47C6-444D-9D45-051ABE1889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1325" y="5381626"/>
                <a:ext cx="125412" cy="68263"/>
              </a:xfrm>
              <a:custGeom>
                <a:avLst/>
                <a:gdLst>
                  <a:gd name="T0" fmla="*/ 370 w 376"/>
                  <a:gd name="T1" fmla="*/ 81 h 203"/>
                  <a:gd name="T2" fmla="*/ 198 w 376"/>
                  <a:gd name="T3" fmla="*/ 192 h 203"/>
                  <a:gd name="T4" fmla="*/ 6 w 376"/>
                  <a:gd name="T5" fmla="*/ 122 h 203"/>
                  <a:gd name="T6" fmla="*/ 178 w 376"/>
                  <a:gd name="T7" fmla="*/ 12 h 203"/>
                  <a:gd name="T8" fmla="*/ 370 w 376"/>
                  <a:gd name="T9" fmla="*/ 81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6" h="203">
                    <a:moveTo>
                      <a:pt x="370" y="81"/>
                    </a:moveTo>
                    <a:cubicBezTo>
                      <a:pt x="376" y="131"/>
                      <a:pt x="299" y="180"/>
                      <a:pt x="198" y="192"/>
                    </a:cubicBezTo>
                    <a:cubicBezTo>
                      <a:pt x="97" y="203"/>
                      <a:pt x="11" y="172"/>
                      <a:pt x="6" y="122"/>
                    </a:cubicBezTo>
                    <a:cubicBezTo>
                      <a:pt x="0" y="72"/>
                      <a:pt x="77" y="23"/>
                      <a:pt x="178" y="12"/>
                    </a:cubicBezTo>
                    <a:cubicBezTo>
                      <a:pt x="278" y="0"/>
                      <a:pt x="365" y="32"/>
                      <a:pt x="370" y="81"/>
                    </a:cubicBezTo>
                    <a:close/>
                  </a:path>
                </a:pathLst>
              </a:custGeom>
              <a:solidFill>
                <a:srgbClr val="FAD3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5" name="Freeform 2045">
                <a:extLst>
                  <a:ext uri="{FF2B5EF4-FFF2-40B4-BE49-F238E27FC236}">
                    <a16:creationId xmlns:a16="http://schemas.microsoft.com/office/drawing/2014/main" id="{95F3C3EE-051E-4555-A7E6-4B1EFC17FB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1325" y="5354639"/>
                <a:ext cx="112712" cy="92075"/>
              </a:xfrm>
              <a:custGeom>
                <a:avLst/>
                <a:gdLst>
                  <a:gd name="T0" fmla="*/ 10 w 338"/>
                  <a:gd name="T1" fmla="*/ 189 h 276"/>
                  <a:gd name="T2" fmla="*/ 328 w 338"/>
                  <a:gd name="T3" fmla="*/ 153 h 276"/>
                  <a:gd name="T4" fmla="*/ 151 w 338"/>
                  <a:gd name="T5" fmla="*/ 13 h 276"/>
                  <a:gd name="T6" fmla="*/ 10 w 338"/>
                  <a:gd name="T7" fmla="*/ 189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8" h="276">
                    <a:moveTo>
                      <a:pt x="10" y="189"/>
                    </a:moveTo>
                    <a:cubicBezTo>
                      <a:pt x="19" y="276"/>
                      <a:pt x="338" y="241"/>
                      <a:pt x="328" y="153"/>
                    </a:cubicBezTo>
                    <a:cubicBezTo>
                      <a:pt x="318" y="66"/>
                      <a:pt x="265" y="0"/>
                      <a:pt x="151" y="13"/>
                    </a:cubicBezTo>
                    <a:cubicBezTo>
                      <a:pt x="37" y="26"/>
                      <a:pt x="0" y="102"/>
                      <a:pt x="10" y="189"/>
                    </a:cubicBezTo>
                    <a:close/>
                  </a:path>
                </a:pathLst>
              </a:custGeom>
              <a:solidFill>
                <a:srgbClr val="FAD3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6" name="Oval 2046">
                <a:extLst>
                  <a:ext uri="{FF2B5EF4-FFF2-40B4-BE49-F238E27FC236}">
                    <a16:creationId xmlns:a16="http://schemas.microsoft.com/office/drawing/2014/main" id="{8716207B-0628-41A7-ADFC-A390174DC5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0375" y="5383214"/>
                <a:ext cx="25400" cy="25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7" name="Freeform 2047">
                <a:extLst>
                  <a:ext uri="{FF2B5EF4-FFF2-40B4-BE49-F238E27FC236}">
                    <a16:creationId xmlns:a16="http://schemas.microsoft.com/office/drawing/2014/main" id="{10A5D18F-7211-44CC-AEC6-7860549107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2600" y="5360989"/>
                <a:ext cx="63500" cy="52388"/>
              </a:xfrm>
              <a:custGeom>
                <a:avLst/>
                <a:gdLst>
                  <a:gd name="T0" fmla="*/ 162 w 192"/>
                  <a:gd name="T1" fmla="*/ 156 h 156"/>
                  <a:gd name="T2" fmla="*/ 0 w 192"/>
                  <a:gd name="T3" fmla="*/ 15 h 156"/>
                  <a:gd name="T4" fmla="*/ 15 w 192"/>
                  <a:gd name="T5" fmla="*/ 13 h 156"/>
                  <a:gd name="T6" fmla="*/ 192 w 192"/>
                  <a:gd name="T7" fmla="*/ 153 h 156"/>
                  <a:gd name="T8" fmla="*/ 162 w 192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156">
                    <a:moveTo>
                      <a:pt x="162" y="156"/>
                    </a:moveTo>
                    <a:cubicBezTo>
                      <a:pt x="153" y="73"/>
                      <a:pt x="104" y="10"/>
                      <a:pt x="0" y="15"/>
                    </a:cubicBezTo>
                    <a:cubicBezTo>
                      <a:pt x="5" y="14"/>
                      <a:pt x="10" y="13"/>
                      <a:pt x="15" y="13"/>
                    </a:cubicBezTo>
                    <a:cubicBezTo>
                      <a:pt x="129" y="0"/>
                      <a:pt x="182" y="66"/>
                      <a:pt x="192" y="153"/>
                    </a:cubicBezTo>
                    <a:lnTo>
                      <a:pt x="162" y="1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8" name="Freeform 2048">
                <a:extLst>
                  <a:ext uri="{FF2B5EF4-FFF2-40B4-BE49-F238E27FC236}">
                    <a16:creationId xmlns:a16="http://schemas.microsoft.com/office/drawing/2014/main" id="{31241AE4-D9E5-4396-A527-578BC26C93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3538" y="5621339"/>
                <a:ext cx="166687" cy="134938"/>
              </a:xfrm>
              <a:custGeom>
                <a:avLst/>
                <a:gdLst>
                  <a:gd name="T0" fmla="*/ 192 w 501"/>
                  <a:gd name="T1" fmla="*/ 101 h 404"/>
                  <a:gd name="T2" fmla="*/ 501 w 501"/>
                  <a:gd name="T3" fmla="*/ 332 h 404"/>
                  <a:gd name="T4" fmla="*/ 459 w 501"/>
                  <a:gd name="T5" fmla="*/ 404 h 404"/>
                  <a:gd name="T6" fmla="*/ 79 w 501"/>
                  <a:gd name="T7" fmla="*/ 173 h 404"/>
                  <a:gd name="T8" fmla="*/ 192 w 501"/>
                  <a:gd name="T9" fmla="*/ 101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1" h="404">
                    <a:moveTo>
                      <a:pt x="192" y="101"/>
                    </a:moveTo>
                    <a:cubicBezTo>
                      <a:pt x="275" y="148"/>
                      <a:pt x="310" y="239"/>
                      <a:pt x="501" y="332"/>
                    </a:cubicBezTo>
                    <a:cubicBezTo>
                      <a:pt x="493" y="353"/>
                      <a:pt x="481" y="404"/>
                      <a:pt x="459" y="404"/>
                    </a:cubicBezTo>
                    <a:cubicBezTo>
                      <a:pt x="393" y="345"/>
                      <a:pt x="163" y="289"/>
                      <a:pt x="79" y="173"/>
                    </a:cubicBezTo>
                    <a:cubicBezTo>
                      <a:pt x="0" y="83"/>
                      <a:pt x="162" y="0"/>
                      <a:pt x="192" y="101"/>
                    </a:cubicBezTo>
                    <a:close/>
                  </a:path>
                </a:pathLst>
              </a:custGeom>
              <a:solidFill>
                <a:srgbClr val="FF9E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9" name="Freeform 2049">
                <a:extLst>
                  <a:ext uri="{FF2B5EF4-FFF2-40B4-BE49-F238E27FC236}">
                    <a16:creationId xmlns:a16="http://schemas.microsoft.com/office/drawing/2014/main" id="{10739CDF-F436-4154-9118-3E9B2B4FAA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8300" y="5484814"/>
                <a:ext cx="61912" cy="187325"/>
              </a:xfrm>
              <a:custGeom>
                <a:avLst/>
                <a:gdLst>
                  <a:gd name="T0" fmla="*/ 181 w 184"/>
                  <a:gd name="T1" fmla="*/ 10 h 559"/>
                  <a:gd name="T2" fmla="*/ 166 w 184"/>
                  <a:gd name="T3" fmla="*/ 502 h 559"/>
                  <a:gd name="T4" fmla="*/ 47 w 184"/>
                  <a:gd name="T5" fmla="*/ 559 h 559"/>
                  <a:gd name="T6" fmla="*/ 20 w 184"/>
                  <a:gd name="T7" fmla="*/ 492 h 559"/>
                  <a:gd name="T8" fmla="*/ 7 w 184"/>
                  <a:gd name="T9" fmla="*/ 436 h 559"/>
                  <a:gd name="T10" fmla="*/ 26 w 184"/>
                  <a:gd name="T11" fmla="*/ 288 h 559"/>
                  <a:gd name="T12" fmla="*/ 40 w 184"/>
                  <a:gd name="T13" fmla="*/ 226 h 559"/>
                  <a:gd name="T14" fmla="*/ 36 w 184"/>
                  <a:gd name="T15" fmla="*/ 106 h 559"/>
                  <a:gd name="T16" fmla="*/ 181 w 184"/>
                  <a:gd name="T17" fmla="*/ 10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4" h="559">
                    <a:moveTo>
                      <a:pt x="181" y="10"/>
                    </a:moveTo>
                    <a:cubicBezTo>
                      <a:pt x="184" y="174"/>
                      <a:pt x="179" y="338"/>
                      <a:pt x="166" y="502"/>
                    </a:cubicBezTo>
                    <a:lnTo>
                      <a:pt x="47" y="559"/>
                    </a:lnTo>
                    <a:cubicBezTo>
                      <a:pt x="23" y="547"/>
                      <a:pt x="11" y="518"/>
                      <a:pt x="20" y="492"/>
                    </a:cubicBezTo>
                    <a:cubicBezTo>
                      <a:pt x="25" y="474"/>
                      <a:pt x="11" y="454"/>
                      <a:pt x="7" y="436"/>
                    </a:cubicBezTo>
                    <a:cubicBezTo>
                      <a:pt x="0" y="413"/>
                      <a:pt x="22" y="312"/>
                      <a:pt x="26" y="288"/>
                    </a:cubicBezTo>
                    <a:cubicBezTo>
                      <a:pt x="29" y="267"/>
                      <a:pt x="38" y="247"/>
                      <a:pt x="40" y="226"/>
                    </a:cubicBezTo>
                    <a:cubicBezTo>
                      <a:pt x="46" y="186"/>
                      <a:pt x="30" y="146"/>
                      <a:pt x="36" y="106"/>
                    </a:cubicBezTo>
                    <a:cubicBezTo>
                      <a:pt x="45" y="36"/>
                      <a:pt x="116" y="0"/>
                      <a:pt x="181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271" name="Group 2270">
            <a:extLst>
              <a:ext uri="{FF2B5EF4-FFF2-40B4-BE49-F238E27FC236}">
                <a16:creationId xmlns:a16="http://schemas.microsoft.com/office/drawing/2014/main" id="{EDD65254-D648-481D-AC5B-9BDB2EF3F6D6}"/>
              </a:ext>
            </a:extLst>
          </p:cNvPr>
          <p:cNvGrpSpPr/>
          <p:nvPr/>
        </p:nvGrpSpPr>
        <p:grpSpPr>
          <a:xfrm>
            <a:off x="3962400" y="3573464"/>
            <a:ext cx="1130300" cy="882650"/>
            <a:chOff x="3962400" y="3573464"/>
            <a:chExt cx="1130300" cy="882650"/>
          </a:xfrm>
        </p:grpSpPr>
        <p:sp>
          <p:nvSpPr>
            <p:cNvPr id="1976" name="Freeform 2066">
              <a:extLst>
                <a:ext uri="{FF2B5EF4-FFF2-40B4-BE49-F238E27FC236}">
                  <a16:creationId xmlns:a16="http://schemas.microsoft.com/office/drawing/2014/main" id="{74F20F3B-EF01-4E2A-8F9A-1D1DC2606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125" y="4349751"/>
              <a:ext cx="47625" cy="106363"/>
            </a:xfrm>
            <a:custGeom>
              <a:avLst/>
              <a:gdLst>
                <a:gd name="T0" fmla="*/ 140 w 141"/>
                <a:gd name="T1" fmla="*/ 204 h 315"/>
                <a:gd name="T2" fmla="*/ 141 w 141"/>
                <a:gd name="T3" fmla="*/ 217 h 315"/>
                <a:gd name="T4" fmla="*/ 112 w 141"/>
                <a:gd name="T5" fmla="*/ 280 h 315"/>
                <a:gd name="T6" fmla="*/ 89 w 141"/>
                <a:gd name="T7" fmla="*/ 300 h 315"/>
                <a:gd name="T8" fmla="*/ 9 w 141"/>
                <a:gd name="T9" fmla="*/ 259 h 315"/>
                <a:gd name="T10" fmla="*/ 0 w 141"/>
                <a:gd name="T11" fmla="*/ 211 h 315"/>
                <a:gd name="T12" fmla="*/ 10 w 141"/>
                <a:gd name="T13" fmla="*/ 158 h 315"/>
                <a:gd name="T14" fmla="*/ 12 w 141"/>
                <a:gd name="T15" fmla="*/ 82 h 315"/>
                <a:gd name="T16" fmla="*/ 48 w 141"/>
                <a:gd name="T17" fmla="*/ 21 h 315"/>
                <a:gd name="T18" fmla="*/ 74 w 141"/>
                <a:gd name="T19" fmla="*/ 0 h 315"/>
                <a:gd name="T20" fmla="*/ 87 w 141"/>
                <a:gd name="T21" fmla="*/ 3 h 315"/>
                <a:gd name="T22" fmla="*/ 121 w 141"/>
                <a:gd name="T23" fmla="*/ 40 h 315"/>
                <a:gd name="T24" fmla="*/ 128 w 141"/>
                <a:gd name="T25" fmla="*/ 156 h 315"/>
                <a:gd name="T26" fmla="*/ 140 w 141"/>
                <a:gd name="T27" fmla="*/ 20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1" h="315">
                  <a:moveTo>
                    <a:pt x="140" y="204"/>
                  </a:moveTo>
                  <a:cubicBezTo>
                    <a:pt x="141" y="208"/>
                    <a:pt x="141" y="212"/>
                    <a:pt x="141" y="217"/>
                  </a:cubicBezTo>
                  <a:cubicBezTo>
                    <a:pt x="139" y="241"/>
                    <a:pt x="128" y="263"/>
                    <a:pt x="112" y="280"/>
                  </a:cubicBezTo>
                  <a:cubicBezTo>
                    <a:pt x="106" y="288"/>
                    <a:pt x="98" y="295"/>
                    <a:pt x="89" y="300"/>
                  </a:cubicBezTo>
                  <a:cubicBezTo>
                    <a:pt x="55" y="315"/>
                    <a:pt x="17" y="295"/>
                    <a:pt x="9" y="259"/>
                  </a:cubicBezTo>
                  <a:cubicBezTo>
                    <a:pt x="5" y="244"/>
                    <a:pt x="2" y="228"/>
                    <a:pt x="0" y="211"/>
                  </a:cubicBezTo>
                  <a:cubicBezTo>
                    <a:pt x="2" y="193"/>
                    <a:pt x="5" y="175"/>
                    <a:pt x="10" y="158"/>
                  </a:cubicBezTo>
                  <a:cubicBezTo>
                    <a:pt x="14" y="132"/>
                    <a:pt x="6" y="107"/>
                    <a:pt x="12" y="82"/>
                  </a:cubicBezTo>
                  <a:cubicBezTo>
                    <a:pt x="21" y="60"/>
                    <a:pt x="33" y="39"/>
                    <a:pt x="48" y="21"/>
                  </a:cubicBezTo>
                  <a:cubicBezTo>
                    <a:pt x="54" y="11"/>
                    <a:pt x="63" y="0"/>
                    <a:pt x="74" y="0"/>
                  </a:cubicBezTo>
                  <a:cubicBezTo>
                    <a:pt x="79" y="0"/>
                    <a:pt x="83" y="1"/>
                    <a:pt x="87" y="3"/>
                  </a:cubicBezTo>
                  <a:cubicBezTo>
                    <a:pt x="102" y="11"/>
                    <a:pt x="115" y="24"/>
                    <a:pt x="121" y="40"/>
                  </a:cubicBezTo>
                  <a:cubicBezTo>
                    <a:pt x="135" y="77"/>
                    <a:pt x="123" y="119"/>
                    <a:pt x="128" y="156"/>
                  </a:cubicBezTo>
                  <a:cubicBezTo>
                    <a:pt x="131" y="173"/>
                    <a:pt x="138" y="187"/>
                    <a:pt x="140" y="204"/>
                  </a:cubicBezTo>
                  <a:close/>
                </a:path>
              </a:pathLst>
            </a:custGeom>
            <a:solidFill>
              <a:srgbClr val="17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7" name="Freeform 2067">
              <a:extLst>
                <a:ext uri="{FF2B5EF4-FFF2-40B4-BE49-F238E27FC236}">
                  <a16:creationId xmlns:a16="http://schemas.microsoft.com/office/drawing/2014/main" id="{8690418F-2569-4A0F-AE13-43A34E18D6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650" y="4357689"/>
              <a:ext cx="30162" cy="63500"/>
            </a:xfrm>
            <a:custGeom>
              <a:avLst/>
              <a:gdLst>
                <a:gd name="T0" fmla="*/ 87 w 91"/>
                <a:gd name="T1" fmla="*/ 110 h 190"/>
                <a:gd name="T2" fmla="*/ 70 w 91"/>
                <a:gd name="T3" fmla="*/ 169 h 190"/>
                <a:gd name="T4" fmla="*/ 46 w 91"/>
                <a:gd name="T5" fmla="*/ 187 h 190"/>
                <a:gd name="T6" fmla="*/ 0 w 91"/>
                <a:gd name="T7" fmla="*/ 85 h 190"/>
                <a:gd name="T8" fmla="*/ 49 w 91"/>
                <a:gd name="T9" fmla="*/ 3 h 190"/>
                <a:gd name="T10" fmla="*/ 88 w 91"/>
                <a:gd name="T11" fmla="*/ 25 h 190"/>
                <a:gd name="T12" fmla="*/ 86 w 91"/>
                <a:gd name="T13" fmla="*/ 66 h 190"/>
                <a:gd name="T14" fmla="*/ 87 w 91"/>
                <a:gd name="T15" fmla="*/ 11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190">
                  <a:moveTo>
                    <a:pt x="87" y="110"/>
                  </a:moveTo>
                  <a:cubicBezTo>
                    <a:pt x="87" y="131"/>
                    <a:pt x="81" y="152"/>
                    <a:pt x="70" y="169"/>
                  </a:cubicBezTo>
                  <a:cubicBezTo>
                    <a:pt x="65" y="179"/>
                    <a:pt x="56" y="185"/>
                    <a:pt x="46" y="187"/>
                  </a:cubicBezTo>
                  <a:cubicBezTo>
                    <a:pt x="3" y="190"/>
                    <a:pt x="0" y="112"/>
                    <a:pt x="0" y="85"/>
                  </a:cubicBezTo>
                  <a:cubicBezTo>
                    <a:pt x="1" y="53"/>
                    <a:pt x="10" y="8"/>
                    <a:pt x="49" y="3"/>
                  </a:cubicBezTo>
                  <a:cubicBezTo>
                    <a:pt x="66" y="0"/>
                    <a:pt x="82" y="9"/>
                    <a:pt x="88" y="25"/>
                  </a:cubicBezTo>
                  <a:cubicBezTo>
                    <a:pt x="91" y="37"/>
                    <a:pt x="85" y="53"/>
                    <a:pt x="86" y="66"/>
                  </a:cubicBezTo>
                  <a:cubicBezTo>
                    <a:pt x="87" y="81"/>
                    <a:pt x="88" y="96"/>
                    <a:pt x="87" y="110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8" name="Freeform 2068">
              <a:extLst>
                <a:ext uri="{FF2B5EF4-FFF2-40B4-BE49-F238E27FC236}">
                  <a16:creationId xmlns:a16="http://schemas.microsoft.com/office/drawing/2014/main" id="{E33C864E-5A8B-4D6C-96B7-884797F88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413" y="4276726"/>
              <a:ext cx="39687" cy="112713"/>
            </a:xfrm>
            <a:custGeom>
              <a:avLst/>
              <a:gdLst>
                <a:gd name="T0" fmla="*/ 119 w 119"/>
                <a:gd name="T1" fmla="*/ 12 h 335"/>
                <a:gd name="T2" fmla="*/ 71 w 119"/>
                <a:gd name="T3" fmla="*/ 335 h 335"/>
                <a:gd name="T4" fmla="*/ 0 w 119"/>
                <a:gd name="T5" fmla="*/ 335 h 335"/>
                <a:gd name="T6" fmla="*/ 9 w 119"/>
                <a:gd name="T7" fmla="*/ 0 h 335"/>
                <a:gd name="T8" fmla="*/ 119 w 119"/>
                <a:gd name="T9" fmla="*/ 12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335">
                  <a:moveTo>
                    <a:pt x="119" y="12"/>
                  </a:moveTo>
                  <a:cubicBezTo>
                    <a:pt x="119" y="22"/>
                    <a:pt x="71" y="335"/>
                    <a:pt x="71" y="335"/>
                  </a:cubicBezTo>
                  <a:lnTo>
                    <a:pt x="0" y="335"/>
                  </a:lnTo>
                  <a:lnTo>
                    <a:pt x="9" y="0"/>
                  </a:lnTo>
                  <a:lnTo>
                    <a:pt x="119" y="12"/>
                  </a:ln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9" name="Freeform 2069">
              <a:extLst>
                <a:ext uri="{FF2B5EF4-FFF2-40B4-BE49-F238E27FC236}">
                  <a16:creationId xmlns:a16="http://schemas.microsoft.com/office/drawing/2014/main" id="{79F4525D-824D-46D8-8CB9-2E472E2FF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100" y="4327526"/>
              <a:ext cx="77787" cy="57150"/>
            </a:xfrm>
            <a:custGeom>
              <a:avLst/>
              <a:gdLst>
                <a:gd name="T0" fmla="*/ 11 w 234"/>
                <a:gd name="T1" fmla="*/ 95 h 172"/>
                <a:gd name="T2" fmla="*/ 15 w 234"/>
                <a:gd name="T3" fmla="*/ 91 h 172"/>
                <a:gd name="T4" fmla="*/ 45 w 234"/>
                <a:gd name="T5" fmla="*/ 70 h 172"/>
                <a:gd name="T6" fmla="*/ 91 w 234"/>
                <a:gd name="T7" fmla="*/ 34 h 172"/>
                <a:gd name="T8" fmla="*/ 134 w 234"/>
                <a:gd name="T9" fmla="*/ 7 h 172"/>
                <a:gd name="T10" fmla="*/ 143 w 234"/>
                <a:gd name="T11" fmla="*/ 1 h 172"/>
                <a:gd name="T12" fmla="*/ 150 w 234"/>
                <a:gd name="T13" fmla="*/ 0 h 172"/>
                <a:gd name="T14" fmla="*/ 216 w 234"/>
                <a:gd name="T15" fmla="*/ 6 h 172"/>
                <a:gd name="T16" fmla="*/ 222 w 234"/>
                <a:gd name="T17" fmla="*/ 8 h 172"/>
                <a:gd name="T18" fmla="*/ 228 w 234"/>
                <a:gd name="T19" fmla="*/ 71 h 172"/>
                <a:gd name="T20" fmla="*/ 203 w 234"/>
                <a:gd name="T21" fmla="*/ 116 h 172"/>
                <a:gd name="T22" fmla="*/ 152 w 234"/>
                <a:gd name="T23" fmla="*/ 138 h 172"/>
                <a:gd name="T24" fmla="*/ 125 w 234"/>
                <a:gd name="T25" fmla="*/ 158 h 172"/>
                <a:gd name="T26" fmla="*/ 33 w 234"/>
                <a:gd name="T27" fmla="*/ 158 h 172"/>
                <a:gd name="T28" fmla="*/ 1 w 234"/>
                <a:gd name="T29" fmla="*/ 124 h 172"/>
                <a:gd name="T30" fmla="*/ 11 w 234"/>
                <a:gd name="T31" fmla="*/ 9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4" h="172">
                  <a:moveTo>
                    <a:pt x="11" y="95"/>
                  </a:moveTo>
                  <a:cubicBezTo>
                    <a:pt x="12" y="94"/>
                    <a:pt x="14" y="93"/>
                    <a:pt x="15" y="91"/>
                  </a:cubicBezTo>
                  <a:cubicBezTo>
                    <a:pt x="24" y="83"/>
                    <a:pt x="35" y="76"/>
                    <a:pt x="45" y="70"/>
                  </a:cubicBezTo>
                  <a:cubicBezTo>
                    <a:pt x="62" y="60"/>
                    <a:pt x="75" y="44"/>
                    <a:pt x="91" y="34"/>
                  </a:cubicBezTo>
                  <a:cubicBezTo>
                    <a:pt x="106" y="26"/>
                    <a:pt x="121" y="17"/>
                    <a:pt x="134" y="7"/>
                  </a:cubicBezTo>
                  <a:cubicBezTo>
                    <a:pt x="136" y="5"/>
                    <a:pt x="139" y="3"/>
                    <a:pt x="143" y="1"/>
                  </a:cubicBezTo>
                  <a:cubicBezTo>
                    <a:pt x="145" y="1"/>
                    <a:pt x="148" y="0"/>
                    <a:pt x="150" y="0"/>
                  </a:cubicBezTo>
                  <a:cubicBezTo>
                    <a:pt x="172" y="0"/>
                    <a:pt x="194" y="2"/>
                    <a:pt x="216" y="6"/>
                  </a:cubicBezTo>
                  <a:cubicBezTo>
                    <a:pt x="218" y="6"/>
                    <a:pt x="220" y="7"/>
                    <a:pt x="222" y="8"/>
                  </a:cubicBezTo>
                  <a:cubicBezTo>
                    <a:pt x="234" y="19"/>
                    <a:pt x="230" y="57"/>
                    <a:pt x="228" y="71"/>
                  </a:cubicBezTo>
                  <a:cubicBezTo>
                    <a:pt x="226" y="89"/>
                    <a:pt x="217" y="105"/>
                    <a:pt x="203" y="116"/>
                  </a:cubicBezTo>
                  <a:cubicBezTo>
                    <a:pt x="187" y="125"/>
                    <a:pt x="170" y="132"/>
                    <a:pt x="152" y="138"/>
                  </a:cubicBezTo>
                  <a:cubicBezTo>
                    <a:pt x="142" y="144"/>
                    <a:pt x="134" y="152"/>
                    <a:pt x="125" y="158"/>
                  </a:cubicBezTo>
                  <a:cubicBezTo>
                    <a:pt x="96" y="172"/>
                    <a:pt x="62" y="172"/>
                    <a:pt x="33" y="158"/>
                  </a:cubicBezTo>
                  <a:cubicBezTo>
                    <a:pt x="17" y="152"/>
                    <a:pt x="5" y="140"/>
                    <a:pt x="1" y="124"/>
                  </a:cubicBezTo>
                  <a:cubicBezTo>
                    <a:pt x="0" y="113"/>
                    <a:pt x="4" y="103"/>
                    <a:pt x="11" y="95"/>
                  </a:cubicBezTo>
                  <a:close/>
                </a:path>
              </a:pathLst>
            </a:custGeom>
            <a:solidFill>
              <a:srgbClr val="17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0" name="Freeform 2070">
              <a:extLst>
                <a:ext uri="{FF2B5EF4-FFF2-40B4-BE49-F238E27FC236}">
                  <a16:creationId xmlns:a16="http://schemas.microsoft.com/office/drawing/2014/main" id="{AEEF2EAE-2E67-4FA4-BF7B-77281072E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7738" y="4314826"/>
              <a:ext cx="57150" cy="49213"/>
            </a:xfrm>
            <a:custGeom>
              <a:avLst/>
              <a:gdLst>
                <a:gd name="T0" fmla="*/ 109 w 173"/>
                <a:gd name="T1" fmla="*/ 125 h 145"/>
                <a:gd name="T2" fmla="*/ 58 w 173"/>
                <a:gd name="T3" fmla="*/ 141 h 145"/>
                <a:gd name="T4" fmla="*/ 19 w 173"/>
                <a:gd name="T5" fmla="*/ 139 h 145"/>
                <a:gd name="T6" fmla="*/ 4 w 173"/>
                <a:gd name="T7" fmla="*/ 107 h 145"/>
                <a:gd name="T8" fmla="*/ 14 w 173"/>
                <a:gd name="T9" fmla="*/ 96 h 145"/>
                <a:gd name="T10" fmla="*/ 60 w 173"/>
                <a:gd name="T11" fmla="*/ 56 h 145"/>
                <a:gd name="T12" fmla="*/ 153 w 173"/>
                <a:gd name="T13" fmla="*/ 37 h 145"/>
                <a:gd name="T14" fmla="*/ 109 w 173"/>
                <a:gd name="T15" fmla="*/ 1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3" h="145">
                  <a:moveTo>
                    <a:pt x="109" y="125"/>
                  </a:moveTo>
                  <a:cubicBezTo>
                    <a:pt x="93" y="132"/>
                    <a:pt x="75" y="138"/>
                    <a:pt x="58" y="141"/>
                  </a:cubicBezTo>
                  <a:cubicBezTo>
                    <a:pt x="45" y="145"/>
                    <a:pt x="31" y="144"/>
                    <a:pt x="19" y="139"/>
                  </a:cubicBezTo>
                  <a:cubicBezTo>
                    <a:pt x="6" y="134"/>
                    <a:pt x="0" y="120"/>
                    <a:pt x="4" y="107"/>
                  </a:cubicBezTo>
                  <a:cubicBezTo>
                    <a:pt x="7" y="103"/>
                    <a:pt x="10" y="99"/>
                    <a:pt x="14" y="96"/>
                  </a:cubicBezTo>
                  <a:lnTo>
                    <a:pt x="60" y="56"/>
                  </a:lnTo>
                  <a:cubicBezTo>
                    <a:pt x="81" y="37"/>
                    <a:pt x="130" y="0"/>
                    <a:pt x="153" y="37"/>
                  </a:cubicBezTo>
                  <a:cubicBezTo>
                    <a:pt x="173" y="70"/>
                    <a:pt x="138" y="112"/>
                    <a:pt x="109" y="125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1" name="Freeform 2071">
              <a:extLst>
                <a:ext uri="{FF2B5EF4-FFF2-40B4-BE49-F238E27FC236}">
                  <a16:creationId xmlns:a16="http://schemas.microsoft.com/office/drawing/2014/main" id="{CBA897E5-B2E0-4120-9F0A-8605C09DD0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550" y="4243389"/>
              <a:ext cx="66675" cy="87313"/>
            </a:xfrm>
            <a:custGeom>
              <a:avLst/>
              <a:gdLst>
                <a:gd name="T0" fmla="*/ 85 w 201"/>
                <a:gd name="T1" fmla="*/ 0 h 261"/>
                <a:gd name="T2" fmla="*/ 0 w 201"/>
                <a:gd name="T3" fmla="*/ 261 h 261"/>
                <a:gd name="T4" fmla="*/ 85 w 201"/>
                <a:gd name="T5" fmla="*/ 261 h 261"/>
                <a:gd name="T6" fmla="*/ 201 w 201"/>
                <a:gd name="T7" fmla="*/ 25 h 261"/>
                <a:gd name="T8" fmla="*/ 85 w 201"/>
                <a:gd name="T9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61">
                  <a:moveTo>
                    <a:pt x="85" y="0"/>
                  </a:moveTo>
                  <a:lnTo>
                    <a:pt x="0" y="261"/>
                  </a:lnTo>
                  <a:lnTo>
                    <a:pt x="85" y="261"/>
                  </a:lnTo>
                  <a:lnTo>
                    <a:pt x="201" y="25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2" name="Freeform 2072">
              <a:extLst>
                <a:ext uri="{FF2B5EF4-FFF2-40B4-BE49-F238E27FC236}">
                  <a16:creationId xmlns:a16="http://schemas.microsoft.com/office/drawing/2014/main" id="{9899B29E-9A01-4A82-984B-8CD23D900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2663" y="3890964"/>
              <a:ext cx="276225" cy="438150"/>
            </a:xfrm>
            <a:custGeom>
              <a:avLst/>
              <a:gdLst>
                <a:gd name="T0" fmla="*/ 234 w 831"/>
                <a:gd name="T1" fmla="*/ 146 h 1305"/>
                <a:gd name="T2" fmla="*/ 581 w 831"/>
                <a:gd name="T3" fmla="*/ 42 h 1305"/>
                <a:gd name="T4" fmla="*/ 599 w 831"/>
                <a:gd name="T5" fmla="*/ 1305 h 1305"/>
                <a:gd name="T6" fmla="*/ 466 w 831"/>
                <a:gd name="T7" fmla="*/ 1305 h 1305"/>
                <a:gd name="T8" fmla="*/ 408 w 831"/>
                <a:gd name="T9" fmla="*/ 515 h 1305"/>
                <a:gd name="T10" fmla="*/ 136 w 831"/>
                <a:gd name="T11" fmla="*/ 1194 h 1305"/>
                <a:gd name="T12" fmla="*/ 0 w 831"/>
                <a:gd name="T13" fmla="*/ 1193 h 1305"/>
                <a:gd name="T14" fmla="*/ 234 w 831"/>
                <a:gd name="T15" fmla="*/ 146 h 1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1" h="1305">
                  <a:moveTo>
                    <a:pt x="234" y="146"/>
                  </a:moveTo>
                  <a:cubicBezTo>
                    <a:pt x="236" y="125"/>
                    <a:pt x="503" y="55"/>
                    <a:pt x="581" y="42"/>
                  </a:cubicBezTo>
                  <a:cubicBezTo>
                    <a:pt x="831" y="0"/>
                    <a:pt x="694" y="878"/>
                    <a:pt x="599" y="1305"/>
                  </a:cubicBezTo>
                  <a:lnTo>
                    <a:pt x="466" y="1305"/>
                  </a:lnTo>
                  <a:cubicBezTo>
                    <a:pt x="485" y="986"/>
                    <a:pt x="426" y="834"/>
                    <a:pt x="408" y="515"/>
                  </a:cubicBezTo>
                  <a:cubicBezTo>
                    <a:pt x="408" y="515"/>
                    <a:pt x="158" y="1176"/>
                    <a:pt x="136" y="1194"/>
                  </a:cubicBezTo>
                  <a:cubicBezTo>
                    <a:pt x="114" y="1212"/>
                    <a:pt x="18" y="1216"/>
                    <a:pt x="0" y="1193"/>
                  </a:cubicBezTo>
                  <a:cubicBezTo>
                    <a:pt x="47" y="837"/>
                    <a:pt x="206" y="505"/>
                    <a:pt x="234" y="146"/>
                  </a:cubicBezTo>
                  <a:close/>
                </a:path>
              </a:pathLst>
            </a:custGeom>
            <a:solidFill>
              <a:srgbClr val="17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8" name="Freeform 2078">
              <a:extLst>
                <a:ext uri="{FF2B5EF4-FFF2-40B4-BE49-F238E27FC236}">
                  <a16:creationId xmlns:a16="http://schemas.microsoft.com/office/drawing/2014/main" id="{E77C926D-462B-4D33-BAC9-199031239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6613" y="3725864"/>
              <a:ext cx="163512" cy="107950"/>
            </a:xfrm>
            <a:custGeom>
              <a:avLst/>
              <a:gdLst>
                <a:gd name="T0" fmla="*/ 332 w 492"/>
                <a:gd name="T1" fmla="*/ 166 h 322"/>
                <a:gd name="T2" fmla="*/ 311 w 492"/>
                <a:gd name="T3" fmla="*/ 157 h 322"/>
                <a:gd name="T4" fmla="*/ 36 w 492"/>
                <a:gd name="T5" fmla="*/ 0 h 322"/>
                <a:gd name="T6" fmla="*/ 10 w 492"/>
                <a:gd name="T7" fmla="*/ 70 h 322"/>
                <a:gd name="T8" fmla="*/ 286 w 492"/>
                <a:gd name="T9" fmla="*/ 306 h 322"/>
                <a:gd name="T10" fmla="*/ 324 w 492"/>
                <a:gd name="T11" fmla="*/ 322 h 322"/>
                <a:gd name="T12" fmla="*/ 380 w 492"/>
                <a:gd name="T13" fmla="*/ 305 h 322"/>
                <a:gd name="T14" fmla="*/ 435 w 492"/>
                <a:gd name="T15" fmla="*/ 277 h 322"/>
                <a:gd name="T16" fmla="*/ 467 w 492"/>
                <a:gd name="T17" fmla="*/ 253 h 322"/>
                <a:gd name="T18" fmla="*/ 433 w 492"/>
                <a:gd name="T19" fmla="*/ 161 h 322"/>
                <a:gd name="T20" fmla="*/ 332 w 492"/>
                <a:gd name="T21" fmla="*/ 166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2" h="322">
                  <a:moveTo>
                    <a:pt x="332" y="166"/>
                  </a:moveTo>
                  <a:cubicBezTo>
                    <a:pt x="324" y="164"/>
                    <a:pt x="317" y="162"/>
                    <a:pt x="311" y="157"/>
                  </a:cubicBezTo>
                  <a:lnTo>
                    <a:pt x="36" y="0"/>
                  </a:lnTo>
                  <a:cubicBezTo>
                    <a:pt x="20" y="18"/>
                    <a:pt x="0" y="47"/>
                    <a:pt x="10" y="70"/>
                  </a:cubicBezTo>
                  <a:cubicBezTo>
                    <a:pt x="97" y="113"/>
                    <a:pt x="171" y="241"/>
                    <a:pt x="286" y="306"/>
                  </a:cubicBezTo>
                  <a:cubicBezTo>
                    <a:pt x="297" y="314"/>
                    <a:pt x="311" y="319"/>
                    <a:pt x="324" y="322"/>
                  </a:cubicBezTo>
                  <a:cubicBezTo>
                    <a:pt x="344" y="322"/>
                    <a:pt x="364" y="316"/>
                    <a:pt x="380" y="305"/>
                  </a:cubicBezTo>
                  <a:lnTo>
                    <a:pt x="435" y="277"/>
                  </a:lnTo>
                  <a:cubicBezTo>
                    <a:pt x="447" y="272"/>
                    <a:pt x="458" y="264"/>
                    <a:pt x="467" y="253"/>
                  </a:cubicBezTo>
                  <a:cubicBezTo>
                    <a:pt x="492" y="217"/>
                    <a:pt x="468" y="180"/>
                    <a:pt x="433" y="161"/>
                  </a:cubicBezTo>
                  <a:cubicBezTo>
                    <a:pt x="387" y="136"/>
                    <a:pt x="373" y="169"/>
                    <a:pt x="332" y="166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0" name="Freeform 2080">
              <a:extLst>
                <a:ext uri="{FF2B5EF4-FFF2-40B4-BE49-F238E27FC236}">
                  <a16:creationId xmlns:a16="http://schemas.microsoft.com/office/drawing/2014/main" id="{70134A6E-0FA9-4AA6-8E5F-CA742362A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3450" y="3725864"/>
              <a:ext cx="146050" cy="103188"/>
            </a:xfrm>
            <a:custGeom>
              <a:avLst/>
              <a:gdLst>
                <a:gd name="T0" fmla="*/ 158 w 439"/>
                <a:gd name="T1" fmla="*/ 116 h 308"/>
                <a:gd name="T2" fmla="*/ 85 w 439"/>
                <a:gd name="T3" fmla="*/ 137 h 308"/>
                <a:gd name="T4" fmla="*/ 22 w 439"/>
                <a:gd name="T5" fmla="*/ 176 h 308"/>
                <a:gd name="T6" fmla="*/ 44 w 439"/>
                <a:gd name="T7" fmla="*/ 273 h 308"/>
                <a:gd name="T8" fmla="*/ 83 w 439"/>
                <a:gd name="T9" fmla="*/ 297 h 308"/>
                <a:gd name="T10" fmla="*/ 198 w 439"/>
                <a:gd name="T11" fmla="*/ 271 h 308"/>
                <a:gd name="T12" fmla="*/ 338 w 439"/>
                <a:gd name="T13" fmla="*/ 260 h 308"/>
                <a:gd name="T14" fmla="*/ 396 w 439"/>
                <a:gd name="T15" fmla="*/ 202 h 308"/>
                <a:gd name="T16" fmla="*/ 422 w 439"/>
                <a:gd name="T17" fmla="*/ 162 h 308"/>
                <a:gd name="T18" fmla="*/ 383 w 439"/>
                <a:gd name="T19" fmla="*/ 10 h 308"/>
                <a:gd name="T20" fmla="*/ 158 w 439"/>
                <a:gd name="T21" fmla="*/ 116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9" h="308">
                  <a:moveTo>
                    <a:pt x="158" y="116"/>
                  </a:moveTo>
                  <a:cubicBezTo>
                    <a:pt x="134" y="125"/>
                    <a:pt x="109" y="132"/>
                    <a:pt x="85" y="137"/>
                  </a:cubicBezTo>
                  <a:cubicBezTo>
                    <a:pt x="60" y="143"/>
                    <a:pt x="37" y="156"/>
                    <a:pt x="22" y="176"/>
                  </a:cubicBezTo>
                  <a:cubicBezTo>
                    <a:pt x="0" y="208"/>
                    <a:pt x="17" y="248"/>
                    <a:pt x="44" y="273"/>
                  </a:cubicBezTo>
                  <a:cubicBezTo>
                    <a:pt x="55" y="285"/>
                    <a:pt x="68" y="293"/>
                    <a:pt x="83" y="297"/>
                  </a:cubicBezTo>
                  <a:cubicBezTo>
                    <a:pt x="120" y="308"/>
                    <a:pt x="161" y="288"/>
                    <a:pt x="198" y="271"/>
                  </a:cubicBezTo>
                  <a:cubicBezTo>
                    <a:pt x="238" y="254"/>
                    <a:pt x="295" y="260"/>
                    <a:pt x="338" y="260"/>
                  </a:cubicBezTo>
                  <a:cubicBezTo>
                    <a:pt x="365" y="260"/>
                    <a:pt x="377" y="219"/>
                    <a:pt x="396" y="202"/>
                  </a:cubicBezTo>
                  <a:cubicBezTo>
                    <a:pt x="408" y="191"/>
                    <a:pt x="417" y="177"/>
                    <a:pt x="422" y="162"/>
                  </a:cubicBezTo>
                  <a:cubicBezTo>
                    <a:pt x="439" y="115"/>
                    <a:pt x="430" y="37"/>
                    <a:pt x="383" y="10"/>
                  </a:cubicBezTo>
                  <a:cubicBezTo>
                    <a:pt x="366" y="0"/>
                    <a:pt x="198" y="99"/>
                    <a:pt x="158" y="1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1" name="Oval 2081">
              <a:extLst>
                <a:ext uri="{FF2B5EF4-FFF2-40B4-BE49-F238E27FC236}">
                  <a16:creationId xmlns:a16="http://schemas.microsoft.com/office/drawing/2014/main" id="{E4507109-7D3F-42CF-8D68-843A30641C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7588" y="3659189"/>
              <a:ext cx="57150" cy="57150"/>
            </a:xfrm>
            <a:prstGeom prst="ellipse">
              <a:avLst/>
            </a:prstGeom>
            <a:solidFill>
              <a:srgbClr val="17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2" name="Freeform 2082">
              <a:extLst>
                <a:ext uri="{FF2B5EF4-FFF2-40B4-BE49-F238E27FC236}">
                  <a16:creationId xmlns:a16="http://schemas.microsoft.com/office/drawing/2014/main" id="{B76C1AAA-BEA7-44EC-A050-F68F70919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75" y="3690939"/>
              <a:ext cx="185737" cy="298450"/>
            </a:xfrm>
            <a:custGeom>
              <a:avLst/>
              <a:gdLst>
                <a:gd name="T0" fmla="*/ 13 w 560"/>
                <a:gd name="T1" fmla="*/ 178 h 887"/>
                <a:gd name="T2" fmla="*/ 89 w 560"/>
                <a:gd name="T3" fmla="*/ 109 h 887"/>
                <a:gd name="T4" fmla="*/ 189 w 560"/>
                <a:gd name="T5" fmla="*/ 4 h 887"/>
                <a:gd name="T6" fmla="*/ 264 w 560"/>
                <a:gd name="T7" fmla="*/ 84 h 887"/>
                <a:gd name="T8" fmla="*/ 398 w 560"/>
                <a:gd name="T9" fmla="*/ 133 h 887"/>
                <a:gd name="T10" fmla="*/ 411 w 560"/>
                <a:gd name="T11" fmla="*/ 164 h 887"/>
                <a:gd name="T12" fmla="*/ 460 w 560"/>
                <a:gd name="T13" fmla="*/ 521 h 887"/>
                <a:gd name="T14" fmla="*/ 536 w 560"/>
                <a:gd name="T15" fmla="*/ 742 h 887"/>
                <a:gd name="T16" fmla="*/ 492 w 560"/>
                <a:gd name="T17" fmla="*/ 804 h 887"/>
                <a:gd name="T18" fmla="*/ 243 w 560"/>
                <a:gd name="T19" fmla="*/ 883 h 887"/>
                <a:gd name="T20" fmla="*/ 192 w 560"/>
                <a:gd name="T21" fmla="*/ 754 h 887"/>
                <a:gd name="T22" fmla="*/ 159 w 560"/>
                <a:gd name="T23" fmla="*/ 874 h 887"/>
                <a:gd name="T24" fmla="*/ 78 w 560"/>
                <a:gd name="T25" fmla="*/ 770 h 887"/>
                <a:gd name="T26" fmla="*/ 93 w 560"/>
                <a:gd name="T27" fmla="*/ 704 h 887"/>
                <a:gd name="T28" fmla="*/ 84 w 560"/>
                <a:gd name="T29" fmla="*/ 572 h 887"/>
                <a:gd name="T30" fmla="*/ 12 w 560"/>
                <a:gd name="T31" fmla="*/ 461 h 887"/>
                <a:gd name="T32" fmla="*/ 2 w 560"/>
                <a:gd name="T33" fmla="*/ 394 h 887"/>
                <a:gd name="T34" fmla="*/ 16 w 560"/>
                <a:gd name="T35" fmla="*/ 331 h 887"/>
                <a:gd name="T36" fmla="*/ 13 w 560"/>
                <a:gd name="T37" fmla="*/ 178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0" h="887">
                  <a:moveTo>
                    <a:pt x="13" y="178"/>
                  </a:moveTo>
                  <a:cubicBezTo>
                    <a:pt x="20" y="143"/>
                    <a:pt x="89" y="109"/>
                    <a:pt x="89" y="109"/>
                  </a:cubicBezTo>
                  <a:cubicBezTo>
                    <a:pt x="123" y="69"/>
                    <a:pt x="131" y="0"/>
                    <a:pt x="189" y="4"/>
                  </a:cubicBezTo>
                  <a:cubicBezTo>
                    <a:pt x="242" y="7"/>
                    <a:pt x="226" y="51"/>
                    <a:pt x="264" y="84"/>
                  </a:cubicBezTo>
                  <a:cubicBezTo>
                    <a:pt x="272" y="91"/>
                    <a:pt x="392" y="124"/>
                    <a:pt x="398" y="133"/>
                  </a:cubicBezTo>
                  <a:cubicBezTo>
                    <a:pt x="404" y="143"/>
                    <a:pt x="408" y="153"/>
                    <a:pt x="411" y="164"/>
                  </a:cubicBezTo>
                  <a:cubicBezTo>
                    <a:pt x="495" y="335"/>
                    <a:pt x="438" y="404"/>
                    <a:pt x="460" y="521"/>
                  </a:cubicBezTo>
                  <a:cubicBezTo>
                    <a:pt x="474" y="596"/>
                    <a:pt x="560" y="672"/>
                    <a:pt x="536" y="742"/>
                  </a:cubicBezTo>
                  <a:cubicBezTo>
                    <a:pt x="528" y="767"/>
                    <a:pt x="512" y="788"/>
                    <a:pt x="492" y="804"/>
                  </a:cubicBezTo>
                  <a:cubicBezTo>
                    <a:pt x="421" y="859"/>
                    <a:pt x="332" y="887"/>
                    <a:pt x="243" y="883"/>
                  </a:cubicBezTo>
                  <a:cubicBezTo>
                    <a:pt x="243" y="883"/>
                    <a:pt x="212" y="804"/>
                    <a:pt x="192" y="754"/>
                  </a:cubicBezTo>
                  <a:cubicBezTo>
                    <a:pt x="177" y="795"/>
                    <a:pt x="174" y="834"/>
                    <a:pt x="159" y="874"/>
                  </a:cubicBezTo>
                  <a:cubicBezTo>
                    <a:pt x="124" y="880"/>
                    <a:pt x="77" y="838"/>
                    <a:pt x="78" y="770"/>
                  </a:cubicBezTo>
                  <a:cubicBezTo>
                    <a:pt x="80" y="747"/>
                    <a:pt x="85" y="725"/>
                    <a:pt x="93" y="704"/>
                  </a:cubicBezTo>
                  <a:cubicBezTo>
                    <a:pt x="105" y="660"/>
                    <a:pt x="102" y="613"/>
                    <a:pt x="84" y="572"/>
                  </a:cubicBezTo>
                  <a:cubicBezTo>
                    <a:pt x="65" y="532"/>
                    <a:pt x="29" y="502"/>
                    <a:pt x="12" y="461"/>
                  </a:cubicBezTo>
                  <a:cubicBezTo>
                    <a:pt x="3" y="440"/>
                    <a:pt x="0" y="417"/>
                    <a:pt x="2" y="394"/>
                  </a:cubicBezTo>
                  <a:cubicBezTo>
                    <a:pt x="5" y="372"/>
                    <a:pt x="13" y="352"/>
                    <a:pt x="16" y="331"/>
                  </a:cubicBezTo>
                  <a:cubicBezTo>
                    <a:pt x="24" y="280"/>
                    <a:pt x="3" y="229"/>
                    <a:pt x="13" y="1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3" name="Freeform 2083">
              <a:extLst>
                <a:ext uri="{FF2B5EF4-FFF2-40B4-BE49-F238E27FC236}">
                  <a16:creationId xmlns:a16="http://schemas.microsoft.com/office/drawing/2014/main" id="{E4E2CC1C-3660-47AF-940A-0D782C3C0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3938" y="3603626"/>
              <a:ext cx="88900" cy="176213"/>
            </a:xfrm>
            <a:custGeom>
              <a:avLst/>
              <a:gdLst>
                <a:gd name="T0" fmla="*/ 173 w 268"/>
                <a:gd name="T1" fmla="*/ 522 h 522"/>
                <a:gd name="T2" fmla="*/ 112 w 268"/>
                <a:gd name="T3" fmla="*/ 359 h 522"/>
                <a:gd name="T4" fmla="*/ 47 w 268"/>
                <a:gd name="T5" fmla="*/ 342 h 522"/>
                <a:gd name="T6" fmla="*/ 14 w 268"/>
                <a:gd name="T7" fmla="*/ 248 h 522"/>
                <a:gd name="T8" fmla="*/ 15 w 268"/>
                <a:gd name="T9" fmla="*/ 92 h 522"/>
                <a:gd name="T10" fmla="*/ 131 w 268"/>
                <a:gd name="T11" fmla="*/ 0 h 522"/>
                <a:gd name="T12" fmla="*/ 255 w 268"/>
                <a:gd name="T13" fmla="*/ 125 h 522"/>
                <a:gd name="T14" fmla="*/ 249 w 268"/>
                <a:gd name="T15" fmla="*/ 331 h 522"/>
                <a:gd name="T16" fmla="*/ 173 w 268"/>
                <a:gd name="T17" fmla="*/ 522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8" h="522">
                  <a:moveTo>
                    <a:pt x="173" y="522"/>
                  </a:moveTo>
                  <a:cubicBezTo>
                    <a:pt x="148" y="470"/>
                    <a:pt x="127" y="415"/>
                    <a:pt x="112" y="359"/>
                  </a:cubicBezTo>
                  <a:cubicBezTo>
                    <a:pt x="89" y="368"/>
                    <a:pt x="63" y="361"/>
                    <a:pt x="47" y="342"/>
                  </a:cubicBezTo>
                  <a:cubicBezTo>
                    <a:pt x="31" y="313"/>
                    <a:pt x="20" y="281"/>
                    <a:pt x="14" y="248"/>
                  </a:cubicBezTo>
                  <a:cubicBezTo>
                    <a:pt x="0" y="197"/>
                    <a:pt x="0" y="143"/>
                    <a:pt x="15" y="92"/>
                  </a:cubicBezTo>
                  <a:cubicBezTo>
                    <a:pt x="31" y="40"/>
                    <a:pt x="77" y="4"/>
                    <a:pt x="131" y="0"/>
                  </a:cubicBezTo>
                  <a:cubicBezTo>
                    <a:pt x="194" y="1"/>
                    <a:pt x="242" y="63"/>
                    <a:pt x="255" y="125"/>
                  </a:cubicBezTo>
                  <a:cubicBezTo>
                    <a:pt x="268" y="193"/>
                    <a:pt x="266" y="264"/>
                    <a:pt x="249" y="331"/>
                  </a:cubicBezTo>
                  <a:cubicBezTo>
                    <a:pt x="264" y="468"/>
                    <a:pt x="173" y="522"/>
                    <a:pt x="173" y="522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4" name="Freeform 2084">
              <a:extLst>
                <a:ext uri="{FF2B5EF4-FFF2-40B4-BE49-F238E27FC236}">
                  <a16:creationId xmlns:a16="http://schemas.microsoft.com/office/drawing/2014/main" id="{52B15E77-B9AE-4CE4-9DE8-CD262F6A0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3938" y="3603626"/>
              <a:ext cx="88900" cy="130175"/>
            </a:xfrm>
            <a:custGeom>
              <a:avLst/>
              <a:gdLst>
                <a:gd name="T0" fmla="*/ 234 w 265"/>
                <a:gd name="T1" fmla="*/ 68 h 386"/>
                <a:gd name="T2" fmla="*/ 102 w 265"/>
                <a:gd name="T3" fmla="*/ 11 h 386"/>
                <a:gd name="T4" fmla="*/ 16 w 265"/>
                <a:gd name="T5" fmla="*/ 163 h 386"/>
                <a:gd name="T6" fmla="*/ 28 w 265"/>
                <a:gd name="T7" fmla="*/ 202 h 386"/>
                <a:gd name="T8" fmla="*/ 1 w 265"/>
                <a:gd name="T9" fmla="*/ 257 h 386"/>
                <a:gd name="T10" fmla="*/ 6 w 265"/>
                <a:gd name="T11" fmla="*/ 270 h 386"/>
                <a:gd name="T12" fmla="*/ 32 w 265"/>
                <a:gd name="T13" fmla="*/ 276 h 386"/>
                <a:gd name="T14" fmla="*/ 35 w 265"/>
                <a:gd name="T15" fmla="*/ 312 h 386"/>
                <a:gd name="T16" fmla="*/ 49 w 265"/>
                <a:gd name="T17" fmla="*/ 337 h 386"/>
                <a:gd name="T18" fmla="*/ 53 w 265"/>
                <a:gd name="T19" fmla="*/ 354 h 386"/>
                <a:gd name="T20" fmla="*/ 81 w 265"/>
                <a:gd name="T21" fmla="*/ 374 h 386"/>
                <a:gd name="T22" fmla="*/ 115 w 265"/>
                <a:gd name="T23" fmla="*/ 381 h 386"/>
                <a:gd name="T24" fmla="*/ 126 w 265"/>
                <a:gd name="T25" fmla="*/ 386 h 386"/>
                <a:gd name="T26" fmla="*/ 248 w 265"/>
                <a:gd name="T27" fmla="*/ 226 h 386"/>
                <a:gd name="T28" fmla="*/ 234 w 265"/>
                <a:gd name="T29" fmla="*/ 68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5" h="386">
                  <a:moveTo>
                    <a:pt x="234" y="68"/>
                  </a:moveTo>
                  <a:cubicBezTo>
                    <a:pt x="206" y="23"/>
                    <a:pt x="154" y="0"/>
                    <a:pt x="102" y="11"/>
                  </a:cubicBezTo>
                  <a:cubicBezTo>
                    <a:pt x="32" y="28"/>
                    <a:pt x="6" y="101"/>
                    <a:pt x="16" y="163"/>
                  </a:cubicBezTo>
                  <a:cubicBezTo>
                    <a:pt x="19" y="181"/>
                    <a:pt x="32" y="186"/>
                    <a:pt x="28" y="202"/>
                  </a:cubicBezTo>
                  <a:cubicBezTo>
                    <a:pt x="24" y="217"/>
                    <a:pt x="5" y="242"/>
                    <a:pt x="1" y="257"/>
                  </a:cubicBezTo>
                  <a:cubicBezTo>
                    <a:pt x="0" y="262"/>
                    <a:pt x="1" y="267"/>
                    <a:pt x="6" y="270"/>
                  </a:cubicBezTo>
                  <a:cubicBezTo>
                    <a:pt x="14" y="273"/>
                    <a:pt x="23" y="275"/>
                    <a:pt x="32" y="276"/>
                  </a:cubicBezTo>
                  <a:cubicBezTo>
                    <a:pt x="27" y="276"/>
                    <a:pt x="32" y="308"/>
                    <a:pt x="35" y="312"/>
                  </a:cubicBezTo>
                  <a:cubicBezTo>
                    <a:pt x="40" y="320"/>
                    <a:pt x="45" y="328"/>
                    <a:pt x="49" y="337"/>
                  </a:cubicBezTo>
                  <a:cubicBezTo>
                    <a:pt x="50" y="343"/>
                    <a:pt x="52" y="348"/>
                    <a:pt x="53" y="354"/>
                  </a:cubicBezTo>
                  <a:cubicBezTo>
                    <a:pt x="59" y="365"/>
                    <a:pt x="69" y="372"/>
                    <a:pt x="81" y="374"/>
                  </a:cubicBezTo>
                  <a:cubicBezTo>
                    <a:pt x="93" y="375"/>
                    <a:pt x="104" y="378"/>
                    <a:pt x="115" y="381"/>
                  </a:cubicBezTo>
                  <a:cubicBezTo>
                    <a:pt x="119" y="382"/>
                    <a:pt x="123" y="384"/>
                    <a:pt x="126" y="386"/>
                  </a:cubicBezTo>
                  <a:cubicBezTo>
                    <a:pt x="140" y="384"/>
                    <a:pt x="225" y="291"/>
                    <a:pt x="248" y="226"/>
                  </a:cubicBezTo>
                  <a:cubicBezTo>
                    <a:pt x="265" y="174"/>
                    <a:pt x="260" y="117"/>
                    <a:pt x="234" y="68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5" name="Freeform 2085">
              <a:extLst>
                <a:ext uri="{FF2B5EF4-FFF2-40B4-BE49-F238E27FC236}">
                  <a16:creationId xmlns:a16="http://schemas.microsoft.com/office/drawing/2014/main" id="{8B53F872-0D7B-42CA-AE9C-2451BFEBF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8700" y="3598864"/>
              <a:ext cx="107950" cy="123825"/>
            </a:xfrm>
            <a:custGeom>
              <a:avLst/>
              <a:gdLst>
                <a:gd name="T0" fmla="*/ 30 w 325"/>
                <a:gd name="T1" fmla="*/ 101 h 368"/>
                <a:gd name="T2" fmla="*/ 51 w 325"/>
                <a:gd name="T3" fmla="*/ 107 h 368"/>
                <a:gd name="T4" fmla="*/ 98 w 325"/>
                <a:gd name="T5" fmla="*/ 132 h 368"/>
                <a:gd name="T6" fmla="*/ 165 w 325"/>
                <a:gd name="T7" fmla="*/ 147 h 368"/>
                <a:gd name="T8" fmla="*/ 198 w 325"/>
                <a:gd name="T9" fmla="*/ 234 h 368"/>
                <a:gd name="T10" fmla="*/ 209 w 325"/>
                <a:gd name="T11" fmla="*/ 243 h 368"/>
                <a:gd name="T12" fmla="*/ 223 w 325"/>
                <a:gd name="T13" fmla="*/ 274 h 368"/>
                <a:gd name="T14" fmla="*/ 224 w 325"/>
                <a:gd name="T15" fmla="*/ 329 h 368"/>
                <a:gd name="T16" fmla="*/ 295 w 325"/>
                <a:gd name="T17" fmla="*/ 340 h 368"/>
                <a:gd name="T18" fmla="*/ 319 w 325"/>
                <a:gd name="T19" fmla="*/ 272 h 368"/>
                <a:gd name="T20" fmla="*/ 293 w 325"/>
                <a:gd name="T21" fmla="*/ 229 h 368"/>
                <a:gd name="T22" fmla="*/ 279 w 325"/>
                <a:gd name="T23" fmla="*/ 115 h 368"/>
                <a:gd name="T24" fmla="*/ 223 w 325"/>
                <a:gd name="T25" fmla="*/ 40 h 368"/>
                <a:gd name="T26" fmla="*/ 180 w 325"/>
                <a:gd name="T27" fmla="*/ 26 h 368"/>
                <a:gd name="T28" fmla="*/ 140 w 325"/>
                <a:gd name="T29" fmla="*/ 14 h 368"/>
                <a:gd name="T30" fmla="*/ 69 w 325"/>
                <a:gd name="T31" fmla="*/ 3 h 368"/>
                <a:gd name="T32" fmla="*/ 12 w 325"/>
                <a:gd name="T33" fmla="*/ 38 h 368"/>
                <a:gd name="T34" fmla="*/ 26 w 325"/>
                <a:gd name="T35" fmla="*/ 99 h 368"/>
                <a:gd name="T36" fmla="*/ 30 w 325"/>
                <a:gd name="T37" fmla="*/ 101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5" h="368">
                  <a:moveTo>
                    <a:pt x="30" y="101"/>
                  </a:moveTo>
                  <a:cubicBezTo>
                    <a:pt x="37" y="104"/>
                    <a:pt x="45" y="105"/>
                    <a:pt x="51" y="107"/>
                  </a:cubicBezTo>
                  <a:cubicBezTo>
                    <a:pt x="67" y="115"/>
                    <a:pt x="83" y="123"/>
                    <a:pt x="98" y="132"/>
                  </a:cubicBezTo>
                  <a:cubicBezTo>
                    <a:pt x="119" y="141"/>
                    <a:pt x="142" y="146"/>
                    <a:pt x="165" y="147"/>
                  </a:cubicBezTo>
                  <a:cubicBezTo>
                    <a:pt x="156" y="180"/>
                    <a:pt x="169" y="215"/>
                    <a:pt x="198" y="234"/>
                  </a:cubicBezTo>
                  <a:cubicBezTo>
                    <a:pt x="202" y="236"/>
                    <a:pt x="206" y="239"/>
                    <a:pt x="209" y="243"/>
                  </a:cubicBezTo>
                  <a:cubicBezTo>
                    <a:pt x="216" y="252"/>
                    <a:pt x="226" y="263"/>
                    <a:pt x="223" y="274"/>
                  </a:cubicBezTo>
                  <a:cubicBezTo>
                    <a:pt x="218" y="292"/>
                    <a:pt x="218" y="311"/>
                    <a:pt x="224" y="329"/>
                  </a:cubicBezTo>
                  <a:cubicBezTo>
                    <a:pt x="239" y="368"/>
                    <a:pt x="268" y="362"/>
                    <a:pt x="295" y="340"/>
                  </a:cubicBezTo>
                  <a:cubicBezTo>
                    <a:pt x="316" y="324"/>
                    <a:pt x="325" y="297"/>
                    <a:pt x="319" y="272"/>
                  </a:cubicBezTo>
                  <a:cubicBezTo>
                    <a:pt x="312" y="257"/>
                    <a:pt x="303" y="242"/>
                    <a:pt x="293" y="229"/>
                  </a:cubicBezTo>
                  <a:cubicBezTo>
                    <a:pt x="274" y="196"/>
                    <a:pt x="286" y="151"/>
                    <a:pt x="279" y="115"/>
                  </a:cubicBezTo>
                  <a:cubicBezTo>
                    <a:pt x="271" y="84"/>
                    <a:pt x="251" y="57"/>
                    <a:pt x="223" y="40"/>
                  </a:cubicBezTo>
                  <a:cubicBezTo>
                    <a:pt x="211" y="31"/>
                    <a:pt x="196" y="26"/>
                    <a:pt x="180" y="26"/>
                  </a:cubicBezTo>
                  <a:cubicBezTo>
                    <a:pt x="166" y="25"/>
                    <a:pt x="152" y="21"/>
                    <a:pt x="140" y="14"/>
                  </a:cubicBezTo>
                  <a:cubicBezTo>
                    <a:pt x="118" y="3"/>
                    <a:pt x="93" y="0"/>
                    <a:pt x="69" y="3"/>
                  </a:cubicBezTo>
                  <a:cubicBezTo>
                    <a:pt x="46" y="6"/>
                    <a:pt x="25" y="18"/>
                    <a:pt x="12" y="38"/>
                  </a:cubicBezTo>
                  <a:cubicBezTo>
                    <a:pt x="0" y="59"/>
                    <a:pt x="6" y="86"/>
                    <a:pt x="26" y="99"/>
                  </a:cubicBezTo>
                  <a:cubicBezTo>
                    <a:pt x="27" y="100"/>
                    <a:pt x="29" y="101"/>
                    <a:pt x="30" y="101"/>
                  </a:cubicBezTo>
                  <a:close/>
                </a:path>
              </a:pathLst>
            </a:custGeom>
            <a:solidFill>
              <a:srgbClr val="17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6" name="Freeform 2086">
              <a:extLst>
                <a:ext uri="{FF2B5EF4-FFF2-40B4-BE49-F238E27FC236}">
                  <a16:creationId xmlns:a16="http://schemas.microsoft.com/office/drawing/2014/main" id="{7E1B70AF-16D2-47C6-9804-CB8BFBD69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5375" y="3660776"/>
              <a:ext cx="22225" cy="33338"/>
            </a:xfrm>
            <a:custGeom>
              <a:avLst/>
              <a:gdLst>
                <a:gd name="T0" fmla="*/ 5 w 65"/>
                <a:gd name="T1" fmla="*/ 50 h 103"/>
                <a:gd name="T2" fmla="*/ 46 w 65"/>
                <a:gd name="T3" fmla="*/ 6 h 103"/>
                <a:gd name="T4" fmla="*/ 54 w 65"/>
                <a:gd name="T5" fmla="*/ 67 h 103"/>
                <a:gd name="T6" fmla="*/ 18 w 65"/>
                <a:gd name="T7" fmla="*/ 98 h 103"/>
                <a:gd name="T8" fmla="*/ 5 w 65"/>
                <a:gd name="T9" fmla="*/ 5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03">
                  <a:moveTo>
                    <a:pt x="5" y="50"/>
                  </a:moveTo>
                  <a:cubicBezTo>
                    <a:pt x="11" y="22"/>
                    <a:pt x="30" y="0"/>
                    <a:pt x="46" y="6"/>
                  </a:cubicBezTo>
                  <a:cubicBezTo>
                    <a:pt x="61" y="12"/>
                    <a:pt x="65" y="41"/>
                    <a:pt x="54" y="67"/>
                  </a:cubicBezTo>
                  <a:cubicBezTo>
                    <a:pt x="46" y="90"/>
                    <a:pt x="30" y="103"/>
                    <a:pt x="18" y="98"/>
                  </a:cubicBezTo>
                  <a:cubicBezTo>
                    <a:pt x="5" y="94"/>
                    <a:pt x="0" y="74"/>
                    <a:pt x="5" y="50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7" name="Freeform 2087">
              <a:extLst>
                <a:ext uri="{FF2B5EF4-FFF2-40B4-BE49-F238E27FC236}">
                  <a16:creationId xmlns:a16="http://schemas.microsoft.com/office/drawing/2014/main" id="{AE379489-1650-47B1-B20F-FB9599F57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0763" y="3654426"/>
              <a:ext cx="19050" cy="28575"/>
            </a:xfrm>
            <a:custGeom>
              <a:avLst/>
              <a:gdLst>
                <a:gd name="T0" fmla="*/ 28 w 56"/>
                <a:gd name="T1" fmla="*/ 84 h 84"/>
                <a:gd name="T2" fmla="*/ 0 w 56"/>
                <a:gd name="T3" fmla="*/ 56 h 84"/>
                <a:gd name="T4" fmla="*/ 0 w 56"/>
                <a:gd name="T5" fmla="*/ 16 h 84"/>
                <a:gd name="T6" fmla="*/ 56 w 56"/>
                <a:gd name="T7" fmla="*/ 16 h 84"/>
                <a:gd name="T8" fmla="*/ 56 w 56"/>
                <a:gd name="T9" fmla="*/ 56 h 84"/>
                <a:gd name="T10" fmla="*/ 28 w 56"/>
                <a:gd name="T1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84">
                  <a:moveTo>
                    <a:pt x="28" y="84"/>
                  </a:moveTo>
                  <a:cubicBezTo>
                    <a:pt x="12" y="84"/>
                    <a:pt x="0" y="72"/>
                    <a:pt x="0" y="56"/>
                  </a:cubicBezTo>
                  <a:lnTo>
                    <a:pt x="0" y="16"/>
                  </a:lnTo>
                  <a:cubicBezTo>
                    <a:pt x="0" y="0"/>
                    <a:pt x="56" y="0"/>
                    <a:pt x="56" y="16"/>
                  </a:cubicBezTo>
                  <a:lnTo>
                    <a:pt x="56" y="56"/>
                  </a:lnTo>
                  <a:cubicBezTo>
                    <a:pt x="56" y="72"/>
                    <a:pt x="43" y="84"/>
                    <a:pt x="28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8" name="Freeform 2088">
              <a:extLst>
                <a:ext uri="{FF2B5EF4-FFF2-40B4-BE49-F238E27FC236}">
                  <a16:creationId xmlns:a16="http://schemas.microsoft.com/office/drawing/2014/main" id="{61E45C31-BE0D-4A7C-A1A1-709DF617B6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0763" y="3654426"/>
              <a:ext cx="20637" cy="30163"/>
            </a:xfrm>
            <a:custGeom>
              <a:avLst/>
              <a:gdLst>
                <a:gd name="T0" fmla="*/ 32 w 64"/>
                <a:gd name="T1" fmla="*/ 88 h 88"/>
                <a:gd name="T2" fmla="*/ 9 w 64"/>
                <a:gd name="T3" fmla="*/ 79 h 88"/>
                <a:gd name="T4" fmla="*/ 0 w 64"/>
                <a:gd name="T5" fmla="*/ 56 h 88"/>
                <a:gd name="T6" fmla="*/ 0 w 64"/>
                <a:gd name="T7" fmla="*/ 16 h 88"/>
                <a:gd name="T8" fmla="*/ 20 w 64"/>
                <a:gd name="T9" fmla="*/ 1 h 88"/>
                <a:gd name="T10" fmla="*/ 32 w 64"/>
                <a:gd name="T11" fmla="*/ 0 h 88"/>
                <a:gd name="T12" fmla="*/ 44 w 64"/>
                <a:gd name="T13" fmla="*/ 1 h 88"/>
                <a:gd name="T14" fmla="*/ 64 w 64"/>
                <a:gd name="T15" fmla="*/ 16 h 88"/>
                <a:gd name="T16" fmla="*/ 64 w 64"/>
                <a:gd name="T17" fmla="*/ 56 h 88"/>
                <a:gd name="T18" fmla="*/ 54 w 64"/>
                <a:gd name="T19" fmla="*/ 79 h 88"/>
                <a:gd name="T20" fmla="*/ 32 w 64"/>
                <a:gd name="T21" fmla="*/ 88 h 88"/>
                <a:gd name="T22" fmla="*/ 15 w 64"/>
                <a:gd name="T23" fmla="*/ 73 h 88"/>
                <a:gd name="T24" fmla="*/ 32 w 64"/>
                <a:gd name="T25" fmla="*/ 80 h 88"/>
                <a:gd name="T26" fmla="*/ 49 w 64"/>
                <a:gd name="T27" fmla="*/ 73 h 88"/>
                <a:gd name="T28" fmla="*/ 56 w 64"/>
                <a:gd name="T29" fmla="*/ 56 h 88"/>
                <a:gd name="T30" fmla="*/ 56 w 64"/>
                <a:gd name="T31" fmla="*/ 16 h 88"/>
                <a:gd name="T32" fmla="*/ 43 w 64"/>
                <a:gd name="T33" fmla="*/ 9 h 88"/>
                <a:gd name="T34" fmla="*/ 32 w 64"/>
                <a:gd name="T35" fmla="*/ 8 h 88"/>
                <a:gd name="T36" fmla="*/ 21 w 64"/>
                <a:gd name="T37" fmla="*/ 9 h 88"/>
                <a:gd name="T38" fmla="*/ 8 w 64"/>
                <a:gd name="T39" fmla="*/ 16 h 88"/>
                <a:gd name="T40" fmla="*/ 8 w 64"/>
                <a:gd name="T41" fmla="*/ 56 h 88"/>
                <a:gd name="T42" fmla="*/ 15 w 64"/>
                <a:gd name="T43" fmla="*/ 7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4" h="88">
                  <a:moveTo>
                    <a:pt x="32" y="88"/>
                  </a:moveTo>
                  <a:cubicBezTo>
                    <a:pt x="23" y="88"/>
                    <a:pt x="15" y="85"/>
                    <a:pt x="9" y="79"/>
                  </a:cubicBezTo>
                  <a:cubicBezTo>
                    <a:pt x="3" y="73"/>
                    <a:pt x="0" y="65"/>
                    <a:pt x="0" y="56"/>
                  </a:cubicBezTo>
                  <a:lnTo>
                    <a:pt x="0" y="16"/>
                  </a:lnTo>
                  <a:cubicBezTo>
                    <a:pt x="0" y="8"/>
                    <a:pt x="8" y="3"/>
                    <a:pt x="20" y="1"/>
                  </a:cubicBezTo>
                  <a:cubicBezTo>
                    <a:pt x="23" y="1"/>
                    <a:pt x="28" y="0"/>
                    <a:pt x="32" y="0"/>
                  </a:cubicBezTo>
                  <a:cubicBezTo>
                    <a:pt x="36" y="0"/>
                    <a:pt x="40" y="1"/>
                    <a:pt x="44" y="1"/>
                  </a:cubicBezTo>
                  <a:cubicBezTo>
                    <a:pt x="55" y="3"/>
                    <a:pt x="64" y="8"/>
                    <a:pt x="64" y="16"/>
                  </a:cubicBezTo>
                  <a:lnTo>
                    <a:pt x="64" y="56"/>
                  </a:lnTo>
                  <a:cubicBezTo>
                    <a:pt x="64" y="65"/>
                    <a:pt x="60" y="73"/>
                    <a:pt x="54" y="79"/>
                  </a:cubicBezTo>
                  <a:cubicBezTo>
                    <a:pt x="49" y="85"/>
                    <a:pt x="41" y="88"/>
                    <a:pt x="32" y="88"/>
                  </a:cubicBezTo>
                  <a:close/>
                  <a:moveTo>
                    <a:pt x="15" y="73"/>
                  </a:moveTo>
                  <a:cubicBezTo>
                    <a:pt x="19" y="78"/>
                    <a:pt x="25" y="80"/>
                    <a:pt x="32" y="80"/>
                  </a:cubicBezTo>
                  <a:cubicBezTo>
                    <a:pt x="38" y="80"/>
                    <a:pt x="44" y="78"/>
                    <a:pt x="49" y="73"/>
                  </a:cubicBezTo>
                  <a:cubicBezTo>
                    <a:pt x="53" y="69"/>
                    <a:pt x="56" y="63"/>
                    <a:pt x="56" y="56"/>
                  </a:cubicBezTo>
                  <a:lnTo>
                    <a:pt x="56" y="16"/>
                  </a:lnTo>
                  <a:cubicBezTo>
                    <a:pt x="56" y="13"/>
                    <a:pt x="50" y="10"/>
                    <a:pt x="43" y="9"/>
                  </a:cubicBezTo>
                  <a:cubicBezTo>
                    <a:pt x="39" y="9"/>
                    <a:pt x="35" y="8"/>
                    <a:pt x="32" y="8"/>
                  </a:cubicBezTo>
                  <a:cubicBezTo>
                    <a:pt x="28" y="8"/>
                    <a:pt x="24" y="9"/>
                    <a:pt x="21" y="9"/>
                  </a:cubicBezTo>
                  <a:cubicBezTo>
                    <a:pt x="13" y="10"/>
                    <a:pt x="8" y="13"/>
                    <a:pt x="8" y="16"/>
                  </a:cubicBezTo>
                  <a:lnTo>
                    <a:pt x="8" y="56"/>
                  </a:lnTo>
                  <a:cubicBezTo>
                    <a:pt x="8" y="63"/>
                    <a:pt x="10" y="69"/>
                    <a:pt x="15" y="73"/>
                  </a:cubicBezTo>
                  <a:close/>
                </a:path>
              </a:pathLst>
            </a:custGeom>
            <a:solidFill>
              <a:srgbClr val="FF5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9" name="Freeform 2089">
              <a:extLst>
                <a:ext uri="{FF2B5EF4-FFF2-40B4-BE49-F238E27FC236}">
                  <a16:creationId xmlns:a16="http://schemas.microsoft.com/office/drawing/2014/main" id="{F5696BFC-AAF9-427B-95F8-2A829FAB4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163" y="3654426"/>
              <a:ext cx="23812" cy="28575"/>
            </a:xfrm>
            <a:custGeom>
              <a:avLst/>
              <a:gdLst>
                <a:gd name="T0" fmla="*/ 37 w 73"/>
                <a:gd name="T1" fmla="*/ 84 h 84"/>
                <a:gd name="T2" fmla="*/ 0 w 73"/>
                <a:gd name="T3" fmla="*/ 48 h 84"/>
                <a:gd name="T4" fmla="*/ 0 w 73"/>
                <a:gd name="T5" fmla="*/ 16 h 84"/>
                <a:gd name="T6" fmla="*/ 73 w 73"/>
                <a:gd name="T7" fmla="*/ 16 h 84"/>
                <a:gd name="T8" fmla="*/ 73 w 73"/>
                <a:gd name="T9" fmla="*/ 48 h 84"/>
                <a:gd name="T10" fmla="*/ 37 w 73"/>
                <a:gd name="T1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4">
                  <a:moveTo>
                    <a:pt x="37" y="84"/>
                  </a:moveTo>
                  <a:cubicBezTo>
                    <a:pt x="16" y="84"/>
                    <a:pt x="0" y="68"/>
                    <a:pt x="0" y="48"/>
                  </a:cubicBezTo>
                  <a:lnTo>
                    <a:pt x="0" y="16"/>
                  </a:lnTo>
                  <a:cubicBezTo>
                    <a:pt x="0" y="0"/>
                    <a:pt x="73" y="0"/>
                    <a:pt x="73" y="16"/>
                  </a:cubicBezTo>
                  <a:lnTo>
                    <a:pt x="73" y="48"/>
                  </a:lnTo>
                  <a:cubicBezTo>
                    <a:pt x="73" y="68"/>
                    <a:pt x="57" y="84"/>
                    <a:pt x="37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0" name="Freeform 2090">
              <a:extLst>
                <a:ext uri="{FF2B5EF4-FFF2-40B4-BE49-F238E27FC236}">
                  <a16:creationId xmlns:a16="http://schemas.microsoft.com/office/drawing/2014/main" id="{C514FBBC-E392-45E0-B8A9-E144F1EA97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4575" y="3654426"/>
              <a:ext cx="26987" cy="30163"/>
            </a:xfrm>
            <a:custGeom>
              <a:avLst/>
              <a:gdLst>
                <a:gd name="T0" fmla="*/ 41 w 81"/>
                <a:gd name="T1" fmla="*/ 88 h 88"/>
                <a:gd name="T2" fmla="*/ 12 w 81"/>
                <a:gd name="T3" fmla="*/ 76 h 88"/>
                <a:gd name="T4" fmla="*/ 0 w 81"/>
                <a:gd name="T5" fmla="*/ 48 h 88"/>
                <a:gd name="T6" fmla="*/ 0 w 81"/>
                <a:gd name="T7" fmla="*/ 16 h 88"/>
                <a:gd name="T8" fmla="*/ 25 w 81"/>
                <a:gd name="T9" fmla="*/ 1 h 88"/>
                <a:gd name="T10" fmla="*/ 41 w 81"/>
                <a:gd name="T11" fmla="*/ 0 h 88"/>
                <a:gd name="T12" fmla="*/ 56 w 81"/>
                <a:gd name="T13" fmla="*/ 1 h 88"/>
                <a:gd name="T14" fmla="*/ 81 w 81"/>
                <a:gd name="T15" fmla="*/ 16 h 88"/>
                <a:gd name="T16" fmla="*/ 81 w 81"/>
                <a:gd name="T17" fmla="*/ 48 h 88"/>
                <a:gd name="T18" fmla="*/ 69 w 81"/>
                <a:gd name="T19" fmla="*/ 76 h 88"/>
                <a:gd name="T20" fmla="*/ 41 w 81"/>
                <a:gd name="T21" fmla="*/ 88 h 88"/>
                <a:gd name="T22" fmla="*/ 18 w 81"/>
                <a:gd name="T23" fmla="*/ 71 h 88"/>
                <a:gd name="T24" fmla="*/ 41 w 81"/>
                <a:gd name="T25" fmla="*/ 80 h 88"/>
                <a:gd name="T26" fmla="*/ 64 w 81"/>
                <a:gd name="T27" fmla="*/ 71 h 88"/>
                <a:gd name="T28" fmla="*/ 73 w 81"/>
                <a:gd name="T29" fmla="*/ 48 h 88"/>
                <a:gd name="T30" fmla="*/ 73 w 81"/>
                <a:gd name="T31" fmla="*/ 16 h 88"/>
                <a:gd name="T32" fmla="*/ 55 w 81"/>
                <a:gd name="T33" fmla="*/ 9 h 88"/>
                <a:gd name="T34" fmla="*/ 41 w 81"/>
                <a:gd name="T35" fmla="*/ 8 h 88"/>
                <a:gd name="T36" fmla="*/ 26 w 81"/>
                <a:gd name="T37" fmla="*/ 9 h 88"/>
                <a:gd name="T38" fmla="*/ 8 w 81"/>
                <a:gd name="T39" fmla="*/ 16 h 88"/>
                <a:gd name="T40" fmla="*/ 8 w 81"/>
                <a:gd name="T41" fmla="*/ 48 h 88"/>
                <a:gd name="T42" fmla="*/ 18 w 81"/>
                <a:gd name="T43" fmla="*/ 7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1" h="88">
                  <a:moveTo>
                    <a:pt x="41" y="88"/>
                  </a:moveTo>
                  <a:cubicBezTo>
                    <a:pt x="30" y="88"/>
                    <a:pt x="19" y="84"/>
                    <a:pt x="12" y="76"/>
                  </a:cubicBezTo>
                  <a:cubicBezTo>
                    <a:pt x="5" y="69"/>
                    <a:pt x="0" y="59"/>
                    <a:pt x="0" y="48"/>
                  </a:cubicBezTo>
                  <a:lnTo>
                    <a:pt x="0" y="16"/>
                  </a:lnTo>
                  <a:cubicBezTo>
                    <a:pt x="0" y="8"/>
                    <a:pt x="11" y="3"/>
                    <a:pt x="25" y="1"/>
                  </a:cubicBezTo>
                  <a:cubicBezTo>
                    <a:pt x="30" y="1"/>
                    <a:pt x="35" y="0"/>
                    <a:pt x="41" y="0"/>
                  </a:cubicBezTo>
                  <a:cubicBezTo>
                    <a:pt x="46" y="0"/>
                    <a:pt x="51" y="1"/>
                    <a:pt x="56" y="1"/>
                  </a:cubicBezTo>
                  <a:cubicBezTo>
                    <a:pt x="70" y="3"/>
                    <a:pt x="81" y="8"/>
                    <a:pt x="81" y="16"/>
                  </a:cubicBezTo>
                  <a:lnTo>
                    <a:pt x="81" y="48"/>
                  </a:lnTo>
                  <a:cubicBezTo>
                    <a:pt x="81" y="59"/>
                    <a:pt x="77" y="69"/>
                    <a:pt x="69" y="76"/>
                  </a:cubicBezTo>
                  <a:cubicBezTo>
                    <a:pt x="62" y="84"/>
                    <a:pt x="52" y="88"/>
                    <a:pt x="41" y="88"/>
                  </a:cubicBezTo>
                  <a:close/>
                  <a:moveTo>
                    <a:pt x="18" y="71"/>
                  </a:moveTo>
                  <a:cubicBezTo>
                    <a:pt x="23" y="77"/>
                    <a:pt x="32" y="80"/>
                    <a:pt x="41" y="80"/>
                  </a:cubicBezTo>
                  <a:cubicBezTo>
                    <a:pt x="50" y="80"/>
                    <a:pt x="58" y="77"/>
                    <a:pt x="64" y="71"/>
                  </a:cubicBezTo>
                  <a:cubicBezTo>
                    <a:pt x="70" y="65"/>
                    <a:pt x="73" y="57"/>
                    <a:pt x="73" y="48"/>
                  </a:cubicBezTo>
                  <a:lnTo>
                    <a:pt x="73" y="16"/>
                  </a:lnTo>
                  <a:cubicBezTo>
                    <a:pt x="73" y="13"/>
                    <a:pt x="65" y="10"/>
                    <a:pt x="55" y="9"/>
                  </a:cubicBezTo>
                  <a:cubicBezTo>
                    <a:pt x="51" y="9"/>
                    <a:pt x="46" y="8"/>
                    <a:pt x="41" y="8"/>
                  </a:cubicBezTo>
                  <a:cubicBezTo>
                    <a:pt x="36" y="8"/>
                    <a:pt x="31" y="9"/>
                    <a:pt x="26" y="9"/>
                  </a:cubicBezTo>
                  <a:cubicBezTo>
                    <a:pt x="16" y="10"/>
                    <a:pt x="8" y="13"/>
                    <a:pt x="8" y="16"/>
                  </a:cubicBezTo>
                  <a:lnTo>
                    <a:pt x="8" y="48"/>
                  </a:lnTo>
                  <a:cubicBezTo>
                    <a:pt x="8" y="57"/>
                    <a:pt x="12" y="65"/>
                    <a:pt x="18" y="71"/>
                  </a:cubicBezTo>
                  <a:close/>
                </a:path>
              </a:pathLst>
            </a:custGeom>
            <a:solidFill>
              <a:srgbClr val="FF5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1" name="Freeform 2091">
              <a:extLst>
                <a:ext uri="{FF2B5EF4-FFF2-40B4-BE49-F238E27FC236}">
                  <a16:creationId xmlns:a16="http://schemas.microsoft.com/office/drawing/2014/main" id="{D1ABB2F9-0700-49CE-80B1-3A3DEE3A6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3800" y="3808414"/>
              <a:ext cx="88900" cy="147638"/>
            </a:xfrm>
            <a:custGeom>
              <a:avLst/>
              <a:gdLst>
                <a:gd name="T0" fmla="*/ 49 w 267"/>
                <a:gd name="T1" fmla="*/ 426 h 443"/>
                <a:gd name="T2" fmla="*/ 19 w 267"/>
                <a:gd name="T3" fmla="*/ 443 h 443"/>
                <a:gd name="T4" fmla="*/ 20 w 267"/>
                <a:gd name="T5" fmla="*/ 349 h 443"/>
                <a:gd name="T6" fmla="*/ 119 w 267"/>
                <a:gd name="T7" fmla="*/ 162 h 443"/>
                <a:gd name="T8" fmla="*/ 53 w 267"/>
                <a:gd name="T9" fmla="*/ 87 h 443"/>
                <a:gd name="T10" fmla="*/ 99 w 267"/>
                <a:gd name="T11" fmla="*/ 11 h 443"/>
                <a:gd name="T12" fmla="*/ 111 w 267"/>
                <a:gd name="T13" fmla="*/ 1 h 443"/>
                <a:gd name="T14" fmla="*/ 131 w 267"/>
                <a:gd name="T15" fmla="*/ 9 h 443"/>
                <a:gd name="T16" fmla="*/ 247 w 267"/>
                <a:gd name="T17" fmla="*/ 110 h 443"/>
                <a:gd name="T18" fmla="*/ 262 w 267"/>
                <a:gd name="T19" fmla="*/ 129 h 443"/>
                <a:gd name="T20" fmla="*/ 261 w 267"/>
                <a:gd name="T21" fmla="*/ 173 h 443"/>
                <a:gd name="T22" fmla="*/ 49 w 267"/>
                <a:gd name="T23" fmla="*/ 426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7" h="443">
                  <a:moveTo>
                    <a:pt x="49" y="426"/>
                  </a:moveTo>
                  <a:cubicBezTo>
                    <a:pt x="48" y="426"/>
                    <a:pt x="19" y="443"/>
                    <a:pt x="19" y="443"/>
                  </a:cubicBezTo>
                  <a:cubicBezTo>
                    <a:pt x="0" y="415"/>
                    <a:pt x="0" y="377"/>
                    <a:pt x="20" y="349"/>
                  </a:cubicBezTo>
                  <a:cubicBezTo>
                    <a:pt x="59" y="291"/>
                    <a:pt x="93" y="228"/>
                    <a:pt x="119" y="162"/>
                  </a:cubicBezTo>
                  <a:cubicBezTo>
                    <a:pt x="75" y="137"/>
                    <a:pt x="48" y="98"/>
                    <a:pt x="53" y="87"/>
                  </a:cubicBezTo>
                  <a:cubicBezTo>
                    <a:pt x="66" y="60"/>
                    <a:pt x="82" y="35"/>
                    <a:pt x="99" y="11"/>
                  </a:cubicBezTo>
                  <a:cubicBezTo>
                    <a:pt x="102" y="6"/>
                    <a:pt x="106" y="3"/>
                    <a:pt x="111" y="1"/>
                  </a:cubicBezTo>
                  <a:cubicBezTo>
                    <a:pt x="118" y="0"/>
                    <a:pt x="126" y="3"/>
                    <a:pt x="131" y="9"/>
                  </a:cubicBezTo>
                  <a:cubicBezTo>
                    <a:pt x="173" y="38"/>
                    <a:pt x="212" y="72"/>
                    <a:pt x="247" y="110"/>
                  </a:cubicBezTo>
                  <a:cubicBezTo>
                    <a:pt x="253" y="115"/>
                    <a:pt x="258" y="122"/>
                    <a:pt x="262" y="129"/>
                  </a:cubicBezTo>
                  <a:cubicBezTo>
                    <a:pt x="267" y="143"/>
                    <a:pt x="266" y="159"/>
                    <a:pt x="261" y="173"/>
                  </a:cubicBezTo>
                  <a:cubicBezTo>
                    <a:pt x="239" y="251"/>
                    <a:pt x="126" y="328"/>
                    <a:pt x="49" y="426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2" name="Freeform 2092">
              <a:extLst>
                <a:ext uri="{FF2B5EF4-FFF2-40B4-BE49-F238E27FC236}">
                  <a16:creationId xmlns:a16="http://schemas.microsoft.com/office/drawing/2014/main" id="{2557B572-1EEE-4056-BB93-082EF12ED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4113" y="3944939"/>
              <a:ext cx="41275" cy="25400"/>
            </a:xfrm>
            <a:custGeom>
              <a:avLst/>
              <a:gdLst>
                <a:gd name="T0" fmla="*/ 110 w 123"/>
                <a:gd name="T1" fmla="*/ 77 h 77"/>
                <a:gd name="T2" fmla="*/ 0 w 123"/>
                <a:gd name="T3" fmla="*/ 29 h 77"/>
                <a:gd name="T4" fmla="*/ 13 w 123"/>
                <a:gd name="T5" fmla="*/ 0 h 77"/>
                <a:gd name="T6" fmla="*/ 123 w 123"/>
                <a:gd name="T7" fmla="*/ 48 h 77"/>
                <a:gd name="T8" fmla="*/ 110 w 123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7">
                  <a:moveTo>
                    <a:pt x="110" y="77"/>
                  </a:moveTo>
                  <a:lnTo>
                    <a:pt x="0" y="29"/>
                  </a:lnTo>
                  <a:lnTo>
                    <a:pt x="13" y="0"/>
                  </a:lnTo>
                  <a:lnTo>
                    <a:pt x="123" y="48"/>
                  </a:lnTo>
                  <a:lnTo>
                    <a:pt x="110" y="77"/>
                  </a:lnTo>
                  <a:close/>
                </a:path>
              </a:pathLst>
            </a:custGeom>
            <a:solidFill>
              <a:srgbClr val="1C35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3" name="Freeform 2093">
              <a:extLst>
                <a:ext uri="{FF2B5EF4-FFF2-40B4-BE49-F238E27FC236}">
                  <a16:creationId xmlns:a16="http://schemas.microsoft.com/office/drawing/2014/main" id="{B91D1822-0F9B-49DA-B345-E0A597693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5863" y="3914776"/>
              <a:ext cx="42862" cy="74613"/>
            </a:xfrm>
            <a:custGeom>
              <a:avLst/>
              <a:gdLst>
                <a:gd name="T0" fmla="*/ 6 w 129"/>
                <a:gd name="T1" fmla="*/ 116 h 222"/>
                <a:gd name="T2" fmla="*/ 27 w 129"/>
                <a:gd name="T3" fmla="*/ 179 h 222"/>
                <a:gd name="T4" fmla="*/ 96 w 129"/>
                <a:gd name="T5" fmla="*/ 198 h 222"/>
                <a:gd name="T6" fmla="*/ 125 w 129"/>
                <a:gd name="T7" fmla="*/ 152 h 222"/>
                <a:gd name="T8" fmla="*/ 129 w 129"/>
                <a:gd name="T9" fmla="*/ 134 h 222"/>
                <a:gd name="T10" fmla="*/ 124 w 129"/>
                <a:gd name="T11" fmla="*/ 120 h 222"/>
                <a:gd name="T12" fmla="*/ 100 w 129"/>
                <a:gd name="T13" fmla="*/ 82 h 222"/>
                <a:gd name="T14" fmla="*/ 84 w 129"/>
                <a:gd name="T15" fmla="*/ 41 h 222"/>
                <a:gd name="T16" fmla="*/ 20 w 129"/>
                <a:gd name="T17" fmla="*/ 65 h 222"/>
                <a:gd name="T18" fmla="*/ 6 w 129"/>
                <a:gd name="T19" fmla="*/ 11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222">
                  <a:moveTo>
                    <a:pt x="6" y="116"/>
                  </a:moveTo>
                  <a:cubicBezTo>
                    <a:pt x="0" y="140"/>
                    <a:pt x="8" y="165"/>
                    <a:pt x="27" y="179"/>
                  </a:cubicBezTo>
                  <a:cubicBezTo>
                    <a:pt x="47" y="192"/>
                    <a:pt x="75" y="222"/>
                    <a:pt x="96" y="198"/>
                  </a:cubicBezTo>
                  <a:cubicBezTo>
                    <a:pt x="109" y="185"/>
                    <a:pt x="118" y="169"/>
                    <a:pt x="125" y="152"/>
                  </a:cubicBezTo>
                  <a:cubicBezTo>
                    <a:pt x="128" y="146"/>
                    <a:pt x="129" y="140"/>
                    <a:pt x="129" y="134"/>
                  </a:cubicBezTo>
                  <a:cubicBezTo>
                    <a:pt x="128" y="129"/>
                    <a:pt x="126" y="125"/>
                    <a:pt x="124" y="120"/>
                  </a:cubicBezTo>
                  <a:cubicBezTo>
                    <a:pt x="117" y="107"/>
                    <a:pt x="107" y="95"/>
                    <a:pt x="100" y="82"/>
                  </a:cubicBezTo>
                  <a:cubicBezTo>
                    <a:pt x="93" y="69"/>
                    <a:pt x="90" y="54"/>
                    <a:pt x="84" y="41"/>
                  </a:cubicBezTo>
                  <a:cubicBezTo>
                    <a:pt x="67" y="0"/>
                    <a:pt x="30" y="38"/>
                    <a:pt x="20" y="65"/>
                  </a:cubicBezTo>
                  <a:cubicBezTo>
                    <a:pt x="14" y="82"/>
                    <a:pt x="9" y="99"/>
                    <a:pt x="6" y="116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4" name="Freeform 2094">
              <a:extLst>
                <a:ext uri="{FF2B5EF4-FFF2-40B4-BE49-F238E27FC236}">
                  <a16:creationId xmlns:a16="http://schemas.microsoft.com/office/drawing/2014/main" id="{D8568627-2E00-4B3A-AECC-EEF34DECE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9825" y="3721101"/>
              <a:ext cx="138112" cy="153988"/>
            </a:xfrm>
            <a:custGeom>
              <a:avLst/>
              <a:gdLst>
                <a:gd name="T0" fmla="*/ 122 w 413"/>
                <a:gd name="T1" fmla="*/ 335 h 457"/>
                <a:gd name="T2" fmla="*/ 41 w 413"/>
                <a:gd name="T3" fmla="*/ 254 h 457"/>
                <a:gd name="T4" fmla="*/ 8 w 413"/>
                <a:gd name="T5" fmla="*/ 181 h 457"/>
                <a:gd name="T6" fmla="*/ 37 w 413"/>
                <a:gd name="T7" fmla="*/ 43 h 457"/>
                <a:gd name="T8" fmla="*/ 390 w 413"/>
                <a:gd name="T9" fmla="*/ 332 h 457"/>
                <a:gd name="T10" fmla="*/ 369 w 413"/>
                <a:gd name="T11" fmla="*/ 417 h 457"/>
                <a:gd name="T12" fmla="*/ 232 w 413"/>
                <a:gd name="T13" fmla="*/ 409 h 457"/>
                <a:gd name="T14" fmla="*/ 122 w 413"/>
                <a:gd name="T15" fmla="*/ 3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3" h="457">
                  <a:moveTo>
                    <a:pt x="122" y="335"/>
                  </a:moveTo>
                  <a:cubicBezTo>
                    <a:pt x="90" y="313"/>
                    <a:pt x="62" y="286"/>
                    <a:pt x="41" y="254"/>
                  </a:cubicBezTo>
                  <a:cubicBezTo>
                    <a:pt x="25" y="232"/>
                    <a:pt x="14" y="207"/>
                    <a:pt x="8" y="181"/>
                  </a:cubicBezTo>
                  <a:cubicBezTo>
                    <a:pt x="0" y="143"/>
                    <a:pt x="11" y="72"/>
                    <a:pt x="37" y="43"/>
                  </a:cubicBezTo>
                  <a:cubicBezTo>
                    <a:pt x="75" y="0"/>
                    <a:pt x="362" y="300"/>
                    <a:pt x="390" y="332"/>
                  </a:cubicBezTo>
                  <a:cubicBezTo>
                    <a:pt x="413" y="359"/>
                    <a:pt x="395" y="399"/>
                    <a:pt x="369" y="417"/>
                  </a:cubicBezTo>
                  <a:cubicBezTo>
                    <a:pt x="313" y="457"/>
                    <a:pt x="280" y="448"/>
                    <a:pt x="232" y="409"/>
                  </a:cubicBezTo>
                  <a:cubicBezTo>
                    <a:pt x="196" y="381"/>
                    <a:pt x="158" y="359"/>
                    <a:pt x="122" y="3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270" name="Group 2269">
              <a:extLst>
                <a:ext uri="{FF2B5EF4-FFF2-40B4-BE49-F238E27FC236}">
                  <a16:creationId xmlns:a16="http://schemas.microsoft.com/office/drawing/2014/main" id="{9CD4F19B-F04A-4DF2-97F0-463813A43364}"/>
                </a:ext>
              </a:extLst>
            </p:cNvPr>
            <p:cNvGrpSpPr/>
            <p:nvPr/>
          </p:nvGrpSpPr>
          <p:grpSpPr>
            <a:xfrm>
              <a:off x="3962400" y="3573464"/>
              <a:ext cx="723900" cy="638175"/>
              <a:chOff x="3962400" y="3573464"/>
              <a:chExt cx="723900" cy="638175"/>
            </a:xfrm>
          </p:grpSpPr>
          <p:sp>
            <p:nvSpPr>
              <p:cNvPr id="2244" name="Freeform 1933">
                <a:extLst>
                  <a:ext uri="{FF2B5EF4-FFF2-40B4-BE49-F238E27FC236}">
                    <a16:creationId xmlns:a16="http://schemas.microsoft.com/office/drawing/2014/main" id="{57FA3319-EB55-4F19-9528-E3117D7653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9725" y="3884613"/>
                <a:ext cx="52387" cy="146050"/>
              </a:xfrm>
              <a:custGeom>
                <a:avLst/>
                <a:gdLst>
                  <a:gd name="T0" fmla="*/ 160 w 160"/>
                  <a:gd name="T1" fmla="*/ 160 h 438"/>
                  <a:gd name="T2" fmla="*/ 0 w 160"/>
                  <a:gd name="T3" fmla="*/ 0 h 438"/>
                  <a:gd name="T4" fmla="*/ 0 w 160"/>
                  <a:gd name="T5" fmla="*/ 278 h 438"/>
                  <a:gd name="T6" fmla="*/ 160 w 160"/>
                  <a:gd name="T7" fmla="*/ 438 h 438"/>
                  <a:gd name="T8" fmla="*/ 160 w 160"/>
                  <a:gd name="T9" fmla="*/ 160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0" h="438">
                    <a:moveTo>
                      <a:pt x="160" y="160"/>
                    </a:moveTo>
                    <a:lnTo>
                      <a:pt x="0" y="0"/>
                    </a:lnTo>
                    <a:lnTo>
                      <a:pt x="0" y="278"/>
                    </a:lnTo>
                    <a:lnTo>
                      <a:pt x="160" y="438"/>
                    </a:lnTo>
                    <a:lnTo>
                      <a:pt x="160" y="160"/>
                    </a:lnTo>
                    <a:close/>
                  </a:path>
                </a:pathLst>
              </a:custGeom>
              <a:solidFill>
                <a:srgbClr val="0388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5" name="Freeform 1934">
                <a:extLst>
                  <a:ext uri="{FF2B5EF4-FFF2-40B4-BE49-F238E27FC236}">
                    <a16:creationId xmlns:a16="http://schemas.microsoft.com/office/drawing/2014/main" id="{AB93C360-751C-4403-855D-2EC5EC149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2400" y="3884613"/>
                <a:ext cx="274637" cy="52388"/>
              </a:xfrm>
              <a:custGeom>
                <a:avLst/>
                <a:gdLst>
                  <a:gd name="T0" fmla="*/ 160 w 823"/>
                  <a:gd name="T1" fmla="*/ 160 h 160"/>
                  <a:gd name="T2" fmla="*/ 0 w 823"/>
                  <a:gd name="T3" fmla="*/ 0 h 160"/>
                  <a:gd name="T4" fmla="*/ 663 w 823"/>
                  <a:gd name="T5" fmla="*/ 0 h 160"/>
                  <a:gd name="T6" fmla="*/ 823 w 823"/>
                  <a:gd name="T7" fmla="*/ 160 h 160"/>
                  <a:gd name="T8" fmla="*/ 160 w 823"/>
                  <a:gd name="T9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3" h="160">
                    <a:moveTo>
                      <a:pt x="160" y="160"/>
                    </a:moveTo>
                    <a:lnTo>
                      <a:pt x="0" y="0"/>
                    </a:lnTo>
                    <a:lnTo>
                      <a:pt x="663" y="0"/>
                    </a:lnTo>
                    <a:lnTo>
                      <a:pt x="823" y="160"/>
                    </a:lnTo>
                    <a:lnTo>
                      <a:pt x="160" y="160"/>
                    </a:lnTo>
                    <a:close/>
                  </a:path>
                </a:pathLst>
              </a:custGeom>
              <a:solidFill>
                <a:srgbClr val="369D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6" name="Freeform 1935">
                <a:extLst>
                  <a:ext uri="{FF2B5EF4-FFF2-40B4-BE49-F238E27FC236}">
                    <a16:creationId xmlns:a16="http://schemas.microsoft.com/office/drawing/2014/main" id="{387EDE91-48ED-455B-847E-711A8B5979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2400" y="3884613"/>
                <a:ext cx="53975" cy="146050"/>
              </a:xfrm>
              <a:custGeom>
                <a:avLst/>
                <a:gdLst>
                  <a:gd name="T0" fmla="*/ 160 w 160"/>
                  <a:gd name="T1" fmla="*/ 160 h 438"/>
                  <a:gd name="T2" fmla="*/ 0 w 160"/>
                  <a:gd name="T3" fmla="*/ 0 h 438"/>
                  <a:gd name="T4" fmla="*/ 0 w 160"/>
                  <a:gd name="T5" fmla="*/ 278 h 438"/>
                  <a:gd name="T6" fmla="*/ 160 w 160"/>
                  <a:gd name="T7" fmla="*/ 438 h 438"/>
                  <a:gd name="T8" fmla="*/ 160 w 160"/>
                  <a:gd name="T9" fmla="*/ 160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0" h="438">
                    <a:moveTo>
                      <a:pt x="160" y="160"/>
                    </a:moveTo>
                    <a:lnTo>
                      <a:pt x="0" y="0"/>
                    </a:lnTo>
                    <a:lnTo>
                      <a:pt x="0" y="278"/>
                    </a:lnTo>
                    <a:lnTo>
                      <a:pt x="160" y="438"/>
                    </a:lnTo>
                    <a:lnTo>
                      <a:pt x="160" y="160"/>
                    </a:lnTo>
                    <a:close/>
                  </a:path>
                </a:pathLst>
              </a:custGeom>
              <a:solidFill>
                <a:srgbClr val="0388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7" name="Freeform 1936">
                <a:extLst>
                  <a:ext uri="{FF2B5EF4-FFF2-40B4-BE49-F238E27FC236}">
                    <a16:creationId xmlns:a16="http://schemas.microsoft.com/office/drawing/2014/main" id="{BD0E9436-62BD-4B0D-9A9C-9F9350ACA7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6375" y="3937001"/>
                <a:ext cx="220662" cy="93663"/>
              </a:xfrm>
              <a:custGeom>
                <a:avLst/>
                <a:gdLst>
                  <a:gd name="T0" fmla="*/ 0 w 663"/>
                  <a:gd name="T1" fmla="*/ 0 h 278"/>
                  <a:gd name="T2" fmla="*/ 0 w 663"/>
                  <a:gd name="T3" fmla="*/ 278 h 278"/>
                  <a:gd name="T4" fmla="*/ 103 w 663"/>
                  <a:gd name="T5" fmla="*/ 278 h 278"/>
                  <a:gd name="T6" fmla="*/ 170 w 663"/>
                  <a:gd name="T7" fmla="*/ 116 h 278"/>
                  <a:gd name="T8" fmla="*/ 331 w 663"/>
                  <a:gd name="T9" fmla="*/ 49 h 278"/>
                  <a:gd name="T10" fmla="*/ 493 w 663"/>
                  <a:gd name="T11" fmla="*/ 116 h 278"/>
                  <a:gd name="T12" fmla="*/ 560 w 663"/>
                  <a:gd name="T13" fmla="*/ 278 h 278"/>
                  <a:gd name="T14" fmla="*/ 663 w 663"/>
                  <a:gd name="T15" fmla="*/ 278 h 278"/>
                  <a:gd name="T16" fmla="*/ 663 w 663"/>
                  <a:gd name="T17" fmla="*/ 0 h 278"/>
                  <a:gd name="T18" fmla="*/ 0 w 663"/>
                  <a:gd name="T19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3" h="278">
                    <a:moveTo>
                      <a:pt x="0" y="0"/>
                    </a:moveTo>
                    <a:lnTo>
                      <a:pt x="0" y="278"/>
                    </a:lnTo>
                    <a:lnTo>
                      <a:pt x="103" y="278"/>
                    </a:lnTo>
                    <a:cubicBezTo>
                      <a:pt x="103" y="217"/>
                      <a:pt x="127" y="159"/>
                      <a:pt x="170" y="116"/>
                    </a:cubicBezTo>
                    <a:cubicBezTo>
                      <a:pt x="213" y="73"/>
                      <a:pt x="271" y="49"/>
                      <a:pt x="331" y="49"/>
                    </a:cubicBezTo>
                    <a:cubicBezTo>
                      <a:pt x="392" y="49"/>
                      <a:pt x="450" y="73"/>
                      <a:pt x="493" y="116"/>
                    </a:cubicBezTo>
                    <a:cubicBezTo>
                      <a:pt x="536" y="159"/>
                      <a:pt x="560" y="217"/>
                      <a:pt x="560" y="278"/>
                    </a:cubicBezTo>
                    <a:lnTo>
                      <a:pt x="663" y="278"/>
                    </a:lnTo>
                    <a:lnTo>
                      <a:pt x="66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3" name="Freeform 2073">
                <a:extLst>
                  <a:ext uri="{FF2B5EF4-FFF2-40B4-BE49-F238E27FC236}">
                    <a16:creationId xmlns:a16="http://schemas.microsoft.com/office/drawing/2014/main" id="{0357AB6F-7756-4F8B-964A-2CF60F298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5013" y="3656014"/>
                <a:ext cx="46037" cy="96838"/>
              </a:xfrm>
              <a:custGeom>
                <a:avLst/>
                <a:gdLst>
                  <a:gd name="T0" fmla="*/ 0 w 140"/>
                  <a:gd name="T1" fmla="*/ 289 h 289"/>
                  <a:gd name="T2" fmla="*/ 140 w 140"/>
                  <a:gd name="T3" fmla="*/ 234 h 289"/>
                  <a:gd name="T4" fmla="*/ 140 w 140"/>
                  <a:gd name="T5" fmla="*/ 0 h 289"/>
                  <a:gd name="T6" fmla="*/ 0 w 140"/>
                  <a:gd name="T7" fmla="*/ 56 h 289"/>
                  <a:gd name="T8" fmla="*/ 0 w 140"/>
                  <a:gd name="T9" fmla="*/ 289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289">
                    <a:moveTo>
                      <a:pt x="0" y="289"/>
                    </a:moveTo>
                    <a:lnTo>
                      <a:pt x="140" y="234"/>
                    </a:lnTo>
                    <a:lnTo>
                      <a:pt x="140" y="0"/>
                    </a:lnTo>
                    <a:lnTo>
                      <a:pt x="0" y="56"/>
                    </a:lnTo>
                    <a:lnTo>
                      <a:pt x="0" y="289"/>
                    </a:lnTo>
                    <a:close/>
                  </a:path>
                </a:pathLst>
              </a:custGeom>
              <a:solidFill>
                <a:srgbClr val="FAD3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4" name="Freeform 2074">
                <a:extLst>
                  <a:ext uri="{FF2B5EF4-FFF2-40B4-BE49-F238E27FC236}">
                    <a16:creationId xmlns:a16="http://schemas.microsoft.com/office/drawing/2014/main" id="{496A052D-2927-4453-B657-661ED736BB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0875" y="3778251"/>
                <a:ext cx="46037" cy="96838"/>
              </a:xfrm>
              <a:custGeom>
                <a:avLst/>
                <a:gdLst>
                  <a:gd name="T0" fmla="*/ 0 w 140"/>
                  <a:gd name="T1" fmla="*/ 289 h 289"/>
                  <a:gd name="T2" fmla="*/ 140 w 140"/>
                  <a:gd name="T3" fmla="*/ 233 h 289"/>
                  <a:gd name="T4" fmla="*/ 140 w 140"/>
                  <a:gd name="T5" fmla="*/ 0 h 289"/>
                  <a:gd name="T6" fmla="*/ 0 w 140"/>
                  <a:gd name="T7" fmla="*/ 55 h 289"/>
                  <a:gd name="T8" fmla="*/ 0 w 140"/>
                  <a:gd name="T9" fmla="*/ 289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289">
                    <a:moveTo>
                      <a:pt x="0" y="289"/>
                    </a:moveTo>
                    <a:lnTo>
                      <a:pt x="140" y="233"/>
                    </a:lnTo>
                    <a:lnTo>
                      <a:pt x="140" y="0"/>
                    </a:lnTo>
                    <a:lnTo>
                      <a:pt x="0" y="55"/>
                    </a:lnTo>
                    <a:lnTo>
                      <a:pt x="0" y="289"/>
                    </a:lnTo>
                    <a:close/>
                  </a:path>
                </a:pathLst>
              </a:custGeom>
              <a:solidFill>
                <a:srgbClr val="FAD3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5" name="Freeform 2075">
                <a:extLst>
                  <a:ext uri="{FF2B5EF4-FFF2-40B4-BE49-F238E27FC236}">
                    <a16:creationId xmlns:a16="http://schemas.microsoft.com/office/drawing/2014/main" id="{9CEC2CB3-0AC7-4DDD-879B-C87E466D6C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9463" y="3813176"/>
                <a:ext cx="46037" cy="96838"/>
              </a:xfrm>
              <a:custGeom>
                <a:avLst/>
                <a:gdLst>
                  <a:gd name="T0" fmla="*/ 0 w 140"/>
                  <a:gd name="T1" fmla="*/ 289 h 289"/>
                  <a:gd name="T2" fmla="*/ 140 w 140"/>
                  <a:gd name="T3" fmla="*/ 234 h 289"/>
                  <a:gd name="T4" fmla="*/ 140 w 140"/>
                  <a:gd name="T5" fmla="*/ 0 h 289"/>
                  <a:gd name="T6" fmla="*/ 0 w 140"/>
                  <a:gd name="T7" fmla="*/ 56 h 289"/>
                  <a:gd name="T8" fmla="*/ 0 w 140"/>
                  <a:gd name="T9" fmla="*/ 289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289">
                    <a:moveTo>
                      <a:pt x="0" y="289"/>
                    </a:moveTo>
                    <a:lnTo>
                      <a:pt x="140" y="234"/>
                    </a:lnTo>
                    <a:lnTo>
                      <a:pt x="140" y="0"/>
                    </a:lnTo>
                    <a:lnTo>
                      <a:pt x="0" y="56"/>
                    </a:lnTo>
                    <a:lnTo>
                      <a:pt x="0" y="289"/>
                    </a:lnTo>
                    <a:close/>
                  </a:path>
                </a:pathLst>
              </a:custGeom>
              <a:solidFill>
                <a:srgbClr val="FAD3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6" name="Freeform 2076">
                <a:extLst>
                  <a:ext uri="{FF2B5EF4-FFF2-40B4-BE49-F238E27FC236}">
                    <a16:creationId xmlns:a16="http://schemas.microsoft.com/office/drawing/2014/main" id="{14C77182-C896-44B2-A6A2-300E2B6628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688" y="3573464"/>
                <a:ext cx="74612" cy="96838"/>
              </a:xfrm>
              <a:custGeom>
                <a:avLst/>
                <a:gdLst>
                  <a:gd name="T0" fmla="*/ 140 w 224"/>
                  <a:gd name="T1" fmla="*/ 0 h 289"/>
                  <a:gd name="T2" fmla="*/ 224 w 224"/>
                  <a:gd name="T3" fmla="*/ 234 h 289"/>
                  <a:gd name="T4" fmla="*/ 84 w 224"/>
                  <a:gd name="T5" fmla="*/ 289 h 289"/>
                  <a:gd name="T6" fmla="*/ 0 w 224"/>
                  <a:gd name="T7" fmla="*/ 56 h 289"/>
                  <a:gd name="T8" fmla="*/ 140 w 224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4" h="289">
                    <a:moveTo>
                      <a:pt x="140" y="0"/>
                    </a:moveTo>
                    <a:cubicBezTo>
                      <a:pt x="140" y="0"/>
                      <a:pt x="153" y="163"/>
                      <a:pt x="224" y="234"/>
                    </a:cubicBezTo>
                    <a:lnTo>
                      <a:pt x="84" y="289"/>
                    </a:lnTo>
                    <a:cubicBezTo>
                      <a:pt x="13" y="218"/>
                      <a:pt x="0" y="56"/>
                      <a:pt x="0" y="56"/>
                    </a:cubicBezTo>
                    <a:lnTo>
                      <a:pt x="140" y="0"/>
                    </a:lnTo>
                    <a:close/>
                  </a:path>
                </a:pathLst>
              </a:custGeom>
              <a:solidFill>
                <a:srgbClr val="FAD3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7" name="Freeform 2077">
                <a:extLst>
                  <a:ext uri="{FF2B5EF4-FFF2-40B4-BE49-F238E27FC236}">
                    <a16:creationId xmlns:a16="http://schemas.microsoft.com/office/drawing/2014/main" id="{2810BF58-AA65-4DBE-AA9B-1AE238E5DF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5338" y="3979864"/>
                <a:ext cx="74612" cy="98425"/>
              </a:xfrm>
              <a:custGeom>
                <a:avLst/>
                <a:gdLst>
                  <a:gd name="T0" fmla="*/ 141 w 225"/>
                  <a:gd name="T1" fmla="*/ 0 h 289"/>
                  <a:gd name="T2" fmla="*/ 225 w 225"/>
                  <a:gd name="T3" fmla="*/ 233 h 289"/>
                  <a:gd name="T4" fmla="*/ 84 w 225"/>
                  <a:gd name="T5" fmla="*/ 289 h 289"/>
                  <a:gd name="T6" fmla="*/ 0 w 225"/>
                  <a:gd name="T7" fmla="*/ 55 h 289"/>
                  <a:gd name="T8" fmla="*/ 141 w 225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5" h="289">
                    <a:moveTo>
                      <a:pt x="141" y="0"/>
                    </a:moveTo>
                    <a:cubicBezTo>
                      <a:pt x="141" y="0"/>
                      <a:pt x="154" y="162"/>
                      <a:pt x="225" y="233"/>
                    </a:cubicBezTo>
                    <a:lnTo>
                      <a:pt x="84" y="289"/>
                    </a:lnTo>
                    <a:cubicBezTo>
                      <a:pt x="13" y="218"/>
                      <a:pt x="0" y="55"/>
                      <a:pt x="0" y="55"/>
                    </a:cubicBez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FAD3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9" name="Freeform 2079">
                <a:extLst>
                  <a:ext uri="{FF2B5EF4-FFF2-40B4-BE49-F238E27FC236}">
                    <a16:creationId xmlns:a16="http://schemas.microsoft.com/office/drawing/2014/main" id="{F1EEB20A-3493-4264-BEFE-296F4505AB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8988" y="3708401"/>
                <a:ext cx="73025" cy="41275"/>
              </a:xfrm>
              <a:custGeom>
                <a:avLst/>
                <a:gdLst>
                  <a:gd name="T0" fmla="*/ 160 w 218"/>
                  <a:gd name="T1" fmla="*/ 19 h 122"/>
                  <a:gd name="T2" fmla="*/ 134 w 218"/>
                  <a:gd name="T3" fmla="*/ 0 h 122"/>
                  <a:gd name="T4" fmla="*/ 120 w 218"/>
                  <a:gd name="T5" fmla="*/ 2 h 122"/>
                  <a:gd name="T6" fmla="*/ 67 w 218"/>
                  <a:gd name="T7" fmla="*/ 9 h 122"/>
                  <a:gd name="T8" fmla="*/ 47 w 218"/>
                  <a:gd name="T9" fmla="*/ 16 h 122"/>
                  <a:gd name="T10" fmla="*/ 24 w 218"/>
                  <a:gd name="T11" fmla="*/ 22 h 122"/>
                  <a:gd name="T12" fmla="*/ 9 w 218"/>
                  <a:gd name="T13" fmla="*/ 24 h 122"/>
                  <a:gd name="T14" fmla="*/ 0 w 218"/>
                  <a:gd name="T15" fmla="*/ 35 h 122"/>
                  <a:gd name="T16" fmla="*/ 7 w 218"/>
                  <a:gd name="T17" fmla="*/ 47 h 122"/>
                  <a:gd name="T18" fmla="*/ 40 w 218"/>
                  <a:gd name="T19" fmla="*/ 62 h 122"/>
                  <a:gd name="T20" fmla="*/ 77 w 218"/>
                  <a:gd name="T21" fmla="*/ 67 h 122"/>
                  <a:gd name="T22" fmla="*/ 105 w 218"/>
                  <a:gd name="T23" fmla="*/ 86 h 122"/>
                  <a:gd name="T24" fmla="*/ 66 w 218"/>
                  <a:gd name="T25" fmla="*/ 88 h 122"/>
                  <a:gd name="T26" fmla="*/ 45 w 218"/>
                  <a:gd name="T27" fmla="*/ 103 h 122"/>
                  <a:gd name="T28" fmla="*/ 45 w 218"/>
                  <a:gd name="T29" fmla="*/ 109 h 122"/>
                  <a:gd name="T30" fmla="*/ 47 w 218"/>
                  <a:gd name="T31" fmla="*/ 113 h 122"/>
                  <a:gd name="T32" fmla="*/ 65 w 218"/>
                  <a:gd name="T33" fmla="*/ 119 h 122"/>
                  <a:gd name="T34" fmla="*/ 77 w 218"/>
                  <a:gd name="T35" fmla="*/ 116 h 122"/>
                  <a:gd name="T36" fmla="*/ 123 w 218"/>
                  <a:gd name="T37" fmla="*/ 118 h 122"/>
                  <a:gd name="T38" fmla="*/ 166 w 218"/>
                  <a:gd name="T39" fmla="*/ 120 h 122"/>
                  <a:gd name="T40" fmla="*/ 180 w 218"/>
                  <a:gd name="T41" fmla="*/ 116 h 122"/>
                  <a:gd name="T42" fmla="*/ 195 w 218"/>
                  <a:gd name="T43" fmla="*/ 105 h 122"/>
                  <a:gd name="T44" fmla="*/ 207 w 218"/>
                  <a:gd name="T45" fmla="*/ 75 h 122"/>
                  <a:gd name="T46" fmla="*/ 160 w 218"/>
                  <a:gd name="T47" fmla="*/ 19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18" h="122">
                    <a:moveTo>
                      <a:pt x="160" y="19"/>
                    </a:moveTo>
                    <a:cubicBezTo>
                      <a:pt x="154" y="10"/>
                      <a:pt x="145" y="3"/>
                      <a:pt x="134" y="0"/>
                    </a:cubicBezTo>
                    <a:cubicBezTo>
                      <a:pt x="129" y="0"/>
                      <a:pt x="125" y="0"/>
                      <a:pt x="120" y="2"/>
                    </a:cubicBezTo>
                    <a:cubicBezTo>
                      <a:pt x="103" y="6"/>
                      <a:pt x="85" y="8"/>
                      <a:pt x="67" y="9"/>
                    </a:cubicBezTo>
                    <a:cubicBezTo>
                      <a:pt x="60" y="11"/>
                      <a:pt x="53" y="13"/>
                      <a:pt x="47" y="16"/>
                    </a:cubicBezTo>
                    <a:cubicBezTo>
                      <a:pt x="39" y="19"/>
                      <a:pt x="31" y="21"/>
                      <a:pt x="24" y="22"/>
                    </a:cubicBezTo>
                    <a:cubicBezTo>
                      <a:pt x="19" y="22"/>
                      <a:pt x="14" y="23"/>
                      <a:pt x="9" y="24"/>
                    </a:cubicBezTo>
                    <a:cubicBezTo>
                      <a:pt x="4" y="26"/>
                      <a:pt x="1" y="30"/>
                      <a:pt x="0" y="35"/>
                    </a:cubicBezTo>
                    <a:cubicBezTo>
                      <a:pt x="1" y="40"/>
                      <a:pt x="3" y="44"/>
                      <a:pt x="7" y="47"/>
                    </a:cubicBezTo>
                    <a:cubicBezTo>
                      <a:pt x="17" y="55"/>
                      <a:pt x="28" y="60"/>
                      <a:pt x="40" y="62"/>
                    </a:cubicBezTo>
                    <a:cubicBezTo>
                      <a:pt x="52" y="63"/>
                      <a:pt x="65" y="65"/>
                      <a:pt x="77" y="67"/>
                    </a:cubicBezTo>
                    <a:cubicBezTo>
                      <a:pt x="87" y="72"/>
                      <a:pt x="97" y="78"/>
                      <a:pt x="105" y="86"/>
                    </a:cubicBezTo>
                    <a:cubicBezTo>
                      <a:pt x="92" y="84"/>
                      <a:pt x="79" y="85"/>
                      <a:pt x="66" y="88"/>
                    </a:cubicBezTo>
                    <a:cubicBezTo>
                      <a:pt x="57" y="89"/>
                      <a:pt x="49" y="95"/>
                      <a:pt x="45" y="103"/>
                    </a:cubicBezTo>
                    <a:cubicBezTo>
                      <a:pt x="44" y="105"/>
                      <a:pt x="44" y="107"/>
                      <a:pt x="45" y="109"/>
                    </a:cubicBezTo>
                    <a:cubicBezTo>
                      <a:pt x="45" y="110"/>
                      <a:pt x="46" y="112"/>
                      <a:pt x="47" y="113"/>
                    </a:cubicBezTo>
                    <a:cubicBezTo>
                      <a:pt x="52" y="117"/>
                      <a:pt x="58" y="120"/>
                      <a:pt x="65" y="119"/>
                    </a:cubicBezTo>
                    <a:cubicBezTo>
                      <a:pt x="69" y="118"/>
                      <a:pt x="73" y="117"/>
                      <a:pt x="77" y="116"/>
                    </a:cubicBezTo>
                    <a:cubicBezTo>
                      <a:pt x="92" y="113"/>
                      <a:pt x="108" y="113"/>
                      <a:pt x="123" y="118"/>
                    </a:cubicBezTo>
                    <a:cubicBezTo>
                      <a:pt x="137" y="121"/>
                      <a:pt x="152" y="122"/>
                      <a:pt x="166" y="120"/>
                    </a:cubicBezTo>
                    <a:cubicBezTo>
                      <a:pt x="171" y="120"/>
                      <a:pt x="176" y="119"/>
                      <a:pt x="180" y="116"/>
                    </a:cubicBezTo>
                    <a:cubicBezTo>
                      <a:pt x="183" y="114"/>
                      <a:pt x="194" y="109"/>
                      <a:pt x="195" y="105"/>
                    </a:cubicBezTo>
                    <a:cubicBezTo>
                      <a:pt x="199" y="95"/>
                      <a:pt x="218" y="83"/>
                      <a:pt x="207" y="75"/>
                    </a:cubicBezTo>
                    <a:cubicBezTo>
                      <a:pt x="198" y="68"/>
                      <a:pt x="168" y="28"/>
                      <a:pt x="160" y="19"/>
                    </a:cubicBezTo>
                    <a:close/>
                  </a:path>
                </a:pathLst>
              </a:custGeom>
              <a:solidFill>
                <a:srgbClr val="FF9E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5" name="Freeform 2095">
                <a:extLst>
                  <a:ext uri="{FF2B5EF4-FFF2-40B4-BE49-F238E27FC236}">
                    <a16:creationId xmlns:a16="http://schemas.microsoft.com/office/drawing/2014/main" id="{0288FE28-D35E-4376-BFFB-6D6CBA2B8A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2400" y="4038601"/>
                <a:ext cx="146050" cy="101600"/>
              </a:xfrm>
              <a:custGeom>
                <a:avLst/>
                <a:gdLst>
                  <a:gd name="T0" fmla="*/ 49 w 443"/>
                  <a:gd name="T1" fmla="*/ 301 h 304"/>
                  <a:gd name="T2" fmla="*/ 8 w 443"/>
                  <a:gd name="T3" fmla="*/ 262 h 304"/>
                  <a:gd name="T4" fmla="*/ 18 w 443"/>
                  <a:gd name="T5" fmla="*/ 207 h 304"/>
                  <a:gd name="T6" fmla="*/ 263 w 443"/>
                  <a:gd name="T7" fmla="*/ 25 h 304"/>
                  <a:gd name="T8" fmla="*/ 281 w 443"/>
                  <a:gd name="T9" fmla="*/ 16 h 304"/>
                  <a:gd name="T10" fmla="*/ 418 w 443"/>
                  <a:gd name="T11" fmla="*/ 129 h 304"/>
                  <a:gd name="T12" fmla="*/ 374 w 443"/>
                  <a:gd name="T13" fmla="*/ 301 h 304"/>
                  <a:gd name="T14" fmla="*/ 354 w 443"/>
                  <a:gd name="T15" fmla="*/ 304 h 304"/>
                  <a:gd name="T16" fmla="*/ 49 w 443"/>
                  <a:gd name="T17" fmla="*/ 301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3" h="304">
                    <a:moveTo>
                      <a:pt x="49" y="301"/>
                    </a:moveTo>
                    <a:cubicBezTo>
                      <a:pt x="33" y="302"/>
                      <a:pt x="16" y="286"/>
                      <a:pt x="8" y="262"/>
                    </a:cubicBezTo>
                    <a:cubicBezTo>
                      <a:pt x="0" y="243"/>
                      <a:pt x="4" y="221"/>
                      <a:pt x="18" y="207"/>
                    </a:cubicBezTo>
                    <a:lnTo>
                      <a:pt x="263" y="25"/>
                    </a:lnTo>
                    <a:cubicBezTo>
                      <a:pt x="269" y="21"/>
                      <a:pt x="275" y="18"/>
                      <a:pt x="281" y="16"/>
                    </a:cubicBezTo>
                    <a:cubicBezTo>
                      <a:pt x="331" y="0"/>
                      <a:pt x="392" y="50"/>
                      <a:pt x="418" y="129"/>
                    </a:cubicBezTo>
                    <a:cubicBezTo>
                      <a:pt x="443" y="208"/>
                      <a:pt x="423" y="284"/>
                      <a:pt x="374" y="301"/>
                    </a:cubicBezTo>
                    <a:cubicBezTo>
                      <a:pt x="367" y="303"/>
                      <a:pt x="360" y="304"/>
                      <a:pt x="354" y="304"/>
                    </a:cubicBezTo>
                    <a:lnTo>
                      <a:pt x="49" y="30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6" name="Freeform 2096">
                <a:extLst>
                  <a:ext uri="{FF2B5EF4-FFF2-40B4-BE49-F238E27FC236}">
                    <a16:creationId xmlns:a16="http://schemas.microsoft.com/office/drawing/2014/main" id="{155A7E0A-29E6-48F9-81A3-D52B108DD0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2250" y="4038601"/>
                <a:ext cx="76200" cy="106363"/>
              </a:xfrm>
              <a:custGeom>
                <a:avLst/>
                <a:gdLst>
                  <a:gd name="T0" fmla="*/ 206 w 231"/>
                  <a:gd name="T1" fmla="*/ 129 h 317"/>
                  <a:gd name="T2" fmla="*/ 162 w 231"/>
                  <a:gd name="T3" fmla="*/ 301 h 317"/>
                  <a:gd name="T4" fmla="*/ 25 w 231"/>
                  <a:gd name="T5" fmla="*/ 187 h 317"/>
                  <a:gd name="T6" fmla="*/ 69 w 231"/>
                  <a:gd name="T7" fmla="*/ 16 h 317"/>
                  <a:gd name="T8" fmla="*/ 206 w 231"/>
                  <a:gd name="T9" fmla="*/ 129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317">
                    <a:moveTo>
                      <a:pt x="206" y="129"/>
                    </a:moveTo>
                    <a:cubicBezTo>
                      <a:pt x="231" y="208"/>
                      <a:pt x="211" y="284"/>
                      <a:pt x="162" y="301"/>
                    </a:cubicBezTo>
                    <a:cubicBezTo>
                      <a:pt x="112" y="317"/>
                      <a:pt x="51" y="266"/>
                      <a:pt x="25" y="187"/>
                    </a:cubicBezTo>
                    <a:cubicBezTo>
                      <a:pt x="0" y="109"/>
                      <a:pt x="19" y="32"/>
                      <a:pt x="69" y="16"/>
                    </a:cubicBezTo>
                    <a:cubicBezTo>
                      <a:pt x="119" y="0"/>
                      <a:pt x="180" y="50"/>
                      <a:pt x="206" y="129"/>
                    </a:cubicBezTo>
                    <a:close/>
                  </a:path>
                </a:pathLst>
              </a:custGeom>
              <a:solidFill>
                <a:srgbClr val="369D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7" name="Freeform 2097">
                <a:extLst>
                  <a:ext uri="{FF2B5EF4-FFF2-40B4-BE49-F238E27FC236}">
                    <a16:creationId xmlns:a16="http://schemas.microsoft.com/office/drawing/2014/main" id="{B3F015BD-99A5-460F-B246-2383143C14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2400" y="4103689"/>
                <a:ext cx="25400" cy="36513"/>
              </a:xfrm>
              <a:custGeom>
                <a:avLst/>
                <a:gdLst>
                  <a:gd name="T0" fmla="*/ 69 w 78"/>
                  <a:gd name="T1" fmla="*/ 44 h 108"/>
                  <a:gd name="T2" fmla="*/ 55 w 78"/>
                  <a:gd name="T3" fmla="*/ 102 h 108"/>
                  <a:gd name="T4" fmla="*/ 8 w 78"/>
                  <a:gd name="T5" fmla="*/ 64 h 108"/>
                  <a:gd name="T6" fmla="*/ 23 w 78"/>
                  <a:gd name="T7" fmla="*/ 6 h 108"/>
                  <a:gd name="T8" fmla="*/ 69 w 78"/>
                  <a:gd name="T9" fmla="*/ 4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108">
                    <a:moveTo>
                      <a:pt x="69" y="44"/>
                    </a:moveTo>
                    <a:cubicBezTo>
                      <a:pt x="78" y="71"/>
                      <a:pt x="71" y="97"/>
                      <a:pt x="55" y="102"/>
                    </a:cubicBezTo>
                    <a:cubicBezTo>
                      <a:pt x="38" y="108"/>
                      <a:pt x="17" y="91"/>
                      <a:pt x="8" y="64"/>
                    </a:cubicBezTo>
                    <a:cubicBezTo>
                      <a:pt x="0" y="37"/>
                      <a:pt x="6" y="11"/>
                      <a:pt x="23" y="6"/>
                    </a:cubicBezTo>
                    <a:cubicBezTo>
                      <a:pt x="40" y="0"/>
                      <a:pt x="61" y="17"/>
                      <a:pt x="69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8" name="Freeform 2098">
                <a:extLst>
                  <a:ext uri="{FF2B5EF4-FFF2-40B4-BE49-F238E27FC236}">
                    <a16:creationId xmlns:a16="http://schemas.microsoft.com/office/drawing/2014/main" id="{C1C3B6AB-C923-406A-9BE7-0A3EAB80F3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3263" y="4183064"/>
                <a:ext cx="112712" cy="28575"/>
              </a:xfrm>
              <a:custGeom>
                <a:avLst/>
                <a:gdLst>
                  <a:gd name="T0" fmla="*/ 252 w 338"/>
                  <a:gd name="T1" fmla="*/ 85 h 85"/>
                  <a:gd name="T2" fmla="*/ 338 w 338"/>
                  <a:gd name="T3" fmla="*/ 0 h 85"/>
                  <a:gd name="T4" fmla="*/ 85 w 338"/>
                  <a:gd name="T5" fmla="*/ 0 h 85"/>
                  <a:gd name="T6" fmla="*/ 0 w 338"/>
                  <a:gd name="T7" fmla="*/ 85 h 85"/>
                  <a:gd name="T8" fmla="*/ 252 w 338"/>
                  <a:gd name="T9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85">
                    <a:moveTo>
                      <a:pt x="252" y="85"/>
                    </a:moveTo>
                    <a:lnTo>
                      <a:pt x="338" y="0"/>
                    </a:lnTo>
                    <a:lnTo>
                      <a:pt x="85" y="0"/>
                    </a:lnTo>
                    <a:lnTo>
                      <a:pt x="0" y="85"/>
                    </a:lnTo>
                    <a:lnTo>
                      <a:pt x="252" y="85"/>
                    </a:lnTo>
                    <a:close/>
                  </a:path>
                </a:pathLst>
              </a:custGeom>
              <a:solidFill>
                <a:srgbClr val="FAD3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9" name="Freeform 2099">
                <a:extLst>
                  <a:ext uri="{FF2B5EF4-FFF2-40B4-BE49-F238E27FC236}">
                    <a16:creationId xmlns:a16="http://schemas.microsoft.com/office/drawing/2014/main" id="{E7E603CE-1566-44BD-8454-7539D4E3DB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2450" y="4051301"/>
                <a:ext cx="100012" cy="147638"/>
              </a:xfrm>
              <a:custGeom>
                <a:avLst/>
                <a:gdLst>
                  <a:gd name="T0" fmla="*/ 100 w 299"/>
                  <a:gd name="T1" fmla="*/ 35 h 439"/>
                  <a:gd name="T2" fmla="*/ 199 w 299"/>
                  <a:gd name="T3" fmla="*/ 35 h 439"/>
                  <a:gd name="T4" fmla="*/ 296 w 299"/>
                  <a:gd name="T5" fmla="*/ 325 h 439"/>
                  <a:gd name="T6" fmla="*/ 299 w 299"/>
                  <a:gd name="T7" fmla="*/ 344 h 439"/>
                  <a:gd name="T8" fmla="*/ 150 w 299"/>
                  <a:gd name="T9" fmla="*/ 439 h 439"/>
                  <a:gd name="T10" fmla="*/ 0 w 299"/>
                  <a:gd name="T11" fmla="*/ 344 h 439"/>
                  <a:gd name="T12" fmla="*/ 3 w 299"/>
                  <a:gd name="T13" fmla="*/ 325 h 439"/>
                  <a:gd name="T14" fmla="*/ 100 w 299"/>
                  <a:gd name="T15" fmla="*/ 35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9" h="439">
                    <a:moveTo>
                      <a:pt x="100" y="35"/>
                    </a:moveTo>
                    <a:cubicBezTo>
                      <a:pt x="124" y="0"/>
                      <a:pt x="175" y="0"/>
                      <a:pt x="199" y="35"/>
                    </a:cubicBezTo>
                    <a:lnTo>
                      <a:pt x="296" y="325"/>
                    </a:lnTo>
                    <a:cubicBezTo>
                      <a:pt x="298" y="331"/>
                      <a:pt x="299" y="337"/>
                      <a:pt x="299" y="344"/>
                    </a:cubicBezTo>
                    <a:cubicBezTo>
                      <a:pt x="299" y="397"/>
                      <a:pt x="232" y="439"/>
                      <a:pt x="150" y="439"/>
                    </a:cubicBezTo>
                    <a:cubicBezTo>
                      <a:pt x="67" y="439"/>
                      <a:pt x="0" y="397"/>
                      <a:pt x="0" y="344"/>
                    </a:cubicBezTo>
                    <a:cubicBezTo>
                      <a:pt x="0" y="337"/>
                      <a:pt x="1" y="331"/>
                      <a:pt x="3" y="325"/>
                    </a:cubicBezTo>
                    <a:lnTo>
                      <a:pt x="100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0" name="Oval 2100">
                <a:extLst>
                  <a:ext uri="{FF2B5EF4-FFF2-40B4-BE49-F238E27FC236}">
                    <a16:creationId xmlns:a16="http://schemas.microsoft.com/office/drawing/2014/main" id="{B497092B-8BD9-4500-A594-AB0F7134A6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2450" y="4133851"/>
                <a:ext cx="100012" cy="650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1" name="Oval 2101">
                <a:extLst>
                  <a:ext uri="{FF2B5EF4-FFF2-40B4-BE49-F238E27FC236}">
                    <a16:creationId xmlns:a16="http://schemas.microsoft.com/office/drawing/2014/main" id="{F3207F7B-1E47-4F1B-94E4-3B34196029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5788" y="4054476"/>
                <a:ext cx="33337" cy="20638"/>
              </a:xfrm>
              <a:prstGeom prst="ellipse">
                <a:avLst/>
              </a:prstGeom>
              <a:solidFill>
                <a:srgbClr val="369D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274" name="Group 2273">
            <a:extLst>
              <a:ext uri="{FF2B5EF4-FFF2-40B4-BE49-F238E27FC236}">
                <a16:creationId xmlns:a16="http://schemas.microsoft.com/office/drawing/2014/main" id="{AFCA7FC4-A168-4EB0-B2F1-65C373650628}"/>
              </a:ext>
            </a:extLst>
          </p:cNvPr>
          <p:cNvGrpSpPr/>
          <p:nvPr/>
        </p:nvGrpSpPr>
        <p:grpSpPr>
          <a:xfrm>
            <a:off x="3402013" y="2047876"/>
            <a:ext cx="412749" cy="946151"/>
            <a:chOff x="3402013" y="2047876"/>
            <a:chExt cx="412749" cy="946151"/>
          </a:xfrm>
        </p:grpSpPr>
        <p:sp>
          <p:nvSpPr>
            <p:cNvPr id="2012" name="Oval 2102">
              <a:extLst>
                <a:ext uri="{FF2B5EF4-FFF2-40B4-BE49-F238E27FC236}">
                  <a16:creationId xmlns:a16="http://schemas.microsoft.com/office/drawing/2014/main" id="{58EFFBB4-5223-4F74-ABBA-59BAA0FFF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5688" y="2922589"/>
              <a:ext cx="142875" cy="714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3" name="Freeform 2103">
              <a:extLst>
                <a:ext uri="{FF2B5EF4-FFF2-40B4-BE49-F238E27FC236}">
                  <a16:creationId xmlns:a16="http://schemas.microsoft.com/office/drawing/2014/main" id="{BBE5877B-ACEA-4282-967B-2427DA070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3300" y="2325689"/>
              <a:ext cx="160337" cy="76200"/>
            </a:xfrm>
            <a:custGeom>
              <a:avLst/>
              <a:gdLst>
                <a:gd name="T0" fmla="*/ 484 w 484"/>
                <a:gd name="T1" fmla="*/ 65 h 228"/>
                <a:gd name="T2" fmla="*/ 390 w 484"/>
                <a:gd name="T3" fmla="*/ 160 h 228"/>
                <a:gd name="T4" fmla="*/ 126 w 484"/>
                <a:gd name="T5" fmla="*/ 222 h 228"/>
                <a:gd name="T6" fmla="*/ 97 w 484"/>
                <a:gd name="T7" fmla="*/ 228 h 228"/>
                <a:gd name="T8" fmla="*/ 27 w 484"/>
                <a:gd name="T9" fmla="*/ 191 h 228"/>
                <a:gd name="T10" fmla="*/ 3 w 484"/>
                <a:gd name="T11" fmla="*/ 124 h 228"/>
                <a:gd name="T12" fmla="*/ 271 w 484"/>
                <a:gd name="T13" fmla="*/ 0 h 228"/>
                <a:gd name="T14" fmla="*/ 484 w 484"/>
                <a:gd name="T15" fmla="*/ 65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4" h="228">
                  <a:moveTo>
                    <a:pt x="484" y="65"/>
                  </a:moveTo>
                  <a:cubicBezTo>
                    <a:pt x="473" y="97"/>
                    <a:pt x="452" y="155"/>
                    <a:pt x="390" y="160"/>
                  </a:cubicBezTo>
                  <a:cubicBezTo>
                    <a:pt x="300" y="170"/>
                    <a:pt x="211" y="192"/>
                    <a:pt x="126" y="222"/>
                  </a:cubicBezTo>
                  <a:cubicBezTo>
                    <a:pt x="117" y="226"/>
                    <a:pt x="107" y="228"/>
                    <a:pt x="97" y="228"/>
                  </a:cubicBezTo>
                  <a:cubicBezTo>
                    <a:pt x="69" y="228"/>
                    <a:pt x="43" y="214"/>
                    <a:pt x="27" y="191"/>
                  </a:cubicBezTo>
                  <a:cubicBezTo>
                    <a:pt x="19" y="179"/>
                    <a:pt x="0" y="137"/>
                    <a:pt x="3" y="124"/>
                  </a:cubicBezTo>
                  <a:cubicBezTo>
                    <a:pt x="13" y="80"/>
                    <a:pt x="271" y="0"/>
                    <a:pt x="271" y="0"/>
                  </a:cubicBezTo>
                  <a:cubicBezTo>
                    <a:pt x="278" y="0"/>
                    <a:pt x="347" y="1"/>
                    <a:pt x="484" y="65"/>
                  </a:cubicBez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4" name="Freeform 2104">
              <a:extLst>
                <a:ext uri="{FF2B5EF4-FFF2-40B4-BE49-F238E27FC236}">
                  <a16:creationId xmlns:a16="http://schemas.microsoft.com/office/drawing/2014/main" id="{1D84DEB7-6EE0-49DB-9B74-D157E1F5A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375" y="2222501"/>
              <a:ext cx="79375" cy="180975"/>
            </a:xfrm>
            <a:custGeom>
              <a:avLst/>
              <a:gdLst>
                <a:gd name="T0" fmla="*/ 124 w 243"/>
                <a:gd name="T1" fmla="*/ 524 h 540"/>
                <a:gd name="T2" fmla="*/ 38 w 243"/>
                <a:gd name="T3" fmla="*/ 216 h 540"/>
                <a:gd name="T4" fmla="*/ 20 w 243"/>
                <a:gd name="T5" fmla="*/ 156 h 540"/>
                <a:gd name="T6" fmla="*/ 2 w 243"/>
                <a:gd name="T7" fmla="*/ 100 h 540"/>
                <a:gd name="T8" fmla="*/ 13 w 243"/>
                <a:gd name="T9" fmla="*/ 66 h 540"/>
                <a:gd name="T10" fmla="*/ 23 w 243"/>
                <a:gd name="T11" fmla="*/ 37 h 540"/>
                <a:gd name="T12" fmla="*/ 45 w 243"/>
                <a:gd name="T13" fmla="*/ 22 h 540"/>
                <a:gd name="T14" fmla="*/ 48 w 243"/>
                <a:gd name="T15" fmla="*/ 13 h 540"/>
                <a:gd name="T16" fmla="*/ 69 w 243"/>
                <a:gd name="T17" fmla="*/ 0 h 540"/>
                <a:gd name="T18" fmla="*/ 75 w 243"/>
                <a:gd name="T19" fmla="*/ 0 h 540"/>
                <a:gd name="T20" fmla="*/ 82 w 243"/>
                <a:gd name="T21" fmla="*/ 6 h 540"/>
                <a:gd name="T22" fmla="*/ 83 w 243"/>
                <a:gd name="T23" fmla="*/ 11 h 540"/>
                <a:gd name="T24" fmla="*/ 83 w 243"/>
                <a:gd name="T25" fmla="*/ 12 h 540"/>
                <a:gd name="T26" fmla="*/ 83 w 243"/>
                <a:gd name="T27" fmla="*/ 12 h 540"/>
                <a:gd name="T28" fmla="*/ 90 w 243"/>
                <a:gd name="T29" fmla="*/ 69 h 540"/>
                <a:gd name="T30" fmla="*/ 95 w 243"/>
                <a:gd name="T31" fmla="*/ 76 h 540"/>
                <a:gd name="T32" fmla="*/ 105 w 243"/>
                <a:gd name="T33" fmla="*/ 67 h 540"/>
                <a:gd name="T34" fmla="*/ 119 w 243"/>
                <a:gd name="T35" fmla="*/ 44 h 540"/>
                <a:gd name="T36" fmla="*/ 124 w 243"/>
                <a:gd name="T37" fmla="*/ 41 h 540"/>
                <a:gd name="T38" fmla="*/ 130 w 243"/>
                <a:gd name="T39" fmla="*/ 49 h 540"/>
                <a:gd name="T40" fmla="*/ 121 w 243"/>
                <a:gd name="T41" fmla="*/ 109 h 540"/>
                <a:gd name="T42" fmla="*/ 118 w 243"/>
                <a:gd name="T43" fmla="*/ 135 h 540"/>
                <a:gd name="T44" fmla="*/ 110 w 243"/>
                <a:gd name="T45" fmla="*/ 167 h 540"/>
                <a:gd name="T46" fmla="*/ 203 w 243"/>
                <a:gd name="T47" fmla="*/ 374 h 540"/>
                <a:gd name="T48" fmla="*/ 188 w 243"/>
                <a:gd name="T49" fmla="*/ 533 h 540"/>
                <a:gd name="T50" fmla="*/ 162 w 243"/>
                <a:gd name="T51" fmla="*/ 540 h 540"/>
                <a:gd name="T52" fmla="*/ 124 w 243"/>
                <a:gd name="T53" fmla="*/ 524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3" h="540">
                  <a:moveTo>
                    <a:pt x="124" y="524"/>
                  </a:moveTo>
                  <a:cubicBezTo>
                    <a:pt x="89" y="482"/>
                    <a:pt x="76" y="311"/>
                    <a:pt x="38" y="216"/>
                  </a:cubicBezTo>
                  <a:cubicBezTo>
                    <a:pt x="35" y="207"/>
                    <a:pt x="23" y="166"/>
                    <a:pt x="20" y="156"/>
                  </a:cubicBezTo>
                  <a:cubicBezTo>
                    <a:pt x="14" y="138"/>
                    <a:pt x="0" y="120"/>
                    <a:pt x="2" y="100"/>
                  </a:cubicBezTo>
                  <a:cubicBezTo>
                    <a:pt x="5" y="88"/>
                    <a:pt x="8" y="77"/>
                    <a:pt x="13" y="66"/>
                  </a:cubicBezTo>
                  <a:cubicBezTo>
                    <a:pt x="15" y="56"/>
                    <a:pt x="16" y="44"/>
                    <a:pt x="23" y="37"/>
                  </a:cubicBezTo>
                  <a:cubicBezTo>
                    <a:pt x="30" y="30"/>
                    <a:pt x="40" y="30"/>
                    <a:pt x="45" y="22"/>
                  </a:cubicBezTo>
                  <a:cubicBezTo>
                    <a:pt x="46" y="19"/>
                    <a:pt x="47" y="16"/>
                    <a:pt x="48" y="13"/>
                  </a:cubicBezTo>
                  <a:cubicBezTo>
                    <a:pt x="52" y="5"/>
                    <a:pt x="60" y="0"/>
                    <a:pt x="69" y="0"/>
                  </a:cubicBezTo>
                  <a:cubicBezTo>
                    <a:pt x="71" y="0"/>
                    <a:pt x="73" y="0"/>
                    <a:pt x="75" y="0"/>
                  </a:cubicBezTo>
                  <a:cubicBezTo>
                    <a:pt x="78" y="1"/>
                    <a:pt x="81" y="3"/>
                    <a:pt x="82" y="6"/>
                  </a:cubicBezTo>
                  <a:cubicBezTo>
                    <a:pt x="83" y="8"/>
                    <a:pt x="83" y="9"/>
                    <a:pt x="83" y="11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3" y="32"/>
                    <a:pt x="86" y="51"/>
                    <a:pt x="90" y="69"/>
                  </a:cubicBezTo>
                  <a:cubicBezTo>
                    <a:pt x="91" y="72"/>
                    <a:pt x="92" y="74"/>
                    <a:pt x="95" y="76"/>
                  </a:cubicBezTo>
                  <a:cubicBezTo>
                    <a:pt x="100" y="77"/>
                    <a:pt x="103" y="71"/>
                    <a:pt x="105" y="67"/>
                  </a:cubicBezTo>
                  <a:cubicBezTo>
                    <a:pt x="108" y="59"/>
                    <a:pt x="113" y="51"/>
                    <a:pt x="119" y="44"/>
                  </a:cubicBezTo>
                  <a:cubicBezTo>
                    <a:pt x="120" y="42"/>
                    <a:pt x="122" y="41"/>
                    <a:pt x="124" y="41"/>
                  </a:cubicBezTo>
                  <a:cubicBezTo>
                    <a:pt x="128" y="41"/>
                    <a:pt x="130" y="45"/>
                    <a:pt x="130" y="49"/>
                  </a:cubicBezTo>
                  <a:cubicBezTo>
                    <a:pt x="129" y="70"/>
                    <a:pt x="126" y="90"/>
                    <a:pt x="121" y="109"/>
                  </a:cubicBezTo>
                  <a:cubicBezTo>
                    <a:pt x="121" y="118"/>
                    <a:pt x="119" y="127"/>
                    <a:pt x="118" y="135"/>
                  </a:cubicBezTo>
                  <a:cubicBezTo>
                    <a:pt x="115" y="145"/>
                    <a:pt x="112" y="156"/>
                    <a:pt x="110" y="167"/>
                  </a:cubicBezTo>
                  <a:cubicBezTo>
                    <a:pt x="104" y="203"/>
                    <a:pt x="171" y="303"/>
                    <a:pt x="203" y="374"/>
                  </a:cubicBezTo>
                  <a:cubicBezTo>
                    <a:pt x="243" y="433"/>
                    <a:pt x="237" y="504"/>
                    <a:pt x="188" y="533"/>
                  </a:cubicBezTo>
                  <a:cubicBezTo>
                    <a:pt x="180" y="538"/>
                    <a:pt x="171" y="540"/>
                    <a:pt x="162" y="540"/>
                  </a:cubicBezTo>
                  <a:cubicBezTo>
                    <a:pt x="148" y="540"/>
                    <a:pt x="134" y="534"/>
                    <a:pt x="124" y="524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5" name="Freeform 2105">
              <a:extLst>
                <a:ext uri="{FF2B5EF4-FFF2-40B4-BE49-F238E27FC236}">
                  <a16:creationId xmlns:a16="http://schemas.microsoft.com/office/drawing/2014/main" id="{C9265E52-65AD-4BB9-8CF0-69D0C7521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100" y="2047876"/>
              <a:ext cx="347662" cy="317500"/>
            </a:xfrm>
            <a:custGeom>
              <a:avLst/>
              <a:gdLst>
                <a:gd name="T0" fmla="*/ 818 w 1044"/>
                <a:gd name="T1" fmla="*/ 766 h 946"/>
                <a:gd name="T2" fmla="*/ 597 w 1044"/>
                <a:gd name="T3" fmla="*/ 833 h 946"/>
                <a:gd name="T4" fmla="*/ 579 w 1044"/>
                <a:gd name="T5" fmla="*/ 833 h 946"/>
                <a:gd name="T6" fmla="*/ 556 w 1044"/>
                <a:gd name="T7" fmla="*/ 832 h 946"/>
                <a:gd name="T8" fmla="*/ 318 w 1044"/>
                <a:gd name="T9" fmla="*/ 904 h 946"/>
                <a:gd name="T10" fmla="*/ 312 w 1044"/>
                <a:gd name="T11" fmla="*/ 908 h 946"/>
                <a:gd name="T12" fmla="*/ 83 w 1044"/>
                <a:gd name="T13" fmla="*/ 787 h 946"/>
                <a:gd name="T14" fmla="*/ 56 w 1044"/>
                <a:gd name="T15" fmla="*/ 529 h 946"/>
                <a:gd name="T16" fmla="*/ 62 w 1044"/>
                <a:gd name="T17" fmla="*/ 525 h 946"/>
                <a:gd name="T18" fmla="*/ 225 w 1044"/>
                <a:gd name="T19" fmla="*/ 311 h 946"/>
                <a:gd name="T20" fmla="*/ 398 w 1044"/>
                <a:gd name="T21" fmla="*/ 100 h 946"/>
                <a:gd name="T22" fmla="*/ 917 w 1044"/>
                <a:gd name="T23" fmla="*/ 205 h 946"/>
                <a:gd name="T24" fmla="*/ 818 w 1044"/>
                <a:gd name="T25" fmla="*/ 766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4" h="946">
                  <a:moveTo>
                    <a:pt x="818" y="766"/>
                  </a:moveTo>
                  <a:cubicBezTo>
                    <a:pt x="753" y="810"/>
                    <a:pt x="676" y="833"/>
                    <a:pt x="597" y="833"/>
                  </a:cubicBezTo>
                  <a:cubicBezTo>
                    <a:pt x="591" y="833"/>
                    <a:pt x="585" y="833"/>
                    <a:pt x="579" y="833"/>
                  </a:cubicBezTo>
                  <a:cubicBezTo>
                    <a:pt x="572" y="833"/>
                    <a:pt x="564" y="832"/>
                    <a:pt x="556" y="832"/>
                  </a:cubicBezTo>
                  <a:cubicBezTo>
                    <a:pt x="472" y="832"/>
                    <a:pt x="389" y="858"/>
                    <a:pt x="318" y="904"/>
                  </a:cubicBezTo>
                  <a:lnTo>
                    <a:pt x="312" y="908"/>
                  </a:lnTo>
                  <a:cubicBezTo>
                    <a:pt x="256" y="946"/>
                    <a:pt x="154" y="892"/>
                    <a:pt x="83" y="787"/>
                  </a:cubicBezTo>
                  <a:cubicBezTo>
                    <a:pt x="12" y="682"/>
                    <a:pt x="0" y="567"/>
                    <a:pt x="56" y="529"/>
                  </a:cubicBezTo>
                  <a:lnTo>
                    <a:pt x="62" y="525"/>
                  </a:lnTo>
                  <a:cubicBezTo>
                    <a:pt x="138" y="473"/>
                    <a:pt x="195" y="398"/>
                    <a:pt x="225" y="311"/>
                  </a:cubicBezTo>
                  <a:cubicBezTo>
                    <a:pt x="254" y="222"/>
                    <a:pt x="316" y="146"/>
                    <a:pt x="398" y="100"/>
                  </a:cubicBezTo>
                  <a:cubicBezTo>
                    <a:pt x="580" y="0"/>
                    <a:pt x="808" y="46"/>
                    <a:pt x="917" y="205"/>
                  </a:cubicBezTo>
                  <a:cubicBezTo>
                    <a:pt x="1044" y="390"/>
                    <a:pt x="1005" y="640"/>
                    <a:pt x="818" y="766"/>
                  </a:cubicBezTo>
                  <a:close/>
                </a:path>
              </a:pathLst>
            </a:custGeom>
            <a:solidFill>
              <a:srgbClr val="66B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6" name="Freeform 2106">
              <a:extLst>
                <a:ext uri="{FF2B5EF4-FFF2-40B4-BE49-F238E27FC236}">
                  <a16:creationId xmlns:a16="http://schemas.microsoft.com/office/drawing/2014/main" id="{2635C910-6482-4FFF-BBF0-67D27F7CA7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2188" y="2209801"/>
              <a:ext cx="46037" cy="144463"/>
            </a:xfrm>
            <a:custGeom>
              <a:avLst/>
              <a:gdLst>
                <a:gd name="T0" fmla="*/ 29 w 139"/>
                <a:gd name="T1" fmla="*/ 407 h 428"/>
                <a:gd name="T2" fmla="*/ 131 w 139"/>
                <a:gd name="T3" fmla="*/ 385 h 428"/>
                <a:gd name="T4" fmla="*/ 97 w 139"/>
                <a:gd name="T5" fmla="*/ 172 h 428"/>
                <a:gd name="T6" fmla="*/ 111 w 139"/>
                <a:gd name="T7" fmla="*/ 142 h 428"/>
                <a:gd name="T8" fmla="*/ 119 w 139"/>
                <a:gd name="T9" fmla="*/ 117 h 428"/>
                <a:gd name="T10" fmla="*/ 139 w 139"/>
                <a:gd name="T11" fmla="*/ 60 h 428"/>
                <a:gd name="T12" fmla="*/ 135 w 139"/>
                <a:gd name="T13" fmla="*/ 51 h 428"/>
                <a:gd name="T14" fmla="*/ 135 w 139"/>
                <a:gd name="T15" fmla="*/ 51 h 428"/>
                <a:gd name="T16" fmla="*/ 130 w 139"/>
                <a:gd name="T17" fmla="*/ 53 h 428"/>
                <a:gd name="T18" fmla="*/ 113 w 139"/>
                <a:gd name="T19" fmla="*/ 73 h 428"/>
                <a:gd name="T20" fmla="*/ 101 w 139"/>
                <a:gd name="T21" fmla="*/ 79 h 428"/>
                <a:gd name="T22" fmla="*/ 98 w 139"/>
                <a:gd name="T23" fmla="*/ 72 h 428"/>
                <a:gd name="T24" fmla="*/ 98 w 139"/>
                <a:gd name="T25" fmla="*/ 72 h 428"/>
                <a:gd name="T26" fmla="*/ 97 w 139"/>
                <a:gd name="T27" fmla="*/ 60 h 428"/>
                <a:gd name="T28" fmla="*/ 102 w 139"/>
                <a:gd name="T29" fmla="*/ 15 h 428"/>
                <a:gd name="T30" fmla="*/ 102 w 139"/>
                <a:gd name="T31" fmla="*/ 12 h 428"/>
                <a:gd name="T32" fmla="*/ 102 w 139"/>
                <a:gd name="T33" fmla="*/ 9 h 428"/>
                <a:gd name="T34" fmla="*/ 96 w 139"/>
                <a:gd name="T35" fmla="*/ 2 h 428"/>
                <a:gd name="T36" fmla="*/ 86 w 139"/>
                <a:gd name="T37" fmla="*/ 0 h 428"/>
                <a:gd name="T38" fmla="*/ 67 w 139"/>
                <a:gd name="T39" fmla="*/ 9 h 428"/>
                <a:gd name="T40" fmla="*/ 62 w 139"/>
                <a:gd name="T41" fmla="*/ 17 h 428"/>
                <a:gd name="T42" fmla="*/ 38 w 139"/>
                <a:gd name="T43" fmla="*/ 28 h 428"/>
                <a:gd name="T44" fmla="*/ 22 w 139"/>
                <a:gd name="T45" fmla="*/ 54 h 428"/>
                <a:gd name="T46" fmla="*/ 5 w 139"/>
                <a:gd name="T47" fmla="*/ 85 h 428"/>
                <a:gd name="T48" fmla="*/ 12 w 139"/>
                <a:gd name="T49" fmla="*/ 144 h 428"/>
                <a:gd name="T50" fmla="*/ 19 w 139"/>
                <a:gd name="T51" fmla="*/ 207 h 428"/>
                <a:gd name="T52" fmla="*/ 29 w 139"/>
                <a:gd name="T53" fmla="*/ 407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9" h="428">
                  <a:moveTo>
                    <a:pt x="29" y="407"/>
                  </a:moveTo>
                  <a:cubicBezTo>
                    <a:pt x="77" y="428"/>
                    <a:pt x="98" y="421"/>
                    <a:pt x="131" y="385"/>
                  </a:cubicBezTo>
                  <a:cubicBezTo>
                    <a:pt x="111" y="312"/>
                    <a:pt x="86" y="203"/>
                    <a:pt x="97" y="172"/>
                  </a:cubicBezTo>
                  <a:cubicBezTo>
                    <a:pt x="101" y="161"/>
                    <a:pt x="106" y="152"/>
                    <a:pt x="111" y="142"/>
                  </a:cubicBezTo>
                  <a:cubicBezTo>
                    <a:pt x="114" y="134"/>
                    <a:pt x="117" y="126"/>
                    <a:pt x="119" y="117"/>
                  </a:cubicBezTo>
                  <a:cubicBezTo>
                    <a:pt x="128" y="99"/>
                    <a:pt x="134" y="80"/>
                    <a:pt x="139" y="60"/>
                  </a:cubicBezTo>
                  <a:cubicBezTo>
                    <a:pt x="139" y="57"/>
                    <a:pt x="139" y="52"/>
                    <a:pt x="135" y="51"/>
                  </a:cubicBezTo>
                  <a:cubicBezTo>
                    <a:pt x="135" y="51"/>
                    <a:pt x="135" y="51"/>
                    <a:pt x="135" y="51"/>
                  </a:cubicBezTo>
                  <a:cubicBezTo>
                    <a:pt x="133" y="51"/>
                    <a:pt x="131" y="52"/>
                    <a:pt x="130" y="53"/>
                  </a:cubicBezTo>
                  <a:cubicBezTo>
                    <a:pt x="123" y="59"/>
                    <a:pt x="117" y="65"/>
                    <a:pt x="113" y="73"/>
                  </a:cubicBezTo>
                  <a:cubicBezTo>
                    <a:pt x="110" y="77"/>
                    <a:pt x="106" y="82"/>
                    <a:pt x="101" y="79"/>
                  </a:cubicBezTo>
                  <a:cubicBezTo>
                    <a:pt x="99" y="78"/>
                    <a:pt x="98" y="75"/>
                    <a:pt x="98" y="72"/>
                  </a:cubicBezTo>
                  <a:cubicBezTo>
                    <a:pt x="98" y="72"/>
                    <a:pt x="98" y="72"/>
                    <a:pt x="98" y="72"/>
                  </a:cubicBezTo>
                  <a:cubicBezTo>
                    <a:pt x="98" y="68"/>
                    <a:pt x="97" y="64"/>
                    <a:pt x="97" y="60"/>
                  </a:cubicBezTo>
                  <a:cubicBezTo>
                    <a:pt x="97" y="45"/>
                    <a:pt x="99" y="30"/>
                    <a:pt x="102" y="15"/>
                  </a:cubicBezTo>
                  <a:cubicBezTo>
                    <a:pt x="102" y="14"/>
                    <a:pt x="102" y="13"/>
                    <a:pt x="102" y="12"/>
                  </a:cubicBezTo>
                  <a:cubicBezTo>
                    <a:pt x="102" y="11"/>
                    <a:pt x="102" y="10"/>
                    <a:pt x="102" y="9"/>
                  </a:cubicBezTo>
                  <a:cubicBezTo>
                    <a:pt x="101" y="6"/>
                    <a:pt x="99" y="3"/>
                    <a:pt x="96" y="2"/>
                  </a:cubicBezTo>
                  <a:cubicBezTo>
                    <a:pt x="93" y="0"/>
                    <a:pt x="89" y="0"/>
                    <a:pt x="86" y="0"/>
                  </a:cubicBezTo>
                  <a:cubicBezTo>
                    <a:pt x="78" y="0"/>
                    <a:pt x="71" y="3"/>
                    <a:pt x="67" y="9"/>
                  </a:cubicBezTo>
                  <a:cubicBezTo>
                    <a:pt x="66" y="12"/>
                    <a:pt x="64" y="15"/>
                    <a:pt x="62" y="17"/>
                  </a:cubicBezTo>
                  <a:cubicBezTo>
                    <a:pt x="56" y="24"/>
                    <a:pt x="46" y="23"/>
                    <a:pt x="38" y="28"/>
                  </a:cubicBezTo>
                  <a:cubicBezTo>
                    <a:pt x="30" y="33"/>
                    <a:pt x="27" y="45"/>
                    <a:pt x="22" y="54"/>
                  </a:cubicBezTo>
                  <a:cubicBezTo>
                    <a:pt x="16" y="64"/>
                    <a:pt x="10" y="75"/>
                    <a:pt x="5" y="85"/>
                  </a:cubicBezTo>
                  <a:cubicBezTo>
                    <a:pt x="0" y="105"/>
                    <a:pt x="10" y="125"/>
                    <a:pt x="12" y="144"/>
                  </a:cubicBezTo>
                  <a:cubicBezTo>
                    <a:pt x="14" y="155"/>
                    <a:pt x="17" y="197"/>
                    <a:pt x="19" y="207"/>
                  </a:cubicBezTo>
                  <a:cubicBezTo>
                    <a:pt x="29" y="263"/>
                    <a:pt x="27" y="341"/>
                    <a:pt x="29" y="407"/>
                  </a:cubicBezTo>
                  <a:close/>
                </a:path>
              </a:pathLst>
            </a:custGeom>
            <a:solidFill>
              <a:srgbClr val="008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7" name="Freeform 2107">
              <a:extLst>
                <a:ext uri="{FF2B5EF4-FFF2-40B4-BE49-F238E27FC236}">
                  <a16:creationId xmlns:a16="http://schemas.microsoft.com/office/drawing/2014/main" id="{0006EF69-3F80-490F-A766-FEBDF8BDE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7900" y="2192339"/>
              <a:ext cx="106362" cy="84138"/>
            </a:xfrm>
            <a:custGeom>
              <a:avLst/>
              <a:gdLst>
                <a:gd name="T0" fmla="*/ 12 w 316"/>
                <a:gd name="T1" fmla="*/ 245 h 246"/>
                <a:gd name="T2" fmla="*/ 0 w 316"/>
                <a:gd name="T3" fmla="*/ 228 h 246"/>
                <a:gd name="T4" fmla="*/ 302 w 316"/>
                <a:gd name="T5" fmla="*/ 0 h 246"/>
                <a:gd name="T6" fmla="*/ 316 w 316"/>
                <a:gd name="T7" fmla="*/ 16 h 246"/>
                <a:gd name="T8" fmla="*/ 12 w 316"/>
                <a:gd name="T9" fmla="*/ 246 h 246"/>
                <a:gd name="T10" fmla="*/ 12 w 316"/>
                <a:gd name="T11" fmla="*/ 24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" h="246">
                  <a:moveTo>
                    <a:pt x="12" y="245"/>
                  </a:moveTo>
                  <a:lnTo>
                    <a:pt x="0" y="228"/>
                  </a:lnTo>
                  <a:cubicBezTo>
                    <a:pt x="105" y="158"/>
                    <a:pt x="206" y="81"/>
                    <a:pt x="302" y="0"/>
                  </a:cubicBezTo>
                  <a:lnTo>
                    <a:pt x="316" y="16"/>
                  </a:lnTo>
                  <a:cubicBezTo>
                    <a:pt x="220" y="98"/>
                    <a:pt x="117" y="175"/>
                    <a:pt x="12" y="246"/>
                  </a:cubicBezTo>
                  <a:lnTo>
                    <a:pt x="12" y="245"/>
                  </a:lnTo>
                  <a:close/>
                </a:path>
              </a:pathLst>
            </a:custGeom>
            <a:solidFill>
              <a:srgbClr val="008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8" name="Freeform 2108">
              <a:extLst>
                <a:ext uri="{FF2B5EF4-FFF2-40B4-BE49-F238E27FC236}">
                  <a16:creationId xmlns:a16="http://schemas.microsoft.com/office/drawing/2014/main" id="{E50A87C9-CB29-4BA5-8479-62EB012BD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8538" y="2235201"/>
              <a:ext cx="111125" cy="69850"/>
            </a:xfrm>
            <a:custGeom>
              <a:avLst/>
              <a:gdLst>
                <a:gd name="T0" fmla="*/ 12 w 334"/>
                <a:gd name="T1" fmla="*/ 212 h 212"/>
                <a:gd name="T2" fmla="*/ 0 w 334"/>
                <a:gd name="T3" fmla="*/ 194 h 212"/>
                <a:gd name="T4" fmla="*/ 324 w 334"/>
                <a:gd name="T5" fmla="*/ 0 h 212"/>
                <a:gd name="T6" fmla="*/ 334 w 334"/>
                <a:gd name="T7" fmla="*/ 18 h 212"/>
                <a:gd name="T8" fmla="*/ 12 w 334"/>
                <a:gd name="T9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4" h="212">
                  <a:moveTo>
                    <a:pt x="12" y="212"/>
                  </a:moveTo>
                  <a:lnTo>
                    <a:pt x="0" y="194"/>
                  </a:lnTo>
                  <a:cubicBezTo>
                    <a:pt x="104" y="123"/>
                    <a:pt x="213" y="58"/>
                    <a:pt x="324" y="0"/>
                  </a:cubicBezTo>
                  <a:lnTo>
                    <a:pt x="334" y="18"/>
                  </a:lnTo>
                  <a:cubicBezTo>
                    <a:pt x="223" y="76"/>
                    <a:pt x="115" y="141"/>
                    <a:pt x="12" y="212"/>
                  </a:cubicBezTo>
                  <a:close/>
                </a:path>
              </a:pathLst>
            </a:custGeom>
            <a:solidFill>
              <a:srgbClr val="008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9" name="Freeform 2109">
              <a:extLst>
                <a:ext uri="{FF2B5EF4-FFF2-40B4-BE49-F238E27FC236}">
                  <a16:creationId xmlns:a16="http://schemas.microsoft.com/office/drawing/2014/main" id="{0EC872BB-79F8-4F24-874B-45CD62AD3E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0913" y="2222501"/>
              <a:ext cx="93662" cy="120650"/>
            </a:xfrm>
            <a:custGeom>
              <a:avLst/>
              <a:gdLst>
                <a:gd name="T0" fmla="*/ 184 w 281"/>
                <a:gd name="T1" fmla="*/ 152 h 360"/>
                <a:gd name="T2" fmla="*/ 0 w 281"/>
                <a:gd name="T3" fmla="*/ 52 h 360"/>
                <a:gd name="T4" fmla="*/ 18 w 281"/>
                <a:gd name="T5" fmla="*/ 32 h 360"/>
                <a:gd name="T6" fmla="*/ 211 w 281"/>
                <a:gd name="T7" fmla="*/ 134 h 360"/>
                <a:gd name="T8" fmla="*/ 234 w 281"/>
                <a:gd name="T9" fmla="*/ 351 h 360"/>
                <a:gd name="T10" fmla="*/ 209 w 281"/>
                <a:gd name="T11" fmla="*/ 360 h 360"/>
                <a:gd name="T12" fmla="*/ 184 w 281"/>
                <a:gd name="T13" fmla="*/ 152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1" h="360">
                  <a:moveTo>
                    <a:pt x="184" y="152"/>
                  </a:moveTo>
                  <a:cubicBezTo>
                    <a:pt x="127" y="68"/>
                    <a:pt x="46" y="23"/>
                    <a:pt x="0" y="52"/>
                  </a:cubicBezTo>
                  <a:cubicBezTo>
                    <a:pt x="5" y="44"/>
                    <a:pt x="11" y="37"/>
                    <a:pt x="18" y="32"/>
                  </a:cubicBezTo>
                  <a:cubicBezTo>
                    <a:pt x="65" y="0"/>
                    <a:pt x="151" y="46"/>
                    <a:pt x="211" y="134"/>
                  </a:cubicBezTo>
                  <a:cubicBezTo>
                    <a:pt x="270" y="223"/>
                    <a:pt x="281" y="320"/>
                    <a:pt x="234" y="351"/>
                  </a:cubicBezTo>
                  <a:cubicBezTo>
                    <a:pt x="226" y="356"/>
                    <a:pt x="218" y="359"/>
                    <a:pt x="209" y="360"/>
                  </a:cubicBezTo>
                  <a:cubicBezTo>
                    <a:pt x="251" y="328"/>
                    <a:pt x="241" y="236"/>
                    <a:pt x="184" y="152"/>
                  </a:cubicBezTo>
                  <a:close/>
                </a:path>
              </a:pathLst>
            </a:custGeom>
            <a:solidFill>
              <a:srgbClr val="008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0" name="Freeform 2110">
              <a:extLst>
                <a:ext uri="{FF2B5EF4-FFF2-40B4-BE49-F238E27FC236}">
                  <a16:creationId xmlns:a16="http://schemas.microsoft.com/office/drawing/2014/main" id="{21BE0998-116E-461F-A581-E69A50D5B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5038" y="2230439"/>
              <a:ext cx="100012" cy="122238"/>
            </a:xfrm>
            <a:custGeom>
              <a:avLst/>
              <a:gdLst>
                <a:gd name="T0" fmla="*/ 228 w 297"/>
                <a:gd name="T1" fmla="*/ 130 h 368"/>
                <a:gd name="T2" fmla="*/ 44 w 297"/>
                <a:gd name="T3" fmla="*/ 30 h 368"/>
                <a:gd name="T4" fmla="*/ 68 w 297"/>
                <a:gd name="T5" fmla="*/ 238 h 368"/>
                <a:gd name="T6" fmla="*/ 252 w 297"/>
                <a:gd name="T7" fmla="*/ 338 h 368"/>
                <a:gd name="T8" fmla="*/ 228 w 297"/>
                <a:gd name="T9" fmla="*/ 13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368">
                  <a:moveTo>
                    <a:pt x="228" y="130"/>
                  </a:moveTo>
                  <a:cubicBezTo>
                    <a:pt x="171" y="45"/>
                    <a:pt x="88" y="0"/>
                    <a:pt x="44" y="30"/>
                  </a:cubicBezTo>
                  <a:cubicBezTo>
                    <a:pt x="0" y="60"/>
                    <a:pt x="11" y="153"/>
                    <a:pt x="68" y="238"/>
                  </a:cubicBezTo>
                  <a:cubicBezTo>
                    <a:pt x="126" y="323"/>
                    <a:pt x="208" y="368"/>
                    <a:pt x="252" y="338"/>
                  </a:cubicBezTo>
                  <a:cubicBezTo>
                    <a:pt x="297" y="309"/>
                    <a:pt x="286" y="215"/>
                    <a:pt x="228" y="130"/>
                  </a:cubicBezTo>
                  <a:close/>
                </a:path>
              </a:pathLst>
            </a:custGeom>
            <a:solidFill>
              <a:srgbClr val="66B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1" name="Freeform 2111">
              <a:extLst>
                <a:ext uri="{FF2B5EF4-FFF2-40B4-BE49-F238E27FC236}">
                  <a16:creationId xmlns:a16="http://schemas.microsoft.com/office/drawing/2014/main" id="{8EE29C52-9612-4E13-91EA-FC5253B4B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7263" y="2255839"/>
              <a:ext cx="55562" cy="71438"/>
            </a:xfrm>
            <a:custGeom>
              <a:avLst/>
              <a:gdLst>
                <a:gd name="T0" fmla="*/ 131 w 170"/>
                <a:gd name="T1" fmla="*/ 74 h 211"/>
                <a:gd name="T2" fmla="*/ 25 w 170"/>
                <a:gd name="T3" fmla="*/ 17 h 211"/>
                <a:gd name="T4" fmla="*/ 39 w 170"/>
                <a:gd name="T5" fmla="*/ 136 h 211"/>
                <a:gd name="T6" fmla="*/ 145 w 170"/>
                <a:gd name="T7" fmla="*/ 194 h 211"/>
                <a:gd name="T8" fmla="*/ 131 w 170"/>
                <a:gd name="T9" fmla="*/ 7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211">
                  <a:moveTo>
                    <a:pt x="131" y="74"/>
                  </a:moveTo>
                  <a:cubicBezTo>
                    <a:pt x="98" y="25"/>
                    <a:pt x="51" y="0"/>
                    <a:pt x="25" y="17"/>
                  </a:cubicBezTo>
                  <a:cubicBezTo>
                    <a:pt x="0" y="34"/>
                    <a:pt x="6" y="87"/>
                    <a:pt x="39" y="136"/>
                  </a:cubicBezTo>
                  <a:cubicBezTo>
                    <a:pt x="72" y="185"/>
                    <a:pt x="120" y="211"/>
                    <a:pt x="145" y="194"/>
                  </a:cubicBezTo>
                  <a:cubicBezTo>
                    <a:pt x="170" y="177"/>
                    <a:pt x="164" y="123"/>
                    <a:pt x="131" y="74"/>
                  </a:cubicBezTo>
                  <a:close/>
                </a:path>
              </a:pathLst>
            </a:custGeom>
            <a:solidFill>
              <a:srgbClr val="008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2" name="Freeform 2112">
              <a:extLst>
                <a:ext uri="{FF2B5EF4-FFF2-40B4-BE49-F238E27FC236}">
                  <a16:creationId xmlns:a16="http://schemas.microsoft.com/office/drawing/2014/main" id="{8E477FF9-373D-4583-9B44-2911E99723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0613" y="2076451"/>
              <a:ext cx="96837" cy="65088"/>
            </a:xfrm>
            <a:custGeom>
              <a:avLst/>
              <a:gdLst>
                <a:gd name="T0" fmla="*/ 160 w 287"/>
                <a:gd name="T1" fmla="*/ 14 h 192"/>
                <a:gd name="T2" fmla="*/ 9 w 287"/>
                <a:gd name="T3" fmla="*/ 70 h 192"/>
                <a:gd name="T4" fmla="*/ 128 w 287"/>
                <a:gd name="T5" fmla="*/ 178 h 192"/>
                <a:gd name="T6" fmla="*/ 279 w 287"/>
                <a:gd name="T7" fmla="*/ 122 h 192"/>
                <a:gd name="T8" fmla="*/ 160 w 287"/>
                <a:gd name="T9" fmla="*/ 1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192">
                  <a:moveTo>
                    <a:pt x="160" y="14"/>
                  </a:moveTo>
                  <a:cubicBezTo>
                    <a:pt x="85" y="0"/>
                    <a:pt x="18" y="25"/>
                    <a:pt x="9" y="70"/>
                  </a:cubicBezTo>
                  <a:cubicBezTo>
                    <a:pt x="0" y="115"/>
                    <a:pt x="54" y="163"/>
                    <a:pt x="128" y="178"/>
                  </a:cubicBezTo>
                  <a:cubicBezTo>
                    <a:pt x="202" y="192"/>
                    <a:pt x="270" y="167"/>
                    <a:pt x="279" y="122"/>
                  </a:cubicBezTo>
                  <a:cubicBezTo>
                    <a:pt x="287" y="77"/>
                    <a:pt x="234" y="29"/>
                    <a:pt x="160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3" name="Freeform 2113">
              <a:extLst>
                <a:ext uri="{FF2B5EF4-FFF2-40B4-BE49-F238E27FC236}">
                  <a16:creationId xmlns:a16="http://schemas.microsoft.com/office/drawing/2014/main" id="{B8CB49AA-5371-4FD3-A8AE-690E5EED8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7288" y="2103439"/>
              <a:ext cx="84137" cy="203200"/>
            </a:xfrm>
            <a:custGeom>
              <a:avLst/>
              <a:gdLst>
                <a:gd name="T0" fmla="*/ 102 w 254"/>
                <a:gd name="T1" fmla="*/ 559 h 604"/>
                <a:gd name="T2" fmla="*/ 0 w 254"/>
                <a:gd name="T3" fmla="*/ 604 h 604"/>
                <a:gd name="T4" fmla="*/ 21 w 254"/>
                <a:gd name="T5" fmla="*/ 590 h 604"/>
                <a:gd name="T6" fmla="*/ 196 w 254"/>
                <a:gd name="T7" fmla="*/ 262 h 604"/>
                <a:gd name="T8" fmla="*/ 119 w 254"/>
                <a:gd name="T9" fmla="*/ 29 h 604"/>
                <a:gd name="T10" fmla="*/ 108 w 254"/>
                <a:gd name="T11" fmla="*/ 15 h 604"/>
                <a:gd name="T12" fmla="*/ 187 w 254"/>
                <a:gd name="T13" fmla="*/ 70 h 604"/>
                <a:gd name="T14" fmla="*/ 195 w 254"/>
                <a:gd name="T15" fmla="*/ 82 h 604"/>
                <a:gd name="T16" fmla="*/ 254 w 254"/>
                <a:gd name="T17" fmla="*/ 274 h 604"/>
                <a:gd name="T18" fmla="*/ 102 w 254"/>
                <a:gd name="T19" fmla="*/ 559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4" h="604">
                  <a:moveTo>
                    <a:pt x="102" y="559"/>
                  </a:moveTo>
                  <a:cubicBezTo>
                    <a:pt x="71" y="580"/>
                    <a:pt x="36" y="595"/>
                    <a:pt x="0" y="604"/>
                  </a:cubicBezTo>
                  <a:cubicBezTo>
                    <a:pt x="7" y="599"/>
                    <a:pt x="14" y="595"/>
                    <a:pt x="21" y="590"/>
                  </a:cubicBezTo>
                  <a:cubicBezTo>
                    <a:pt x="130" y="517"/>
                    <a:pt x="196" y="394"/>
                    <a:pt x="196" y="262"/>
                  </a:cubicBezTo>
                  <a:cubicBezTo>
                    <a:pt x="196" y="179"/>
                    <a:pt x="169" y="97"/>
                    <a:pt x="119" y="29"/>
                  </a:cubicBezTo>
                  <a:cubicBezTo>
                    <a:pt x="116" y="24"/>
                    <a:pt x="112" y="20"/>
                    <a:pt x="108" y="15"/>
                  </a:cubicBezTo>
                  <a:cubicBezTo>
                    <a:pt x="99" y="0"/>
                    <a:pt x="156" y="27"/>
                    <a:pt x="187" y="70"/>
                  </a:cubicBezTo>
                  <a:cubicBezTo>
                    <a:pt x="190" y="74"/>
                    <a:pt x="193" y="78"/>
                    <a:pt x="195" y="82"/>
                  </a:cubicBezTo>
                  <a:cubicBezTo>
                    <a:pt x="233" y="138"/>
                    <a:pt x="254" y="205"/>
                    <a:pt x="254" y="274"/>
                  </a:cubicBezTo>
                  <a:cubicBezTo>
                    <a:pt x="254" y="388"/>
                    <a:pt x="197" y="495"/>
                    <a:pt x="102" y="5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4" name="Freeform 2114">
              <a:extLst>
                <a:ext uri="{FF2B5EF4-FFF2-40B4-BE49-F238E27FC236}">
                  <a16:creationId xmlns:a16="http://schemas.microsoft.com/office/drawing/2014/main" id="{516F3FB8-4718-4C66-BA25-C67671F53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6775" y="2235201"/>
              <a:ext cx="155575" cy="168275"/>
            </a:xfrm>
            <a:custGeom>
              <a:avLst/>
              <a:gdLst>
                <a:gd name="T0" fmla="*/ 282 w 468"/>
                <a:gd name="T1" fmla="*/ 469 h 503"/>
                <a:gd name="T2" fmla="*/ 75 w 468"/>
                <a:gd name="T3" fmla="*/ 359 h 503"/>
                <a:gd name="T4" fmla="*/ 50 w 468"/>
                <a:gd name="T5" fmla="*/ 126 h 503"/>
                <a:gd name="T6" fmla="*/ 186 w 468"/>
                <a:gd name="T7" fmla="*/ 34 h 503"/>
                <a:gd name="T8" fmla="*/ 393 w 468"/>
                <a:gd name="T9" fmla="*/ 144 h 503"/>
                <a:gd name="T10" fmla="*/ 418 w 468"/>
                <a:gd name="T11" fmla="*/ 377 h 503"/>
                <a:gd name="T12" fmla="*/ 282 w 468"/>
                <a:gd name="T13" fmla="*/ 469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8" h="503">
                  <a:moveTo>
                    <a:pt x="282" y="469"/>
                  </a:moveTo>
                  <a:cubicBezTo>
                    <a:pt x="231" y="503"/>
                    <a:pt x="139" y="454"/>
                    <a:pt x="75" y="359"/>
                  </a:cubicBezTo>
                  <a:cubicBezTo>
                    <a:pt x="11" y="264"/>
                    <a:pt x="0" y="160"/>
                    <a:pt x="50" y="126"/>
                  </a:cubicBezTo>
                  <a:lnTo>
                    <a:pt x="186" y="34"/>
                  </a:lnTo>
                  <a:cubicBezTo>
                    <a:pt x="237" y="0"/>
                    <a:pt x="329" y="49"/>
                    <a:pt x="393" y="144"/>
                  </a:cubicBezTo>
                  <a:cubicBezTo>
                    <a:pt x="458" y="239"/>
                    <a:pt x="468" y="343"/>
                    <a:pt x="418" y="377"/>
                  </a:cubicBezTo>
                  <a:lnTo>
                    <a:pt x="282" y="469"/>
                  </a:lnTo>
                  <a:close/>
                </a:path>
              </a:pathLst>
            </a:custGeom>
            <a:solidFill>
              <a:srgbClr val="008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5" name="Freeform 2115">
              <a:extLst>
                <a:ext uri="{FF2B5EF4-FFF2-40B4-BE49-F238E27FC236}">
                  <a16:creationId xmlns:a16="http://schemas.microsoft.com/office/drawing/2014/main" id="{8712AB3F-EDCE-42E1-A426-8D569FB28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1225" y="2241551"/>
              <a:ext cx="100012" cy="131763"/>
            </a:xfrm>
            <a:custGeom>
              <a:avLst/>
              <a:gdLst>
                <a:gd name="T0" fmla="*/ 231 w 303"/>
                <a:gd name="T1" fmla="*/ 391 h 391"/>
                <a:gd name="T2" fmla="*/ 207 w 303"/>
                <a:gd name="T3" fmla="*/ 158 h 391"/>
                <a:gd name="T4" fmla="*/ 0 w 303"/>
                <a:gd name="T5" fmla="*/ 48 h 391"/>
                <a:gd name="T6" fmla="*/ 21 w 303"/>
                <a:gd name="T7" fmla="*/ 34 h 391"/>
                <a:gd name="T8" fmla="*/ 228 w 303"/>
                <a:gd name="T9" fmla="*/ 144 h 391"/>
                <a:gd name="T10" fmla="*/ 252 w 303"/>
                <a:gd name="T11" fmla="*/ 377 h 391"/>
                <a:gd name="T12" fmla="*/ 231 w 303"/>
                <a:gd name="T13" fmla="*/ 39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391">
                  <a:moveTo>
                    <a:pt x="231" y="391"/>
                  </a:moveTo>
                  <a:cubicBezTo>
                    <a:pt x="282" y="357"/>
                    <a:pt x="271" y="253"/>
                    <a:pt x="207" y="158"/>
                  </a:cubicBezTo>
                  <a:cubicBezTo>
                    <a:pt x="143" y="63"/>
                    <a:pt x="50" y="14"/>
                    <a:pt x="0" y="48"/>
                  </a:cubicBezTo>
                  <a:lnTo>
                    <a:pt x="21" y="34"/>
                  </a:lnTo>
                  <a:cubicBezTo>
                    <a:pt x="71" y="0"/>
                    <a:pt x="163" y="49"/>
                    <a:pt x="228" y="144"/>
                  </a:cubicBezTo>
                  <a:cubicBezTo>
                    <a:pt x="292" y="239"/>
                    <a:pt x="303" y="343"/>
                    <a:pt x="252" y="377"/>
                  </a:cubicBezTo>
                  <a:lnTo>
                    <a:pt x="231" y="391"/>
                  </a:lnTo>
                  <a:close/>
                </a:path>
              </a:pathLst>
            </a:custGeom>
            <a:solidFill>
              <a:srgbClr val="17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6" name="Freeform 2116">
              <a:extLst>
                <a:ext uri="{FF2B5EF4-FFF2-40B4-BE49-F238E27FC236}">
                  <a16:creationId xmlns:a16="http://schemas.microsoft.com/office/drawing/2014/main" id="{512A07A7-E66C-42D7-A306-BEAA43403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0588" y="2255839"/>
              <a:ext cx="101600" cy="131763"/>
            </a:xfrm>
            <a:custGeom>
              <a:avLst/>
              <a:gdLst>
                <a:gd name="T0" fmla="*/ 232 w 303"/>
                <a:gd name="T1" fmla="*/ 392 h 392"/>
                <a:gd name="T2" fmla="*/ 207 w 303"/>
                <a:gd name="T3" fmla="*/ 158 h 392"/>
                <a:gd name="T4" fmla="*/ 0 w 303"/>
                <a:gd name="T5" fmla="*/ 48 h 392"/>
                <a:gd name="T6" fmla="*/ 21 w 303"/>
                <a:gd name="T7" fmla="*/ 34 h 392"/>
                <a:gd name="T8" fmla="*/ 228 w 303"/>
                <a:gd name="T9" fmla="*/ 144 h 392"/>
                <a:gd name="T10" fmla="*/ 252 w 303"/>
                <a:gd name="T11" fmla="*/ 378 h 392"/>
                <a:gd name="T12" fmla="*/ 232 w 303"/>
                <a:gd name="T13" fmla="*/ 39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392">
                  <a:moveTo>
                    <a:pt x="232" y="392"/>
                  </a:moveTo>
                  <a:cubicBezTo>
                    <a:pt x="282" y="358"/>
                    <a:pt x="271" y="253"/>
                    <a:pt x="207" y="158"/>
                  </a:cubicBezTo>
                  <a:cubicBezTo>
                    <a:pt x="143" y="64"/>
                    <a:pt x="51" y="14"/>
                    <a:pt x="0" y="48"/>
                  </a:cubicBezTo>
                  <a:lnTo>
                    <a:pt x="21" y="34"/>
                  </a:lnTo>
                  <a:cubicBezTo>
                    <a:pt x="71" y="0"/>
                    <a:pt x="163" y="49"/>
                    <a:pt x="228" y="144"/>
                  </a:cubicBezTo>
                  <a:cubicBezTo>
                    <a:pt x="292" y="239"/>
                    <a:pt x="303" y="344"/>
                    <a:pt x="252" y="378"/>
                  </a:cubicBezTo>
                  <a:lnTo>
                    <a:pt x="232" y="392"/>
                  </a:lnTo>
                  <a:close/>
                </a:path>
              </a:pathLst>
            </a:custGeom>
            <a:solidFill>
              <a:srgbClr val="17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7" name="Freeform 2117">
              <a:extLst>
                <a:ext uri="{FF2B5EF4-FFF2-40B4-BE49-F238E27FC236}">
                  <a16:creationId xmlns:a16="http://schemas.microsoft.com/office/drawing/2014/main" id="{BA7AE882-C761-45CD-BCDD-C491BD581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2013" y="2268539"/>
              <a:ext cx="109537" cy="138113"/>
            </a:xfrm>
            <a:custGeom>
              <a:avLst/>
              <a:gdLst>
                <a:gd name="T0" fmla="*/ 258 w 333"/>
                <a:gd name="T1" fmla="*/ 144 h 411"/>
                <a:gd name="T2" fmla="*/ 51 w 333"/>
                <a:gd name="T3" fmla="*/ 34 h 411"/>
                <a:gd name="T4" fmla="*/ 75 w 333"/>
                <a:gd name="T5" fmla="*/ 267 h 411"/>
                <a:gd name="T6" fmla="*/ 283 w 333"/>
                <a:gd name="T7" fmla="*/ 377 h 411"/>
                <a:gd name="T8" fmla="*/ 258 w 333"/>
                <a:gd name="T9" fmla="*/ 144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411">
                  <a:moveTo>
                    <a:pt x="258" y="144"/>
                  </a:moveTo>
                  <a:cubicBezTo>
                    <a:pt x="194" y="49"/>
                    <a:pt x="101" y="0"/>
                    <a:pt x="51" y="34"/>
                  </a:cubicBezTo>
                  <a:cubicBezTo>
                    <a:pt x="0" y="68"/>
                    <a:pt x="11" y="172"/>
                    <a:pt x="75" y="267"/>
                  </a:cubicBezTo>
                  <a:cubicBezTo>
                    <a:pt x="140" y="362"/>
                    <a:pt x="232" y="411"/>
                    <a:pt x="283" y="377"/>
                  </a:cubicBezTo>
                  <a:cubicBezTo>
                    <a:pt x="333" y="343"/>
                    <a:pt x="322" y="239"/>
                    <a:pt x="258" y="144"/>
                  </a:cubicBezTo>
                  <a:close/>
                </a:path>
              </a:pathLst>
            </a:custGeom>
            <a:solidFill>
              <a:srgbClr val="17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8" name="Freeform 2118">
              <a:extLst>
                <a:ext uri="{FF2B5EF4-FFF2-40B4-BE49-F238E27FC236}">
                  <a16:creationId xmlns:a16="http://schemas.microsoft.com/office/drawing/2014/main" id="{43D687E0-F939-4901-8434-B48DE1DCC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125" y="2293939"/>
              <a:ext cx="76200" cy="96838"/>
            </a:xfrm>
            <a:custGeom>
              <a:avLst/>
              <a:gdLst>
                <a:gd name="T0" fmla="*/ 179 w 233"/>
                <a:gd name="T1" fmla="*/ 103 h 290"/>
                <a:gd name="T2" fmla="*/ 35 w 233"/>
                <a:gd name="T3" fmla="*/ 24 h 290"/>
                <a:gd name="T4" fmla="*/ 54 w 233"/>
                <a:gd name="T5" fmla="*/ 187 h 290"/>
                <a:gd name="T6" fmla="*/ 199 w 233"/>
                <a:gd name="T7" fmla="*/ 266 h 290"/>
                <a:gd name="T8" fmla="*/ 179 w 233"/>
                <a:gd name="T9" fmla="*/ 103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90">
                  <a:moveTo>
                    <a:pt x="179" y="103"/>
                  </a:moveTo>
                  <a:cubicBezTo>
                    <a:pt x="134" y="36"/>
                    <a:pt x="69" y="0"/>
                    <a:pt x="35" y="24"/>
                  </a:cubicBezTo>
                  <a:cubicBezTo>
                    <a:pt x="0" y="47"/>
                    <a:pt x="9" y="120"/>
                    <a:pt x="54" y="187"/>
                  </a:cubicBezTo>
                  <a:cubicBezTo>
                    <a:pt x="99" y="255"/>
                    <a:pt x="164" y="290"/>
                    <a:pt x="199" y="266"/>
                  </a:cubicBezTo>
                  <a:cubicBezTo>
                    <a:pt x="233" y="243"/>
                    <a:pt x="225" y="170"/>
                    <a:pt x="179" y="103"/>
                  </a:cubicBezTo>
                  <a:close/>
                </a:path>
              </a:pathLst>
            </a:custGeom>
            <a:solidFill>
              <a:srgbClr val="008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9" name="Freeform 2119">
              <a:extLst>
                <a:ext uri="{FF2B5EF4-FFF2-40B4-BE49-F238E27FC236}">
                  <a16:creationId xmlns:a16="http://schemas.microsoft.com/office/drawing/2014/main" id="{7567B837-CF0B-4955-AA24-C18F54934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4238" y="2319339"/>
              <a:ext cx="42862" cy="52388"/>
            </a:xfrm>
            <a:custGeom>
              <a:avLst/>
              <a:gdLst>
                <a:gd name="T0" fmla="*/ 96 w 125"/>
                <a:gd name="T1" fmla="*/ 55 h 155"/>
                <a:gd name="T2" fmla="*/ 19 w 125"/>
                <a:gd name="T3" fmla="*/ 13 h 155"/>
                <a:gd name="T4" fmla="*/ 29 w 125"/>
                <a:gd name="T5" fmla="*/ 100 h 155"/>
                <a:gd name="T6" fmla="*/ 107 w 125"/>
                <a:gd name="T7" fmla="*/ 143 h 155"/>
                <a:gd name="T8" fmla="*/ 96 w 125"/>
                <a:gd name="T9" fmla="*/ 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55">
                  <a:moveTo>
                    <a:pt x="96" y="55"/>
                  </a:moveTo>
                  <a:cubicBezTo>
                    <a:pt x="72" y="19"/>
                    <a:pt x="37" y="0"/>
                    <a:pt x="19" y="13"/>
                  </a:cubicBezTo>
                  <a:cubicBezTo>
                    <a:pt x="0" y="25"/>
                    <a:pt x="5" y="64"/>
                    <a:pt x="29" y="100"/>
                  </a:cubicBezTo>
                  <a:cubicBezTo>
                    <a:pt x="53" y="136"/>
                    <a:pt x="88" y="155"/>
                    <a:pt x="107" y="143"/>
                  </a:cubicBezTo>
                  <a:cubicBezTo>
                    <a:pt x="125" y="130"/>
                    <a:pt x="121" y="91"/>
                    <a:pt x="96" y="55"/>
                  </a:cubicBezTo>
                  <a:close/>
                </a:path>
              </a:pathLst>
            </a:custGeom>
            <a:solidFill>
              <a:srgbClr val="17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0" name="Freeform 2120">
              <a:extLst>
                <a:ext uri="{FF2B5EF4-FFF2-40B4-BE49-F238E27FC236}">
                  <a16:creationId xmlns:a16="http://schemas.microsoft.com/office/drawing/2014/main" id="{8F26C694-B19B-490C-8D5A-D34481023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1413" y="2870201"/>
              <a:ext cx="60325" cy="104775"/>
            </a:xfrm>
            <a:custGeom>
              <a:avLst/>
              <a:gdLst>
                <a:gd name="T0" fmla="*/ 23 w 180"/>
                <a:gd name="T1" fmla="*/ 220 h 312"/>
                <a:gd name="T2" fmla="*/ 7 w 180"/>
                <a:gd name="T3" fmla="*/ 246 h 312"/>
                <a:gd name="T4" fmla="*/ 0 w 180"/>
                <a:gd name="T5" fmla="*/ 271 h 312"/>
                <a:gd name="T6" fmla="*/ 8 w 180"/>
                <a:gd name="T7" fmla="*/ 297 h 312"/>
                <a:gd name="T8" fmla="*/ 41 w 180"/>
                <a:gd name="T9" fmla="*/ 312 h 312"/>
                <a:gd name="T10" fmla="*/ 47 w 180"/>
                <a:gd name="T11" fmla="*/ 311 h 312"/>
                <a:gd name="T12" fmla="*/ 87 w 180"/>
                <a:gd name="T13" fmla="*/ 296 h 312"/>
                <a:gd name="T14" fmla="*/ 134 w 180"/>
                <a:gd name="T15" fmla="*/ 253 h 312"/>
                <a:gd name="T16" fmla="*/ 147 w 180"/>
                <a:gd name="T17" fmla="*/ 206 h 312"/>
                <a:gd name="T18" fmla="*/ 168 w 180"/>
                <a:gd name="T19" fmla="*/ 163 h 312"/>
                <a:gd name="T20" fmla="*/ 177 w 180"/>
                <a:gd name="T21" fmla="*/ 154 h 312"/>
                <a:gd name="T22" fmla="*/ 180 w 180"/>
                <a:gd name="T23" fmla="*/ 141 h 312"/>
                <a:gd name="T24" fmla="*/ 180 w 180"/>
                <a:gd name="T25" fmla="*/ 140 h 312"/>
                <a:gd name="T26" fmla="*/ 180 w 180"/>
                <a:gd name="T27" fmla="*/ 134 h 312"/>
                <a:gd name="T28" fmla="*/ 172 w 180"/>
                <a:gd name="T29" fmla="*/ 85 h 312"/>
                <a:gd name="T30" fmla="*/ 160 w 180"/>
                <a:gd name="T31" fmla="*/ 59 h 312"/>
                <a:gd name="T32" fmla="*/ 155 w 180"/>
                <a:gd name="T33" fmla="*/ 39 h 312"/>
                <a:gd name="T34" fmla="*/ 87 w 180"/>
                <a:gd name="T35" fmla="*/ 21 h 312"/>
                <a:gd name="T36" fmla="*/ 51 w 180"/>
                <a:gd name="T37" fmla="*/ 112 h 312"/>
                <a:gd name="T38" fmla="*/ 27 w 180"/>
                <a:gd name="T39" fmla="*/ 216 h 312"/>
                <a:gd name="T40" fmla="*/ 23 w 180"/>
                <a:gd name="T41" fmla="*/ 22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0" h="312">
                  <a:moveTo>
                    <a:pt x="23" y="220"/>
                  </a:moveTo>
                  <a:cubicBezTo>
                    <a:pt x="18" y="229"/>
                    <a:pt x="12" y="237"/>
                    <a:pt x="7" y="246"/>
                  </a:cubicBezTo>
                  <a:cubicBezTo>
                    <a:pt x="3" y="254"/>
                    <a:pt x="0" y="262"/>
                    <a:pt x="0" y="271"/>
                  </a:cubicBezTo>
                  <a:cubicBezTo>
                    <a:pt x="0" y="280"/>
                    <a:pt x="3" y="289"/>
                    <a:pt x="8" y="297"/>
                  </a:cubicBezTo>
                  <a:cubicBezTo>
                    <a:pt x="16" y="306"/>
                    <a:pt x="28" y="312"/>
                    <a:pt x="41" y="312"/>
                  </a:cubicBezTo>
                  <a:cubicBezTo>
                    <a:pt x="43" y="312"/>
                    <a:pt x="45" y="311"/>
                    <a:pt x="47" y="311"/>
                  </a:cubicBezTo>
                  <a:cubicBezTo>
                    <a:pt x="61" y="309"/>
                    <a:pt x="75" y="304"/>
                    <a:pt x="87" y="296"/>
                  </a:cubicBezTo>
                  <a:cubicBezTo>
                    <a:pt x="106" y="286"/>
                    <a:pt x="123" y="271"/>
                    <a:pt x="134" y="253"/>
                  </a:cubicBezTo>
                  <a:cubicBezTo>
                    <a:pt x="141" y="238"/>
                    <a:pt x="145" y="222"/>
                    <a:pt x="147" y="206"/>
                  </a:cubicBezTo>
                  <a:cubicBezTo>
                    <a:pt x="150" y="190"/>
                    <a:pt x="157" y="175"/>
                    <a:pt x="168" y="163"/>
                  </a:cubicBezTo>
                  <a:cubicBezTo>
                    <a:pt x="171" y="161"/>
                    <a:pt x="174" y="158"/>
                    <a:pt x="177" y="154"/>
                  </a:cubicBezTo>
                  <a:cubicBezTo>
                    <a:pt x="179" y="150"/>
                    <a:pt x="180" y="146"/>
                    <a:pt x="180" y="141"/>
                  </a:cubicBezTo>
                  <a:cubicBezTo>
                    <a:pt x="180" y="141"/>
                    <a:pt x="180" y="140"/>
                    <a:pt x="180" y="140"/>
                  </a:cubicBezTo>
                  <a:cubicBezTo>
                    <a:pt x="180" y="138"/>
                    <a:pt x="180" y="136"/>
                    <a:pt x="180" y="134"/>
                  </a:cubicBezTo>
                  <a:cubicBezTo>
                    <a:pt x="180" y="117"/>
                    <a:pt x="177" y="101"/>
                    <a:pt x="172" y="85"/>
                  </a:cubicBezTo>
                  <a:cubicBezTo>
                    <a:pt x="169" y="76"/>
                    <a:pt x="164" y="68"/>
                    <a:pt x="160" y="59"/>
                  </a:cubicBezTo>
                  <a:cubicBezTo>
                    <a:pt x="158" y="52"/>
                    <a:pt x="157" y="45"/>
                    <a:pt x="155" y="39"/>
                  </a:cubicBezTo>
                  <a:cubicBezTo>
                    <a:pt x="143" y="12"/>
                    <a:pt x="110" y="0"/>
                    <a:pt x="87" y="21"/>
                  </a:cubicBezTo>
                  <a:cubicBezTo>
                    <a:pt x="64" y="43"/>
                    <a:pt x="55" y="79"/>
                    <a:pt x="51" y="112"/>
                  </a:cubicBezTo>
                  <a:cubicBezTo>
                    <a:pt x="47" y="148"/>
                    <a:pt x="46" y="183"/>
                    <a:pt x="27" y="216"/>
                  </a:cubicBezTo>
                  <a:lnTo>
                    <a:pt x="23" y="220"/>
                  </a:lnTo>
                  <a:close/>
                </a:path>
              </a:pathLst>
            </a:custGeom>
            <a:solidFill>
              <a:srgbClr val="1C35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1" name="Freeform 2121">
              <a:extLst>
                <a:ext uri="{FF2B5EF4-FFF2-40B4-BE49-F238E27FC236}">
                  <a16:creationId xmlns:a16="http://schemas.microsoft.com/office/drawing/2014/main" id="{5C9994B6-537E-4229-B35B-06FB20CAB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5538" y="2849564"/>
              <a:ext cx="76200" cy="74613"/>
            </a:xfrm>
            <a:custGeom>
              <a:avLst/>
              <a:gdLst>
                <a:gd name="T0" fmla="*/ 80 w 225"/>
                <a:gd name="T1" fmla="*/ 62 h 223"/>
                <a:gd name="T2" fmla="*/ 78 w 225"/>
                <a:gd name="T3" fmla="*/ 70 h 223"/>
                <a:gd name="T4" fmla="*/ 43 w 225"/>
                <a:gd name="T5" fmla="*/ 144 h 223"/>
                <a:gd name="T6" fmla="*/ 26 w 225"/>
                <a:gd name="T7" fmla="*/ 218 h 223"/>
                <a:gd name="T8" fmla="*/ 29 w 225"/>
                <a:gd name="T9" fmla="*/ 221 h 223"/>
                <a:gd name="T10" fmla="*/ 42 w 225"/>
                <a:gd name="T11" fmla="*/ 223 h 223"/>
                <a:gd name="T12" fmla="*/ 44 w 225"/>
                <a:gd name="T13" fmla="*/ 223 h 223"/>
                <a:gd name="T14" fmla="*/ 44 w 225"/>
                <a:gd name="T15" fmla="*/ 223 h 223"/>
                <a:gd name="T16" fmla="*/ 135 w 225"/>
                <a:gd name="T17" fmla="*/ 174 h 223"/>
                <a:gd name="T18" fmla="*/ 155 w 225"/>
                <a:gd name="T19" fmla="*/ 139 h 223"/>
                <a:gd name="T20" fmla="*/ 182 w 225"/>
                <a:gd name="T21" fmla="*/ 115 h 223"/>
                <a:gd name="T22" fmla="*/ 225 w 225"/>
                <a:gd name="T23" fmla="*/ 71 h 223"/>
                <a:gd name="T24" fmla="*/ 177 w 225"/>
                <a:gd name="T25" fmla="*/ 0 h 223"/>
                <a:gd name="T26" fmla="*/ 133 w 225"/>
                <a:gd name="T27" fmla="*/ 24 h 223"/>
                <a:gd name="T28" fmla="*/ 98 w 225"/>
                <a:gd name="T29" fmla="*/ 42 h 223"/>
                <a:gd name="T30" fmla="*/ 80 w 225"/>
                <a:gd name="T31" fmla="*/ 62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5" h="223">
                  <a:moveTo>
                    <a:pt x="80" y="62"/>
                  </a:moveTo>
                  <a:cubicBezTo>
                    <a:pt x="79" y="65"/>
                    <a:pt x="78" y="67"/>
                    <a:pt x="78" y="70"/>
                  </a:cubicBezTo>
                  <a:cubicBezTo>
                    <a:pt x="76" y="112"/>
                    <a:pt x="59" y="122"/>
                    <a:pt x="43" y="144"/>
                  </a:cubicBezTo>
                  <a:cubicBezTo>
                    <a:pt x="28" y="163"/>
                    <a:pt x="0" y="196"/>
                    <a:pt x="26" y="218"/>
                  </a:cubicBezTo>
                  <a:cubicBezTo>
                    <a:pt x="27" y="219"/>
                    <a:pt x="28" y="220"/>
                    <a:pt x="29" y="221"/>
                  </a:cubicBezTo>
                  <a:cubicBezTo>
                    <a:pt x="33" y="222"/>
                    <a:pt x="38" y="223"/>
                    <a:pt x="42" y="223"/>
                  </a:cubicBezTo>
                  <a:cubicBezTo>
                    <a:pt x="43" y="223"/>
                    <a:pt x="43" y="223"/>
                    <a:pt x="44" y="223"/>
                  </a:cubicBezTo>
                  <a:cubicBezTo>
                    <a:pt x="44" y="223"/>
                    <a:pt x="44" y="223"/>
                    <a:pt x="44" y="223"/>
                  </a:cubicBezTo>
                  <a:cubicBezTo>
                    <a:pt x="81" y="223"/>
                    <a:pt x="115" y="205"/>
                    <a:pt x="135" y="174"/>
                  </a:cubicBezTo>
                  <a:cubicBezTo>
                    <a:pt x="142" y="162"/>
                    <a:pt x="147" y="150"/>
                    <a:pt x="155" y="139"/>
                  </a:cubicBezTo>
                  <a:cubicBezTo>
                    <a:pt x="163" y="130"/>
                    <a:pt x="172" y="122"/>
                    <a:pt x="182" y="115"/>
                  </a:cubicBezTo>
                  <a:cubicBezTo>
                    <a:pt x="211" y="95"/>
                    <a:pt x="225" y="84"/>
                    <a:pt x="225" y="71"/>
                  </a:cubicBezTo>
                  <a:cubicBezTo>
                    <a:pt x="225" y="58"/>
                    <a:pt x="208" y="33"/>
                    <a:pt x="177" y="0"/>
                  </a:cubicBezTo>
                  <a:lnTo>
                    <a:pt x="133" y="24"/>
                  </a:lnTo>
                  <a:lnTo>
                    <a:pt x="98" y="42"/>
                  </a:lnTo>
                  <a:cubicBezTo>
                    <a:pt x="89" y="45"/>
                    <a:pt x="82" y="53"/>
                    <a:pt x="80" y="62"/>
                  </a:cubicBezTo>
                  <a:close/>
                </a:path>
              </a:pathLst>
            </a:custGeom>
            <a:solidFill>
              <a:srgbClr val="1C35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2" name="Freeform 2122">
              <a:extLst>
                <a:ext uri="{FF2B5EF4-FFF2-40B4-BE49-F238E27FC236}">
                  <a16:creationId xmlns:a16="http://schemas.microsoft.com/office/drawing/2014/main" id="{F4083B74-DCCD-410F-B1CA-E64BCE332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5688" y="2505076"/>
              <a:ext cx="123825" cy="355600"/>
            </a:xfrm>
            <a:custGeom>
              <a:avLst/>
              <a:gdLst>
                <a:gd name="T0" fmla="*/ 58 w 372"/>
                <a:gd name="T1" fmla="*/ 26 h 1058"/>
                <a:gd name="T2" fmla="*/ 24 w 372"/>
                <a:gd name="T3" fmla="*/ 528 h 1058"/>
                <a:gd name="T4" fmla="*/ 81 w 372"/>
                <a:gd name="T5" fmla="*/ 771 h 1058"/>
                <a:gd name="T6" fmla="*/ 294 w 372"/>
                <a:gd name="T7" fmla="*/ 1058 h 1058"/>
                <a:gd name="T8" fmla="*/ 322 w 372"/>
                <a:gd name="T9" fmla="*/ 597 h 1058"/>
                <a:gd name="T10" fmla="*/ 242 w 372"/>
                <a:gd name="T11" fmla="*/ 0 h 1058"/>
                <a:gd name="T12" fmla="*/ 58 w 372"/>
                <a:gd name="T13" fmla="*/ 26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2" h="1058">
                  <a:moveTo>
                    <a:pt x="58" y="26"/>
                  </a:moveTo>
                  <a:cubicBezTo>
                    <a:pt x="32" y="304"/>
                    <a:pt x="29" y="427"/>
                    <a:pt x="24" y="528"/>
                  </a:cubicBezTo>
                  <a:cubicBezTo>
                    <a:pt x="18" y="630"/>
                    <a:pt x="0" y="664"/>
                    <a:pt x="81" y="771"/>
                  </a:cubicBezTo>
                  <a:cubicBezTo>
                    <a:pt x="161" y="877"/>
                    <a:pt x="227" y="982"/>
                    <a:pt x="294" y="1058"/>
                  </a:cubicBezTo>
                  <a:cubicBezTo>
                    <a:pt x="338" y="914"/>
                    <a:pt x="372" y="738"/>
                    <a:pt x="322" y="597"/>
                  </a:cubicBezTo>
                  <a:cubicBezTo>
                    <a:pt x="285" y="494"/>
                    <a:pt x="234" y="108"/>
                    <a:pt x="242" y="0"/>
                  </a:cubicBezTo>
                  <a:lnTo>
                    <a:pt x="58" y="26"/>
                  </a:lnTo>
                  <a:close/>
                </a:path>
              </a:pathLst>
            </a:custGeom>
            <a:solidFill>
              <a:srgbClr val="17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3" name="Freeform 2123">
              <a:extLst>
                <a:ext uri="{FF2B5EF4-FFF2-40B4-BE49-F238E27FC236}">
                  <a16:creationId xmlns:a16="http://schemas.microsoft.com/office/drawing/2014/main" id="{B5578E18-35F3-4103-ABA8-8CF3E95B1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2838" y="2505076"/>
              <a:ext cx="114300" cy="417513"/>
            </a:xfrm>
            <a:custGeom>
              <a:avLst/>
              <a:gdLst>
                <a:gd name="T0" fmla="*/ 66 w 345"/>
                <a:gd name="T1" fmla="*/ 677 h 1245"/>
                <a:gd name="T2" fmla="*/ 118 w 345"/>
                <a:gd name="T3" fmla="*/ 1186 h 1245"/>
                <a:gd name="T4" fmla="*/ 146 w 345"/>
                <a:gd name="T5" fmla="*/ 1239 h 1245"/>
                <a:gd name="T6" fmla="*/ 268 w 345"/>
                <a:gd name="T7" fmla="*/ 1216 h 1245"/>
                <a:gd name="T8" fmla="*/ 275 w 345"/>
                <a:gd name="T9" fmla="*/ 375 h 1245"/>
                <a:gd name="T10" fmla="*/ 265 w 345"/>
                <a:gd name="T11" fmla="*/ 44 h 1245"/>
                <a:gd name="T12" fmla="*/ 0 w 345"/>
                <a:gd name="T13" fmla="*/ 13 h 1245"/>
                <a:gd name="T14" fmla="*/ 66 w 345"/>
                <a:gd name="T15" fmla="*/ 677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5" h="1245">
                  <a:moveTo>
                    <a:pt x="66" y="677"/>
                  </a:moveTo>
                  <a:cubicBezTo>
                    <a:pt x="93" y="845"/>
                    <a:pt x="111" y="1016"/>
                    <a:pt x="118" y="1186"/>
                  </a:cubicBezTo>
                  <a:cubicBezTo>
                    <a:pt x="118" y="1220"/>
                    <a:pt x="118" y="1226"/>
                    <a:pt x="146" y="1239"/>
                  </a:cubicBezTo>
                  <a:cubicBezTo>
                    <a:pt x="160" y="1245"/>
                    <a:pt x="263" y="1235"/>
                    <a:pt x="268" y="1216"/>
                  </a:cubicBezTo>
                  <a:cubicBezTo>
                    <a:pt x="345" y="799"/>
                    <a:pt x="265" y="510"/>
                    <a:pt x="275" y="375"/>
                  </a:cubicBezTo>
                  <a:cubicBezTo>
                    <a:pt x="281" y="279"/>
                    <a:pt x="317" y="132"/>
                    <a:pt x="265" y="44"/>
                  </a:cubicBezTo>
                  <a:cubicBezTo>
                    <a:pt x="239" y="0"/>
                    <a:pt x="64" y="29"/>
                    <a:pt x="0" y="13"/>
                  </a:cubicBezTo>
                  <a:lnTo>
                    <a:pt x="66" y="677"/>
                  </a:lnTo>
                  <a:close/>
                </a:path>
              </a:pathLst>
            </a:custGeom>
            <a:solidFill>
              <a:srgbClr val="17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4" name="Freeform 2124">
              <a:extLst>
                <a:ext uri="{FF2B5EF4-FFF2-40B4-BE49-F238E27FC236}">
                  <a16:creationId xmlns:a16="http://schemas.microsoft.com/office/drawing/2014/main" id="{5ECABF5C-CC43-4865-8841-E7F17165D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275" y="2300289"/>
              <a:ext cx="166687" cy="304800"/>
            </a:xfrm>
            <a:custGeom>
              <a:avLst/>
              <a:gdLst>
                <a:gd name="T0" fmla="*/ 66 w 498"/>
                <a:gd name="T1" fmla="*/ 705 h 908"/>
                <a:gd name="T2" fmla="*/ 462 w 498"/>
                <a:gd name="T3" fmla="*/ 661 h 908"/>
                <a:gd name="T4" fmla="*/ 493 w 498"/>
                <a:gd name="T5" fmla="*/ 345 h 908"/>
                <a:gd name="T6" fmla="*/ 458 w 498"/>
                <a:gd name="T7" fmla="*/ 184 h 908"/>
                <a:gd name="T8" fmla="*/ 329 w 498"/>
                <a:gd name="T9" fmla="*/ 82 h 908"/>
                <a:gd name="T10" fmla="*/ 108 w 498"/>
                <a:gd name="T11" fmla="*/ 103 h 908"/>
                <a:gd name="T12" fmla="*/ 65 w 498"/>
                <a:gd name="T13" fmla="*/ 187 h 908"/>
                <a:gd name="T14" fmla="*/ 65 w 498"/>
                <a:gd name="T15" fmla="*/ 427 h 908"/>
                <a:gd name="T16" fmla="*/ 66 w 498"/>
                <a:gd name="T17" fmla="*/ 705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8" h="908">
                  <a:moveTo>
                    <a:pt x="66" y="705"/>
                  </a:moveTo>
                  <a:cubicBezTo>
                    <a:pt x="118" y="804"/>
                    <a:pt x="471" y="908"/>
                    <a:pt x="462" y="661"/>
                  </a:cubicBezTo>
                  <a:cubicBezTo>
                    <a:pt x="460" y="595"/>
                    <a:pt x="498" y="410"/>
                    <a:pt x="493" y="345"/>
                  </a:cubicBezTo>
                  <a:cubicBezTo>
                    <a:pt x="489" y="282"/>
                    <a:pt x="489" y="238"/>
                    <a:pt x="458" y="184"/>
                  </a:cubicBezTo>
                  <a:cubicBezTo>
                    <a:pt x="437" y="147"/>
                    <a:pt x="351" y="119"/>
                    <a:pt x="329" y="82"/>
                  </a:cubicBezTo>
                  <a:cubicBezTo>
                    <a:pt x="288" y="1"/>
                    <a:pt x="136" y="0"/>
                    <a:pt x="108" y="103"/>
                  </a:cubicBezTo>
                  <a:cubicBezTo>
                    <a:pt x="94" y="132"/>
                    <a:pt x="76" y="142"/>
                    <a:pt x="65" y="187"/>
                  </a:cubicBezTo>
                  <a:cubicBezTo>
                    <a:pt x="53" y="301"/>
                    <a:pt x="67" y="312"/>
                    <a:pt x="65" y="427"/>
                  </a:cubicBezTo>
                  <a:cubicBezTo>
                    <a:pt x="65" y="478"/>
                    <a:pt x="0" y="605"/>
                    <a:pt x="66" y="705"/>
                  </a:cubicBez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5" name="Freeform 2125">
              <a:extLst>
                <a:ext uri="{FF2B5EF4-FFF2-40B4-BE49-F238E27FC236}">
                  <a16:creationId xmlns:a16="http://schemas.microsoft.com/office/drawing/2014/main" id="{E64CDF28-59E9-4CD0-A319-D6C2FFC29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6963" y="2378076"/>
              <a:ext cx="30162" cy="179388"/>
            </a:xfrm>
            <a:custGeom>
              <a:avLst/>
              <a:gdLst>
                <a:gd name="T0" fmla="*/ 68 w 90"/>
                <a:gd name="T1" fmla="*/ 0 h 533"/>
                <a:gd name="T2" fmla="*/ 0 w 90"/>
                <a:gd name="T3" fmla="*/ 471 h 533"/>
                <a:gd name="T4" fmla="*/ 32 w 90"/>
                <a:gd name="T5" fmla="*/ 533 h 533"/>
                <a:gd name="T6" fmla="*/ 74 w 90"/>
                <a:gd name="T7" fmla="*/ 496 h 533"/>
                <a:gd name="T8" fmla="*/ 90 w 90"/>
                <a:gd name="T9" fmla="*/ 20 h 533"/>
                <a:gd name="T10" fmla="*/ 68 w 90"/>
                <a:gd name="T11" fmla="*/ 0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533">
                  <a:moveTo>
                    <a:pt x="68" y="0"/>
                  </a:moveTo>
                  <a:lnTo>
                    <a:pt x="0" y="471"/>
                  </a:lnTo>
                  <a:lnTo>
                    <a:pt x="32" y="533"/>
                  </a:lnTo>
                  <a:lnTo>
                    <a:pt x="74" y="496"/>
                  </a:lnTo>
                  <a:lnTo>
                    <a:pt x="90" y="2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17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6" name="Freeform 2126">
              <a:extLst>
                <a:ext uri="{FF2B5EF4-FFF2-40B4-BE49-F238E27FC236}">
                  <a16:creationId xmlns:a16="http://schemas.microsoft.com/office/drawing/2014/main" id="{94E271B2-AD54-41D3-8910-C7DB1A2EA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3800" y="2455864"/>
              <a:ext cx="76200" cy="168275"/>
            </a:xfrm>
            <a:custGeom>
              <a:avLst/>
              <a:gdLst>
                <a:gd name="T0" fmla="*/ 222 w 232"/>
                <a:gd name="T1" fmla="*/ 108 h 498"/>
                <a:gd name="T2" fmla="*/ 232 w 232"/>
                <a:gd name="T3" fmla="*/ 147 h 498"/>
                <a:gd name="T4" fmla="*/ 230 w 232"/>
                <a:gd name="T5" fmla="*/ 167 h 498"/>
                <a:gd name="T6" fmla="*/ 64 w 232"/>
                <a:gd name="T7" fmla="*/ 422 h 498"/>
                <a:gd name="T8" fmla="*/ 4 w 232"/>
                <a:gd name="T9" fmla="*/ 373 h 498"/>
                <a:gd name="T10" fmla="*/ 110 w 232"/>
                <a:gd name="T11" fmla="*/ 117 h 498"/>
                <a:gd name="T12" fmla="*/ 164 w 232"/>
                <a:gd name="T13" fmla="*/ 0 h 498"/>
                <a:gd name="T14" fmla="*/ 222 w 232"/>
                <a:gd name="T15" fmla="*/ 10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2" h="498">
                  <a:moveTo>
                    <a:pt x="222" y="108"/>
                  </a:moveTo>
                  <a:cubicBezTo>
                    <a:pt x="229" y="120"/>
                    <a:pt x="232" y="134"/>
                    <a:pt x="232" y="147"/>
                  </a:cubicBezTo>
                  <a:cubicBezTo>
                    <a:pt x="232" y="154"/>
                    <a:pt x="231" y="160"/>
                    <a:pt x="230" y="167"/>
                  </a:cubicBezTo>
                  <a:cubicBezTo>
                    <a:pt x="205" y="259"/>
                    <a:pt x="97" y="316"/>
                    <a:pt x="64" y="422"/>
                  </a:cubicBezTo>
                  <a:cubicBezTo>
                    <a:pt x="7" y="498"/>
                    <a:pt x="0" y="394"/>
                    <a:pt x="4" y="373"/>
                  </a:cubicBezTo>
                  <a:cubicBezTo>
                    <a:pt x="44" y="318"/>
                    <a:pt x="52" y="242"/>
                    <a:pt x="110" y="117"/>
                  </a:cubicBezTo>
                  <a:lnTo>
                    <a:pt x="164" y="0"/>
                  </a:lnTo>
                  <a:lnTo>
                    <a:pt x="222" y="108"/>
                  </a:ln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7" name="Freeform 2127">
              <a:extLst>
                <a:ext uri="{FF2B5EF4-FFF2-40B4-BE49-F238E27FC236}">
                  <a16:creationId xmlns:a16="http://schemas.microsoft.com/office/drawing/2014/main" id="{AECD5729-CE2F-4F59-91D1-47618EB7C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4750" y="2578101"/>
              <a:ext cx="42862" cy="73025"/>
            </a:xfrm>
            <a:custGeom>
              <a:avLst/>
              <a:gdLst>
                <a:gd name="T0" fmla="*/ 73 w 131"/>
                <a:gd name="T1" fmla="*/ 0 h 219"/>
                <a:gd name="T2" fmla="*/ 29 w 131"/>
                <a:gd name="T3" fmla="*/ 79 h 219"/>
                <a:gd name="T4" fmla="*/ 9 w 131"/>
                <a:gd name="T5" fmla="*/ 122 h 219"/>
                <a:gd name="T6" fmla="*/ 3 w 131"/>
                <a:gd name="T7" fmla="*/ 141 h 219"/>
                <a:gd name="T8" fmla="*/ 25 w 131"/>
                <a:gd name="T9" fmla="*/ 142 h 219"/>
                <a:gd name="T10" fmla="*/ 43 w 131"/>
                <a:gd name="T11" fmla="*/ 125 h 219"/>
                <a:gd name="T12" fmla="*/ 45 w 131"/>
                <a:gd name="T13" fmla="*/ 174 h 219"/>
                <a:gd name="T14" fmla="*/ 44 w 131"/>
                <a:gd name="T15" fmla="*/ 178 h 219"/>
                <a:gd name="T16" fmla="*/ 52 w 131"/>
                <a:gd name="T17" fmla="*/ 207 h 219"/>
                <a:gd name="T18" fmla="*/ 67 w 131"/>
                <a:gd name="T19" fmla="*/ 218 h 219"/>
                <a:gd name="T20" fmla="*/ 71 w 131"/>
                <a:gd name="T21" fmla="*/ 219 h 219"/>
                <a:gd name="T22" fmla="*/ 85 w 131"/>
                <a:gd name="T23" fmla="*/ 208 h 219"/>
                <a:gd name="T24" fmla="*/ 95 w 131"/>
                <a:gd name="T25" fmla="*/ 167 h 219"/>
                <a:gd name="T26" fmla="*/ 107 w 131"/>
                <a:gd name="T27" fmla="*/ 157 h 219"/>
                <a:gd name="T28" fmla="*/ 110 w 131"/>
                <a:gd name="T29" fmla="*/ 157 h 219"/>
                <a:gd name="T30" fmla="*/ 129 w 131"/>
                <a:gd name="T31" fmla="*/ 140 h 219"/>
                <a:gd name="T32" fmla="*/ 131 w 131"/>
                <a:gd name="T33" fmla="*/ 123 h 219"/>
                <a:gd name="T34" fmla="*/ 131 w 131"/>
                <a:gd name="T35" fmla="*/ 113 h 219"/>
                <a:gd name="T36" fmla="*/ 124 w 131"/>
                <a:gd name="T37" fmla="*/ 28 h 219"/>
                <a:gd name="T38" fmla="*/ 73 w 131"/>
                <a:gd name="T39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1" h="219">
                  <a:moveTo>
                    <a:pt x="73" y="0"/>
                  </a:moveTo>
                  <a:cubicBezTo>
                    <a:pt x="32" y="41"/>
                    <a:pt x="35" y="53"/>
                    <a:pt x="29" y="79"/>
                  </a:cubicBezTo>
                  <a:cubicBezTo>
                    <a:pt x="26" y="95"/>
                    <a:pt x="19" y="110"/>
                    <a:pt x="9" y="122"/>
                  </a:cubicBezTo>
                  <a:cubicBezTo>
                    <a:pt x="5" y="128"/>
                    <a:pt x="0" y="135"/>
                    <a:pt x="3" y="141"/>
                  </a:cubicBezTo>
                  <a:cubicBezTo>
                    <a:pt x="6" y="147"/>
                    <a:pt x="18" y="147"/>
                    <a:pt x="25" y="142"/>
                  </a:cubicBezTo>
                  <a:cubicBezTo>
                    <a:pt x="32" y="136"/>
                    <a:pt x="36" y="129"/>
                    <a:pt x="43" y="125"/>
                  </a:cubicBezTo>
                  <a:lnTo>
                    <a:pt x="45" y="174"/>
                  </a:lnTo>
                  <a:cubicBezTo>
                    <a:pt x="44" y="175"/>
                    <a:pt x="44" y="176"/>
                    <a:pt x="44" y="178"/>
                  </a:cubicBezTo>
                  <a:cubicBezTo>
                    <a:pt x="44" y="188"/>
                    <a:pt x="47" y="198"/>
                    <a:pt x="52" y="207"/>
                  </a:cubicBezTo>
                  <a:cubicBezTo>
                    <a:pt x="56" y="212"/>
                    <a:pt x="61" y="216"/>
                    <a:pt x="67" y="218"/>
                  </a:cubicBezTo>
                  <a:cubicBezTo>
                    <a:pt x="69" y="218"/>
                    <a:pt x="70" y="219"/>
                    <a:pt x="71" y="219"/>
                  </a:cubicBezTo>
                  <a:cubicBezTo>
                    <a:pt x="78" y="219"/>
                    <a:pt x="83" y="215"/>
                    <a:pt x="85" y="208"/>
                  </a:cubicBezTo>
                  <a:lnTo>
                    <a:pt x="95" y="167"/>
                  </a:lnTo>
                  <a:cubicBezTo>
                    <a:pt x="96" y="161"/>
                    <a:pt x="101" y="157"/>
                    <a:pt x="107" y="157"/>
                  </a:cubicBezTo>
                  <a:cubicBezTo>
                    <a:pt x="108" y="157"/>
                    <a:pt x="109" y="157"/>
                    <a:pt x="110" y="157"/>
                  </a:cubicBezTo>
                  <a:cubicBezTo>
                    <a:pt x="119" y="156"/>
                    <a:pt x="126" y="149"/>
                    <a:pt x="129" y="140"/>
                  </a:cubicBezTo>
                  <a:cubicBezTo>
                    <a:pt x="130" y="134"/>
                    <a:pt x="131" y="128"/>
                    <a:pt x="131" y="123"/>
                  </a:cubicBezTo>
                  <a:cubicBezTo>
                    <a:pt x="131" y="119"/>
                    <a:pt x="131" y="116"/>
                    <a:pt x="131" y="113"/>
                  </a:cubicBezTo>
                  <a:lnTo>
                    <a:pt x="124" y="2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8" name="Freeform 2128">
              <a:extLst>
                <a:ext uri="{FF2B5EF4-FFF2-40B4-BE49-F238E27FC236}">
                  <a16:creationId xmlns:a16="http://schemas.microsoft.com/office/drawing/2014/main" id="{388C663C-E0B0-4B43-B4A4-428FDC7E3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925" y="2344739"/>
              <a:ext cx="88900" cy="166688"/>
            </a:xfrm>
            <a:custGeom>
              <a:avLst/>
              <a:gdLst>
                <a:gd name="T0" fmla="*/ 181 w 267"/>
                <a:gd name="T1" fmla="*/ 498 h 498"/>
                <a:gd name="T2" fmla="*/ 134 w 267"/>
                <a:gd name="T3" fmla="*/ 457 h 498"/>
                <a:gd name="T4" fmla="*/ 42 w 267"/>
                <a:gd name="T5" fmla="*/ 261 h 498"/>
                <a:gd name="T6" fmla="*/ 0 w 267"/>
                <a:gd name="T7" fmla="*/ 21 h 498"/>
                <a:gd name="T8" fmla="*/ 0 w 267"/>
                <a:gd name="T9" fmla="*/ 0 h 498"/>
                <a:gd name="T10" fmla="*/ 98 w 267"/>
                <a:gd name="T11" fmla="*/ 35 h 498"/>
                <a:gd name="T12" fmla="*/ 265 w 267"/>
                <a:gd name="T13" fmla="*/ 403 h 498"/>
                <a:gd name="T14" fmla="*/ 267 w 267"/>
                <a:gd name="T15" fmla="*/ 421 h 498"/>
                <a:gd name="T16" fmla="*/ 189 w 267"/>
                <a:gd name="T17" fmla="*/ 498 h 498"/>
                <a:gd name="T18" fmla="*/ 181 w 267"/>
                <a:gd name="T19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7" h="498">
                  <a:moveTo>
                    <a:pt x="181" y="498"/>
                  </a:moveTo>
                  <a:cubicBezTo>
                    <a:pt x="159" y="495"/>
                    <a:pt x="140" y="479"/>
                    <a:pt x="134" y="457"/>
                  </a:cubicBezTo>
                  <a:cubicBezTo>
                    <a:pt x="118" y="391"/>
                    <a:pt x="65" y="319"/>
                    <a:pt x="42" y="261"/>
                  </a:cubicBezTo>
                  <a:cubicBezTo>
                    <a:pt x="5" y="167"/>
                    <a:pt x="0" y="122"/>
                    <a:pt x="0" y="21"/>
                  </a:cubicBezTo>
                  <a:cubicBezTo>
                    <a:pt x="0" y="14"/>
                    <a:pt x="0" y="7"/>
                    <a:pt x="0" y="0"/>
                  </a:cubicBezTo>
                  <a:cubicBezTo>
                    <a:pt x="0" y="0"/>
                    <a:pt x="97" y="35"/>
                    <a:pt x="98" y="35"/>
                  </a:cubicBezTo>
                  <a:cubicBezTo>
                    <a:pt x="141" y="47"/>
                    <a:pt x="227" y="239"/>
                    <a:pt x="265" y="403"/>
                  </a:cubicBezTo>
                  <a:cubicBezTo>
                    <a:pt x="266" y="409"/>
                    <a:pt x="267" y="415"/>
                    <a:pt x="267" y="421"/>
                  </a:cubicBezTo>
                  <a:cubicBezTo>
                    <a:pt x="267" y="463"/>
                    <a:pt x="232" y="498"/>
                    <a:pt x="189" y="498"/>
                  </a:cubicBezTo>
                  <a:cubicBezTo>
                    <a:pt x="187" y="498"/>
                    <a:pt x="184" y="498"/>
                    <a:pt x="181" y="498"/>
                  </a:cubicBez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9" name="Freeform 2129">
              <a:extLst>
                <a:ext uri="{FF2B5EF4-FFF2-40B4-BE49-F238E27FC236}">
                  <a16:creationId xmlns:a16="http://schemas.microsoft.com/office/drawing/2014/main" id="{CE6A9104-0CE9-4E97-9440-F7F4A6477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9500" y="2230439"/>
              <a:ext cx="92075" cy="136525"/>
            </a:xfrm>
            <a:custGeom>
              <a:avLst/>
              <a:gdLst>
                <a:gd name="T0" fmla="*/ 41 w 274"/>
                <a:gd name="T1" fmla="*/ 315 h 410"/>
                <a:gd name="T2" fmla="*/ 57 w 274"/>
                <a:gd name="T3" fmla="*/ 332 h 410"/>
                <a:gd name="T4" fmla="*/ 79 w 274"/>
                <a:gd name="T5" fmla="*/ 338 h 410"/>
                <a:gd name="T6" fmla="*/ 82 w 274"/>
                <a:gd name="T7" fmla="*/ 337 h 410"/>
                <a:gd name="T8" fmla="*/ 112 w 274"/>
                <a:gd name="T9" fmla="*/ 357 h 410"/>
                <a:gd name="T10" fmla="*/ 126 w 274"/>
                <a:gd name="T11" fmla="*/ 410 h 410"/>
                <a:gd name="T12" fmla="*/ 222 w 274"/>
                <a:gd name="T13" fmla="*/ 315 h 410"/>
                <a:gd name="T14" fmla="*/ 234 w 274"/>
                <a:gd name="T15" fmla="*/ 247 h 410"/>
                <a:gd name="T16" fmla="*/ 259 w 274"/>
                <a:gd name="T17" fmla="*/ 195 h 410"/>
                <a:gd name="T18" fmla="*/ 274 w 274"/>
                <a:gd name="T19" fmla="*/ 122 h 410"/>
                <a:gd name="T20" fmla="*/ 271 w 274"/>
                <a:gd name="T21" fmla="*/ 91 h 410"/>
                <a:gd name="T22" fmla="*/ 247 w 274"/>
                <a:gd name="T23" fmla="*/ 41 h 410"/>
                <a:gd name="T24" fmla="*/ 224 w 274"/>
                <a:gd name="T25" fmla="*/ 18 h 410"/>
                <a:gd name="T26" fmla="*/ 193 w 274"/>
                <a:gd name="T27" fmla="*/ 6 h 410"/>
                <a:gd name="T28" fmla="*/ 147 w 274"/>
                <a:gd name="T29" fmla="*/ 0 h 410"/>
                <a:gd name="T30" fmla="*/ 146 w 274"/>
                <a:gd name="T31" fmla="*/ 0 h 410"/>
                <a:gd name="T32" fmla="*/ 115 w 274"/>
                <a:gd name="T33" fmla="*/ 5 h 410"/>
                <a:gd name="T34" fmla="*/ 49 w 274"/>
                <a:gd name="T35" fmla="*/ 66 h 410"/>
                <a:gd name="T36" fmla="*/ 28 w 274"/>
                <a:gd name="T37" fmla="*/ 122 h 410"/>
                <a:gd name="T38" fmla="*/ 26 w 274"/>
                <a:gd name="T39" fmla="*/ 135 h 410"/>
                <a:gd name="T40" fmla="*/ 28 w 274"/>
                <a:gd name="T41" fmla="*/ 151 h 410"/>
                <a:gd name="T42" fmla="*/ 35 w 274"/>
                <a:gd name="T43" fmla="*/ 173 h 410"/>
                <a:gd name="T44" fmla="*/ 29 w 274"/>
                <a:gd name="T45" fmla="*/ 183 h 410"/>
                <a:gd name="T46" fmla="*/ 8 w 274"/>
                <a:gd name="T47" fmla="*/ 200 h 410"/>
                <a:gd name="T48" fmla="*/ 1 w 274"/>
                <a:gd name="T49" fmla="*/ 208 h 410"/>
                <a:gd name="T50" fmla="*/ 0 w 274"/>
                <a:gd name="T51" fmla="*/ 213 h 410"/>
                <a:gd name="T52" fmla="*/ 5 w 274"/>
                <a:gd name="T53" fmla="*/ 225 h 410"/>
                <a:gd name="T54" fmla="*/ 20 w 274"/>
                <a:gd name="T55" fmla="*/ 230 h 410"/>
                <a:gd name="T56" fmla="*/ 21 w 274"/>
                <a:gd name="T57" fmla="*/ 230 h 410"/>
                <a:gd name="T58" fmla="*/ 26 w 274"/>
                <a:gd name="T59" fmla="*/ 261 h 410"/>
                <a:gd name="T60" fmla="*/ 41 w 274"/>
                <a:gd name="T61" fmla="*/ 287 h 410"/>
                <a:gd name="T62" fmla="*/ 40 w 274"/>
                <a:gd name="T63" fmla="*/ 300 h 410"/>
                <a:gd name="T64" fmla="*/ 41 w 274"/>
                <a:gd name="T65" fmla="*/ 315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4" h="410">
                  <a:moveTo>
                    <a:pt x="41" y="315"/>
                  </a:moveTo>
                  <a:cubicBezTo>
                    <a:pt x="44" y="322"/>
                    <a:pt x="50" y="329"/>
                    <a:pt x="57" y="332"/>
                  </a:cubicBezTo>
                  <a:cubicBezTo>
                    <a:pt x="64" y="335"/>
                    <a:pt x="71" y="337"/>
                    <a:pt x="79" y="338"/>
                  </a:cubicBezTo>
                  <a:cubicBezTo>
                    <a:pt x="80" y="337"/>
                    <a:pt x="81" y="337"/>
                    <a:pt x="82" y="337"/>
                  </a:cubicBezTo>
                  <a:cubicBezTo>
                    <a:pt x="95" y="337"/>
                    <a:pt x="107" y="345"/>
                    <a:pt x="112" y="357"/>
                  </a:cubicBezTo>
                  <a:cubicBezTo>
                    <a:pt x="119" y="374"/>
                    <a:pt x="124" y="392"/>
                    <a:pt x="126" y="410"/>
                  </a:cubicBezTo>
                  <a:cubicBezTo>
                    <a:pt x="207" y="375"/>
                    <a:pt x="213" y="332"/>
                    <a:pt x="222" y="315"/>
                  </a:cubicBezTo>
                  <a:cubicBezTo>
                    <a:pt x="231" y="298"/>
                    <a:pt x="228" y="266"/>
                    <a:pt x="234" y="247"/>
                  </a:cubicBezTo>
                  <a:cubicBezTo>
                    <a:pt x="239" y="232"/>
                    <a:pt x="252" y="211"/>
                    <a:pt x="259" y="195"/>
                  </a:cubicBezTo>
                  <a:cubicBezTo>
                    <a:pt x="269" y="172"/>
                    <a:pt x="274" y="147"/>
                    <a:pt x="274" y="122"/>
                  </a:cubicBezTo>
                  <a:cubicBezTo>
                    <a:pt x="274" y="111"/>
                    <a:pt x="273" y="101"/>
                    <a:pt x="271" y="91"/>
                  </a:cubicBezTo>
                  <a:cubicBezTo>
                    <a:pt x="268" y="73"/>
                    <a:pt x="260" y="55"/>
                    <a:pt x="247" y="41"/>
                  </a:cubicBezTo>
                  <a:cubicBezTo>
                    <a:pt x="241" y="32"/>
                    <a:pt x="233" y="24"/>
                    <a:pt x="224" y="18"/>
                  </a:cubicBezTo>
                  <a:cubicBezTo>
                    <a:pt x="214" y="13"/>
                    <a:pt x="204" y="8"/>
                    <a:pt x="193" y="6"/>
                  </a:cubicBezTo>
                  <a:cubicBezTo>
                    <a:pt x="178" y="2"/>
                    <a:pt x="163" y="0"/>
                    <a:pt x="147" y="0"/>
                  </a:cubicBezTo>
                  <a:cubicBezTo>
                    <a:pt x="147" y="0"/>
                    <a:pt x="147" y="0"/>
                    <a:pt x="146" y="0"/>
                  </a:cubicBezTo>
                  <a:cubicBezTo>
                    <a:pt x="136" y="0"/>
                    <a:pt x="125" y="2"/>
                    <a:pt x="115" y="5"/>
                  </a:cubicBezTo>
                  <a:cubicBezTo>
                    <a:pt x="87" y="17"/>
                    <a:pt x="63" y="39"/>
                    <a:pt x="49" y="66"/>
                  </a:cubicBezTo>
                  <a:cubicBezTo>
                    <a:pt x="38" y="83"/>
                    <a:pt x="31" y="102"/>
                    <a:pt x="28" y="122"/>
                  </a:cubicBezTo>
                  <a:cubicBezTo>
                    <a:pt x="27" y="126"/>
                    <a:pt x="26" y="130"/>
                    <a:pt x="26" y="135"/>
                  </a:cubicBezTo>
                  <a:cubicBezTo>
                    <a:pt x="26" y="140"/>
                    <a:pt x="27" y="145"/>
                    <a:pt x="28" y="151"/>
                  </a:cubicBezTo>
                  <a:cubicBezTo>
                    <a:pt x="31" y="158"/>
                    <a:pt x="36" y="165"/>
                    <a:pt x="35" y="173"/>
                  </a:cubicBezTo>
                  <a:cubicBezTo>
                    <a:pt x="34" y="177"/>
                    <a:pt x="32" y="181"/>
                    <a:pt x="29" y="183"/>
                  </a:cubicBezTo>
                  <a:lnTo>
                    <a:pt x="8" y="200"/>
                  </a:lnTo>
                  <a:cubicBezTo>
                    <a:pt x="5" y="202"/>
                    <a:pt x="3" y="205"/>
                    <a:pt x="1" y="208"/>
                  </a:cubicBezTo>
                  <a:cubicBezTo>
                    <a:pt x="0" y="210"/>
                    <a:pt x="0" y="212"/>
                    <a:pt x="0" y="213"/>
                  </a:cubicBezTo>
                  <a:cubicBezTo>
                    <a:pt x="0" y="218"/>
                    <a:pt x="2" y="222"/>
                    <a:pt x="5" y="225"/>
                  </a:cubicBezTo>
                  <a:cubicBezTo>
                    <a:pt x="9" y="228"/>
                    <a:pt x="15" y="230"/>
                    <a:pt x="20" y="230"/>
                  </a:cubicBezTo>
                  <a:cubicBezTo>
                    <a:pt x="21" y="230"/>
                    <a:pt x="21" y="230"/>
                    <a:pt x="21" y="230"/>
                  </a:cubicBezTo>
                  <a:cubicBezTo>
                    <a:pt x="28" y="230"/>
                    <a:pt x="26" y="255"/>
                    <a:pt x="26" y="261"/>
                  </a:cubicBezTo>
                  <a:cubicBezTo>
                    <a:pt x="27" y="273"/>
                    <a:pt x="41" y="276"/>
                    <a:pt x="41" y="287"/>
                  </a:cubicBezTo>
                  <a:cubicBezTo>
                    <a:pt x="40" y="291"/>
                    <a:pt x="40" y="296"/>
                    <a:pt x="40" y="300"/>
                  </a:cubicBezTo>
                  <a:cubicBezTo>
                    <a:pt x="40" y="305"/>
                    <a:pt x="40" y="310"/>
                    <a:pt x="41" y="315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0" name="Freeform 2130">
              <a:extLst>
                <a:ext uri="{FF2B5EF4-FFF2-40B4-BE49-F238E27FC236}">
                  <a16:creationId xmlns:a16="http://schemas.microsoft.com/office/drawing/2014/main" id="{8F0E692E-2869-48B0-B485-687F6757C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200" y="2227264"/>
              <a:ext cx="84137" cy="95250"/>
            </a:xfrm>
            <a:custGeom>
              <a:avLst/>
              <a:gdLst>
                <a:gd name="T0" fmla="*/ 4 w 255"/>
                <a:gd name="T1" fmla="*/ 61 h 284"/>
                <a:gd name="T2" fmla="*/ 9 w 255"/>
                <a:gd name="T3" fmla="*/ 71 h 284"/>
                <a:gd name="T4" fmla="*/ 47 w 255"/>
                <a:gd name="T5" fmla="*/ 87 h 284"/>
                <a:gd name="T6" fmla="*/ 81 w 255"/>
                <a:gd name="T7" fmla="*/ 108 h 284"/>
                <a:gd name="T8" fmla="*/ 100 w 255"/>
                <a:gd name="T9" fmla="*/ 137 h 284"/>
                <a:gd name="T10" fmla="*/ 127 w 255"/>
                <a:gd name="T11" fmla="*/ 161 h 284"/>
                <a:gd name="T12" fmla="*/ 131 w 255"/>
                <a:gd name="T13" fmla="*/ 215 h 284"/>
                <a:gd name="T14" fmla="*/ 153 w 255"/>
                <a:gd name="T15" fmla="*/ 233 h 284"/>
                <a:gd name="T16" fmla="*/ 174 w 255"/>
                <a:gd name="T17" fmla="*/ 267 h 284"/>
                <a:gd name="T18" fmla="*/ 194 w 255"/>
                <a:gd name="T19" fmla="*/ 284 h 284"/>
                <a:gd name="T20" fmla="*/ 218 w 255"/>
                <a:gd name="T21" fmla="*/ 249 h 284"/>
                <a:gd name="T22" fmla="*/ 235 w 255"/>
                <a:gd name="T23" fmla="*/ 229 h 284"/>
                <a:gd name="T24" fmla="*/ 243 w 255"/>
                <a:gd name="T25" fmla="*/ 192 h 284"/>
                <a:gd name="T26" fmla="*/ 247 w 255"/>
                <a:gd name="T27" fmla="*/ 139 h 284"/>
                <a:gd name="T28" fmla="*/ 181 w 255"/>
                <a:gd name="T29" fmla="*/ 19 h 284"/>
                <a:gd name="T30" fmla="*/ 151 w 255"/>
                <a:gd name="T31" fmla="*/ 4 h 284"/>
                <a:gd name="T32" fmla="*/ 120 w 255"/>
                <a:gd name="T33" fmla="*/ 0 h 284"/>
                <a:gd name="T34" fmla="*/ 78 w 255"/>
                <a:gd name="T35" fmla="*/ 8 h 284"/>
                <a:gd name="T36" fmla="*/ 61 w 255"/>
                <a:gd name="T37" fmla="*/ 12 h 284"/>
                <a:gd name="T38" fmla="*/ 41 w 255"/>
                <a:gd name="T39" fmla="*/ 10 h 284"/>
                <a:gd name="T40" fmla="*/ 37 w 255"/>
                <a:gd name="T41" fmla="*/ 10 h 284"/>
                <a:gd name="T42" fmla="*/ 9 w 255"/>
                <a:gd name="T43" fmla="*/ 21 h 284"/>
                <a:gd name="T44" fmla="*/ 0 w 255"/>
                <a:gd name="T45" fmla="*/ 45 h 284"/>
                <a:gd name="T46" fmla="*/ 4 w 255"/>
                <a:gd name="T47" fmla="*/ 6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5" h="284">
                  <a:moveTo>
                    <a:pt x="4" y="61"/>
                  </a:moveTo>
                  <a:cubicBezTo>
                    <a:pt x="5" y="65"/>
                    <a:pt x="6" y="68"/>
                    <a:pt x="9" y="71"/>
                  </a:cubicBezTo>
                  <a:cubicBezTo>
                    <a:pt x="18" y="82"/>
                    <a:pt x="34" y="83"/>
                    <a:pt x="47" y="87"/>
                  </a:cubicBezTo>
                  <a:cubicBezTo>
                    <a:pt x="60" y="91"/>
                    <a:pt x="72" y="98"/>
                    <a:pt x="81" y="108"/>
                  </a:cubicBezTo>
                  <a:cubicBezTo>
                    <a:pt x="89" y="118"/>
                    <a:pt x="90" y="128"/>
                    <a:pt x="100" y="137"/>
                  </a:cubicBezTo>
                  <a:cubicBezTo>
                    <a:pt x="110" y="146"/>
                    <a:pt x="121" y="151"/>
                    <a:pt x="127" y="161"/>
                  </a:cubicBezTo>
                  <a:cubicBezTo>
                    <a:pt x="136" y="180"/>
                    <a:pt x="119" y="198"/>
                    <a:pt x="131" y="215"/>
                  </a:cubicBezTo>
                  <a:cubicBezTo>
                    <a:pt x="137" y="224"/>
                    <a:pt x="145" y="226"/>
                    <a:pt x="153" y="233"/>
                  </a:cubicBezTo>
                  <a:cubicBezTo>
                    <a:pt x="161" y="243"/>
                    <a:pt x="168" y="255"/>
                    <a:pt x="174" y="267"/>
                  </a:cubicBezTo>
                  <a:cubicBezTo>
                    <a:pt x="178" y="275"/>
                    <a:pt x="185" y="284"/>
                    <a:pt x="194" y="284"/>
                  </a:cubicBezTo>
                  <a:cubicBezTo>
                    <a:pt x="200" y="271"/>
                    <a:pt x="208" y="259"/>
                    <a:pt x="218" y="249"/>
                  </a:cubicBezTo>
                  <a:cubicBezTo>
                    <a:pt x="224" y="243"/>
                    <a:pt x="230" y="236"/>
                    <a:pt x="235" y="229"/>
                  </a:cubicBezTo>
                  <a:cubicBezTo>
                    <a:pt x="239" y="217"/>
                    <a:pt x="242" y="204"/>
                    <a:pt x="243" y="192"/>
                  </a:cubicBezTo>
                  <a:cubicBezTo>
                    <a:pt x="246" y="175"/>
                    <a:pt x="244" y="156"/>
                    <a:pt x="247" y="139"/>
                  </a:cubicBezTo>
                  <a:cubicBezTo>
                    <a:pt x="255" y="87"/>
                    <a:pt x="223" y="45"/>
                    <a:pt x="181" y="19"/>
                  </a:cubicBezTo>
                  <a:cubicBezTo>
                    <a:pt x="171" y="13"/>
                    <a:pt x="161" y="8"/>
                    <a:pt x="151" y="4"/>
                  </a:cubicBezTo>
                  <a:cubicBezTo>
                    <a:pt x="141" y="2"/>
                    <a:pt x="130" y="0"/>
                    <a:pt x="120" y="0"/>
                  </a:cubicBezTo>
                  <a:cubicBezTo>
                    <a:pt x="106" y="0"/>
                    <a:pt x="92" y="3"/>
                    <a:pt x="78" y="8"/>
                  </a:cubicBezTo>
                  <a:cubicBezTo>
                    <a:pt x="73" y="10"/>
                    <a:pt x="67" y="11"/>
                    <a:pt x="61" y="12"/>
                  </a:cubicBezTo>
                  <a:cubicBezTo>
                    <a:pt x="54" y="12"/>
                    <a:pt x="47" y="11"/>
                    <a:pt x="41" y="10"/>
                  </a:cubicBezTo>
                  <a:cubicBezTo>
                    <a:pt x="40" y="10"/>
                    <a:pt x="38" y="10"/>
                    <a:pt x="37" y="10"/>
                  </a:cubicBezTo>
                  <a:cubicBezTo>
                    <a:pt x="27" y="10"/>
                    <a:pt x="17" y="14"/>
                    <a:pt x="9" y="21"/>
                  </a:cubicBezTo>
                  <a:cubicBezTo>
                    <a:pt x="3" y="28"/>
                    <a:pt x="0" y="36"/>
                    <a:pt x="0" y="45"/>
                  </a:cubicBezTo>
                  <a:cubicBezTo>
                    <a:pt x="0" y="51"/>
                    <a:pt x="1" y="56"/>
                    <a:pt x="4" y="61"/>
                  </a:cubicBezTo>
                  <a:close/>
                </a:path>
              </a:pathLst>
            </a:custGeom>
            <a:solidFill>
              <a:srgbClr val="17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1" name="Freeform 2131">
              <a:extLst>
                <a:ext uri="{FF2B5EF4-FFF2-40B4-BE49-F238E27FC236}">
                  <a16:creationId xmlns:a16="http://schemas.microsoft.com/office/drawing/2014/main" id="{91619DD1-1AD2-4C93-A2B1-5FE7387C3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9825" y="2281239"/>
              <a:ext cx="22225" cy="31750"/>
            </a:xfrm>
            <a:custGeom>
              <a:avLst/>
              <a:gdLst>
                <a:gd name="T0" fmla="*/ 48 w 70"/>
                <a:gd name="T1" fmla="*/ 5 h 97"/>
                <a:gd name="T2" fmla="*/ 7 w 70"/>
                <a:gd name="T3" fmla="*/ 40 h 97"/>
                <a:gd name="T4" fmla="*/ 22 w 70"/>
                <a:gd name="T5" fmla="*/ 92 h 97"/>
                <a:gd name="T6" fmla="*/ 63 w 70"/>
                <a:gd name="T7" fmla="*/ 57 h 97"/>
                <a:gd name="T8" fmla="*/ 48 w 70"/>
                <a:gd name="T9" fmla="*/ 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97">
                  <a:moveTo>
                    <a:pt x="48" y="5"/>
                  </a:moveTo>
                  <a:cubicBezTo>
                    <a:pt x="33" y="0"/>
                    <a:pt x="14" y="16"/>
                    <a:pt x="7" y="40"/>
                  </a:cubicBezTo>
                  <a:cubicBezTo>
                    <a:pt x="0" y="64"/>
                    <a:pt x="7" y="88"/>
                    <a:pt x="22" y="92"/>
                  </a:cubicBezTo>
                  <a:cubicBezTo>
                    <a:pt x="37" y="97"/>
                    <a:pt x="56" y="81"/>
                    <a:pt x="63" y="57"/>
                  </a:cubicBezTo>
                  <a:cubicBezTo>
                    <a:pt x="70" y="33"/>
                    <a:pt x="63" y="10"/>
                    <a:pt x="48" y="5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69" name="Group 2268">
            <a:extLst>
              <a:ext uri="{FF2B5EF4-FFF2-40B4-BE49-F238E27FC236}">
                <a16:creationId xmlns:a16="http://schemas.microsoft.com/office/drawing/2014/main" id="{6E2C563D-4237-4889-8D26-0DF8F42F74D8}"/>
              </a:ext>
            </a:extLst>
          </p:cNvPr>
          <p:cNvGrpSpPr/>
          <p:nvPr/>
        </p:nvGrpSpPr>
        <p:grpSpPr>
          <a:xfrm>
            <a:off x="2017713" y="4791076"/>
            <a:ext cx="688974" cy="714375"/>
            <a:chOff x="2017713" y="4791076"/>
            <a:chExt cx="688974" cy="714375"/>
          </a:xfrm>
        </p:grpSpPr>
        <p:sp>
          <p:nvSpPr>
            <p:cNvPr id="2042" name="Oval 2132">
              <a:extLst>
                <a:ext uri="{FF2B5EF4-FFF2-40B4-BE49-F238E27FC236}">
                  <a16:creationId xmlns:a16="http://schemas.microsoft.com/office/drawing/2014/main" id="{0D8E21E7-CFEF-42CA-8591-6CB5693DE0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2163" y="5170489"/>
              <a:ext cx="617537" cy="309563"/>
            </a:xfrm>
            <a:prstGeom prst="ellipse">
              <a:avLst/>
            </a:prstGeom>
            <a:solidFill>
              <a:srgbClr val="6AB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3" name="Freeform 2133">
              <a:extLst>
                <a:ext uri="{FF2B5EF4-FFF2-40B4-BE49-F238E27FC236}">
                  <a16:creationId xmlns:a16="http://schemas.microsoft.com/office/drawing/2014/main" id="{DB428EC3-5757-436F-8051-2D3DDF65A6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713" y="5087939"/>
              <a:ext cx="609600" cy="387350"/>
            </a:xfrm>
            <a:custGeom>
              <a:avLst/>
              <a:gdLst>
                <a:gd name="T0" fmla="*/ 916 w 1832"/>
                <a:gd name="T1" fmla="*/ 0 h 1149"/>
                <a:gd name="T2" fmla="*/ 0 w 1832"/>
                <a:gd name="T3" fmla="*/ 452 h 1149"/>
                <a:gd name="T4" fmla="*/ 228 w 1832"/>
                <a:gd name="T5" fmla="*/ 469 h 1149"/>
                <a:gd name="T6" fmla="*/ 916 w 1832"/>
                <a:gd name="T7" fmla="*/ 1149 h 1149"/>
                <a:gd name="T8" fmla="*/ 1831 w 1832"/>
                <a:gd name="T9" fmla="*/ 697 h 1149"/>
                <a:gd name="T10" fmla="*/ 1831 w 1832"/>
                <a:gd name="T11" fmla="*/ 452 h 1149"/>
                <a:gd name="T12" fmla="*/ 916 w 1832"/>
                <a:gd name="T13" fmla="*/ 0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2" h="1149">
                  <a:moveTo>
                    <a:pt x="916" y="0"/>
                  </a:moveTo>
                  <a:cubicBezTo>
                    <a:pt x="410" y="0"/>
                    <a:pt x="0" y="202"/>
                    <a:pt x="0" y="452"/>
                  </a:cubicBezTo>
                  <a:lnTo>
                    <a:pt x="228" y="469"/>
                  </a:lnTo>
                  <a:cubicBezTo>
                    <a:pt x="228" y="719"/>
                    <a:pt x="410" y="1149"/>
                    <a:pt x="916" y="1149"/>
                  </a:cubicBezTo>
                  <a:cubicBezTo>
                    <a:pt x="1422" y="1149"/>
                    <a:pt x="1831" y="946"/>
                    <a:pt x="1831" y="697"/>
                  </a:cubicBezTo>
                  <a:lnTo>
                    <a:pt x="1831" y="452"/>
                  </a:lnTo>
                  <a:cubicBezTo>
                    <a:pt x="1832" y="202"/>
                    <a:pt x="1422" y="0"/>
                    <a:pt x="916" y="0"/>
                  </a:cubicBezTo>
                  <a:close/>
                </a:path>
              </a:pathLst>
            </a:custGeom>
            <a:solidFill>
              <a:srgbClr val="038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4" name="Freeform 2134">
              <a:extLst>
                <a:ext uri="{FF2B5EF4-FFF2-40B4-BE49-F238E27FC236}">
                  <a16:creationId xmlns:a16="http://schemas.microsoft.com/office/drawing/2014/main" id="{1767958D-F816-4222-A00D-195B5638F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713" y="5240339"/>
              <a:ext cx="325437" cy="234950"/>
            </a:xfrm>
            <a:custGeom>
              <a:avLst/>
              <a:gdLst>
                <a:gd name="T0" fmla="*/ 0 w 980"/>
                <a:gd name="T1" fmla="*/ 0 h 697"/>
                <a:gd name="T2" fmla="*/ 0 w 980"/>
                <a:gd name="T3" fmla="*/ 245 h 697"/>
                <a:gd name="T4" fmla="*/ 916 w 980"/>
                <a:gd name="T5" fmla="*/ 697 h 697"/>
                <a:gd name="T6" fmla="*/ 980 w 980"/>
                <a:gd name="T7" fmla="*/ 696 h 697"/>
                <a:gd name="T8" fmla="*/ 980 w 980"/>
                <a:gd name="T9" fmla="*/ 450 h 697"/>
                <a:gd name="T10" fmla="*/ 0 w 980"/>
                <a:gd name="T11" fmla="*/ 0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0" h="697">
                  <a:moveTo>
                    <a:pt x="0" y="0"/>
                  </a:moveTo>
                  <a:lnTo>
                    <a:pt x="0" y="245"/>
                  </a:lnTo>
                  <a:cubicBezTo>
                    <a:pt x="0" y="494"/>
                    <a:pt x="410" y="697"/>
                    <a:pt x="916" y="697"/>
                  </a:cubicBezTo>
                  <a:cubicBezTo>
                    <a:pt x="937" y="697"/>
                    <a:pt x="959" y="696"/>
                    <a:pt x="980" y="696"/>
                  </a:cubicBezTo>
                  <a:lnTo>
                    <a:pt x="980" y="450"/>
                  </a:lnTo>
                  <a:cubicBezTo>
                    <a:pt x="980" y="450"/>
                    <a:pt x="242" y="268"/>
                    <a:pt x="0" y="0"/>
                  </a:cubicBezTo>
                  <a:close/>
                </a:path>
              </a:pathLst>
            </a:custGeom>
            <a:solidFill>
              <a:srgbClr val="6AB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5" name="Oval 2135">
              <a:extLst>
                <a:ext uri="{FF2B5EF4-FFF2-40B4-BE49-F238E27FC236}">
                  <a16:creationId xmlns:a16="http://schemas.microsoft.com/office/drawing/2014/main" id="{41E0C4A8-F168-4053-83F1-EA556FDA35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7713" y="5087939"/>
              <a:ext cx="609600" cy="304800"/>
            </a:xfrm>
            <a:prstGeom prst="ellipse">
              <a:avLst/>
            </a:prstGeom>
            <a:solidFill>
              <a:srgbClr val="369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6" name="Freeform 2136">
              <a:extLst>
                <a:ext uri="{FF2B5EF4-FFF2-40B4-BE49-F238E27FC236}">
                  <a16:creationId xmlns:a16="http://schemas.microsoft.com/office/drawing/2014/main" id="{09CFC4F1-1915-4DC2-A476-DF3BAA30C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7725" y="5087939"/>
              <a:ext cx="204787" cy="152400"/>
            </a:xfrm>
            <a:custGeom>
              <a:avLst/>
              <a:gdLst>
                <a:gd name="T0" fmla="*/ 615 w 615"/>
                <a:gd name="T1" fmla="*/ 452 h 452"/>
                <a:gd name="T2" fmla="*/ 589 w 615"/>
                <a:gd name="T3" fmla="*/ 0 h 452"/>
                <a:gd name="T4" fmla="*/ 0 w 615"/>
                <a:gd name="T5" fmla="*/ 117 h 452"/>
                <a:gd name="T6" fmla="*/ 615 w 615"/>
                <a:gd name="T7" fmla="*/ 45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5" h="452">
                  <a:moveTo>
                    <a:pt x="615" y="452"/>
                  </a:moveTo>
                  <a:lnTo>
                    <a:pt x="589" y="0"/>
                  </a:lnTo>
                  <a:cubicBezTo>
                    <a:pt x="362" y="3"/>
                    <a:pt x="156" y="47"/>
                    <a:pt x="0" y="117"/>
                  </a:cubicBezTo>
                  <a:lnTo>
                    <a:pt x="615" y="452"/>
                  </a:lnTo>
                  <a:close/>
                </a:path>
              </a:pathLst>
            </a:custGeom>
            <a:solidFill>
              <a:srgbClr val="00B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7" name="Freeform 2137">
              <a:extLst>
                <a:ext uri="{FF2B5EF4-FFF2-40B4-BE49-F238E27FC236}">
                  <a16:creationId xmlns:a16="http://schemas.microsoft.com/office/drawing/2014/main" id="{6682D1D4-CEC1-49B6-8A8B-043D9C1B4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713" y="5127626"/>
              <a:ext cx="325437" cy="265113"/>
            </a:xfrm>
            <a:custGeom>
              <a:avLst/>
              <a:gdLst>
                <a:gd name="T0" fmla="*/ 916 w 980"/>
                <a:gd name="T1" fmla="*/ 335 h 786"/>
                <a:gd name="T2" fmla="*/ 301 w 980"/>
                <a:gd name="T3" fmla="*/ 0 h 786"/>
                <a:gd name="T4" fmla="*/ 0 w 980"/>
                <a:gd name="T5" fmla="*/ 335 h 786"/>
                <a:gd name="T6" fmla="*/ 916 w 980"/>
                <a:gd name="T7" fmla="*/ 786 h 786"/>
                <a:gd name="T8" fmla="*/ 980 w 980"/>
                <a:gd name="T9" fmla="*/ 785 h 786"/>
                <a:gd name="T10" fmla="*/ 916 w 980"/>
                <a:gd name="T11" fmla="*/ 335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0" h="786">
                  <a:moveTo>
                    <a:pt x="916" y="335"/>
                  </a:moveTo>
                  <a:lnTo>
                    <a:pt x="301" y="0"/>
                  </a:lnTo>
                  <a:cubicBezTo>
                    <a:pt x="116" y="83"/>
                    <a:pt x="0" y="202"/>
                    <a:pt x="0" y="335"/>
                  </a:cubicBezTo>
                  <a:cubicBezTo>
                    <a:pt x="0" y="584"/>
                    <a:pt x="410" y="786"/>
                    <a:pt x="916" y="786"/>
                  </a:cubicBezTo>
                  <a:cubicBezTo>
                    <a:pt x="937" y="786"/>
                    <a:pt x="959" y="786"/>
                    <a:pt x="980" y="785"/>
                  </a:cubicBezTo>
                  <a:lnTo>
                    <a:pt x="916" y="335"/>
                  </a:lnTo>
                  <a:close/>
                </a:path>
              </a:pathLst>
            </a:custGeom>
            <a:solidFill>
              <a:srgbClr val="A6D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8" name="Freeform 2138">
              <a:extLst>
                <a:ext uri="{FF2B5EF4-FFF2-40B4-BE49-F238E27FC236}">
                  <a16:creationId xmlns:a16="http://schemas.microsoft.com/office/drawing/2014/main" id="{208EF989-1257-4A57-BC5A-A7DD54FE91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7250" y="5153026"/>
              <a:ext cx="42862" cy="155575"/>
            </a:xfrm>
            <a:custGeom>
              <a:avLst/>
              <a:gdLst>
                <a:gd name="T0" fmla="*/ 65 w 129"/>
                <a:gd name="T1" fmla="*/ 11 h 465"/>
                <a:gd name="T2" fmla="*/ 96 w 129"/>
                <a:gd name="T3" fmla="*/ 43 h 465"/>
                <a:gd name="T4" fmla="*/ 96 w 129"/>
                <a:gd name="T5" fmla="*/ 358 h 465"/>
                <a:gd name="T6" fmla="*/ 118 w 129"/>
                <a:gd name="T7" fmla="*/ 401 h 465"/>
                <a:gd name="T8" fmla="*/ 65 w 129"/>
                <a:gd name="T9" fmla="*/ 454 h 465"/>
                <a:gd name="T10" fmla="*/ 12 w 129"/>
                <a:gd name="T11" fmla="*/ 401 h 465"/>
                <a:gd name="T12" fmla="*/ 33 w 129"/>
                <a:gd name="T13" fmla="*/ 358 h 465"/>
                <a:gd name="T14" fmla="*/ 33 w 129"/>
                <a:gd name="T15" fmla="*/ 43 h 465"/>
                <a:gd name="T16" fmla="*/ 65 w 129"/>
                <a:gd name="T17" fmla="*/ 11 h 465"/>
                <a:gd name="T18" fmla="*/ 65 w 129"/>
                <a:gd name="T19" fmla="*/ 0 h 465"/>
                <a:gd name="T20" fmla="*/ 22 w 129"/>
                <a:gd name="T21" fmla="*/ 43 h 465"/>
                <a:gd name="T22" fmla="*/ 22 w 129"/>
                <a:gd name="T23" fmla="*/ 353 h 465"/>
                <a:gd name="T24" fmla="*/ 0 w 129"/>
                <a:gd name="T25" fmla="*/ 401 h 465"/>
                <a:gd name="T26" fmla="*/ 0 w 129"/>
                <a:gd name="T27" fmla="*/ 401 h 465"/>
                <a:gd name="T28" fmla="*/ 65 w 129"/>
                <a:gd name="T29" fmla="*/ 465 h 465"/>
                <a:gd name="T30" fmla="*/ 129 w 129"/>
                <a:gd name="T31" fmla="*/ 401 h 465"/>
                <a:gd name="T32" fmla="*/ 129 w 129"/>
                <a:gd name="T33" fmla="*/ 401 h 465"/>
                <a:gd name="T34" fmla="*/ 108 w 129"/>
                <a:gd name="T35" fmla="*/ 353 h 465"/>
                <a:gd name="T36" fmla="*/ 108 w 129"/>
                <a:gd name="T37" fmla="*/ 43 h 465"/>
                <a:gd name="T38" fmla="*/ 65 w 129"/>
                <a:gd name="T39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465">
                  <a:moveTo>
                    <a:pt x="65" y="11"/>
                  </a:moveTo>
                  <a:cubicBezTo>
                    <a:pt x="82" y="11"/>
                    <a:pt x="96" y="25"/>
                    <a:pt x="96" y="43"/>
                  </a:cubicBezTo>
                  <a:lnTo>
                    <a:pt x="96" y="358"/>
                  </a:lnTo>
                  <a:cubicBezTo>
                    <a:pt x="110" y="368"/>
                    <a:pt x="118" y="384"/>
                    <a:pt x="118" y="401"/>
                  </a:cubicBezTo>
                  <a:cubicBezTo>
                    <a:pt x="118" y="430"/>
                    <a:pt x="94" y="454"/>
                    <a:pt x="65" y="454"/>
                  </a:cubicBezTo>
                  <a:cubicBezTo>
                    <a:pt x="35" y="454"/>
                    <a:pt x="12" y="430"/>
                    <a:pt x="12" y="401"/>
                  </a:cubicBezTo>
                  <a:cubicBezTo>
                    <a:pt x="12" y="384"/>
                    <a:pt x="20" y="368"/>
                    <a:pt x="33" y="358"/>
                  </a:cubicBezTo>
                  <a:lnTo>
                    <a:pt x="33" y="43"/>
                  </a:lnTo>
                  <a:cubicBezTo>
                    <a:pt x="33" y="25"/>
                    <a:pt x="47" y="11"/>
                    <a:pt x="65" y="11"/>
                  </a:cubicBezTo>
                  <a:moveTo>
                    <a:pt x="65" y="0"/>
                  </a:moveTo>
                  <a:cubicBezTo>
                    <a:pt x="41" y="0"/>
                    <a:pt x="22" y="19"/>
                    <a:pt x="22" y="43"/>
                  </a:cubicBezTo>
                  <a:lnTo>
                    <a:pt x="22" y="353"/>
                  </a:lnTo>
                  <a:cubicBezTo>
                    <a:pt x="8" y="365"/>
                    <a:pt x="0" y="382"/>
                    <a:pt x="0" y="401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36"/>
                    <a:pt x="29" y="465"/>
                    <a:pt x="65" y="465"/>
                  </a:cubicBezTo>
                  <a:cubicBezTo>
                    <a:pt x="100" y="465"/>
                    <a:pt x="129" y="436"/>
                    <a:pt x="129" y="401"/>
                  </a:cubicBezTo>
                  <a:cubicBezTo>
                    <a:pt x="129" y="401"/>
                    <a:pt x="129" y="401"/>
                    <a:pt x="129" y="401"/>
                  </a:cubicBezTo>
                  <a:cubicBezTo>
                    <a:pt x="129" y="382"/>
                    <a:pt x="121" y="365"/>
                    <a:pt x="108" y="353"/>
                  </a:cubicBezTo>
                  <a:lnTo>
                    <a:pt x="108" y="43"/>
                  </a:lnTo>
                  <a:cubicBezTo>
                    <a:pt x="108" y="19"/>
                    <a:pt x="88" y="0"/>
                    <a:pt x="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" name="Freeform 2139">
              <a:extLst>
                <a:ext uri="{FF2B5EF4-FFF2-40B4-BE49-F238E27FC236}">
                  <a16:creationId xmlns:a16="http://schemas.microsoft.com/office/drawing/2014/main" id="{08E71BD3-9B28-4493-8FC2-D01FFBE3A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713" y="5184776"/>
              <a:ext cx="7937" cy="107950"/>
            </a:xfrm>
            <a:custGeom>
              <a:avLst/>
              <a:gdLst>
                <a:gd name="T0" fmla="*/ 0 w 23"/>
                <a:gd name="T1" fmla="*/ 11 h 317"/>
                <a:gd name="T2" fmla="*/ 12 w 23"/>
                <a:gd name="T3" fmla="*/ 0 h 317"/>
                <a:gd name="T4" fmla="*/ 23 w 23"/>
                <a:gd name="T5" fmla="*/ 11 h 317"/>
                <a:gd name="T6" fmla="*/ 23 w 23"/>
                <a:gd name="T7" fmla="*/ 305 h 317"/>
                <a:gd name="T8" fmla="*/ 12 w 23"/>
                <a:gd name="T9" fmla="*/ 317 h 317"/>
                <a:gd name="T10" fmla="*/ 0 w 23"/>
                <a:gd name="T11" fmla="*/ 305 h 317"/>
                <a:gd name="T12" fmla="*/ 0 w 23"/>
                <a:gd name="T13" fmla="*/ 11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17">
                  <a:moveTo>
                    <a:pt x="0" y="11"/>
                  </a:move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1"/>
                  </a:cubicBezTo>
                  <a:lnTo>
                    <a:pt x="23" y="305"/>
                  </a:lnTo>
                  <a:cubicBezTo>
                    <a:pt x="23" y="311"/>
                    <a:pt x="18" y="317"/>
                    <a:pt x="12" y="317"/>
                  </a:cubicBezTo>
                  <a:cubicBezTo>
                    <a:pt x="5" y="317"/>
                    <a:pt x="0" y="311"/>
                    <a:pt x="0" y="305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0" name="Freeform 2140">
              <a:extLst>
                <a:ext uri="{FF2B5EF4-FFF2-40B4-BE49-F238E27FC236}">
                  <a16:creationId xmlns:a16="http://schemas.microsoft.com/office/drawing/2014/main" id="{D78825E0-6D67-4CF5-B0D0-0DB89C59F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538" y="5280026"/>
              <a:ext cx="14287" cy="15875"/>
            </a:xfrm>
            <a:custGeom>
              <a:avLst/>
              <a:gdLst>
                <a:gd name="T0" fmla="*/ 0 w 45"/>
                <a:gd name="T1" fmla="*/ 22 h 45"/>
                <a:gd name="T2" fmla="*/ 0 w 45"/>
                <a:gd name="T3" fmla="*/ 22 h 45"/>
                <a:gd name="T4" fmla="*/ 23 w 45"/>
                <a:gd name="T5" fmla="*/ 45 h 45"/>
                <a:gd name="T6" fmla="*/ 45 w 45"/>
                <a:gd name="T7" fmla="*/ 22 h 45"/>
                <a:gd name="T8" fmla="*/ 23 w 45"/>
                <a:gd name="T9" fmla="*/ 0 h 45"/>
                <a:gd name="T10" fmla="*/ 23 w 45"/>
                <a:gd name="T11" fmla="*/ 0 h 45"/>
                <a:gd name="T12" fmla="*/ 0 w 45"/>
                <a:gd name="T13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5"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5" y="35"/>
                    <a:pt x="45" y="22"/>
                  </a:cubicBezTo>
                  <a:cubicBezTo>
                    <a:pt x="45" y="10"/>
                    <a:pt x="35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" name="Freeform 2141">
              <a:extLst>
                <a:ext uri="{FF2B5EF4-FFF2-40B4-BE49-F238E27FC236}">
                  <a16:creationId xmlns:a16="http://schemas.microsoft.com/office/drawing/2014/main" id="{9866A676-EA40-415E-BF6F-ECAB370E9C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4550" y="5162551"/>
              <a:ext cx="6350" cy="106363"/>
            </a:xfrm>
            <a:custGeom>
              <a:avLst/>
              <a:gdLst>
                <a:gd name="T0" fmla="*/ 23 w 23"/>
                <a:gd name="T1" fmla="*/ 319 h 319"/>
                <a:gd name="T2" fmla="*/ 0 w 23"/>
                <a:gd name="T3" fmla="*/ 319 h 319"/>
                <a:gd name="T4" fmla="*/ 0 w 23"/>
                <a:gd name="T5" fmla="*/ 307 h 319"/>
                <a:gd name="T6" fmla="*/ 23 w 23"/>
                <a:gd name="T7" fmla="*/ 307 h 319"/>
                <a:gd name="T8" fmla="*/ 23 w 23"/>
                <a:gd name="T9" fmla="*/ 319 h 319"/>
                <a:gd name="T10" fmla="*/ 23 w 23"/>
                <a:gd name="T11" fmla="*/ 284 h 319"/>
                <a:gd name="T12" fmla="*/ 0 w 23"/>
                <a:gd name="T13" fmla="*/ 284 h 319"/>
                <a:gd name="T14" fmla="*/ 0 w 23"/>
                <a:gd name="T15" fmla="*/ 273 h 319"/>
                <a:gd name="T16" fmla="*/ 23 w 23"/>
                <a:gd name="T17" fmla="*/ 273 h 319"/>
                <a:gd name="T18" fmla="*/ 23 w 23"/>
                <a:gd name="T19" fmla="*/ 284 h 319"/>
                <a:gd name="T20" fmla="*/ 23 w 23"/>
                <a:gd name="T21" fmla="*/ 250 h 319"/>
                <a:gd name="T22" fmla="*/ 0 w 23"/>
                <a:gd name="T23" fmla="*/ 250 h 319"/>
                <a:gd name="T24" fmla="*/ 0 w 23"/>
                <a:gd name="T25" fmla="*/ 239 h 319"/>
                <a:gd name="T26" fmla="*/ 23 w 23"/>
                <a:gd name="T27" fmla="*/ 239 h 319"/>
                <a:gd name="T28" fmla="*/ 23 w 23"/>
                <a:gd name="T29" fmla="*/ 250 h 319"/>
                <a:gd name="T30" fmla="*/ 23 w 23"/>
                <a:gd name="T31" fmla="*/ 216 h 319"/>
                <a:gd name="T32" fmla="*/ 0 w 23"/>
                <a:gd name="T33" fmla="*/ 216 h 319"/>
                <a:gd name="T34" fmla="*/ 0 w 23"/>
                <a:gd name="T35" fmla="*/ 205 h 319"/>
                <a:gd name="T36" fmla="*/ 23 w 23"/>
                <a:gd name="T37" fmla="*/ 205 h 319"/>
                <a:gd name="T38" fmla="*/ 23 w 23"/>
                <a:gd name="T39" fmla="*/ 216 h 319"/>
                <a:gd name="T40" fmla="*/ 23 w 23"/>
                <a:gd name="T41" fmla="*/ 182 h 319"/>
                <a:gd name="T42" fmla="*/ 0 w 23"/>
                <a:gd name="T43" fmla="*/ 182 h 319"/>
                <a:gd name="T44" fmla="*/ 0 w 23"/>
                <a:gd name="T45" fmla="*/ 171 h 319"/>
                <a:gd name="T46" fmla="*/ 23 w 23"/>
                <a:gd name="T47" fmla="*/ 171 h 319"/>
                <a:gd name="T48" fmla="*/ 23 w 23"/>
                <a:gd name="T49" fmla="*/ 182 h 319"/>
                <a:gd name="T50" fmla="*/ 23 w 23"/>
                <a:gd name="T51" fmla="*/ 148 h 319"/>
                <a:gd name="T52" fmla="*/ 0 w 23"/>
                <a:gd name="T53" fmla="*/ 148 h 319"/>
                <a:gd name="T54" fmla="*/ 0 w 23"/>
                <a:gd name="T55" fmla="*/ 136 h 319"/>
                <a:gd name="T56" fmla="*/ 23 w 23"/>
                <a:gd name="T57" fmla="*/ 136 h 319"/>
                <a:gd name="T58" fmla="*/ 23 w 23"/>
                <a:gd name="T59" fmla="*/ 148 h 319"/>
                <a:gd name="T60" fmla="*/ 23 w 23"/>
                <a:gd name="T61" fmla="*/ 114 h 319"/>
                <a:gd name="T62" fmla="*/ 0 w 23"/>
                <a:gd name="T63" fmla="*/ 114 h 319"/>
                <a:gd name="T64" fmla="*/ 0 w 23"/>
                <a:gd name="T65" fmla="*/ 102 h 319"/>
                <a:gd name="T66" fmla="*/ 23 w 23"/>
                <a:gd name="T67" fmla="*/ 102 h 319"/>
                <a:gd name="T68" fmla="*/ 23 w 23"/>
                <a:gd name="T69" fmla="*/ 114 h 319"/>
                <a:gd name="T70" fmla="*/ 23 w 23"/>
                <a:gd name="T71" fmla="*/ 79 h 319"/>
                <a:gd name="T72" fmla="*/ 0 w 23"/>
                <a:gd name="T73" fmla="*/ 79 h 319"/>
                <a:gd name="T74" fmla="*/ 0 w 23"/>
                <a:gd name="T75" fmla="*/ 68 h 319"/>
                <a:gd name="T76" fmla="*/ 23 w 23"/>
                <a:gd name="T77" fmla="*/ 68 h 319"/>
                <a:gd name="T78" fmla="*/ 23 w 23"/>
                <a:gd name="T79" fmla="*/ 79 h 319"/>
                <a:gd name="T80" fmla="*/ 23 w 23"/>
                <a:gd name="T81" fmla="*/ 45 h 319"/>
                <a:gd name="T82" fmla="*/ 0 w 23"/>
                <a:gd name="T83" fmla="*/ 45 h 319"/>
                <a:gd name="T84" fmla="*/ 0 w 23"/>
                <a:gd name="T85" fmla="*/ 34 h 319"/>
                <a:gd name="T86" fmla="*/ 23 w 23"/>
                <a:gd name="T87" fmla="*/ 34 h 319"/>
                <a:gd name="T88" fmla="*/ 23 w 23"/>
                <a:gd name="T89" fmla="*/ 45 h 319"/>
                <a:gd name="T90" fmla="*/ 23 w 23"/>
                <a:gd name="T91" fmla="*/ 11 h 319"/>
                <a:gd name="T92" fmla="*/ 0 w 23"/>
                <a:gd name="T93" fmla="*/ 11 h 319"/>
                <a:gd name="T94" fmla="*/ 0 w 23"/>
                <a:gd name="T95" fmla="*/ 0 h 319"/>
                <a:gd name="T96" fmla="*/ 23 w 23"/>
                <a:gd name="T97" fmla="*/ 0 h 319"/>
                <a:gd name="T98" fmla="*/ 23 w 23"/>
                <a:gd name="T99" fmla="*/ 11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" h="319">
                  <a:moveTo>
                    <a:pt x="23" y="319"/>
                  </a:moveTo>
                  <a:lnTo>
                    <a:pt x="0" y="319"/>
                  </a:lnTo>
                  <a:lnTo>
                    <a:pt x="0" y="307"/>
                  </a:lnTo>
                  <a:lnTo>
                    <a:pt x="23" y="307"/>
                  </a:lnTo>
                  <a:lnTo>
                    <a:pt x="23" y="319"/>
                  </a:lnTo>
                  <a:close/>
                  <a:moveTo>
                    <a:pt x="23" y="284"/>
                  </a:moveTo>
                  <a:lnTo>
                    <a:pt x="0" y="284"/>
                  </a:lnTo>
                  <a:lnTo>
                    <a:pt x="0" y="273"/>
                  </a:lnTo>
                  <a:lnTo>
                    <a:pt x="23" y="273"/>
                  </a:lnTo>
                  <a:lnTo>
                    <a:pt x="23" y="284"/>
                  </a:lnTo>
                  <a:close/>
                  <a:moveTo>
                    <a:pt x="23" y="250"/>
                  </a:moveTo>
                  <a:lnTo>
                    <a:pt x="0" y="250"/>
                  </a:lnTo>
                  <a:lnTo>
                    <a:pt x="0" y="239"/>
                  </a:lnTo>
                  <a:lnTo>
                    <a:pt x="23" y="239"/>
                  </a:lnTo>
                  <a:lnTo>
                    <a:pt x="23" y="250"/>
                  </a:lnTo>
                  <a:close/>
                  <a:moveTo>
                    <a:pt x="23" y="216"/>
                  </a:moveTo>
                  <a:lnTo>
                    <a:pt x="0" y="216"/>
                  </a:lnTo>
                  <a:lnTo>
                    <a:pt x="0" y="205"/>
                  </a:lnTo>
                  <a:lnTo>
                    <a:pt x="23" y="205"/>
                  </a:lnTo>
                  <a:lnTo>
                    <a:pt x="23" y="216"/>
                  </a:lnTo>
                  <a:close/>
                  <a:moveTo>
                    <a:pt x="23" y="182"/>
                  </a:moveTo>
                  <a:lnTo>
                    <a:pt x="0" y="182"/>
                  </a:lnTo>
                  <a:lnTo>
                    <a:pt x="0" y="171"/>
                  </a:lnTo>
                  <a:lnTo>
                    <a:pt x="23" y="171"/>
                  </a:lnTo>
                  <a:lnTo>
                    <a:pt x="23" y="182"/>
                  </a:lnTo>
                  <a:close/>
                  <a:moveTo>
                    <a:pt x="23" y="148"/>
                  </a:moveTo>
                  <a:lnTo>
                    <a:pt x="0" y="148"/>
                  </a:lnTo>
                  <a:lnTo>
                    <a:pt x="0" y="136"/>
                  </a:lnTo>
                  <a:lnTo>
                    <a:pt x="23" y="136"/>
                  </a:lnTo>
                  <a:lnTo>
                    <a:pt x="23" y="148"/>
                  </a:lnTo>
                  <a:close/>
                  <a:moveTo>
                    <a:pt x="23" y="114"/>
                  </a:moveTo>
                  <a:lnTo>
                    <a:pt x="0" y="114"/>
                  </a:lnTo>
                  <a:lnTo>
                    <a:pt x="0" y="102"/>
                  </a:lnTo>
                  <a:lnTo>
                    <a:pt x="23" y="102"/>
                  </a:lnTo>
                  <a:lnTo>
                    <a:pt x="23" y="114"/>
                  </a:lnTo>
                  <a:close/>
                  <a:moveTo>
                    <a:pt x="23" y="79"/>
                  </a:moveTo>
                  <a:lnTo>
                    <a:pt x="0" y="79"/>
                  </a:lnTo>
                  <a:lnTo>
                    <a:pt x="0" y="68"/>
                  </a:lnTo>
                  <a:lnTo>
                    <a:pt x="23" y="68"/>
                  </a:lnTo>
                  <a:lnTo>
                    <a:pt x="23" y="79"/>
                  </a:lnTo>
                  <a:close/>
                  <a:moveTo>
                    <a:pt x="23" y="45"/>
                  </a:moveTo>
                  <a:lnTo>
                    <a:pt x="0" y="45"/>
                  </a:lnTo>
                  <a:lnTo>
                    <a:pt x="0" y="34"/>
                  </a:lnTo>
                  <a:lnTo>
                    <a:pt x="23" y="34"/>
                  </a:lnTo>
                  <a:lnTo>
                    <a:pt x="23" y="45"/>
                  </a:lnTo>
                  <a:close/>
                  <a:moveTo>
                    <a:pt x="23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" name="Freeform 2142">
              <a:extLst>
                <a:ext uri="{FF2B5EF4-FFF2-40B4-BE49-F238E27FC236}">
                  <a16:creationId xmlns:a16="http://schemas.microsoft.com/office/drawing/2014/main" id="{186AB289-39CB-4633-BC08-26F3F00DED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2500" y="5035551"/>
              <a:ext cx="55562" cy="96838"/>
            </a:xfrm>
            <a:custGeom>
              <a:avLst/>
              <a:gdLst>
                <a:gd name="T0" fmla="*/ 138 w 165"/>
                <a:gd name="T1" fmla="*/ 184 h 288"/>
                <a:gd name="T2" fmla="*/ 82 w 165"/>
                <a:gd name="T3" fmla="*/ 44 h 288"/>
                <a:gd name="T4" fmla="*/ 27 w 165"/>
                <a:gd name="T5" fmla="*/ 185 h 288"/>
                <a:gd name="T6" fmla="*/ 24 w 165"/>
                <a:gd name="T7" fmla="*/ 195 h 288"/>
                <a:gd name="T8" fmla="*/ 24 w 165"/>
                <a:gd name="T9" fmla="*/ 195 h 288"/>
                <a:gd name="T10" fmla="*/ 23 w 165"/>
                <a:gd name="T11" fmla="*/ 206 h 288"/>
                <a:gd name="T12" fmla="*/ 40 w 165"/>
                <a:gd name="T13" fmla="*/ 248 h 288"/>
                <a:gd name="T14" fmla="*/ 82 w 165"/>
                <a:gd name="T15" fmla="*/ 266 h 288"/>
                <a:gd name="T16" fmla="*/ 124 w 165"/>
                <a:gd name="T17" fmla="*/ 248 h 288"/>
                <a:gd name="T18" fmla="*/ 142 w 165"/>
                <a:gd name="T19" fmla="*/ 206 h 288"/>
                <a:gd name="T20" fmla="*/ 141 w 165"/>
                <a:gd name="T21" fmla="*/ 195 h 288"/>
                <a:gd name="T22" fmla="*/ 138 w 165"/>
                <a:gd name="T23" fmla="*/ 185 h 288"/>
                <a:gd name="T24" fmla="*/ 138 w 165"/>
                <a:gd name="T25" fmla="*/ 184 h 288"/>
                <a:gd name="T26" fmla="*/ 93 w 165"/>
                <a:gd name="T27" fmla="*/ 9 h 288"/>
                <a:gd name="T28" fmla="*/ 159 w 165"/>
                <a:gd name="T29" fmla="*/ 176 h 288"/>
                <a:gd name="T30" fmla="*/ 163 w 165"/>
                <a:gd name="T31" fmla="*/ 191 h 288"/>
                <a:gd name="T32" fmla="*/ 165 w 165"/>
                <a:gd name="T33" fmla="*/ 206 h 288"/>
                <a:gd name="T34" fmla="*/ 140 w 165"/>
                <a:gd name="T35" fmla="*/ 264 h 288"/>
                <a:gd name="T36" fmla="*/ 82 w 165"/>
                <a:gd name="T37" fmla="*/ 288 h 288"/>
                <a:gd name="T38" fmla="*/ 24 w 165"/>
                <a:gd name="T39" fmla="*/ 264 h 288"/>
                <a:gd name="T40" fmla="*/ 0 w 165"/>
                <a:gd name="T41" fmla="*/ 206 h 288"/>
                <a:gd name="T42" fmla="*/ 1 w 165"/>
                <a:gd name="T43" fmla="*/ 191 h 288"/>
                <a:gd name="T44" fmla="*/ 1 w 165"/>
                <a:gd name="T45" fmla="*/ 191 h 288"/>
                <a:gd name="T46" fmla="*/ 6 w 165"/>
                <a:gd name="T47" fmla="*/ 176 h 288"/>
                <a:gd name="T48" fmla="*/ 72 w 165"/>
                <a:gd name="T49" fmla="*/ 9 h 288"/>
                <a:gd name="T50" fmla="*/ 78 w 165"/>
                <a:gd name="T51" fmla="*/ 3 h 288"/>
                <a:gd name="T52" fmla="*/ 93 w 165"/>
                <a:gd name="T53" fmla="*/ 9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5" h="288">
                  <a:moveTo>
                    <a:pt x="138" y="184"/>
                  </a:moveTo>
                  <a:lnTo>
                    <a:pt x="82" y="44"/>
                  </a:lnTo>
                  <a:lnTo>
                    <a:pt x="27" y="185"/>
                  </a:lnTo>
                  <a:cubicBezTo>
                    <a:pt x="25" y="188"/>
                    <a:pt x="24" y="191"/>
                    <a:pt x="24" y="195"/>
                  </a:cubicBezTo>
                  <a:lnTo>
                    <a:pt x="24" y="195"/>
                  </a:lnTo>
                  <a:cubicBezTo>
                    <a:pt x="23" y="199"/>
                    <a:pt x="23" y="202"/>
                    <a:pt x="23" y="206"/>
                  </a:cubicBezTo>
                  <a:cubicBezTo>
                    <a:pt x="23" y="223"/>
                    <a:pt x="29" y="237"/>
                    <a:pt x="40" y="248"/>
                  </a:cubicBezTo>
                  <a:cubicBezTo>
                    <a:pt x="51" y="259"/>
                    <a:pt x="66" y="266"/>
                    <a:pt x="82" y="266"/>
                  </a:cubicBezTo>
                  <a:cubicBezTo>
                    <a:pt x="99" y="266"/>
                    <a:pt x="114" y="259"/>
                    <a:pt x="124" y="248"/>
                  </a:cubicBezTo>
                  <a:cubicBezTo>
                    <a:pt x="135" y="237"/>
                    <a:pt x="142" y="223"/>
                    <a:pt x="142" y="206"/>
                  </a:cubicBezTo>
                  <a:cubicBezTo>
                    <a:pt x="142" y="202"/>
                    <a:pt x="141" y="198"/>
                    <a:pt x="141" y="195"/>
                  </a:cubicBezTo>
                  <a:cubicBezTo>
                    <a:pt x="140" y="192"/>
                    <a:pt x="139" y="188"/>
                    <a:pt x="138" y="185"/>
                  </a:cubicBezTo>
                  <a:lnTo>
                    <a:pt x="138" y="184"/>
                  </a:lnTo>
                  <a:close/>
                  <a:moveTo>
                    <a:pt x="93" y="9"/>
                  </a:moveTo>
                  <a:lnTo>
                    <a:pt x="159" y="176"/>
                  </a:lnTo>
                  <a:cubicBezTo>
                    <a:pt x="161" y="181"/>
                    <a:pt x="162" y="186"/>
                    <a:pt x="163" y="191"/>
                  </a:cubicBezTo>
                  <a:cubicBezTo>
                    <a:pt x="164" y="196"/>
                    <a:pt x="165" y="201"/>
                    <a:pt x="165" y="206"/>
                  </a:cubicBezTo>
                  <a:cubicBezTo>
                    <a:pt x="165" y="229"/>
                    <a:pt x="155" y="249"/>
                    <a:pt x="140" y="264"/>
                  </a:cubicBezTo>
                  <a:cubicBezTo>
                    <a:pt x="126" y="279"/>
                    <a:pt x="105" y="288"/>
                    <a:pt x="82" y="288"/>
                  </a:cubicBezTo>
                  <a:cubicBezTo>
                    <a:pt x="60" y="288"/>
                    <a:pt x="39" y="279"/>
                    <a:pt x="24" y="264"/>
                  </a:cubicBezTo>
                  <a:cubicBezTo>
                    <a:pt x="9" y="249"/>
                    <a:pt x="0" y="229"/>
                    <a:pt x="0" y="206"/>
                  </a:cubicBezTo>
                  <a:cubicBezTo>
                    <a:pt x="0" y="201"/>
                    <a:pt x="0" y="196"/>
                    <a:pt x="1" y="191"/>
                  </a:cubicBezTo>
                  <a:lnTo>
                    <a:pt x="1" y="191"/>
                  </a:lnTo>
                  <a:cubicBezTo>
                    <a:pt x="2" y="186"/>
                    <a:pt x="4" y="181"/>
                    <a:pt x="6" y="176"/>
                  </a:cubicBezTo>
                  <a:lnTo>
                    <a:pt x="72" y="9"/>
                  </a:lnTo>
                  <a:cubicBezTo>
                    <a:pt x="73" y="6"/>
                    <a:pt x="75" y="4"/>
                    <a:pt x="78" y="3"/>
                  </a:cubicBezTo>
                  <a:cubicBezTo>
                    <a:pt x="84" y="0"/>
                    <a:pt x="91" y="3"/>
                    <a:pt x="93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3" name="Freeform 2143">
              <a:extLst>
                <a:ext uri="{FF2B5EF4-FFF2-40B4-BE49-F238E27FC236}">
                  <a16:creationId xmlns:a16="http://schemas.microsoft.com/office/drawing/2014/main" id="{6D4B5CBC-50F0-419C-8992-944EB01B0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0463" y="5297489"/>
              <a:ext cx="34925" cy="85725"/>
            </a:xfrm>
            <a:custGeom>
              <a:avLst/>
              <a:gdLst>
                <a:gd name="T0" fmla="*/ 1 w 105"/>
                <a:gd name="T1" fmla="*/ 175 h 255"/>
                <a:gd name="T2" fmla="*/ 0 w 105"/>
                <a:gd name="T3" fmla="*/ 183 h 255"/>
                <a:gd name="T4" fmla="*/ 12 w 105"/>
                <a:gd name="T5" fmla="*/ 224 h 255"/>
                <a:gd name="T6" fmla="*/ 30 w 105"/>
                <a:gd name="T7" fmla="*/ 241 h 255"/>
                <a:gd name="T8" fmla="*/ 69 w 105"/>
                <a:gd name="T9" fmla="*/ 255 h 255"/>
                <a:gd name="T10" fmla="*/ 72 w 105"/>
                <a:gd name="T11" fmla="*/ 255 h 255"/>
                <a:gd name="T12" fmla="*/ 82 w 105"/>
                <a:gd name="T13" fmla="*/ 253 h 255"/>
                <a:gd name="T14" fmla="*/ 91 w 105"/>
                <a:gd name="T15" fmla="*/ 246 h 255"/>
                <a:gd name="T16" fmla="*/ 103 w 105"/>
                <a:gd name="T17" fmla="*/ 217 h 255"/>
                <a:gd name="T18" fmla="*/ 95 w 105"/>
                <a:gd name="T19" fmla="*/ 186 h 255"/>
                <a:gd name="T20" fmla="*/ 84 w 105"/>
                <a:gd name="T21" fmla="*/ 130 h 255"/>
                <a:gd name="T22" fmla="*/ 86 w 105"/>
                <a:gd name="T23" fmla="*/ 110 h 255"/>
                <a:gd name="T24" fmla="*/ 98 w 105"/>
                <a:gd name="T25" fmla="*/ 80 h 255"/>
                <a:gd name="T26" fmla="*/ 105 w 105"/>
                <a:gd name="T27" fmla="*/ 50 h 255"/>
                <a:gd name="T28" fmla="*/ 105 w 105"/>
                <a:gd name="T29" fmla="*/ 46 h 255"/>
                <a:gd name="T30" fmla="*/ 44 w 105"/>
                <a:gd name="T31" fmla="*/ 6 h 255"/>
                <a:gd name="T32" fmla="*/ 16 w 105"/>
                <a:gd name="T33" fmla="*/ 35 h 255"/>
                <a:gd name="T34" fmla="*/ 9 w 105"/>
                <a:gd name="T35" fmla="*/ 92 h 255"/>
                <a:gd name="T36" fmla="*/ 10 w 105"/>
                <a:gd name="T37" fmla="*/ 109 h 255"/>
                <a:gd name="T38" fmla="*/ 8 w 105"/>
                <a:gd name="T39" fmla="*/ 124 h 255"/>
                <a:gd name="T40" fmla="*/ 1 w 105"/>
                <a:gd name="T41" fmla="*/ 17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5" h="255">
                  <a:moveTo>
                    <a:pt x="1" y="175"/>
                  </a:moveTo>
                  <a:cubicBezTo>
                    <a:pt x="0" y="178"/>
                    <a:pt x="0" y="181"/>
                    <a:pt x="0" y="183"/>
                  </a:cubicBezTo>
                  <a:cubicBezTo>
                    <a:pt x="0" y="198"/>
                    <a:pt x="4" y="212"/>
                    <a:pt x="12" y="224"/>
                  </a:cubicBezTo>
                  <a:cubicBezTo>
                    <a:pt x="17" y="231"/>
                    <a:pt x="23" y="237"/>
                    <a:pt x="30" y="241"/>
                  </a:cubicBezTo>
                  <a:cubicBezTo>
                    <a:pt x="42" y="249"/>
                    <a:pt x="55" y="254"/>
                    <a:pt x="69" y="255"/>
                  </a:cubicBezTo>
                  <a:cubicBezTo>
                    <a:pt x="70" y="255"/>
                    <a:pt x="71" y="255"/>
                    <a:pt x="72" y="255"/>
                  </a:cubicBezTo>
                  <a:cubicBezTo>
                    <a:pt x="75" y="255"/>
                    <a:pt x="79" y="254"/>
                    <a:pt x="82" y="253"/>
                  </a:cubicBezTo>
                  <a:cubicBezTo>
                    <a:pt x="85" y="252"/>
                    <a:pt x="89" y="249"/>
                    <a:pt x="91" y="246"/>
                  </a:cubicBezTo>
                  <a:cubicBezTo>
                    <a:pt x="99" y="238"/>
                    <a:pt x="103" y="228"/>
                    <a:pt x="103" y="217"/>
                  </a:cubicBezTo>
                  <a:cubicBezTo>
                    <a:pt x="102" y="206"/>
                    <a:pt x="99" y="195"/>
                    <a:pt x="95" y="186"/>
                  </a:cubicBezTo>
                  <a:cubicBezTo>
                    <a:pt x="88" y="168"/>
                    <a:pt x="84" y="149"/>
                    <a:pt x="84" y="130"/>
                  </a:cubicBezTo>
                  <a:cubicBezTo>
                    <a:pt x="84" y="123"/>
                    <a:pt x="85" y="116"/>
                    <a:pt x="86" y="110"/>
                  </a:cubicBezTo>
                  <a:cubicBezTo>
                    <a:pt x="87" y="99"/>
                    <a:pt x="91" y="89"/>
                    <a:pt x="98" y="80"/>
                  </a:cubicBezTo>
                  <a:cubicBezTo>
                    <a:pt x="103" y="71"/>
                    <a:pt x="105" y="60"/>
                    <a:pt x="105" y="50"/>
                  </a:cubicBezTo>
                  <a:cubicBezTo>
                    <a:pt x="105" y="49"/>
                    <a:pt x="105" y="47"/>
                    <a:pt x="105" y="46"/>
                  </a:cubicBezTo>
                  <a:cubicBezTo>
                    <a:pt x="94" y="23"/>
                    <a:pt x="69" y="0"/>
                    <a:pt x="44" y="6"/>
                  </a:cubicBezTo>
                  <a:cubicBezTo>
                    <a:pt x="30" y="11"/>
                    <a:pt x="19" y="22"/>
                    <a:pt x="16" y="35"/>
                  </a:cubicBezTo>
                  <a:cubicBezTo>
                    <a:pt x="11" y="54"/>
                    <a:pt x="9" y="73"/>
                    <a:pt x="9" y="92"/>
                  </a:cubicBezTo>
                  <a:cubicBezTo>
                    <a:pt x="9" y="98"/>
                    <a:pt x="9" y="104"/>
                    <a:pt x="10" y="109"/>
                  </a:cubicBezTo>
                  <a:cubicBezTo>
                    <a:pt x="9" y="114"/>
                    <a:pt x="9" y="119"/>
                    <a:pt x="8" y="124"/>
                  </a:cubicBezTo>
                  <a:cubicBezTo>
                    <a:pt x="6" y="141"/>
                    <a:pt x="2" y="158"/>
                    <a:pt x="1" y="175"/>
                  </a:cubicBezTo>
                  <a:close/>
                </a:path>
              </a:pathLst>
            </a:custGeom>
            <a:solidFill>
              <a:srgbClr val="17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4" name="Freeform 2144">
              <a:extLst>
                <a:ext uri="{FF2B5EF4-FFF2-40B4-BE49-F238E27FC236}">
                  <a16:creationId xmlns:a16="http://schemas.microsoft.com/office/drawing/2014/main" id="{2B3762B8-7CA6-457A-A867-B23040778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3163" y="5305426"/>
              <a:ext cx="31750" cy="53975"/>
            </a:xfrm>
            <a:custGeom>
              <a:avLst/>
              <a:gdLst>
                <a:gd name="T0" fmla="*/ 1 w 97"/>
                <a:gd name="T1" fmla="*/ 121 h 160"/>
                <a:gd name="T2" fmla="*/ 12 w 97"/>
                <a:gd name="T3" fmla="*/ 148 h 160"/>
                <a:gd name="T4" fmla="*/ 26 w 97"/>
                <a:gd name="T5" fmla="*/ 159 h 160"/>
                <a:gd name="T6" fmla="*/ 31 w 97"/>
                <a:gd name="T7" fmla="*/ 160 h 160"/>
                <a:gd name="T8" fmla="*/ 43 w 97"/>
                <a:gd name="T9" fmla="*/ 155 h 160"/>
                <a:gd name="T10" fmla="*/ 47 w 97"/>
                <a:gd name="T11" fmla="*/ 143 h 160"/>
                <a:gd name="T12" fmla="*/ 47 w 97"/>
                <a:gd name="T13" fmla="*/ 117 h 160"/>
                <a:gd name="T14" fmla="*/ 54 w 97"/>
                <a:gd name="T15" fmla="*/ 97 h 160"/>
                <a:gd name="T16" fmla="*/ 90 w 97"/>
                <a:gd name="T17" fmla="*/ 61 h 160"/>
                <a:gd name="T18" fmla="*/ 85 w 97"/>
                <a:gd name="T19" fmla="*/ 28 h 160"/>
                <a:gd name="T20" fmla="*/ 75 w 97"/>
                <a:gd name="T21" fmla="*/ 21 h 160"/>
                <a:gd name="T22" fmla="*/ 40 w 97"/>
                <a:gd name="T23" fmla="*/ 5 h 160"/>
                <a:gd name="T24" fmla="*/ 14 w 97"/>
                <a:gd name="T25" fmla="*/ 48 h 160"/>
                <a:gd name="T26" fmla="*/ 0 w 97"/>
                <a:gd name="T27" fmla="*/ 110 h 160"/>
                <a:gd name="T28" fmla="*/ 1 w 97"/>
                <a:gd name="T29" fmla="*/ 12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7" h="160">
                  <a:moveTo>
                    <a:pt x="1" y="121"/>
                  </a:moveTo>
                  <a:cubicBezTo>
                    <a:pt x="2" y="131"/>
                    <a:pt x="6" y="140"/>
                    <a:pt x="12" y="148"/>
                  </a:cubicBezTo>
                  <a:cubicBezTo>
                    <a:pt x="15" y="153"/>
                    <a:pt x="20" y="157"/>
                    <a:pt x="26" y="159"/>
                  </a:cubicBezTo>
                  <a:cubicBezTo>
                    <a:pt x="28" y="160"/>
                    <a:pt x="29" y="160"/>
                    <a:pt x="31" y="160"/>
                  </a:cubicBezTo>
                  <a:cubicBezTo>
                    <a:pt x="36" y="160"/>
                    <a:pt x="40" y="158"/>
                    <a:pt x="43" y="155"/>
                  </a:cubicBezTo>
                  <a:cubicBezTo>
                    <a:pt x="45" y="151"/>
                    <a:pt x="47" y="147"/>
                    <a:pt x="47" y="143"/>
                  </a:cubicBezTo>
                  <a:cubicBezTo>
                    <a:pt x="47" y="134"/>
                    <a:pt x="46" y="125"/>
                    <a:pt x="47" y="117"/>
                  </a:cubicBezTo>
                  <a:cubicBezTo>
                    <a:pt x="48" y="110"/>
                    <a:pt x="50" y="103"/>
                    <a:pt x="54" y="97"/>
                  </a:cubicBezTo>
                  <a:cubicBezTo>
                    <a:pt x="62" y="82"/>
                    <a:pt x="75" y="69"/>
                    <a:pt x="90" y="61"/>
                  </a:cubicBezTo>
                  <a:cubicBezTo>
                    <a:pt x="93" y="52"/>
                    <a:pt x="97" y="34"/>
                    <a:pt x="85" y="28"/>
                  </a:cubicBezTo>
                  <a:cubicBezTo>
                    <a:pt x="81" y="26"/>
                    <a:pt x="78" y="24"/>
                    <a:pt x="75" y="21"/>
                  </a:cubicBezTo>
                  <a:cubicBezTo>
                    <a:pt x="66" y="11"/>
                    <a:pt x="54" y="0"/>
                    <a:pt x="40" y="5"/>
                  </a:cubicBezTo>
                  <a:cubicBezTo>
                    <a:pt x="23" y="12"/>
                    <a:pt x="17" y="31"/>
                    <a:pt x="14" y="48"/>
                  </a:cubicBezTo>
                  <a:cubicBezTo>
                    <a:pt x="6" y="68"/>
                    <a:pt x="2" y="89"/>
                    <a:pt x="0" y="110"/>
                  </a:cubicBezTo>
                  <a:cubicBezTo>
                    <a:pt x="0" y="114"/>
                    <a:pt x="1" y="117"/>
                    <a:pt x="1" y="121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5" name="Freeform 2145">
              <a:extLst>
                <a:ext uri="{FF2B5EF4-FFF2-40B4-BE49-F238E27FC236}">
                  <a16:creationId xmlns:a16="http://schemas.microsoft.com/office/drawing/2014/main" id="{4E97934D-B268-434D-8622-617FCE3AD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7463" y="5438776"/>
              <a:ext cx="50800" cy="66675"/>
            </a:xfrm>
            <a:custGeom>
              <a:avLst/>
              <a:gdLst>
                <a:gd name="T0" fmla="*/ 63 w 153"/>
                <a:gd name="T1" fmla="*/ 12 h 196"/>
                <a:gd name="T2" fmla="*/ 9 w 153"/>
                <a:gd name="T3" fmla="*/ 18 h 196"/>
                <a:gd name="T4" fmla="*/ 0 w 153"/>
                <a:gd name="T5" fmla="*/ 65 h 196"/>
                <a:gd name="T6" fmla="*/ 5 w 153"/>
                <a:gd name="T7" fmla="*/ 101 h 196"/>
                <a:gd name="T8" fmla="*/ 29 w 153"/>
                <a:gd name="T9" fmla="*/ 122 h 196"/>
                <a:gd name="T10" fmla="*/ 50 w 153"/>
                <a:gd name="T11" fmla="*/ 162 h 196"/>
                <a:gd name="T12" fmla="*/ 107 w 153"/>
                <a:gd name="T13" fmla="*/ 196 h 196"/>
                <a:gd name="T14" fmla="*/ 132 w 153"/>
                <a:gd name="T15" fmla="*/ 191 h 196"/>
                <a:gd name="T16" fmla="*/ 153 w 153"/>
                <a:gd name="T17" fmla="*/ 168 h 196"/>
                <a:gd name="T18" fmla="*/ 153 w 153"/>
                <a:gd name="T19" fmla="*/ 167 h 196"/>
                <a:gd name="T20" fmla="*/ 146 w 153"/>
                <a:gd name="T21" fmla="*/ 146 h 196"/>
                <a:gd name="T22" fmla="*/ 123 w 153"/>
                <a:gd name="T23" fmla="*/ 116 h 196"/>
                <a:gd name="T24" fmla="*/ 104 w 153"/>
                <a:gd name="T25" fmla="*/ 86 h 196"/>
                <a:gd name="T26" fmla="*/ 63 w 153"/>
                <a:gd name="T27" fmla="*/ 12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3" h="196">
                  <a:moveTo>
                    <a:pt x="63" y="12"/>
                  </a:moveTo>
                  <a:cubicBezTo>
                    <a:pt x="47" y="11"/>
                    <a:pt x="7" y="0"/>
                    <a:pt x="9" y="18"/>
                  </a:cubicBezTo>
                  <a:cubicBezTo>
                    <a:pt x="3" y="33"/>
                    <a:pt x="0" y="49"/>
                    <a:pt x="0" y="65"/>
                  </a:cubicBezTo>
                  <a:cubicBezTo>
                    <a:pt x="0" y="77"/>
                    <a:pt x="2" y="89"/>
                    <a:pt x="5" y="101"/>
                  </a:cubicBezTo>
                  <a:cubicBezTo>
                    <a:pt x="9" y="106"/>
                    <a:pt x="25" y="117"/>
                    <a:pt x="29" y="122"/>
                  </a:cubicBezTo>
                  <a:cubicBezTo>
                    <a:pt x="37" y="135"/>
                    <a:pt x="44" y="148"/>
                    <a:pt x="50" y="162"/>
                  </a:cubicBezTo>
                  <a:cubicBezTo>
                    <a:pt x="61" y="183"/>
                    <a:pt x="83" y="196"/>
                    <a:pt x="107" y="196"/>
                  </a:cubicBezTo>
                  <a:cubicBezTo>
                    <a:pt x="116" y="196"/>
                    <a:pt x="124" y="194"/>
                    <a:pt x="132" y="191"/>
                  </a:cubicBezTo>
                  <a:cubicBezTo>
                    <a:pt x="143" y="187"/>
                    <a:pt x="151" y="179"/>
                    <a:pt x="153" y="168"/>
                  </a:cubicBezTo>
                  <a:cubicBezTo>
                    <a:pt x="153" y="168"/>
                    <a:pt x="153" y="168"/>
                    <a:pt x="153" y="167"/>
                  </a:cubicBezTo>
                  <a:cubicBezTo>
                    <a:pt x="153" y="160"/>
                    <a:pt x="150" y="152"/>
                    <a:pt x="146" y="146"/>
                  </a:cubicBezTo>
                  <a:cubicBezTo>
                    <a:pt x="139" y="135"/>
                    <a:pt x="130" y="126"/>
                    <a:pt x="123" y="116"/>
                  </a:cubicBezTo>
                  <a:cubicBezTo>
                    <a:pt x="116" y="107"/>
                    <a:pt x="111" y="96"/>
                    <a:pt x="104" y="86"/>
                  </a:cubicBezTo>
                  <a:cubicBezTo>
                    <a:pt x="97" y="76"/>
                    <a:pt x="83" y="49"/>
                    <a:pt x="63" y="12"/>
                  </a:cubicBezTo>
                  <a:close/>
                </a:path>
              </a:pathLst>
            </a:custGeom>
            <a:solidFill>
              <a:srgbClr val="17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6" name="Freeform 2146">
              <a:extLst>
                <a:ext uri="{FF2B5EF4-FFF2-40B4-BE49-F238E27FC236}">
                  <a16:creationId xmlns:a16="http://schemas.microsoft.com/office/drawing/2014/main" id="{C6C8B91E-F8C0-407F-BDC9-569398E93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9050" y="5424489"/>
              <a:ext cx="31750" cy="52388"/>
            </a:xfrm>
            <a:custGeom>
              <a:avLst/>
              <a:gdLst>
                <a:gd name="T0" fmla="*/ 5 w 98"/>
                <a:gd name="T1" fmla="*/ 74 h 156"/>
                <a:gd name="T2" fmla="*/ 4 w 98"/>
                <a:gd name="T3" fmla="*/ 84 h 156"/>
                <a:gd name="T4" fmla="*/ 7 w 98"/>
                <a:gd name="T5" fmla="*/ 101 h 156"/>
                <a:gd name="T6" fmla="*/ 23 w 98"/>
                <a:gd name="T7" fmla="*/ 120 h 156"/>
                <a:gd name="T8" fmla="*/ 41 w 98"/>
                <a:gd name="T9" fmla="*/ 141 h 156"/>
                <a:gd name="T10" fmla="*/ 59 w 98"/>
                <a:gd name="T11" fmla="*/ 153 h 156"/>
                <a:gd name="T12" fmla="*/ 75 w 98"/>
                <a:gd name="T13" fmla="*/ 156 h 156"/>
                <a:gd name="T14" fmla="*/ 81 w 98"/>
                <a:gd name="T15" fmla="*/ 155 h 156"/>
                <a:gd name="T16" fmla="*/ 97 w 98"/>
                <a:gd name="T17" fmla="*/ 142 h 156"/>
                <a:gd name="T18" fmla="*/ 98 w 98"/>
                <a:gd name="T19" fmla="*/ 137 h 156"/>
                <a:gd name="T20" fmla="*/ 95 w 98"/>
                <a:gd name="T21" fmla="*/ 123 h 156"/>
                <a:gd name="T22" fmla="*/ 81 w 98"/>
                <a:gd name="T23" fmla="*/ 93 h 156"/>
                <a:gd name="T24" fmla="*/ 70 w 98"/>
                <a:gd name="T25" fmla="*/ 66 h 156"/>
                <a:gd name="T26" fmla="*/ 67 w 98"/>
                <a:gd name="T27" fmla="*/ 38 h 156"/>
                <a:gd name="T28" fmla="*/ 46 w 98"/>
                <a:gd name="T29" fmla="*/ 12 h 156"/>
                <a:gd name="T30" fmla="*/ 23 w 98"/>
                <a:gd name="T31" fmla="*/ 0 h 156"/>
                <a:gd name="T32" fmla="*/ 10 w 98"/>
                <a:gd name="T33" fmla="*/ 3 h 156"/>
                <a:gd name="T34" fmla="*/ 3 w 98"/>
                <a:gd name="T35" fmla="*/ 45 h 156"/>
                <a:gd name="T36" fmla="*/ 5 w 98"/>
                <a:gd name="T37" fmla="*/ 71 h 156"/>
                <a:gd name="T38" fmla="*/ 5 w 98"/>
                <a:gd name="T39" fmla="*/ 73 h 156"/>
                <a:gd name="T40" fmla="*/ 5 w 98"/>
                <a:gd name="T41" fmla="*/ 7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8" h="156">
                  <a:moveTo>
                    <a:pt x="5" y="74"/>
                  </a:moveTo>
                  <a:cubicBezTo>
                    <a:pt x="4" y="77"/>
                    <a:pt x="4" y="80"/>
                    <a:pt x="4" y="84"/>
                  </a:cubicBezTo>
                  <a:cubicBezTo>
                    <a:pt x="4" y="90"/>
                    <a:pt x="5" y="96"/>
                    <a:pt x="7" y="101"/>
                  </a:cubicBezTo>
                  <a:cubicBezTo>
                    <a:pt x="11" y="108"/>
                    <a:pt x="17" y="114"/>
                    <a:pt x="23" y="120"/>
                  </a:cubicBezTo>
                  <a:cubicBezTo>
                    <a:pt x="29" y="127"/>
                    <a:pt x="34" y="135"/>
                    <a:pt x="41" y="141"/>
                  </a:cubicBezTo>
                  <a:cubicBezTo>
                    <a:pt x="46" y="146"/>
                    <a:pt x="52" y="150"/>
                    <a:pt x="59" y="153"/>
                  </a:cubicBezTo>
                  <a:cubicBezTo>
                    <a:pt x="64" y="155"/>
                    <a:pt x="70" y="156"/>
                    <a:pt x="75" y="156"/>
                  </a:cubicBezTo>
                  <a:cubicBezTo>
                    <a:pt x="77" y="156"/>
                    <a:pt x="79" y="156"/>
                    <a:pt x="81" y="155"/>
                  </a:cubicBezTo>
                  <a:cubicBezTo>
                    <a:pt x="89" y="154"/>
                    <a:pt x="95" y="149"/>
                    <a:pt x="97" y="142"/>
                  </a:cubicBezTo>
                  <a:cubicBezTo>
                    <a:pt x="98" y="140"/>
                    <a:pt x="98" y="138"/>
                    <a:pt x="98" y="137"/>
                  </a:cubicBezTo>
                  <a:cubicBezTo>
                    <a:pt x="98" y="132"/>
                    <a:pt x="97" y="127"/>
                    <a:pt x="95" y="123"/>
                  </a:cubicBezTo>
                  <a:cubicBezTo>
                    <a:pt x="91" y="113"/>
                    <a:pt x="86" y="103"/>
                    <a:pt x="81" y="93"/>
                  </a:cubicBezTo>
                  <a:cubicBezTo>
                    <a:pt x="76" y="85"/>
                    <a:pt x="72" y="76"/>
                    <a:pt x="70" y="66"/>
                  </a:cubicBezTo>
                  <a:cubicBezTo>
                    <a:pt x="69" y="62"/>
                    <a:pt x="67" y="43"/>
                    <a:pt x="67" y="38"/>
                  </a:cubicBezTo>
                  <a:cubicBezTo>
                    <a:pt x="67" y="29"/>
                    <a:pt x="51" y="20"/>
                    <a:pt x="46" y="12"/>
                  </a:cubicBezTo>
                  <a:cubicBezTo>
                    <a:pt x="41" y="5"/>
                    <a:pt x="32" y="0"/>
                    <a:pt x="23" y="0"/>
                  </a:cubicBezTo>
                  <a:cubicBezTo>
                    <a:pt x="18" y="0"/>
                    <a:pt x="14" y="1"/>
                    <a:pt x="10" y="3"/>
                  </a:cubicBezTo>
                  <a:cubicBezTo>
                    <a:pt x="0" y="8"/>
                    <a:pt x="1" y="33"/>
                    <a:pt x="3" y="45"/>
                  </a:cubicBezTo>
                  <a:cubicBezTo>
                    <a:pt x="4" y="54"/>
                    <a:pt x="5" y="62"/>
                    <a:pt x="5" y="71"/>
                  </a:cubicBezTo>
                  <a:cubicBezTo>
                    <a:pt x="5" y="72"/>
                    <a:pt x="5" y="72"/>
                    <a:pt x="5" y="73"/>
                  </a:cubicBezTo>
                  <a:lnTo>
                    <a:pt x="5" y="74"/>
                  </a:ln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7" name="Freeform 2147">
              <a:extLst>
                <a:ext uri="{FF2B5EF4-FFF2-40B4-BE49-F238E27FC236}">
                  <a16:creationId xmlns:a16="http://schemas.microsoft.com/office/drawing/2014/main" id="{456699A8-EA0B-4B17-9BC6-3FE303677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763" y="5353051"/>
              <a:ext cx="36512" cy="88900"/>
            </a:xfrm>
            <a:custGeom>
              <a:avLst/>
              <a:gdLst>
                <a:gd name="T0" fmla="*/ 101 w 112"/>
                <a:gd name="T1" fmla="*/ 0 h 268"/>
                <a:gd name="T2" fmla="*/ 112 w 112"/>
                <a:gd name="T3" fmla="*/ 264 h 268"/>
                <a:gd name="T4" fmla="*/ 48 w 112"/>
                <a:gd name="T5" fmla="*/ 268 h 268"/>
                <a:gd name="T6" fmla="*/ 0 w 112"/>
                <a:gd name="T7" fmla="*/ 24 h 268"/>
                <a:gd name="T8" fmla="*/ 101 w 112"/>
                <a:gd name="T9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268">
                  <a:moveTo>
                    <a:pt x="101" y="0"/>
                  </a:moveTo>
                  <a:lnTo>
                    <a:pt x="112" y="264"/>
                  </a:lnTo>
                  <a:lnTo>
                    <a:pt x="48" y="268"/>
                  </a:lnTo>
                  <a:lnTo>
                    <a:pt x="0" y="2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8" name="Freeform 2148">
              <a:extLst>
                <a:ext uri="{FF2B5EF4-FFF2-40B4-BE49-F238E27FC236}">
                  <a16:creationId xmlns:a16="http://schemas.microsoft.com/office/drawing/2014/main" id="{A9239787-720D-488D-B4FB-1A6AF96C7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313" y="5038726"/>
              <a:ext cx="93662" cy="365125"/>
            </a:xfrm>
            <a:custGeom>
              <a:avLst/>
              <a:gdLst>
                <a:gd name="T0" fmla="*/ 4 w 281"/>
                <a:gd name="T1" fmla="*/ 353 h 1087"/>
                <a:gd name="T2" fmla="*/ 108 w 281"/>
                <a:gd name="T3" fmla="*/ 1087 h 1087"/>
                <a:gd name="T4" fmla="*/ 242 w 281"/>
                <a:gd name="T5" fmla="*/ 1045 h 1087"/>
                <a:gd name="T6" fmla="*/ 188 w 281"/>
                <a:gd name="T7" fmla="*/ 17 h 1087"/>
                <a:gd name="T8" fmla="*/ 0 w 281"/>
                <a:gd name="T9" fmla="*/ 55 h 1087"/>
                <a:gd name="T10" fmla="*/ 4 w 281"/>
                <a:gd name="T11" fmla="*/ 353 h 1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1087">
                  <a:moveTo>
                    <a:pt x="4" y="353"/>
                  </a:moveTo>
                  <a:lnTo>
                    <a:pt x="108" y="1087"/>
                  </a:lnTo>
                  <a:cubicBezTo>
                    <a:pt x="156" y="1087"/>
                    <a:pt x="202" y="1072"/>
                    <a:pt x="242" y="1045"/>
                  </a:cubicBezTo>
                  <a:cubicBezTo>
                    <a:pt x="281" y="1018"/>
                    <a:pt x="195" y="323"/>
                    <a:pt x="188" y="17"/>
                  </a:cubicBezTo>
                  <a:cubicBezTo>
                    <a:pt x="189" y="0"/>
                    <a:pt x="65" y="74"/>
                    <a:pt x="0" y="55"/>
                  </a:cubicBezTo>
                  <a:lnTo>
                    <a:pt x="4" y="353"/>
                  </a:lnTo>
                  <a:close/>
                </a:path>
              </a:pathLst>
            </a:custGeom>
            <a:solidFill>
              <a:srgbClr val="17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9" name="Freeform 2149">
              <a:extLst>
                <a:ext uri="{FF2B5EF4-FFF2-40B4-BE49-F238E27FC236}">
                  <a16:creationId xmlns:a16="http://schemas.microsoft.com/office/drawing/2014/main" id="{F7CFEF1D-205F-4F28-A9A7-A8E27D9E3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4275" y="5276851"/>
              <a:ext cx="50800" cy="53975"/>
            </a:xfrm>
            <a:custGeom>
              <a:avLst/>
              <a:gdLst>
                <a:gd name="T0" fmla="*/ 154 w 154"/>
                <a:gd name="T1" fmla="*/ 81 h 160"/>
                <a:gd name="T2" fmla="*/ 39 w 154"/>
                <a:gd name="T3" fmla="*/ 160 h 160"/>
                <a:gd name="T4" fmla="*/ 0 w 154"/>
                <a:gd name="T5" fmla="*/ 96 h 160"/>
                <a:gd name="T6" fmla="*/ 109 w 154"/>
                <a:gd name="T7" fmla="*/ 0 h 160"/>
                <a:gd name="T8" fmla="*/ 154 w 154"/>
                <a:gd name="T9" fmla="*/ 8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160">
                  <a:moveTo>
                    <a:pt x="154" y="81"/>
                  </a:moveTo>
                  <a:cubicBezTo>
                    <a:pt x="113" y="103"/>
                    <a:pt x="75" y="130"/>
                    <a:pt x="39" y="160"/>
                  </a:cubicBezTo>
                  <a:lnTo>
                    <a:pt x="0" y="96"/>
                  </a:lnTo>
                  <a:lnTo>
                    <a:pt x="109" y="0"/>
                  </a:lnTo>
                  <a:lnTo>
                    <a:pt x="154" y="81"/>
                  </a:ln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0" name="Freeform 2150">
              <a:extLst>
                <a:ext uri="{FF2B5EF4-FFF2-40B4-BE49-F238E27FC236}">
                  <a16:creationId xmlns:a16="http://schemas.microsoft.com/office/drawing/2014/main" id="{D1914E3D-F468-4A0B-9CB4-B84B2C22B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7450" y="5027614"/>
              <a:ext cx="136525" cy="298450"/>
            </a:xfrm>
            <a:custGeom>
              <a:avLst/>
              <a:gdLst>
                <a:gd name="T0" fmla="*/ 64 w 410"/>
                <a:gd name="T1" fmla="*/ 94 h 885"/>
                <a:gd name="T2" fmla="*/ 115 w 410"/>
                <a:gd name="T3" fmla="*/ 476 h 885"/>
                <a:gd name="T4" fmla="*/ 140 w 410"/>
                <a:gd name="T5" fmla="*/ 688 h 885"/>
                <a:gd name="T6" fmla="*/ 9 w 410"/>
                <a:gd name="T7" fmla="*/ 795 h 885"/>
                <a:gd name="T8" fmla="*/ 80 w 410"/>
                <a:gd name="T9" fmla="*/ 885 h 885"/>
                <a:gd name="T10" fmla="*/ 239 w 410"/>
                <a:gd name="T11" fmla="*/ 790 h 885"/>
                <a:gd name="T12" fmla="*/ 410 w 410"/>
                <a:gd name="T13" fmla="*/ 183 h 885"/>
                <a:gd name="T14" fmla="*/ 64 w 410"/>
                <a:gd name="T15" fmla="*/ 94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0" h="885">
                  <a:moveTo>
                    <a:pt x="64" y="94"/>
                  </a:moveTo>
                  <a:cubicBezTo>
                    <a:pt x="0" y="325"/>
                    <a:pt x="90" y="356"/>
                    <a:pt x="115" y="476"/>
                  </a:cubicBezTo>
                  <a:cubicBezTo>
                    <a:pt x="104" y="522"/>
                    <a:pt x="140" y="688"/>
                    <a:pt x="140" y="688"/>
                  </a:cubicBezTo>
                  <a:lnTo>
                    <a:pt x="9" y="795"/>
                  </a:lnTo>
                  <a:lnTo>
                    <a:pt x="80" y="885"/>
                  </a:lnTo>
                  <a:lnTo>
                    <a:pt x="239" y="790"/>
                  </a:lnTo>
                  <a:cubicBezTo>
                    <a:pt x="239" y="790"/>
                    <a:pt x="379" y="445"/>
                    <a:pt x="410" y="183"/>
                  </a:cubicBezTo>
                  <a:cubicBezTo>
                    <a:pt x="410" y="183"/>
                    <a:pt x="372" y="0"/>
                    <a:pt x="64" y="94"/>
                  </a:cubicBezTo>
                  <a:close/>
                </a:path>
              </a:pathLst>
            </a:custGeom>
            <a:solidFill>
              <a:srgbClr val="17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1" name="Freeform 2151">
              <a:extLst>
                <a:ext uri="{FF2B5EF4-FFF2-40B4-BE49-F238E27FC236}">
                  <a16:creationId xmlns:a16="http://schemas.microsoft.com/office/drawing/2014/main" id="{D6F909EB-7B95-43B7-A6EC-BBDAA0259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9213" y="4995864"/>
              <a:ext cx="53975" cy="71438"/>
            </a:xfrm>
            <a:custGeom>
              <a:avLst/>
              <a:gdLst>
                <a:gd name="T0" fmla="*/ 161 w 161"/>
                <a:gd name="T1" fmla="*/ 171 h 212"/>
                <a:gd name="T2" fmla="*/ 109 w 161"/>
                <a:gd name="T3" fmla="*/ 212 h 212"/>
                <a:gd name="T4" fmla="*/ 18 w 161"/>
                <a:gd name="T5" fmla="*/ 74 h 212"/>
                <a:gd name="T6" fmla="*/ 135 w 161"/>
                <a:gd name="T7" fmla="*/ 52 h 212"/>
                <a:gd name="T8" fmla="*/ 161 w 161"/>
                <a:gd name="T9" fmla="*/ 171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212">
                  <a:moveTo>
                    <a:pt x="161" y="171"/>
                  </a:moveTo>
                  <a:cubicBezTo>
                    <a:pt x="150" y="191"/>
                    <a:pt x="131" y="206"/>
                    <a:pt x="109" y="212"/>
                  </a:cubicBezTo>
                  <a:cubicBezTo>
                    <a:pt x="50" y="212"/>
                    <a:pt x="24" y="84"/>
                    <a:pt x="18" y="74"/>
                  </a:cubicBezTo>
                  <a:cubicBezTo>
                    <a:pt x="0" y="40"/>
                    <a:pt x="110" y="0"/>
                    <a:pt x="135" y="52"/>
                  </a:cubicBezTo>
                  <a:lnTo>
                    <a:pt x="161" y="171"/>
                  </a:ln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2" name="Freeform 2152">
              <a:extLst>
                <a:ext uri="{FF2B5EF4-FFF2-40B4-BE49-F238E27FC236}">
                  <a16:creationId xmlns:a16="http://schemas.microsoft.com/office/drawing/2014/main" id="{87C27A4F-A39A-44E2-A772-870FC3F7F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2700" y="4899026"/>
              <a:ext cx="80962" cy="139700"/>
            </a:xfrm>
            <a:custGeom>
              <a:avLst/>
              <a:gdLst>
                <a:gd name="T0" fmla="*/ 207 w 240"/>
                <a:gd name="T1" fmla="*/ 232 h 414"/>
                <a:gd name="T2" fmla="*/ 232 w 240"/>
                <a:gd name="T3" fmla="*/ 318 h 414"/>
                <a:gd name="T4" fmla="*/ 141 w 240"/>
                <a:gd name="T5" fmla="*/ 405 h 414"/>
                <a:gd name="T6" fmla="*/ 81 w 240"/>
                <a:gd name="T7" fmla="*/ 287 h 414"/>
                <a:gd name="T8" fmla="*/ 14 w 240"/>
                <a:gd name="T9" fmla="*/ 187 h 414"/>
                <a:gd name="T10" fmla="*/ 22 w 240"/>
                <a:gd name="T11" fmla="*/ 116 h 414"/>
                <a:gd name="T12" fmla="*/ 36 w 240"/>
                <a:gd name="T13" fmla="*/ 78 h 414"/>
                <a:gd name="T14" fmla="*/ 148 w 240"/>
                <a:gd name="T15" fmla="*/ 17 h 414"/>
                <a:gd name="T16" fmla="*/ 207 w 240"/>
                <a:gd name="T17" fmla="*/ 232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0" h="414">
                  <a:moveTo>
                    <a:pt x="207" y="232"/>
                  </a:moveTo>
                  <a:cubicBezTo>
                    <a:pt x="213" y="253"/>
                    <a:pt x="224" y="298"/>
                    <a:pt x="232" y="318"/>
                  </a:cubicBezTo>
                  <a:cubicBezTo>
                    <a:pt x="240" y="339"/>
                    <a:pt x="152" y="414"/>
                    <a:pt x="141" y="405"/>
                  </a:cubicBezTo>
                  <a:cubicBezTo>
                    <a:pt x="114" y="386"/>
                    <a:pt x="106" y="331"/>
                    <a:pt x="81" y="287"/>
                  </a:cubicBezTo>
                  <a:cubicBezTo>
                    <a:pt x="72" y="251"/>
                    <a:pt x="38" y="216"/>
                    <a:pt x="14" y="187"/>
                  </a:cubicBezTo>
                  <a:cubicBezTo>
                    <a:pt x="0" y="168"/>
                    <a:pt x="21" y="139"/>
                    <a:pt x="22" y="116"/>
                  </a:cubicBezTo>
                  <a:cubicBezTo>
                    <a:pt x="23" y="103"/>
                    <a:pt x="28" y="89"/>
                    <a:pt x="36" y="78"/>
                  </a:cubicBezTo>
                  <a:cubicBezTo>
                    <a:pt x="59" y="41"/>
                    <a:pt x="105" y="0"/>
                    <a:pt x="148" y="17"/>
                  </a:cubicBezTo>
                  <a:cubicBezTo>
                    <a:pt x="201" y="54"/>
                    <a:pt x="198" y="196"/>
                    <a:pt x="207" y="2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3" name="Freeform 2153">
              <a:extLst>
                <a:ext uri="{FF2B5EF4-FFF2-40B4-BE49-F238E27FC236}">
                  <a16:creationId xmlns:a16="http://schemas.microsoft.com/office/drawing/2014/main" id="{EBC6ABBC-48AE-4F1F-A6D3-930F265C4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3350" y="4933951"/>
              <a:ext cx="33337" cy="33338"/>
            </a:xfrm>
            <a:custGeom>
              <a:avLst/>
              <a:gdLst>
                <a:gd name="T0" fmla="*/ 55 w 98"/>
                <a:gd name="T1" fmla="*/ 60 h 96"/>
                <a:gd name="T2" fmla="*/ 57 w 98"/>
                <a:gd name="T3" fmla="*/ 56 h 96"/>
                <a:gd name="T4" fmla="*/ 79 w 98"/>
                <a:gd name="T5" fmla="*/ 26 h 96"/>
                <a:gd name="T6" fmla="*/ 97 w 98"/>
                <a:gd name="T7" fmla="*/ 12 h 96"/>
                <a:gd name="T8" fmla="*/ 98 w 98"/>
                <a:gd name="T9" fmla="*/ 8 h 96"/>
                <a:gd name="T10" fmla="*/ 95 w 98"/>
                <a:gd name="T11" fmla="*/ 4 h 96"/>
                <a:gd name="T12" fmla="*/ 81 w 98"/>
                <a:gd name="T13" fmla="*/ 0 h 96"/>
                <a:gd name="T14" fmla="*/ 79 w 98"/>
                <a:gd name="T15" fmla="*/ 0 h 96"/>
                <a:gd name="T16" fmla="*/ 52 w 98"/>
                <a:gd name="T17" fmla="*/ 9 h 96"/>
                <a:gd name="T18" fmla="*/ 34 w 98"/>
                <a:gd name="T19" fmla="*/ 29 h 96"/>
                <a:gd name="T20" fmla="*/ 21 w 98"/>
                <a:gd name="T21" fmla="*/ 41 h 96"/>
                <a:gd name="T22" fmla="*/ 0 w 98"/>
                <a:gd name="T23" fmla="*/ 75 h 96"/>
                <a:gd name="T24" fmla="*/ 0 w 98"/>
                <a:gd name="T25" fmla="*/ 78 h 96"/>
                <a:gd name="T26" fmla="*/ 2 w 98"/>
                <a:gd name="T27" fmla="*/ 85 h 96"/>
                <a:gd name="T28" fmla="*/ 35 w 98"/>
                <a:gd name="T29" fmla="*/ 82 h 96"/>
                <a:gd name="T30" fmla="*/ 55 w 98"/>
                <a:gd name="T31" fmla="*/ 6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8" h="96">
                  <a:moveTo>
                    <a:pt x="55" y="60"/>
                  </a:moveTo>
                  <a:cubicBezTo>
                    <a:pt x="56" y="59"/>
                    <a:pt x="57" y="57"/>
                    <a:pt x="57" y="56"/>
                  </a:cubicBezTo>
                  <a:cubicBezTo>
                    <a:pt x="62" y="44"/>
                    <a:pt x="70" y="34"/>
                    <a:pt x="79" y="26"/>
                  </a:cubicBezTo>
                  <a:cubicBezTo>
                    <a:pt x="86" y="22"/>
                    <a:pt x="92" y="17"/>
                    <a:pt x="97" y="12"/>
                  </a:cubicBezTo>
                  <a:cubicBezTo>
                    <a:pt x="98" y="11"/>
                    <a:pt x="98" y="10"/>
                    <a:pt x="98" y="8"/>
                  </a:cubicBezTo>
                  <a:cubicBezTo>
                    <a:pt x="98" y="6"/>
                    <a:pt x="97" y="4"/>
                    <a:pt x="95" y="4"/>
                  </a:cubicBezTo>
                  <a:cubicBezTo>
                    <a:pt x="90" y="1"/>
                    <a:pt x="86" y="0"/>
                    <a:pt x="81" y="0"/>
                  </a:cubicBezTo>
                  <a:cubicBezTo>
                    <a:pt x="80" y="0"/>
                    <a:pt x="79" y="0"/>
                    <a:pt x="79" y="0"/>
                  </a:cubicBezTo>
                  <a:cubicBezTo>
                    <a:pt x="69" y="1"/>
                    <a:pt x="60" y="4"/>
                    <a:pt x="52" y="9"/>
                  </a:cubicBezTo>
                  <a:cubicBezTo>
                    <a:pt x="46" y="15"/>
                    <a:pt x="39" y="22"/>
                    <a:pt x="34" y="29"/>
                  </a:cubicBezTo>
                  <a:cubicBezTo>
                    <a:pt x="30" y="33"/>
                    <a:pt x="25" y="37"/>
                    <a:pt x="21" y="41"/>
                  </a:cubicBezTo>
                  <a:cubicBezTo>
                    <a:pt x="10" y="50"/>
                    <a:pt x="3" y="62"/>
                    <a:pt x="0" y="75"/>
                  </a:cubicBezTo>
                  <a:cubicBezTo>
                    <a:pt x="0" y="76"/>
                    <a:pt x="0" y="77"/>
                    <a:pt x="0" y="78"/>
                  </a:cubicBezTo>
                  <a:cubicBezTo>
                    <a:pt x="0" y="80"/>
                    <a:pt x="1" y="83"/>
                    <a:pt x="2" y="85"/>
                  </a:cubicBezTo>
                  <a:cubicBezTo>
                    <a:pt x="8" y="96"/>
                    <a:pt x="27" y="86"/>
                    <a:pt x="35" y="82"/>
                  </a:cubicBezTo>
                  <a:cubicBezTo>
                    <a:pt x="44" y="77"/>
                    <a:pt x="51" y="70"/>
                    <a:pt x="55" y="60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4" name="Freeform 2154">
              <a:extLst>
                <a:ext uri="{FF2B5EF4-FFF2-40B4-BE49-F238E27FC236}">
                  <a16:creationId xmlns:a16="http://schemas.microsoft.com/office/drawing/2014/main" id="{AD305B70-6D8B-4FFB-B606-0F33F4182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313" y="4905376"/>
              <a:ext cx="76200" cy="68263"/>
            </a:xfrm>
            <a:custGeom>
              <a:avLst/>
              <a:gdLst>
                <a:gd name="T0" fmla="*/ 99 w 230"/>
                <a:gd name="T1" fmla="*/ 204 h 205"/>
                <a:gd name="T2" fmla="*/ 20 w 230"/>
                <a:gd name="T3" fmla="*/ 187 h 205"/>
                <a:gd name="T4" fmla="*/ 0 w 230"/>
                <a:gd name="T5" fmla="*/ 162 h 205"/>
                <a:gd name="T6" fmla="*/ 5 w 230"/>
                <a:gd name="T7" fmla="*/ 147 h 205"/>
                <a:gd name="T8" fmla="*/ 106 w 230"/>
                <a:gd name="T9" fmla="*/ 11 h 205"/>
                <a:gd name="T10" fmla="*/ 126 w 230"/>
                <a:gd name="T11" fmla="*/ 0 h 205"/>
                <a:gd name="T12" fmla="*/ 132 w 230"/>
                <a:gd name="T13" fmla="*/ 1 h 205"/>
                <a:gd name="T14" fmla="*/ 210 w 230"/>
                <a:gd name="T15" fmla="*/ 18 h 205"/>
                <a:gd name="T16" fmla="*/ 230 w 230"/>
                <a:gd name="T17" fmla="*/ 43 h 205"/>
                <a:gd name="T18" fmla="*/ 225 w 230"/>
                <a:gd name="T19" fmla="*/ 58 h 205"/>
                <a:gd name="T20" fmla="*/ 125 w 230"/>
                <a:gd name="T21" fmla="*/ 194 h 205"/>
                <a:gd name="T22" fmla="*/ 104 w 230"/>
                <a:gd name="T23" fmla="*/ 205 h 205"/>
                <a:gd name="T24" fmla="*/ 99 w 230"/>
                <a:gd name="T25" fmla="*/ 204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0" h="205">
                  <a:moveTo>
                    <a:pt x="99" y="204"/>
                  </a:moveTo>
                  <a:lnTo>
                    <a:pt x="20" y="187"/>
                  </a:lnTo>
                  <a:cubicBezTo>
                    <a:pt x="9" y="185"/>
                    <a:pt x="0" y="174"/>
                    <a:pt x="0" y="162"/>
                  </a:cubicBezTo>
                  <a:cubicBezTo>
                    <a:pt x="0" y="157"/>
                    <a:pt x="2" y="152"/>
                    <a:pt x="5" y="147"/>
                  </a:cubicBezTo>
                  <a:lnTo>
                    <a:pt x="106" y="11"/>
                  </a:lnTo>
                  <a:cubicBezTo>
                    <a:pt x="111" y="4"/>
                    <a:pt x="118" y="0"/>
                    <a:pt x="126" y="0"/>
                  </a:cubicBezTo>
                  <a:cubicBezTo>
                    <a:pt x="128" y="0"/>
                    <a:pt x="130" y="1"/>
                    <a:pt x="132" y="1"/>
                  </a:cubicBezTo>
                  <a:lnTo>
                    <a:pt x="210" y="18"/>
                  </a:lnTo>
                  <a:cubicBezTo>
                    <a:pt x="222" y="21"/>
                    <a:pt x="230" y="31"/>
                    <a:pt x="230" y="43"/>
                  </a:cubicBezTo>
                  <a:cubicBezTo>
                    <a:pt x="230" y="48"/>
                    <a:pt x="229" y="53"/>
                    <a:pt x="225" y="58"/>
                  </a:cubicBezTo>
                  <a:lnTo>
                    <a:pt x="125" y="194"/>
                  </a:lnTo>
                  <a:cubicBezTo>
                    <a:pt x="120" y="201"/>
                    <a:pt x="112" y="205"/>
                    <a:pt x="104" y="205"/>
                  </a:cubicBezTo>
                  <a:cubicBezTo>
                    <a:pt x="103" y="205"/>
                    <a:pt x="101" y="204"/>
                    <a:pt x="99" y="204"/>
                  </a:cubicBezTo>
                  <a:close/>
                </a:path>
              </a:pathLst>
            </a:custGeom>
            <a:solidFill>
              <a:srgbClr val="17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5" name="Freeform 2156">
              <a:extLst>
                <a:ext uri="{FF2B5EF4-FFF2-40B4-BE49-F238E27FC236}">
                  <a16:creationId xmlns:a16="http://schemas.microsoft.com/office/drawing/2014/main" id="{13B331F4-1DB2-4EB0-8A6E-558EE6D889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3500" y="4968876"/>
              <a:ext cx="63500" cy="95250"/>
            </a:xfrm>
            <a:custGeom>
              <a:avLst/>
              <a:gdLst>
                <a:gd name="T0" fmla="*/ 17 w 189"/>
                <a:gd name="T1" fmla="*/ 231 h 285"/>
                <a:gd name="T2" fmla="*/ 63 w 189"/>
                <a:gd name="T3" fmla="*/ 285 h 285"/>
                <a:gd name="T4" fmla="*/ 67 w 189"/>
                <a:gd name="T5" fmla="*/ 285 h 285"/>
                <a:gd name="T6" fmla="*/ 107 w 189"/>
                <a:gd name="T7" fmla="*/ 266 h 285"/>
                <a:gd name="T8" fmla="*/ 177 w 189"/>
                <a:gd name="T9" fmla="*/ 62 h 285"/>
                <a:gd name="T10" fmla="*/ 188 w 189"/>
                <a:gd name="T11" fmla="*/ 31 h 285"/>
                <a:gd name="T12" fmla="*/ 189 w 189"/>
                <a:gd name="T13" fmla="*/ 26 h 285"/>
                <a:gd name="T14" fmla="*/ 177 w 189"/>
                <a:gd name="T15" fmla="*/ 3 h 285"/>
                <a:gd name="T16" fmla="*/ 164 w 189"/>
                <a:gd name="T17" fmla="*/ 0 h 285"/>
                <a:gd name="T18" fmla="*/ 148 w 189"/>
                <a:gd name="T19" fmla="*/ 5 h 285"/>
                <a:gd name="T20" fmla="*/ 137 w 189"/>
                <a:gd name="T21" fmla="*/ 17 h 285"/>
                <a:gd name="T22" fmla="*/ 17 w 189"/>
                <a:gd name="T23" fmla="*/ 231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285">
                  <a:moveTo>
                    <a:pt x="17" y="231"/>
                  </a:moveTo>
                  <a:cubicBezTo>
                    <a:pt x="23" y="242"/>
                    <a:pt x="51" y="282"/>
                    <a:pt x="63" y="285"/>
                  </a:cubicBezTo>
                  <a:cubicBezTo>
                    <a:pt x="64" y="285"/>
                    <a:pt x="66" y="285"/>
                    <a:pt x="67" y="285"/>
                  </a:cubicBezTo>
                  <a:cubicBezTo>
                    <a:pt x="83" y="285"/>
                    <a:pt x="97" y="278"/>
                    <a:pt x="107" y="266"/>
                  </a:cubicBezTo>
                  <a:cubicBezTo>
                    <a:pt x="158" y="212"/>
                    <a:pt x="149" y="126"/>
                    <a:pt x="177" y="62"/>
                  </a:cubicBezTo>
                  <a:cubicBezTo>
                    <a:pt x="182" y="52"/>
                    <a:pt x="186" y="42"/>
                    <a:pt x="188" y="31"/>
                  </a:cubicBezTo>
                  <a:cubicBezTo>
                    <a:pt x="188" y="30"/>
                    <a:pt x="189" y="28"/>
                    <a:pt x="189" y="26"/>
                  </a:cubicBezTo>
                  <a:cubicBezTo>
                    <a:pt x="189" y="17"/>
                    <a:pt x="184" y="8"/>
                    <a:pt x="177" y="3"/>
                  </a:cubicBezTo>
                  <a:cubicBezTo>
                    <a:pt x="173" y="1"/>
                    <a:pt x="169" y="0"/>
                    <a:pt x="164" y="0"/>
                  </a:cubicBezTo>
                  <a:cubicBezTo>
                    <a:pt x="159" y="0"/>
                    <a:pt x="153" y="2"/>
                    <a:pt x="148" y="5"/>
                  </a:cubicBezTo>
                  <a:cubicBezTo>
                    <a:pt x="140" y="10"/>
                    <a:pt x="143" y="8"/>
                    <a:pt x="137" y="17"/>
                  </a:cubicBezTo>
                  <a:cubicBezTo>
                    <a:pt x="98" y="99"/>
                    <a:pt x="0" y="200"/>
                    <a:pt x="17" y="231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6" name="Freeform 2157">
              <a:extLst>
                <a:ext uri="{FF2B5EF4-FFF2-40B4-BE49-F238E27FC236}">
                  <a16:creationId xmlns:a16="http://schemas.microsoft.com/office/drawing/2014/main" id="{FB6B7222-0FBE-484D-8A38-A65E1C7C4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975" y="4805363"/>
              <a:ext cx="20637" cy="66675"/>
            </a:xfrm>
            <a:custGeom>
              <a:avLst/>
              <a:gdLst>
                <a:gd name="T0" fmla="*/ 59 w 63"/>
                <a:gd name="T1" fmla="*/ 174 h 199"/>
                <a:gd name="T2" fmla="*/ 63 w 63"/>
                <a:gd name="T3" fmla="*/ 96 h 199"/>
                <a:gd name="T4" fmla="*/ 63 w 63"/>
                <a:gd name="T5" fmla="*/ 90 h 199"/>
                <a:gd name="T6" fmla="*/ 25 w 63"/>
                <a:gd name="T7" fmla="*/ 0 h 199"/>
                <a:gd name="T8" fmla="*/ 1 w 63"/>
                <a:gd name="T9" fmla="*/ 105 h 199"/>
                <a:gd name="T10" fmla="*/ 0 w 63"/>
                <a:gd name="T11" fmla="*/ 123 h 199"/>
                <a:gd name="T12" fmla="*/ 2 w 63"/>
                <a:gd name="T13" fmla="*/ 145 h 199"/>
                <a:gd name="T14" fmla="*/ 56 w 63"/>
                <a:gd name="T15" fmla="*/ 199 h 199"/>
                <a:gd name="T16" fmla="*/ 59 w 63"/>
                <a:gd name="T17" fmla="*/ 174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99">
                  <a:moveTo>
                    <a:pt x="59" y="174"/>
                  </a:moveTo>
                  <a:cubicBezTo>
                    <a:pt x="52" y="149"/>
                    <a:pt x="61" y="122"/>
                    <a:pt x="63" y="96"/>
                  </a:cubicBezTo>
                  <a:cubicBezTo>
                    <a:pt x="63" y="94"/>
                    <a:pt x="63" y="92"/>
                    <a:pt x="63" y="90"/>
                  </a:cubicBezTo>
                  <a:cubicBezTo>
                    <a:pt x="63" y="56"/>
                    <a:pt x="49" y="24"/>
                    <a:pt x="25" y="0"/>
                  </a:cubicBezTo>
                  <a:cubicBezTo>
                    <a:pt x="15" y="34"/>
                    <a:pt x="7" y="70"/>
                    <a:pt x="1" y="105"/>
                  </a:cubicBezTo>
                  <a:cubicBezTo>
                    <a:pt x="0" y="111"/>
                    <a:pt x="0" y="117"/>
                    <a:pt x="0" y="123"/>
                  </a:cubicBezTo>
                  <a:cubicBezTo>
                    <a:pt x="0" y="131"/>
                    <a:pt x="0" y="138"/>
                    <a:pt x="2" y="145"/>
                  </a:cubicBezTo>
                  <a:cubicBezTo>
                    <a:pt x="13" y="169"/>
                    <a:pt x="32" y="188"/>
                    <a:pt x="56" y="199"/>
                  </a:cubicBezTo>
                  <a:lnTo>
                    <a:pt x="59" y="174"/>
                  </a:lnTo>
                  <a:close/>
                </a:path>
              </a:pathLst>
            </a:custGeom>
            <a:solidFill>
              <a:srgbClr val="17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7" name="Oval 2158">
              <a:extLst>
                <a:ext uri="{FF2B5EF4-FFF2-40B4-BE49-F238E27FC236}">
                  <a16:creationId xmlns:a16="http://schemas.microsoft.com/office/drawing/2014/main" id="{4FF0C531-32E9-4643-A0B3-02192552AF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5400" y="4848226"/>
              <a:ext cx="57150" cy="57150"/>
            </a:xfrm>
            <a:prstGeom prst="ellipse">
              <a:avLst/>
            </a:prstGeom>
            <a:solidFill>
              <a:srgbClr val="17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8" name="Freeform 2159">
              <a:extLst>
                <a:ext uri="{FF2B5EF4-FFF2-40B4-BE49-F238E27FC236}">
                  <a16:creationId xmlns:a16="http://schemas.microsoft.com/office/drawing/2014/main" id="{584C5176-DBA7-440E-8B9E-F8CF24107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9038" y="4872038"/>
              <a:ext cx="152400" cy="249238"/>
            </a:xfrm>
            <a:custGeom>
              <a:avLst/>
              <a:gdLst>
                <a:gd name="T0" fmla="*/ 435 w 456"/>
                <a:gd name="T1" fmla="*/ 112 h 742"/>
                <a:gd name="T2" fmla="*/ 366 w 456"/>
                <a:gd name="T3" fmla="*/ 56 h 742"/>
                <a:gd name="T4" fmla="*/ 252 w 456"/>
                <a:gd name="T5" fmla="*/ 5 h 742"/>
                <a:gd name="T6" fmla="*/ 191 w 456"/>
                <a:gd name="T7" fmla="*/ 78 h 742"/>
                <a:gd name="T8" fmla="*/ 79 w 456"/>
                <a:gd name="T9" fmla="*/ 126 h 742"/>
                <a:gd name="T10" fmla="*/ 69 w 456"/>
                <a:gd name="T11" fmla="*/ 154 h 742"/>
                <a:gd name="T12" fmla="*/ 63 w 456"/>
                <a:gd name="T13" fmla="*/ 446 h 742"/>
                <a:gd name="T14" fmla="*/ 35 w 456"/>
                <a:gd name="T15" fmla="*/ 609 h 742"/>
                <a:gd name="T16" fmla="*/ 271 w 456"/>
                <a:gd name="T17" fmla="*/ 729 h 742"/>
                <a:gd name="T18" fmla="*/ 308 w 456"/>
                <a:gd name="T19" fmla="*/ 616 h 742"/>
                <a:gd name="T20" fmla="*/ 342 w 456"/>
                <a:gd name="T21" fmla="*/ 718 h 742"/>
                <a:gd name="T22" fmla="*/ 407 w 456"/>
                <a:gd name="T23" fmla="*/ 624 h 742"/>
                <a:gd name="T24" fmla="*/ 392 w 456"/>
                <a:gd name="T25" fmla="*/ 568 h 742"/>
                <a:gd name="T26" fmla="*/ 382 w 456"/>
                <a:gd name="T27" fmla="*/ 512 h 742"/>
                <a:gd name="T28" fmla="*/ 392 w 456"/>
                <a:gd name="T29" fmla="*/ 454 h 742"/>
                <a:gd name="T30" fmla="*/ 449 w 456"/>
                <a:gd name="T31" fmla="*/ 356 h 742"/>
                <a:gd name="T32" fmla="*/ 456 w 456"/>
                <a:gd name="T33" fmla="*/ 317 h 742"/>
                <a:gd name="T34" fmla="*/ 454 w 456"/>
                <a:gd name="T35" fmla="*/ 297 h 742"/>
                <a:gd name="T36" fmla="*/ 439 w 456"/>
                <a:gd name="T37" fmla="*/ 244 h 742"/>
                <a:gd name="T38" fmla="*/ 435 w 456"/>
                <a:gd name="T39" fmla="*/ 112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6" h="742">
                  <a:moveTo>
                    <a:pt x="435" y="112"/>
                  </a:moveTo>
                  <a:cubicBezTo>
                    <a:pt x="427" y="82"/>
                    <a:pt x="366" y="56"/>
                    <a:pt x="366" y="56"/>
                  </a:cubicBezTo>
                  <a:cubicBezTo>
                    <a:pt x="334" y="23"/>
                    <a:pt x="302" y="0"/>
                    <a:pt x="252" y="5"/>
                  </a:cubicBezTo>
                  <a:cubicBezTo>
                    <a:pt x="206" y="10"/>
                    <a:pt x="222" y="48"/>
                    <a:pt x="191" y="78"/>
                  </a:cubicBezTo>
                  <a:cubicBezTo>
                    <a:pt x="185" y="84"/>
                    <a:pt x="83" y="118"/>
                    <a:pt x="79" y="126"/>
                  </a:cubicBezTo>
                  <a:cubicBezTo>
                    <a:pt x="74" y="135"/>
                    <a:pt x="71" y="144"/>
                    <a:pt x="69" y="154"/>
                  </a:cubicBezTo>
                  <a:cubicBezTo>
                    <a:pt x="5" y="305"/>
                    <a:pt x="76" y="344"/>
                    <a:pt x="63" y="446"/>
                  </a:cubicBezTo>
                  <a:cubicBezTo>
                    <a:pt x="55" y="511"/>
                    <a:pt x="69" y="517"/>
                    <a:pt x="35" y="609"/>
                  </a:cubicBezTo>
                  <a:cubicBezTo>
                    <a:pt x="0" y="700"/>
                    <a:pt x="162" y="742"/>
                    <a:pt x="271" y="729"/>
                  </a:cubicBezTo>
                  <a:cubicBezTo>
                    <a:pt x="271" y="729"/>
                    <a:pt x="294" y="660"/>
                    <a:pt x="308" y="616"/>
                  </a:cubicBezTo>
                  <a:cubicBezTo>
                    <a:pt x="323" y="650"/>
                    <a:pt x="328" y="683"/>
                    <a:pt x="342" y="718"/>
                  </a:cubicBezTo>
                  <a:cubicBezTo>
                    <a:pt x="373" y="721"/>
                    <a:pt x="412" y="683"/>
                    <a:pt x="407" y="624"/>
                  </a:cubicBezTo>
                  <a:cubicBezTo>
                    <a:pt x="404" y="605"/>
                    <a:pt x="399" y="586"/>
                    <a:pt x="392" y="568"/>
                  </a:cubicBezTo>
                  <a:cubicBezTo>
                    <a:pt x="385" y="550"/>
                    <a:pt x="382" y="531"/>
                    <a:pt x="382" y="512"/>
                  </a:cubicBezTo>
                  <a:cubicBezTo>
                    <a:pt x="382" y="492"/>
                    <a:pt x="385" y="472"/>
                    <a:pt x="392" y="454"/>
                  </a:cubicBezTo>
                  <a:cubicBezTo>
                    <a:pt x="407" y="419"/>
                    <a:pt x="436" y="391"/>
                    <a:pt x="449" y="356"/>
                  </a:cubicBezTo>
                  <a:cubicBezTo>
                    <a:pt x="453" y="343"/>
                    <a:pt x="456" y="330"/>
                    <a:pt x="456" y="317"/>
                  </a:cubicBezTo>
                  <a:cubicBezTo>
                    <a:pt x="456" y="310"/>
                    <a:pt x="455" y="304"/>
                    <a:pt x="454" y="297"/>
                  </a:cubicBezTo>
                  <a:cubicBezTo>
                    <a:pt x="451" y="279"/>
                    <a:pt x="443" y="262"/>
                    <a:pt x="439" y="244"/>
                  </a:cubicBezTo>
                  <a:cubicBezTo>
                    <a:pt x="430" y="200"/>
                    <a:pt x="446" y="155"/>
                    <a:pt x="435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9" name="Freeform 2160">
              <a:extLst>
                <a:ext uri="{FF2B5EF4-FFF2-40B4-BE49-F238E27FC236}">
                  <a16:creationId xmlns:a16="http://schemas.microsoft.com/office/drawing/2014/main" id="{8FDF5F8F-431E-4100-85F0-7F796C452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8888" y="4810126"/>
              <a:ext cx="61912" cy="141288"/>
            </a:xfrm>
            <a:custGeom>
              <a:avLst/>
              <a:gdLst>
                <a:gd name="T0" fmla="*/ 95 w 185"/>
                <a:gd name="T1" fmla="*/ 422 h 422"/>
                <a:gd name="T2" fmla="*/ 25 w 185"/>
                <a:gd name="T3" fmla="*/ 265 h 422"/>
                <a:gd name="T4" fmla="*/ 19 w 185"/>
                <a:gd name="T5" fmla="*/ 113 h 422"/>
                <a:gd name="T6" fmla="*/ 92 w 185"/>
                <a:gd name="T7" fmla="*/ 4 h 422"/>
                <a:gd name="T8" fmla="*/ 185 w 185"/>
                <a:gd name="T9" fmla="*/ 80 h 422"/>
                <a:gd name="T10" fmla="*/ 185 w 185"/>
                <a:gd name="T11" fmla="*/ 98 h 422"/>
                <a:gd name="T12" fmla="*/ 154 w 185"/>
                <a:gd name="T13" fmla="*/ 254 h 422"/>
                <a:gd name="T14" fmla="*/ 95 w 185"/>
                <a:gd name="T15" fmla="*/ 422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5" h="422">
                  <a:moveTo>
                    <a:pt x="95" y="422"/>
                  </a:moveTo>
                  <a:cubicBezTo>
                    <a:pt x="95" y="422"/>
                    <a:pt x="0" y="353"/>
                    <a:pt x="25" y="265"/>
                  </a:cubicBezTo>
                  <a:cubicBezTo>
                    <a:pt x="40" y="215"/>
                    <a:pt x="10" y="157"/>
                    <a:pt x="19" y="113"/>
                  </a:cubicBezTo>
                  <a:cubicBezTo>
                    <a:pt x="32" y="46"/>
                    <a:pt x="65" y="0"/>
                    <a:pt x="92" y="4"/>
                  </a:cubicBezTo>
                  <a:cubicBezTo>
                    <a:pt x="146" y="13"/>
                    <a:pt x="182" y="25"/>
                    <a:pt x="185" y="80"/>
                  </a:cubicBezTo>
                  <a:cubicBezTo>
                    <a:pt x="185" y="86"/>
                    <a:pt x="185" y="92"/>
                    <a:pt x="185" y="98"/>
                  </a:cubicBezTo>
                  <a:cubicBezTo>
                    <a:pt x="185" y="152"/>
                    <a:pt x="174" y="205"/>
                    <a:pt x="154" y="254"/>
                  </a:cubicBezTo>
                  <a:cubicBezTo>
                    <a:pt x="149" y="373"/>
                    <a:pt x="95" y="422"/>
                    <a:pt x="95" y="422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0" name="Freeform 2161">
              <a:extLst>
                <a:ext uri="{FF2B5EF4-FFF2-40B4-BE49-F238E27FC236}">
                  <a16:creationId xmlns:a16="http://schemas.microsoft.com/office/drawing/2014/main" id="{935AC48D-BDBB-46D2-B5AA-175DF98878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150" y="4846638"/>
              <a:ext cx="17462" cy="25400"/>
            </a:xfrm>
            <a:custGeom>
              <a:avLst/>
              <a:gdLst>
                <a:gd name="T0" fmla="*/ 21 w 53"/>
                <a:gd name="T1" fmla="*/ 74 h 75"/>
                <a:gd name="T2" fmla="*/ 21 w 53"/>
                <a:gd name="T3" fmla="*/ 74 h 75"/>
                <a:gd name="T4" fmla="*/ 24 w 53"/>
                <a:gd name="T5" fmla="*/ 75 h 75"/>
                <a:gd name="T6" fmla="*/ 48 w 53"/>
                <a:gd name="T7" fmla="*/ 53 h 75"/>
                <a:gd name="T8" fmla="*/ 52 w 53"/>
                <a:gd name="T9" fmla="*/ 19 h 75"/>
                <a:gd name="T10" fmla="*/ 4 w 53"/>
                <a:gd name="T11" fmla="*/ 13 h 75"/>
                <a:gd name="T12" fmla="*/ 0 w 53"/>
                <a:gd name="T13" fmla="*/ 48 h 75"/>
                <a:gd name="T14" fmla="*/ 0 w 53"/>
                <a:gd name="T15" fmla="*/ 50 h 75"/>
                <a:gd name="T16" fmla="*/ 21 w 53"/>
                <a:gd name="T17" fmla="*/ 7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75">
                  <a:moveTo>
                    <a:pt x="21" y="74"/>
                  </a:moveTo>
                  <a:lnTo>
                    <a:pt x="21" y="74"/>
                  </a:lnTo>
                  <a:cubicBezTo>
                    <a:pt x="22" y="74"/>
                    <a:pt x="23" y="75"/>
                    <a:pt x="24" y="75"/>
                  </a:cubicBezTo>
                  <a:cubicBezTo>
                    <a:pt x="36" y="75"/>
                    <a:pt x="46" y="65"/>
                    <a:pt x="48" y="53"/>
                  </a:cubicBezTo>
                  <a:lnTo>
                    <a:pt x="52" y="19"/>
                  </a:lnTo>
                  <a:cubicBezTo>
                    <a:pt x="53" y="5"/>
                    <a:pt x="5" y="0"/>
                    <a:pt x="4" y="13"/>
                  </a:cubicBezTo>
                  <a:lnTo>
                    <a:pt x="0" y="48"/>
                  </a:lnTo>
                  <a:cubicBezTo>
                    <a:pt x="0" y="49"/>
                    <a:pt x="0" y="49"/>
                    <a:pt x="0" y="50"/>
                  </a:cubicBezTo>
                  <a:cubicBezTo>
                    <a:pt x="0" y="63"/>
                    <a:pt x="9" y="73"/>
                    <a:pt x="21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1" name="Freeform 2162">
              <a:extLst>
                <a:ext uri="{FF2B5EF4-FFF2-40B4-BE49-F238E27FC236}">
                  <a16:creationId xmlns:a16="http://schemas.microsoft.com/office/drawing/2014/main" id="{8DBC3AF2-02F2-48DF-98FA-5B1722D081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95563" y="4846638"/>
              <a:ext cx="20637" cy="26988"/>
            </a:xfrm>
            <a:custGeom>
              <a:avLst/>
              <a:gdLst>
                <a:gd name="T0" fmla="*/ 26 w 62"/>
                <a:gd name="T1" fmla="*/ 69 h 78"/>
                <a:gd name="T2" fmla="*/ 29 w 62"/>
                <a:gd name="T3" fmla="*/ 69 h 78"/>
                <a:gd name="T4" fmla="*/ 42 w 62"/>
                <a:gd name="T5" fmla="*/ 64 h 78"/>
                <a:gd name="T6" fmla="*/ 48 w 62"/>
                <a:gd name="T7" fmla="*/ 52 h 78"/>
                <a:gd name="T8" fmla="*/ 52 w 62"/>
                <a:gd name="T9" fmla="*/ 17 h 78"/>
                <a:gd name="T10" fmla="*/ 42 w 62"/>
                <a:gd name="T11" fmla="*/ 11 h 78"/>
                <a:gd name="T12" fmla="*/ 33 w 62"/>
                <a:gd name="T13" fmla="*/ 10 h 78"/>
                <a:gd name="T14" fmla="*/ 24 w 62"/>
                <a:gd name="T15" fmla="*/ 9 h 78"/>
                <a:gd name="T16" fmla="*/ 13 w 62"/>
                <a:gd name="T17" fmla="*/ 13 h 78"/>
                <a:gd name="T18" fmla="*/ 9 w 62"/>
                <a:gd name="T19" fmla="*/ 49 h 78"/>
                <a:gd name="T20" fmla="*/ 14 w 62"/>
                <a:gd name="T21" fmla="*/ 62 h 78"/>
                <a:gd name="T22" fmla="*/ 26 w 62"/>
                <a:gd name="T23" fmla="*/ 69 h 78"/>
                <a:gd name="T24" fmla="*/ 27 w 62"/>
                <a:gd name="T25" fmla="*/ 78 h 78"/>
                <a:gd name="T26" fmla="*/ 25 w 62"/>
                <a:gd name="T27" fmla="*/ 78 h 78"/>
                <a:gd name="T28" fmla="*/ 7 w 62"/>
                <a:gd name="T29" fmla="*/ 69 h 78"/>
                <a:gd name="T30" fmla="*/ 0 w 62"/>
                <a:gd name="T31" fmla="*/ 49 h 78"/>
                <a:gd name="T32" fmla="*/ 4 w 62"/>
                <a:gd name="T33" fmla="*/ 12 h 78"/>
                <a:gd name="T34" fmla="*/ 24 w 62"/>
                <a:gd name="T35" fmla="*/ 0 h 78"/>
                <a:gd name="T36" fmla="*/ 34 w 62"/>
                <a:gd name="T37" fmla="*/ 0 h 78"/>
                <a:gd name="T38" fmla="*/ 45 w 62"/>
                <a:gd name="T39" fmla="*/ 2 h 78"/>
                <a:gd name="T40" fmla="*/ 61 w 62"/>
                <a:gd name="T41" fmla="*/ 18 h 78"/>
                <a:gd name="T42" fmla="*/ 57 w 62"/>
                <a:gd name="T43" fmla="*/ 53 h 78"/>
                <a:gd name="T44" fmla="*/ 48 w 62"/>
                <a:gd name="T45" fmla="*/ 71 h 78"/>
                <a:gd name="T46" fmla="*/ 29 w 62"/>
                <a:gd name="T47" fmla="*/ 78 h 78"/>
                <a:gd name="T48" fmla="*/ 27 w 62"/>
                <a:gd name="T4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78">
                  <a:moveTo>
                    <a:pt x="26" y="69"/>
                  </a:moveTo>
                  <a:lnTo>
                    <a:pt x="29" y="69"/>
                  </a:lnTo>
                  <a:cubicBezTo>
                    <a:pt x="34" y="69"/>
                    <a:pt x="38" y="67"/>
                    <a:pt x="42" y="64"/>
                  </a:cubicBezTo>
                  <a:cubicBezTo>
                    <a:pt x="45" y="61"/>
                    <a:pt x="47" y="56"/>
                    <a:pt x="48" y="52"/>
                  </a:cubicBezTo>
                  <a:lnTo>
                    <a:pt x="52" y="17"/>
                  </a:lnTo>
                  <a:cubicBezTo>
                    <a:pt x="52" y="15"/>
                    <a:pt x="48" y="13"/>
                    <a:pt x="42" y="11"/>
                  </a:cubicBezTo>
                  <a:cubicBezTo>
                    <a:pt x="39" y="11"/>
                    <a:pt x="36" y="10"/>
                    <a:pt x="33" y="10"/>
                  </a:cubicBezTo>
                  <a:cubicBezTo>
                    <a:pt x="30" y="9"/>
                    <a:pt x="27" y="9"/>
                    <a:pt x="24" y="9"/>
                  </a:cubicBezTo>
                  <a:cubicBezTo>
                    <a:pt x="18" y="10"/>
                    <a:pt x="14" y="11"/>
                    <a:pt x="13" y="13"/>
                  </a:cubicBezTo>
                  <a:cubicBezTo>
                    <a:pt x="12" y="24"/>
                    <a:pt x="10" y="38"/>
                    <a:pt x="9" y="49"/>
                  </a:cubicBezTo>
                  <a:cubicBezTo>
                    <a:pt x="9" y="54"/>
                    <a:pt x="11" y="59"/>
                    <a:pt x="14" y="62"/>
                  </a:cubicBezTo>
                  <a:cubicBezTo>
                    <a:pt x="17" y="66"/>
                    <a:pt x="22" y="68"/>
                    <a:pt x="26" y="69"/>
                  </a:cubicBezTo>
                  <a:close/>
                  <a:moveTo>
                    <a:pt x="27" y="78"/>
                  </a:moveTo>
                  <a:lnTo>
                    <a:pt x="25" y="78"/>
                  </a:lnTo>
                  <a:cubicBezTo>
                    <a:pt x="18" y="77"/>
                    <a:pt x="12" y="74"/>
                    <a:pt x="7" y="69"/>
                  </a:cubicBezTo>
                  <a:cubicBezTo>
                    <a:pt x="2" y="63"/>
                    <a:pt x="0" y="57"/>
                    <a:pt x="0" y="49"/>
                  </a:cubicBezTo>
                  <a:cubicBezTo>
                    <a:pt x="2" y="38"/>
                    <a:pt x="3" y="23"/>
                    <a:pt x="4" y="12"/>
                  </a:cubicBezTo>
                  <a:cubicBezTo>
                    <a:pt x="5" y="4"/>
                    <a:pt x="13" y="0"/>
                    <a:pt x="24" y="0"/>
                  </a:cubicBezTo>
                  <a:cubicBezTo>
                    <a:pt x="27" y="0"/>
                    <a:pt x="31" y="0"/>
                    <a:pt x="34" y="0"/>
                  </a:cubicBezTo>
                  <a:cubicBezTo>
                    <a:pt x="38" y="1"/>
                    <a:pt x="42" y="1"/>
                    <a:pt x="45" y="2"/>
                  </a:cubicBezTo>
                  <a:cubicBezTo>
                    <a:pt x="55" y="5"/>
                    <a:pt x="62" y="11"/>
                    <a:pt x="61" y="18"/>
                  </a:cubicBezTo>
                  <a:lnTo>
                    <a:pt x="57" y="53"/>
                  </a:lnTo>
                  <a:cubicBezTo>
                    <a:pt x="57" y="60"/>
                    <a:pt x="53" y="66"/>
                    <a:pt x="48" y="71"/>
                  </a:cubicBezTo>
                  <a:cubicBezTo>
                    <a:pt x="43" y="76"/>
                    <a:pt x="36" y="78"/>
                    <a:pt x="29" y="78"/>
                  </a:cubicBezTo>
                  <a:lnTo>
                    <a:pt x="27" y="78"/>
                  </a:lnTo>
                  <a:close/>
                </a:path>
              </a:pathLst>
            </a:custGeom>
            <a:solidFill>
              <a:srgbClr val="FF5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2" name="Freeform 2163">
              <a:extLst>
                <a:ext uri="{FF2B5EF4-FFF2-40B4-BE49-F238E27FC236}">
                  <a16:creationId xmlns:a16="http://schemas.microsoft.com/office/drawing/2014/main" id="{7F3B8468-80B3-445E-A529-78AFD3018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413" y="4802188"/>
              <a:ext cx="73025" cy="107950"/>
            </a:xfrm>
            <a:custGeom>
              <a:avLst/>
              <a:gdLst>
                <a:gd name="T0" fmla="*/ 31 w 218"/>
                <a:gd name="T1" fmla="*/ 41 h 323"/>
                <a:gd name="T2" fmla="*/ 116 w 218"/>
                <a:gd name="T3" fmla="*/ 0 h 323"/>
                <a:gd name="T4" fmla="*/ 149 w 218"/>
                <a:gd name="T5" fmla="*/ 5 h 323"/>
                <a:gd name="T6" fmla="*/ 218 w 218"/>
                <a:gd name="T7" fmla="*/ 102 h 323"/>
                <a:gd name="T8" fmla="*/ 212 w 218"/>
                <a:gd name="T9" fmla="*/ 135 h 323"/>
                <a:gd name="T10" fmla="*/ 194 w 218"/>
                <a:gd name="T11" fmla="*/ 172 h 323"/>
                <a:gd name="T12" fmla="*/ 194 w 218"/>
                <a:gd name="T13" fmla="*/ 176 h 323"/>
                <a:gd name="T14" fmla="*/ 203 w 218"/>
                <a:gd name="T15" fmla="*/ 198 h 323"/>
                <a:gd name="T16" fmla="*/ 216 w 218"/>
                <a:gd name="T17" fmla="*/ 217 h 323"/>
                <a:gd name="T18" fmla="*/ 217 w 218"/>
                <a:gd name="T19" fmla="*/ 221 h 323"/>
                <a:gd name="T20" fmla="*/ 213 w 218"/>
                <a:gd name="T21" fmla="*/ 228 h 323"/>
                <a:gd name="T22" fmla="*/ 196 w 218"/>
                <a:gd name="T23" fmla="*/ 236 h 323"/>
                <a:gd name="T24" fmla="*/ 191 w 218"/>
                <a:gd name="T25" fmla="*/ 238 h 323"/>
                <a:gd name="T26" fmla="*/ 187 w 218"/>
                <a:gd name="T27" fmla="*/ 250 h 323"/>
                <a:gd name="T28" fmla="*/ 177 w 218"/>
                <a:gd name="T29" fmla="*/ 271 h 323"/>
                <a:gd name="T30" fmla="*/ 163 w 218"/>
                <a:gd name="T31" fmla="*/ 289 h 323"/>
                <a:gd name="T32" fmla="*/ 158 w 218"/>
                <a:gd name="T33" fmla="*/ 304 h 323"/>
                <a:gd name="T34" fmla="*/ 132 w 218"/>
                <a:gd name="T35" fmla="*/ 317 h 323"/>
                <a:gd name="T36" fmla="*/ 91 w 218"/>
                <a:gd name="T37" fmla="*/ 323 h 323"/>
                <a:gd name="T38" fmla="*/ 4 w 218"/>
                <a:gd name="T39" fmla="*/ 175 h 323"/>
                <a:gd name="T40" fmla="*/ 0 w 218"/>
                <a:gd name="T41" fmla="*/ 139 h 323"/>
                <a:gd name="T42" fmla="*/ 31 w 218"/>
                <a:gd name="T43" fmla="*/ 41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8" h="323">
                  <a:moveTo>
                    <a:pt x="31" y="41"/>
                  </a:moveTo>
                  <a:cubicBezTo>
                    <a:pt x="52" y="15"/>
                    <a:pt x="83" y="0"/>
                    <a:pt x="116" y="0"/>
                  </a:cubicBezTo>
                  <a:cubicBezTo>
                    <a:pt x="128" y="0"/>
                    <a:pt x="139" y="2"/>
                    <a:pt x="149" y="5"/>
                  </a:cubicBezTo>
                  <a:cubicBezTo>
                    <a:pt x="190" y="20"/>
                    <a:pt x="218" y="59"/>
                    <a:pt x="218" y="102"/>
                  </a:cubicBezTo>
                  <a:cubicBezTo>
                    <a:pt x="218" y="113"/>
                    <a:pt x="216" y="125"/>
                    <a:pt x="212" y="135"/>
                  </a:cubicBezTo>
                  <a:cubicBezTo>
                    <a:pt x="201" y="144"/>
                    <a:pt x="194" y="158"/>
                    <a:pt x="194" y="172"/>
                  </a:cubicBezTo>
                  <a:cubicBezTo>
                    <a:pt x="194" y="173"/>
                    <a:pt x="194" y="175"/>
                    <a:pt x="194" y="176"/>
                  </a:cubicBezTo>
                  <a:cubicBezTo>
                    <a:pt x="195" y="184"/>
                    <a:pt x="199" y="192"/>
                    <a:pt x="203" y="198"/>
                  </a:cubicBezTo>
                  <a:cubicBezTo>
                    <a:pt x="209" y="204"/>
                    <a:pt x="213" y="210"/>
                    <a:pt x="216" y="217"/>
                  </a:cubicBezTo>
                  <a:cubicBezTo>
                    <a:pt x="216" y="218"/>
                    <a:pt x="217" y="219"/>
                    <a:pt x="217" y="221"/>
                  </a:cubicBezTo>
                  <a:cubicBezTo>
                    <a:pt x="217" y="224"/>
                    <a:pt x="215" y="227"/>
                    <a:pt x="213" y="228"/>
                  </a:cubicBezTo>
                  <a:cubicBezTo>
                    <a:pt x="208" y="232"/>
                    <a:pt x="202" y="235"/>
                    <a:pt x="196" y="236"/>
                  </a:cubicBezTo>
                  <a:cubicBezTo>
                    <a:pt x="194" y="237"/>
                    <a:pt x="192" y="237"/>
                    <a:pt x="191" y="238"/>
                  </a:cubicBezTo>
                  <a:cubicBezTo>
                    <a:pt x="188" y="241"/>
                    <a:pt x="188" y="245"/>
                    <a:pt x="187" y="250"/>
                  </a:cubicBezTo>
                  <a:cubicBezTo>
                    <a:pt x="186" y="258"/>
                    <a:pt x="183" y="265"/>
                    <a:pt x="177" y="271"/>
                  </a:cubicBezTo>
                  <a:cubicBezTo>
                    <a:pt x="171" y="276"/>
                    <a:pt x="167" y="282"/>
                    <a:pt x="163" y="289"/>
                  </a:cubicBezTo>
                  <a:cubicBezTo>
                    <a:pt x="161" y="294"/>
                    <a:pt x="160" y="299"/>
                    <a:pt x="158" y="304"/>
                  </a:cubicBezTo>
                  <a:cubicBezTo>
                    <a:pt x="152" y="312"/>
                    <a:pt x="142" y="317"/>
                    <a:pt x="132" y="317"/>
                  </a:cubicBezTo>
                  <a:cubicBezTo>
                    <a:pt x="122" y="319"/>
                    <a:pt x="104" y="307"/>
                    <a:pt x="91" y="323"/>
                  </a:cubicBezTo>
                  <a:cubicBezTo>
                    <a:pt x="79" y="320"/>
                    <a:pt x="17" y="233"/>
                    <a:pt x="4" y="175"/>
                  </a:cubicBezTo>
                  <a:cubicBezTo>
                    <a:pt x="2" y="163"/>
                    <a:pt x="0" y="151"/>
                    <a:pt x="0" y="139"/>
                  </a:cubicBezTo>
                  <a:cubicBezTo>
                    <a:pt x="0" y="104"/>
                    <a:pt x="11" y="70"/>
                    <a:pt x="31" y="41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3" name="Freeform 2164">
              <a:extLst>
                <a:ext uri="{FF2B5EF4-FFF2-40B4-BE49-F238E27FC236}">
                  <a16:creationId xmlns:a16="http://schemas.microsoft.com/office/drawing/2014/main" id="{2D20FE13-7B9B-4C06-98EC-00F92B0AD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9363" y="4791076"/>
              <a:ext cx="98425" cy="103188"/>
            </a:xfrm>
            <a:custGeom>
              <a:avLst/>
              <a:gdLst>
                <a:gd name="T0" fmla="*/ 247 w 295"/>
                <a:gd name="T1" fmla="*/ 117 h 305"/>
                <a:gd name="T2" fmla="*/ 215 w 295"/>
                <a:gd name="T3" fmla="*/ 109 h 305"/>
                <a:gd name="T4" fmla="*/ 184 w 295"/>
                <a:gd name="T5" fmla="*/ 101 h 305"/>
                <a:gd name="T6" fmla="*/ 175 w 295"/>
                <a:gd name="T7" fmla="*/ 102 h 305"/>
                <a:gd name="T8" fmla="*/ 142 w 295"/>
                <a:gd name="T9" fmla="*/ 119 h 305"/>
                <a:gd name="T10" fmla="*/ 118 w 295"/>
                <a:gd name="T11" fmla="*/ 123 h 305"/>
                <a:gd name="T12" fmla="*/ 114 w 295"/>
                <a:gd name="T13" fmla="*/ 130 h 305"/>
                <a:gd name="T14" fmla="*/ 112 w 295"/>
                <a:gd name="T15" fmla="*/ 144 h 305"/>
                <a:gd name="T16" fmla="*/ 113 w 295"/>
                <a:gd name="T17" fmla="*/ 153 h 305"/>
                <a:gd name="T18" fmla="*/ 113 w 295"/>
                <a:gd name="T19" fmla="*/ 153 h 305"/>
                <a:gd name="T20" fmla="*/ 82 w 295"/>
                <a:gd name="T21" fmla="*/ 199 h 305"/>
                <a:gd name="T22" fmla="*/ 57 w 295"/>
                <a:gd name="T23" fmla="*/ 232 h 305"/>
                <a:gd name="T24" fmla="*/ 56 w 295"/>
                <a:gd name="T25" fmla="*/ 305 h 305"/>
                <a:gd name="T26" fmla="*/ 0 w 295"/>
                <a:gd name="T27" fmla="*/ 236 h 305"/>
                <a:gd name="T28" fmla="*/ 4 w 295"/>
                <a:gd name="T29" fmla="*/ 213 h 305"/>
                <a:gd name="T30" fmla="*/ 14 w 295"/>
                <a:gd name="T31" fmla="*/ 181 h 305"/>
                <a:gd name="T32" fmla="*/ 12 w 295"/>
                <a:gd name="T33" fmla="*/ 135 h 305"/>
                <a:gd name="T34" fmla="*/ 21 w 295"/>
                <a:gd name="T35" fmla="*/ 83 h 305"/>
                <a:gd name="T36" fmla="*/ 79 w 295"/>
                <a:gd name="T37" fmla="*/ 21 h 305"/>
                <a:gd name="T38" fmla="*/ 113 w 295"/>
                <a:gd name="T39" fmla="*/ 12 h 305"/>
                <a:gd name="T40" fmla="*/ 119 w 295"/>
                <a:gd name="T41" fmla="*/ 13 h 305"/>
                <a:gd name="T42" fmla="*/ 123 w 295"/>
                <a:gd name="T43" fmla="*/ 13 h 305"/>
                <a:gd name="T44" fmla="*/ 157 w 295"/>
                <a:gd name="T45" fmla="*/ 6 h 305"/>
                <a:gd name="T46" fmla="*/ 193 w 295"/>
                <a:gd name="T47" fmla="*/ 0 h 305"/>
                <a:gd name="T48" fmla="*/ 222 w 295"/>
                <a:gd name="T49" fmla="*/ 4 h 305"/>
                <a:gd name="T50" fmla="*/ 247 w 295"/>
                <a:gd name="T51" fmla="*/ 14 h 305"/>
                <a:gd name="T52" fmla="*/ 265 w 295"/>
                <a:gd name="T53" fmla="*/ 22 h 305"/>
                <a:gd name="T54" fmla="*/ 293 w 295"/>
                <a:gd name="T55" fmla="*/ 57 h 305"/>
                <a:gd name="T56" fmla="*/ 295 w 295"/>
                <a:gd name="T57" fmla="*/ 70 h 305"/>
                <a:gd name="T58" fmla="*/ 271 w 295"/>
                <a:gd name="T59" fmla="*/ 112 h 305"/>
                <a:gd name="T60" fmla="*/ 250 w 295"/>
                <a:gd name="T61" fmla="*/ 117 h 305"/>
                <a:gd name="T62" fmla="*/ 247 w 295"/>
                <a:gd name="T63" fmla="*/ 117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5" h="305">
                  <a:moveTo>
                    <a:pt x="247" y="117"/>
                  </a:moveTo>
                  <a:cubicBezTo>
                    <a:pt x="236" y="116"/>
                    <a:pt x="225" y="113"/>
                    <a:pt x="215" y="109"/>
                  </a:cubicBezTo>
                  <a:cubicBezTo>
                    <a:pt x="206" y="104"/>
                    <a:pt x="195" y="101"/>
                    <a:pt x="184" y="101"/>
                  </a:cubicBezTo>
                  <a:cubicBezTo>
                    <a:pt x="181" y="101"/>
                    <a:pt x="178" y="102"/>
                    <a:pt x="175" y="102"/>
                  </a:cubicBezTo>
                  <a:cubicBezTo>
                    <a:pt x="163" y="106"/>
                    <a:pt x="154" y="116"/>
                    <a:pt x="142" y="119"/>
                  </a:cubicBezTo>
                  <a:cubicBezTo>
                    <a:pt x="134" y="120"/>
                    <a:pt x="125" y="118"/>
                    <a:pt x="118" y="123"/>
                  </a:cubicBezTo>
                  <a:cubicBezTo>
                    <a:pt x="116" y="125"/>
                    <a:pt x="115" y="127"/>
                    <a:pt x="114" y="130"/>
                  </a:cubicBezTo>
                  <a:cubicBezTo>
                    <a:pt x="113" y="135"/>
                    <a:pt x="112" y="139"/>
                    <a:pt x="112" y="144"/>
                  </a:cubicBezTo>
                  <a:cubicBezTo>
                    <a:pt x="112" y="147"/>
                    <a:pt x="112" y="150"/>
                    <a:pt x="113" y="153"/>
                  </a:cubicBezTo>
                  <a:cubicBezTo>
                    <a:pt x="113" y="153"/>
                    <a:pt x="113" y="153"/>
                    <a:pt x="113" y="153"/>
                  </a:cubicBezTo>
                  <a:cubicBezTo>
                    <a:pt x="113" y="174"/>
                    <a:pt x="101" y="192"/>
                    <a:pt x="82" y="199"/>
                  </a:cubicBezTo>
                  <a:cubicBezTo>
                    <a:pt x="68" y="205"/>
                    <a:pt x="59" y="218"/>
                    <a:pt x="57" y="232"/>
                  </a:cubicBezTo>
                  <a:cubicBezTo>
                    <a:pt x="52" y="254"/>
                    <a:pt x="66" y="277"/>
                    <a:pt x="56" y="305"/>
                  </a:cubicBezTo>
                  <a:cubicBezTo>
                    <a:pt x="23" y="298"/>
                    <a:pt x="0" y="269"/>
                    <a:pt x="0" y="236"/>
                  </a:cubicBezTo>
                  <a:cubicBezTo>
                    <a:pt x="0" y="228"/>
                    <a:pt x="2" y="220"/>
                    <a:pt x="4" y="213"/>
                  </a:cubicBezTo>
                  <a:cubicBezTo>
                    <a:pt x="9" y="203"/>
                    <a:pt x="12" y="192"/>
                    <a:pt x="14" y="181"/>
                  </a:cubicBezTo>
                  <a:cubicBezTo>
                    <a:pt x="15" y="166"/>
                    <a:pt x="11" y="151"/>
                    <a:pt x="12" y="135"/>
                  </a:cubicBezTo>
                  <a:cubicBezTo>
                    <a:pt x="13" y="118"/>
                    <a:pt x="16" y="100"/>
                    <a:pt x="21" y="83"/>
                  </a:cubicBezTo>
                  <a:cubicBezTo>
                    <a:pt x="32" y="56"/>
                    <a:pt x="52" y="34"/>
                    <a:pt x="79" y="21"/>
                  </a:cubicBezTo>
                  <a:cubicBezTo>
                    <a:pt x="90" y="15"/>
                    <a:pt x="101" y="12"/>
                    <a:pt x="113" y="12"/>
                  </a:cubicBezTo>
                  <a:cubicBezTo>
                    <a:pt x="115" y="12"/>
                    <a:pt x="117" y="12"/>
                    <a:pt x="119" y="13"/>
                  </a:cubicBezTo>
                  <a:cubicBezTo>
                    <a:pt x="121" y="13"/>
                    <a:pt x="122" y="13"/>
                    <a:pt x="123" y="13"/>
                  </a:cubicBezTo>
                  <a:cubicBezTo>
                    <a:pt x="135" y="13"/>
                    <a:pt x="146" y="10"/>
                    <a:pt x="157" y="6"/>
                  </a:cubicBezTo>
                  <a:cubicBezTo>
                    <a:pt x="169" y="2"/>
                    <a:pt x="181" y="0"/>
                    <a:pt x="193" y="0"/>
                  </a:cubicBezTo>
                  <a:cubicBezTo>
                    <a:pt x="203" y="0"/>
                    <a:pt x="213" y="1"/>
                    <a:pt x="222" y="4"/>
                  </a:cubicBezTo>
                  <a:cubicBezTo>
                    <a:pt x="231" y="7"/>
                    <a:pt x="239" y="10"/>
                    <a:pt x="247" y="14"/>
                  </a:cubicBezTo>
                  <a:cubicBezTo>
                    <a:pt x="253" y="16"/>
                    <a:pt x="260" y="19"/>
                    <a:pt x="265" y="22"/>
                  </a:cubicBezTo>
                  <a:cubicBezTo>
                    <a:pt x="279" y="30"/>
                    <a:pt x="288" y="42"/>
                    <a:pt x="293" y="57"/>
                  </a:cubicBezTo>
                  <a:cubicBezTo>
                    <a:pt x="294" y="61"/>
                    <a:pt x="295" y="66"/>
                    <a:pt x="295" y="70"/>
                  </a:cubicBezTo>
                  <a:cubicBezTo>
                    <a:pt x="295" y="87"/>
                    <a:pt x="286" y="103"/>
                    <a:pt x="271" y="112"/>
                  </a:cubicBezTo>
                  <a:cubicBezTo>
                    <a:pt x="265" y="115"/>
                    <a:pt x="257" y="117"/>
                    <a:pt x="250" y="117"/>
                  </a:cubicBezTo>
                  <a:cubicBezTo>
                    <a:pt x="249" y="117"/>
                    <a:pt x="248" y="117"/>
                    <a:pt x="247" y="117"/>
                  </a:cubicBezTo>
                  <a:close/>
                </a:path>
              </a:pathLst>
            </a:custGeom>
            <a:solidFill>
              <a:srgbClr val="17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4" name="Freeform 2165">
              <a:extLst>
                <a:ext uri="{FF2B5EF4-FFF2-40B4-BE49-F238E27FC236}">
                  <a16:creationId xmlns:a16="http://schemas.microsoft.com/office/drawing/2014/main" id="{D59F6BFC-F639-42E3-871E-BD62B70AB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8888" y="4843463"/>
              <a:ext cx="17462" cy="30163"/>
            </a:xfrm>
            <a:custGeom>
              <a:avLst/>
              <a:gdLst>
                <a:gd name="T0" fmla="*/ 51 w 53"/>
                <a:gd name="T1" fmla="*/ 45 h 88"/>
                <a:gd name="T2" fmla="*/ 20 w 53"/>
                <a:gd name="T3" fmla="*/ 3 h 88"/>
                <a:gd name="T4" fmla="*/ 7 w 53"/>
                <a:gd name="T5" fmla="*/ 55 h 88"/>
                <a:gd name="T6" fmla="*/ 35 w 53"/>
                <a:gd name="T7" fmla="*/ 85 h 88"/>
                <a:gd name="T8" fmla="*/ 51 w 53"/>
                <a:gd name="T9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88">
                  <a:moveTo>
                    <a:pt x="51" y="45"/>
                  </a:moveTo>
                  <a:cubicBezTo>
                    <a:pt x="48" y="20"/>
                    <a:pt x="34" y="0"/>
                    <a:pt x="20" y="3"/>
                  </a:cubicBezTo>
                  <a:cubicBezTo>
                    <a:pt x="6" y="7"/>
                    <a:pt x="0" y="31"/>
                    <a:pt x="7" y="55"/>
                  </a:cubicBezTo>
                  <a:cubicBezTo>
                    <a:pt x="12" y="75"/>
                    <a:pt x="24" y="88"/>
                    <a:pt x="35" y="85"/>
                  </a:cubicBezTo>
                  <a:cubicBezTo>
                    <a:pt x="46" y="83"/>
                    <a:pt x="53" y="66"/>
                    <a:pt x="51" y="45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5" name="Freeform 2166">
              <a:extLst>
                <a:ext uri="{FF2B5EF4-FFF2-40B4-BE49-F238E27FC236}">
                  <a16:creationId xmlns:a16="http://schemas.microsoft.com/office/drawing/2014/main" id="{E3FCAFBD-FB92-4490-AE87-36BEAE923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4843463"/>
              <a:ext cx="22225" cy="25400"/>
            </a:xfrm>
            <a:custGeom>
              <a:avLst/>
              <a:gdLst>
                <a:gd name="T0" fmla="*/ 28 w 68"/>
                <a:gd name="T1" fmla="*/ 76 h 76"/>
                <a:gd name="T2" fmla="*/ 28 w 68"/>
                <a:gd name="T3" fmla="*/ 76 h 76"/>
                <a:gd name="T4" fmla="*/ 32 w 68"/>
                <a:gd name="T5" fmla="*/ 76 h 76"/>
                <a:gd name="T6" fmla="*/ 63 w 68"/>
                <a:gd name="T7" fmla="*/ 48 h 76"/>
                <a:gd name="T8" fmla="*/ 66 w 68"/>
                <a:gd name="T9" fmla="*/ 21 h 76"/>
                <a:gd name="T10" fmla="*/ 3 w 68"/>
                <a:gd name="T11" fmla="*/ 14 h 76"/>
                <a:gd name="T12" fmla="*/ 0 w 68"/>
                <a:gd name="T13" fmla="*/ 41 h 76"/>
                <a:gd name="T14" fmla="*/ 0 w 68"/>
                <a:gd name="T15" fmla="*/ 44 h 76"/>
                <a:gd name="T16" fmla="*/ 28 w 68"/>
                <a:gd name="T1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76">
                  <a:moveTo>
                    <a:pt x="28" y="76"/>
                  </a:moveTo>
                  <a:lnTo>
                    <a:pt x="28" y="76"/>
                  </a:lnTo>
                  <a:cubicBezTo>
                    <a:pt x="29" y="76"/>
                    <a:pt x="30" y="76"/>
                    <a:pt x="32" y="76"/>
                  </a:cubicBezTo>
                  <a:cubicBezTo>
                    <a:pt x="48" y="76"/>
                    <a:pt x="61" y="64"/>
                    <a:pt x="63" y="48"/>
                  </a:cubicBezTo>
                  <a:lnTo>
                    <a:pt x="66" y="21"/>
                  </a:lnTo>
                  <a:cubicBezTo>
                    <a:pt x="68" y="8"/>
                    <a:pt x="5" y="0"/>
                    <a:pt x="3" y="14"/>
                  </a:cubicBezTo>
                  <a:lnTo>
                    <a:pt x="0" y="41"/>
                  </a:lnTo>
                  <a:cubicBezTo>
                    <a:pt x="0" y="42"/>
                    <a:pt x="0" y="43"/>
                    <a:pt x="0" y="44"/>
                  </a:cubicBezTo>
                  <a:cubicBezTo>
                    <a:pt x="0" y="60"/>
                    <a:pt x="12" y="74"/>
                    <a:pt x="28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6" name="Freeform 2167">
              <a:extLst>
                <a:ext uri="{FF2B5EF4-FFF2-40B4-BE49-F238E27FC236}">
                  <a16:creationId xmlns:a16="http://schemas.microsoft.com/office/drawing/2014/main" id="{B29C401A-F38D-4B1B-AD3B-33A8FD7A2F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71750" y="4843463"/>
              <a:ext cx="25400" cy="26988"/>
            </a:xfrm>
            <a:custGeom>
              <a:avLst/>
              <a:gdLst>
                <a:gd name="T0" fmla="*/ 33 w 77"/>
                <a:gd name="T1" fmla="*/ 69 h 79"/>
                <a:gd name="T2" fmla="*/ 37 w 77"/>
                <a:gd name="T3" fmla="*/ 69 h 79"/>
                <a:gd name="T4" fmla="*/ 54 w 77"/>
                <a:gd name="T5" fmla="*/ 62 h 79"/>
                <a:gd name="T6" fmla="*/ 63 w 77"/>
                <a:gd name="T7" fmla="*/ 45 h 79"/>
                <a:gd name="T8" fmla="*/ 66 w 77"/>
                <a:gd name="T9" fmla="*/ 18 h 79"/>
                <a:gd name="T10" fmla="*/ 52 w 77"/>
                <a:gd name="T11" fmla="*/ 12 h 79"/>
                <a:gd name="T12" fmla="*/ 40 w 77"/>
                <a:gd name="T13" fmla="*/ 10 h 79"/>
                <a:gd name="T14" fmla="*/ 28 w 77"/>
                <a:gd name="T15" fmla="*/ 9 h 79"/>
                <a:gd name="T16" fmla="*/ 13 w 77"/>
                <a:gd name="T17" fmla="*/ 12 h 79"/>
                <a:gd name="T18" fmla="*/ 10 w 77"/>
                <a:gd name="T19" fmla="*/ 42 h 79"/>
                <a:gd name="T20" fmla="*/ 17 w 77"/>
                <a:gd name="T21" fmla="*/ 60 h 79"/>
                <a:gd name="T22" fmla="*/ 33 w 77"/>
                <a:gd name="T23" fmla="*/ 69 h 79"/>
                <a:gd name="T24" fmla="*/ 34 w 77"/>
                <a:gd name="T25" fmla="*/ 79 h 79"/>
                <a:gd name="T26" fmla="*/ 32 w 77"/>
                <a:gd name="T27" fmla="*/ 78 h 79"/>
                <a:gd name="T28" fmla="*/ 9 w 77"/>
                <a:gd name="T29" fmla="*/ 67 h 79"/>
                <a:gd name="T30" fmla="*/ 0 w 77"/>
                <a:gd name="T31" fmla="*/ 42 h 79"/>
                <a:gd name="T32" fmla="*/ 4 w 77"/>
                <a:gd name="T33" fmla="*/ 11 h 79"/>
                <a:gd name="T34" fmla="*/ 28 w 77"/>
                <a:gd name="T35" fmla="*/ 0 h 79"/>
                <a:gd name="T36" fmla="*/ 41 w 77"/>
                <a:gd name="T37" fmla="*/ 0 h 79"/>
                <a:gd name="T38" fmla="*/ 55 w 77"/>
                <a:gd name="T39" fmla="*/ 3 h 79"/>
                <a:gd name="T40" fmla="*/ 76 w 77"/>
                <a:gd name="T41" fmla="*/ 19 h 79"/>
                <a:gd name="T42" fmla="*/ 73 w 77"/>
                <a:gd name="T43" fmla="*/ 47 h 79"/>
                <a:gd name="T44" fmla="*/ 61 w 77"/>
                <a:gd name="T45" fmla="*/ 70 h 79"/>
                <a:gd name="T46" fmla="*/ 37 w 77"/>
                <a:gd name="T47" fmla="*/ 79 h 79"/>
                <a:gd name="T48" fmla="*/ 34 w 77"/>
                <a:gd name="T4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" h="79">
                  <a:moveTo>
                    <a:pt x="33" y="69"/>
                  </a:moveTo>
                  <a:lnTo>
                    <a:pt x="37" y="69"/>
                  </a:lnTo>
                  <a:cubicBezTo>
                    <a:pt x="43" y="69"/>
                    <a:pt x="50" y="67"/>
                    <a:pt x="54" y="62"/>
                  </a:cubicBezTo>
                  <a:cubicBezTo>
                    <a:pt x="59" y="58"/>
                    <a:pt x="62" y="52"/>
                    <a:pt x="63" y="45"/>
                  </a:cubicBezTo>
                  <a:lnTo>
                    <a:pt x="66" y="18"/>
                  </a:lnTo>
                  <a:cubicBezTo>
                    <a:pt x="66" y="16"/>
                    <a:pt x="60" y="14"/>
                    <a:pt x="52" y="12"/>
                  </a:cubicBezTo>
                  <a:cubicBezTo>
                    <a:pt x="49" y="11"/>
                    <a:pt x="45" y="11"/>
                    <a:pt x="40" y="10"/>
                  </a:cubicBezTo>
                  <a:cubicBezTo>
                    <a:pt x="36" y="10"/>
                    <a:pt x="32" y="9"/>
                    <a:pt x="28" y="9"/>
                  </a:cubicBezTo>
                  <a:cubicBezTo>
                    <a:pt x="20" y="9"/>
                    <a:pt x="13" y="10"/>
                    <a:pt x="13" y="12"/>
                  </a:cubicBezTo>
                  <a:cubicBezTo>
                    <a:pt x="12" y="22"/>
                    <a:pt x="10" y="33"/>
                    <a:pt x="10" y="42"/>
                  </a:cubicBezTo>
                  <a:cubicBezTo>
                    <a:pt x="10" y="49"/>
                    <a:pt x="12" y="55"/>
                    <a:pt x="17" y="60"/>
                  </a:cubicBezTo>
                  <a:cubicBezTo>
                    <a:pt x="21" y="65"/>
                    <a:pt x="27" y="68"/>
                    <a:pt x="33" y="69"/>
                  </a:cubicBezTo>
                  <a:close/>
                  <a:moveTo>
                    <a:pt x="34" y="79"/>
                  </a:moveTo>
                  <a:lnTo>
                    <a:pt x="32" y="78"/>
                  </a:lnTo>
                  <a:cubicBezTo>
                    <a:pt x="23" y="77"/>
                    <a:pt x="15" y="73"/>
                    <a:pt x="9" y="67"/>
                  </a:cubicBezTo>
                  <a:cubicBezTo>
                    <a:pt x="4" y="60"/>
                    <a:pt x="0" y="52"/>
                    <a:pt x="0" y="42"/>
                  </a:cubicBezTo>
                  <a:cubicBezTo>
                    <a:pt x="2" y="32"/>
                    <a:pt x="2" y="21"/>
                    <a:pt x="4" y="11"/>
                  </a:cubicBezTo>
                  <a:cubicBezTo>
                    <a:pt x="5" y="3"/>
                    <a:pt x="15" y="0"/>
                    <a:pt x="28" y="0"/>
                  </a:cubicBezTo>
                  <a:cubicBezTo>
                    <a:pt x="32" y="0"/>
                    <a:pt x="37" y="0"/>
                    <a:pt x="41" y="0"/>
                  </a:cubicBezTo>
                  <a:cubicBezTo>
                    <a:pt x="46" y="1"/>
                    <a:pt x="51" y="2"/>
                    <a:pt x="55" y="3"/>
                  </a:cubicBezTo>
                  <a:cubicBezTo>
                    <a:pt x="67" y="6"/>
                    <a:pt x="77" y="12"/>
                    <a:pt x="76" y="19"/>
                  </a:cubicBezTo>
                  <a:lnTo>
                    <a:pt x="73" y="47"/>
                  </a:lnTo>
                  <a:cubicBezTo>
                    <a:pt x="72" y="56"/>
                    <a:pt x="67" y="64"/>
                    <a:pt x="61" y="70"/>
                  </a:cubicBezTo>
                  <a:cubicBezTo>
                    <a:pt x="54" y="75"/>
                    <a:pt x="46" y="79"/>
                    <a:pt x="37" y="79"/>
                  </a:cubicBezTo>
                  <a:lnTo>
                    <a:pt x="34" y="79"/>
                  </a:lnTo>
                  <a:close/>
                </a:path>
              </a:pathLst>
            </a:custGeom>
            <a:solidFill>
              <a:srgbClr val="FF5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7" name="Freeform 2168">
              <a:extLst>
                <a:ext uri="{FF2B5EF4-FFF2-40B4-BE49-F238E27FC236}">
                  <a16:creationId xmlns:a16="http://schemas.microsoft.com/office/drawing/2014/main" id="{3F12A501-4F70-4E18-AFFD-F0B87A99A0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2988" y="5005388"/>
              <a:ext cx="149225" cy="57150"/>
            </a:xfrm>
            <a:custGeom>
              <a:avLst/>
              <a:gdLst>
                <a:gd name="T0" fmla="*/ 408 w 447"/>
                <a:gd name="T1" fmla="*/ 130 h 171"/>
                <a:gd name="T2" fmla="*/ 36 w 447"/>
                <a:gd name="T3" fmla="*/ 162 h 171"/>
                <a:gd name="T4" fmla="*/ 0 w 447"/>
                <a:gd name="T5" fmla="*/ 152 h 171"/>
                <a:gd name="T6" fmla="*/ 48 w 447"/>
                <a:gd name="T7" fmla="*/ 89 h 171"/>
                <a:gd name="T8" fmla="*/ 429 w 447"/>
                <a:gd name="T9" fmla="*/ 0 h 171"/>
                <a:gd name="T10" fmla="*/ 408 w 447"/>
                <a:gd name="T11" fmla="*/ 13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7" h="171">
                  <a:moveTo>
                    <a:pt x="408" y="130"/>
                  </a:moveTo>
                  <a:cubicBezTo>
                    <a:pt x="354" y="171"/>
                    <a:pt x="170" y="145"/>
                    <a:pt x="36" y="162"/>
                  </a:cubicBezTo>
                  <a:cubicBezTo>
                    <a:pt x="36" y="162"/>
                    <a:pt x="0" y="153"/>
                    <a:pt x="0" y="152"/>
                  </a:cubicBezTo>
                  <a:cubicBezTo>
                    <a:pt x="7" y="118"/>
                    <a:pt x="14" y="94"/>
                    <a:pt x="48" y="89"/>
                  </a:cubicBezTo>
                  <a:cubicBezTo>
                    <a:pt x="194" y="84"/>
                    <a:pt x="293" y="24"/>
                    <a:pt x="429" y="0"/>
                  </a:cubicBezTo>
                  <a:cubicBezTo>
                    <a:pt x="434" y="67"/>
                    <a:pt x="447" y="97"/>
                    <a:pt x="408" y="130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8" name="Freeform 2169">
              <a:extLst>
                <a:ext uri="{FF2B5EF4-FFF2-40B4-BE49-F238E27FC236}">
                  <a16:creationId xmlns:a16="http://schemas.microsoft.com/office/drawing/2014/main" id="{C3D60430-E486-4C3D-92FD-E47C0EFB8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2825" y="5026026"/>
              <a:ext cx="68262" cy="41275"/>
            </a:xfrm>
            <a:custGeom>
              <a:avLst/>
              <a:gdLst>
                <a:gd name="T0" fmla="*/ 121 w 203"/>
                <a:gd name="T1" fmla="*/ 108 h 121"/>
                <a:gd name="T2" fmla="*/ 71 w 203"/>
                <a:gd name="T3" fmla="*/ 104 h 121"/>
                <a:gd name="T4" fmla="*/ 16 w 203"/>
                <a:gd name="T5" fmla="*/ 43 h 121"/>
                <a:gd name="T6" fmla="*/ 53 w 203"/>
                <a:gd name="T7" fmla="*/ 7 h 121"/>
                <a:gd name="T8" fmla="*/ 68 w 203"/>
                <a:gd name="T9" fmla="*/ 0 h 121"/>
                <a:gd name="T10" fmla="*/ 70 w 203"/>
                <a:gd name="T11" fmla="*/ 0 h 121"/>
                <a:gd name="T12" fmla="*/ 82 w 203"/>
                <a:gd name="T13" fmla="*/ 2 h 121"/>
                <a:gd name="T14" fmla="*/ 121 w 203"/>
                <a:gd name="T15" fmla="*/ 16 h 121"/>
                <a:gd name="T16" fmla="*/ 162 w 203"/>
                <a:gd name="T17" fmla="*/ 21 h 121"/>
                <a:gd name="T18" fmla="*/ 167 w 203"/>
                <a:gd name="T19" fmla="*/ 82 h 121"/>
                <a:gd name="T20" fmla="*/ 121 w 203"/>
                <a:gd name="T21" fmla="*/ 10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3" h="121">
                  <a:moveTo>
                    <a:pt x="121" y="108"/>
                  </a:moveTo>
                  <a:cubicBezTo>
                    <a:pt x="99" y="117"/>
                    <a:pt x="88" y="121"/>
                    <a:pt x="71" y="104"/>
                  </a:cubicBezTo>
                  <a:cubicBezTo>
                    <a:pt x="56" y="89"/>
                    <a:pt x="0" y="68"/>
                    <a:pt x="16" y="43"/>
                  </a:cubicBezTo>
                  <a:cubicBezTo>
                    <a:pt x="26" y="29"/>
                    <a:pt x="39" y="17"/>
                    <a:pt x="53" y="7"/>
                  </a:cubicBezTo>
                  <a:cubicBezTo>
                    <a:pt x="57" y="4"/>
                    <a:pt x="62" y="1"/>
                    <a:pt x="68" y="0"/>
                  </a:cubicBezTo>
                  <a:cubicBezTo>
                    <a:pt x="69" y="0"/>
                    <a:pt x="69" y="0"/>
                    <a:pt x="70" y="0"/>
                  </a:cubicBezTo>
                  <a:cubicBezTo>
                    <a:pt x="74" y="0"/>
                    <a:pt x="78" y="1"/>
                    <a:pt x="82" y="2"/>
                  </a:cubicBezTo>
                  <a:cubicBezTo>
                    <a:pt x="95" y="6"/>
                    <a:pt x="108" y="12"/>
                    <a:pt x="121" y="16"/>
                  </a:cubicBezTo>
                  <a:cubicBezTo>
                    <a:pt x="135" y="19"/>
                    <a:pt x="148" y="19"/>
                    <a:pt x="162" y="21"/>
                  </a:cubicBezTo>
                  <a:cubicBezTo>
                    <a:pt x="203" y="29"/>
                    <a:pt x="189" y="68"/>
                    <a:pt x="167" y="82"/>
                  </a:cubicBezTo>
                  <a:cubicBezTo>
                    <a:pt x="152" y="92"/>
                    <a:pt x="137" y="101"/>
                    <a:pt x="121" y="108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9" name="Freeform 2170">
              <a:extLst>
                <a:ext uri="{FF2B5EF4-FFF2-40B4-BE49-F238E27FC236}">
                  <a16:creationId xmlns:a16="http://schemas.microsoft.com/office/drawing/2014/main" id="{D65A38AD-61EF-4F44-A632-CDF8B6692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5013326"/>
              <a:ext cx="46037" cy="25400"/>
            </a:xfrm>
            <a:custGeom>
              <a:avLst/>
              <a:gdLst>
                <a:gd name="T0" fmla="*/ 7 w 138"/>
                <a:gd name="T1" fmla="*/ 10 h 73"/>
                <a:gd name="T2" fmla="*/ 49 w 138"/>
                <a:gd name="T3" fmla="*/ 46 h 73"/>
                <a:gd name="T4" fmla="*/ 110 w 138"/>
                <a:gd name="T5" fmla="*/ 70 h 73"/>
                <a:gd name="T6" fmla="*/ 124 w 138"/>
                <a:gd name="T7" fmla="*/ 73 h 73"/>
                <a:gd name="T8" fmla="*/ 129 w 138"/>
                <a:gd name="T9" fmla="*/ 73 h 73"/>
                <a:gd name="T10" fmla="*/ 130 w 138"/>
                <a:gd name="T11" fmla="*/ 49 h 73"/>
                <a:gd name="T12" fmla="*/ 116 w 138"/>
                <a:gd name="T13" fmla="*/ 39 h 73"/>
                <a:gd name="T14" fmla="*/ 7 w 138"/>
                <a:gd name="T15" fmla="*/ 1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73">
                  <a:moveTo>
                    <a:pt x="7" y="10"/>
                  </a:moveTo>
                  <a:cubicBezTo>
                    <a:pt x="6" y="16"/>
                    <a:pt x="0" y="27"/>
                    <a:pt x="49" y="46"/>
                  </a:cubicBezTo>
                  <a:cubicBezTo>
                    <a:pt x="68" y="55"/>
                    <a:pt x="89" y="63"/>
                    <a:pt x="110" y="70"/>
                  </a:cubicBezTo>
                  <a:cubicBezTo>
                    <a:pt x="114" y="72"/>
                    <a:pt x="119" y="73"/>
                    <a:pt x="124" y="73"/>
                  </a:cubicBezTo>
                  <a:cubicBezTo>
                    <a:pt x="126" y="73"/>
                    <a:pt x="127" y="73"/>
                    <a:pt x="129" y="73"/>
                  </a:cubicBezTo>
                  <a:cubicBezTo>
                    <a:pt x="138" y="69"/>
                    <a:pt x="135" y="57"/>
                    <a:pt x="130" y="49"/>
                  </a:cubicBezTo>
                  <a:cubicBezTo>
                    <a:pt x="124" y="37"/>
                    <a:pt x="128" y="41"/>
                    <a:pt x="116" y="39"/>
                  </a:cubicBezTo>
                  <a:cubicBezTo>
                    <a:pt x="55" y="31"/>
                    <a:pt x="11" y="0"/>
                    <a:pt x="7" y="10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0" name="Freeform 2171">
              <a:extLst>
                <a:ext uri="{FF2B5EF4-FFF2-40B4-BE49-F238E27FC236}">
                  <a16:creationId xmlns:a16="http://schemas.microsoft.com/office/drawing/2014/main" id="{5C839895-2D07-4FB2-BEC8-2725425AC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4910138"/>
              <a:ext cx="92075" cy="139700"/>
            </a:xfrm>
            <a:custGeom>
              <a:avLst/>
              <a:gdLst>
                <a:gd name="T0" fmla="*/ 221 w 278"/>
                <a:gd name="T1" fmla="*/ 238 h 411"/>
                <a:gd name="T2" fmla="*/ 268 w 278"/>
                <a:gd name="T3" fmla="*/ 150 h 411"/>
                <a:gd name="T4" fmla="*/ 278 w 278"/>
                <a:gd name="T5" fmla="*/ 94 h 411"/>
                <a:gd name="T6" fmla="*/ 277 w 278"/>
                <a:gd name="T7" fmla="*/ 82 h 411"/>
                <a:gd name="T8" fmla="*/ 201 w 278"/>
                <a:gd name="T9" fmla="*/ 0 h 411"/>
                <a:gd name="T10" fmla="*/ 0 w 278"/>
                <a:gd name="T11" fmla="*/ 303 h 411"/>
                <a:gd name="T12" fmla="*/ 111 w 278"/>
                <a:gd name="T13" fmla="*/ 367 h 411"/>
                <a:gd name="T14" fmla="*/ 221 w 278"/>
                <a:gd name="T15" fmla="*/ 238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8" h="411">
                  <a:moveTo>
                    <a:pt x="221" y="238"/>
                  </a:moveTo>
                  <a:cubicBezTo>
                    <a:pt x="243" y="212"/>
                    <a:pt x="259" y="182"/>
                    <a:pt x="268" y="150"/>
                  </a:cubicBezTo>
                  <a:cubicBezTo>
                    <a:pt x="274" y="132"/>
                    <a:pt x="278" y="113"/>
                    <a:pt x="278" y="94"/>
                  </a:cubicBezTo>
                  <a:cubicBezTo>
                    <a:pt x="278" y="90"/>
                    <a:pt x="277" y="86"/>
                    <a:pt x="277" y="82"/>
                  </a:cubicBezTo>
                  <a:cubicBezTo>
                    <a:pt x="274" y="49"/>
                    <a:pt x="230" y="17"/>
                    <a:pt x="201" y="0"/>
                  </a:cubicBezTo>
                  <a:cubicBezTo>
                    <a:pt x="110" y="20"/>
                    <a:pt x="86" y="221"/>
                    <a:pt x="0" y="303"/>
                  </a:cubicBezTo>
                  <a:cubicBezTo>
                    <a:pt x="64" y="319"/>
                    <a:pt x="80" y="411"/>
                    <a:pt x="111" y="367"/>
                  </a:cubicBezTo>
                  <a:cubicBezTo>
                    <a:pt x="133" y="335"/>
                    <a:pt x="199" y="267"/>
                    <a:pt x="221" y="2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1" name="Freeform 2172">
              <a:extLst>
                <a:ext uri="{FF2B5EF4-FFF2-40B4-BE49-F238E27FC236}">
                  <a16:creationId xmlns:a16="http://schemas.microsoft.com/office/drawing/2014/main" id="{476B2FE2-4840-4DF2-B79A-8AA04C288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25" y="4922838"/>
              <a:ext cx="46037" cy="60325"/>
            </a:xfrm>
            <a:custGeom>
              <a:avLst/>
              <a:gdLst>
                <a:gd name="T0" fmla="*/ 110 w 137"/>
                <a:gd name="T1" fmla="*/ 113 h 179"/>
                <a:gd name="T2" fmla="*/ 132 w 137"/>
                <a:gd name="T3" fmla="*/ 97 h 179"/>
                <a:gd name="T4" fmla="*/ 123 w 137"/>
                <a:gd name="T5" fmla="*/ 65 h 179"/>
                <a:gd name="T6" fmla="*/ 75 w 137"/>
                <a:gd name="T7" fmla="*/ 6 h 179"/>
                <a:gd name="T8" fmla="*/ 68 w 137"/>
                <a:gd name="T9" fmla="*/ 1 h 179"/>
                <a:gd name="T10" fmla="*/ 63 w 137"/>
                <a:gd name="T11" fmla="*/ 0 h 179"/>
                <a:gd name="T12" fmla="*/ 53 w 137"/>
                <a:gd name="T13" fmla="*/ 5 h 179"/>
                <a:gd name="T14" fmla="*/ 49 w 137"/>
                <a:gd name="T15" fmla="*/ 19 h 179"/>
                <a:gd name="T16" fmla="*/ 49 w 137"/>
                <a:gd name="T17" fmla="*/ 21 h 179"/>
                <a:gd name="T18" fmla="*/ 49 w 137"/>
                <a:gd name="T19" fmla="*/ 44 h 179"/>
                <a:gd name="T20" fmla="*/ 40 w 137"/>
                <a:gd name="T21" fmla="*/ 41 h 179"/>
                <a:gd name="T22" fmla="*/ 31 w 137"/>
                <a:gd name="T23" fmla="*/ 45 h 179"/>
                <a:gd name="T24" fmla="*/ 28 w 137"/>
                <a:gd name="T25" fmla="*/ 55 h 179"/>
                <a:gd name="T26" fmla="*/ 31 w 137"/>
                <a:gd name="T27" fmla="*/ 65 h 179"/>
                <a:gd name="T28" fmla="*/ 34 w 137"/>
                <a:gd name="T29" fmla="*/ 75 h 179"/>
                <a:gd name="T30" fmla="*/ 26 w 137"/>
                <a:gd name="T31" fmla="*/ 90 h 179"/>
                <a:gd name="T32" fmla="*/ 0 w 137"/>
                <a:gd name="T33" fmla="*/ 140 h 179"/>
                <a:gd name="T34" fmla="*/ 28 w 137"/>
                <a:gd name="T35" fmla="*/ 177 h 179"/>
                <a:gd name="T36" fmla="*/ 58 w 137"/>
                <a:gd name="T37" fmla="*/ 158 h 179"/>
                <a:gd name="T38" fmla="*/ 103 w 137"/>
                <a:gd name="T39" fmla="*/ 138 h 179"/>
                <a:gd name="T40" fmla="*/ 110 w 137"/>
                <a:gd name="T41" fmla="*/ 113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7" h="179">
                  <a:moveTo>
                    <a:pt x="110" y="113"/>
                  </a:moveTo>
                  <a:cubicBezTo>
                    <a:pt x="115" y="106"/>
                    <a:pt x="127" y="105"/>
                    <a:pt x="132" y="97"/>
                  </a:cubicBezTo>
                  <a:cubicBezTo>
                    <a:pt x="137" y="88"/>
                    <a:pt x="130" y="75"/>
                    <a:pt x="123" y="65"/>
                  </a:cubicBezTo>
                  <a:cubicBezTo>
                    <a:pt x="108" y="44"/>
                    <a:pt x="92" y="25"/>
                    <a:pt x="75" y="6"/>
                  </a:cubicBezTo>
                  <a:cubicBezTo>
                    <a:pt x="73" y="4"/>
                    <a:pt x="71" y="2"/>
                    <a:pt x="68" y="1"/>
                  </a:cubicBezTo>
                  <a:cubicBezTo>
                    <a:pt x="67" y="0"/>
                    <a:pt x="65" y="0"/>
                    <a:pt x="63" y="0"/>
                  </a:cubicBezTo>
                  <a:cubicBezTo>
                    <a:pt x="59" y="0"/>
                    <a:pt x="55" y="2"/>
                    <a:pt x="53" y="5"/>
                  </a:cubicBezTo>
                  <a:cubicBezTo>
                    <a:pt x="50" y="9"/>
                    <a:pt x="49" y="14"/>
                    <a:pt x="49" y="19"/>
                  </a:cubicBezTo>
                  <a:cubicBezTo>
                    <a:pt x="49" y="20"/>
                    <a:pt x="49" y="20"/>
                    <a:pt x="49" y="21"/>
                  </a:cubicBezTo>
                  <a:cubicBezTo>
                    <a:pt x="49" y="28"/>
                    <a:pt x="49" y="36"/>
                    <a:pt x="49" y="44"/>
                  </a:cubicBezTo>
                  <a:cubicBezTo>
                    <a:pt x="47" y="42"/>
                    <a:pt x="44" y="41"/>
                    <a:pt x="40" y="41"/>
                  </a:cubicBezTo>
                  <a:cubicBezTo>
                    <a:pt x="37" y="41"/>
                    <a:pt x="33" y="42"/>
                    <a:pt x="31" y="45"/>
                  </a:cubicBezTo>
                  <a:cubicBezTo>
                    <a:pt x="29" y="48"/>
                    <a:pt x="28" y="51"/>
                    <a:pt x="28" y="55"/>
                  </a:cubicBezTo>
                  <a:cubicBezTo>
                    <a:pt x="28" y="58"/>
                    <a:pt x="29" y="62"/>
                    <a:pt x="31" y="65"/>
                  </a:cubicBezTo>
                  <a:cubicBezTo>
                    <a:pt x="33" y="68"/>
                    <a:pt x="34" y="72"/>
                    <a:pt x="34" y="75"/>
                  </a:cubicBezTo>
                  <a:cubicBezTo>
                    <a:pt x="34" y="81"/>
                    <a:pt x="31" y="86"/>
                    <a:pt x="26" y="90"/>
                  </a:cubicBezTo>
                  <a:cubicBezTo>
                    <a:pt x="12" y="103"/>
                    <a:pt x="3" y="120"/>
                    <a:pt x="0" y="140"/>
                  </a:cubicBezTo>
                  <a:cubicBezTo>
                    <a:pt x="0" y="153"/>
                    <a:pt x="10" y="176"/>
                    <a:pt x="28" y="177"/>
                  </a:cubicBezTo>
                  <a:cubicBezTo>
                    <a:pt x="41" y="179"/>
                    <a:pt x="47" y="164"/>
                    <a:pt x="58" y="158"/>
                  </a:cubicBezTo>
                  <a:cubicBezTo>
                    <a:pt x="71" y="148"/>
                    <a:pt x="96" y="152"/>
                    <a:pt x="103" y="138"/>
                  </a:cubicBezTo>
                  <a:cubicBezTo>
                    <a:pt x="107" y="130"/>
                    <a:pt x="105" y="120"/>
                    <a:pt x="110" y="113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3" name="Freeform 2224">
              <a:extLst>
                <a:ext uri="{FF2B5EF4-FFF2-40B4-BE49-F238E27FC236}">
                  <a16:creationId xmlns:a16="http://schemas.microsoft.com/office/drawing/2014/main" id="{B2208B98-F7DD-4CC6-8FD7-D047B5C0FF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76488" y="5164138"/>
              <a:ext cx="82550" cy="130175"/>
            </a:xfrm>
            <a:custGeom>
              <a:avLst/>
              <a:gdLst>
                <a:gd name="T0" fmla="*/ 84 w 249"/>
                <a:gd name="T1" fmla="*/ 239 h 388"/>
                <a:gd name="T2" fmla="*/ 18 w 249"/>
                <a:gd name="T3" fmla="*/ 239 h 388"/>
                <a:gd name="T4" fmla="*/ 8 w 249"/>
                <a:gd name="T5" fmla="*/ 229 h 388"/>
                <a:gd name="T6" fmla="*/ 12 w 249"/>
                <a:gd name="T7" fmla="*/ 221 h 388"/>
                <a:gd name="T8" fmla="*/ 231 w 249"/>
                <a:gd name="T9" fmla="*/ 3 h 388"/>
                <a:gd name="T10" fmla="*/ 245 w 249"/>
                <a:gd name="T11" fmla="*/ 3 h 388"/>
                <a:gd name="T12" fmla="*/ 247 w 249"/>
                <a:gd name="T13" fmla="*/ 16 h 388"/>
                <a:gd name="T14" fmla="*/ 165 w 249"/>
                <a:gd name="T15" fmla="*/ 149 h 388"/>
                <a:gd name="T16" fmla="*/ 231 w 249"/>
                <a:gd name="T17" fmla="*/ 149 h 388"/>
                <a:gd name="T18" fmla="*/ 241 w 249"/>
                <a:gd name="T19" fmla="*/ 159 h 388"/>
                <a:gd name="T20" fmla="*/ 237 w 249"/>
                <a:gd name="T21" fmla="*/ 167 h 388"/>
                <a:gd name="T22" fmla="*/ 18 w 249"/>
                <a:gd name="T23" fmla="*/ 384 h 388"/>
                <a:gd name="T24" fmla="*/ 4 w 249"/>
                <a:gd name="T25" fmla="*/ 384 h 388"/>
                <a:gd name="T26" fmla="*/ 2 w 249"/>
                <a:gd name="T27" fmla="*/ 372 h 388"/>
                <a:gd name="T28" fmla="*/ 84 w 249"/>
                <a:gd name="T29" fmla="*/ 239 h 388"/>
                <a:gd name="T30" fmla="*/ 43 w 249"/>
                <a:gd name="T31" fmla="*/ 219 h 388"/>
                <a:gd name="T32" fmla="*/ 101 w 249"/>
                <a:gd name="T33" fmla="*/ 219 h 388"/>
                <a:gd name="T34" fmla="*/ 107 w 249"/>
                <a:gd name="T35" fmla="*/ 220 h 388"/>
                <a:gd name="T36" fmla="*/ 110 w 249"/>
                <a:gd name="T37" fmla="*/ 234 h 388"/>
                <a:gd name="T38" fmla="*/ 62 w 249"/>
                <a:gd name="T39" fmla="*/ 312 h 388"/>
                <a:gd name="T40" fmla="*/ 206 w 249"/>
                <a:gd name="T41" fmla="*/ 169 h 388"/>
                <a:gd name="T42" fmla="*/ 148 w 249"/>
                <a:gd name="T43" fmla="*/ 169 h 388"/>
                <a:gd name="T44" fmla="*/ 142 w 249"/>
                <a:gd name="T45" fmla="*/ 168 h 388"/>
                <a:gd name="T46" fmla="*/ 139 w 249"/>
                <a:gd name="T47" fmla="*/ 154 h 388"/>
                <a:gd name="T48" fmla="*/ 187 w 249"/>
                <a:gd name="T49" fmla="*/ 76 h 388"/>
                <a:gd name="T50" fmla="*/ 43 w 249"/>
                <a:gd name="T51" fmla="*/ 219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9" h="388">
                  <a:moveTo>
                    <a:pt x="84" y="239"/>
                  </a:moveTo>
                  <a:lnTo>
                    <a:pt x="18" y="239"/>
                  </a:lnTo>
                  <a:cubicBezTo>
                    <a:pt x="13" y="239"/>
                    <a:pt x="8" y="234"/>
                    <a:pt x="8" y="229"/>
                  </a:cubicBezTo>
                  <a:cubicBezTo>
                    <a:pt x="8" y="226"/>
                    <a:pt x="10" y="223"/>
                    <a:pt x="12" y="221"/>
                  </a:cubicBezTo>
                  <a:lnTo>
                    <a:pt x="231" y="3"/>
                  </a:lnTo>
                  <a:cubicBezTo>
                    <a:pt x="235" y="0"/>
                    <a:pt x="242" y="0"/>
                    <a:pt x="245" y="3"/>
                  </a:cubicBezTo>
                  <a:cubicBezTo>
                    <a:pt x="249" y="7"/>
                    <a:pt x="249" y="12"/>
                    <a:pt x="247" y="16"/>
                  </a:cubicBezTo>
                  <a:lnTo>
                    <a:pt x="165" y="149"/>
                  </a:lnTo>
                  <a:lnTo>
                    <a:pt x="231" y="149"/>
                  </a:lnTo>
                  <a:cubicBezTo>
                    <a:pt x="236" y="149"/>
                    <a:pt x="241" y="153"/>
                    <a:pt x="241" y="159"/>
                  </a:cubicBezTo>
                  <a:cubicBezTo>
                    <a:pt x="241" y="162"/>
                    <a:pt x="239" y="165"/>
                    <a:pt x="237" y="167"/>
                  </a:cubicBezTo>
                  <a:lnTo>
                    <a:pt x="18" y="384"/>
                  </a:lnTo>
                  <a:cubicBezTo>
                    <a:pt x="14" y="388"/>
                    <a:pt x="7" y="388"/>
                    <a:pt x="4" y="384"/>
                  </a:cubicBezTo>
                  <a:cubicBezTo>
                    <a:pt x="0" y="381"/>
                    <a:pt x="0" y="376"/>
                    <a:pt x="2" y="372"/>
                  </a:cubicBezTo>
                  <a:lnTo>
                    <a:pt x="84" y="239"/>
                  </a:lnTo>
                  <a:close/>
                  <a:moveTo>
                    <a:pt x="43" y="219"/>
                  </a:moveTo>
                  <a:lnTo>
                    <a:pt x="101" y="219"/>
                  </a:lnTo>
                  <a:cubicBezTo>
                    <a:pt x="103" y="219"/>
                    <a:pt x="105" y="219"/>
                    <a:pt x="107" y="220"/>
                  </a:cubicBezTo>
                  <a:cubicBezTo>
                    <a:pt x="111" y="223"/>
                    <a:pt x="113" y="229"/>
                    <a:pt x="110" y="234"/>
                  </a:cubicBezTo>
                  <a:lnTo>
                    <a:pt x="62" y="312"/>
                  </a:lnTo>
                  <a:lnTo>
                    <a:pt x="206" y="169"/>
                  </a:lnTo>
                  <a:lnTo>
                    <a:pt x="148" y="169"/>
                  </a:lnTo>
                  <a:cubicBezTo>
                    <a:pt x="146" y="169"/>
                    <a:pt x="144" y="169"/>
                    <a:pt x="142" y="168"/>
                  </a:cubicBezTo>
                  <a:cubicBezTo>
                    <a:pt x="138" y="165"/>
                    <a:pt x="136" y="159"/>
                    <a:pt x="139" y="154"/>
                  </a:cubicBezTo>
                  <a:lnTo>
                    <a:pt x="187" y="76"/>
                  </a:lnTo>
                  <a:lnTo>
                    <a:pt x="43" y="2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72" name="Group 2271">
            <a:extLst>
              <a:ext uri="{FF2B5EF4-FFF2-40B4-BE49-F238E27FC236}">
                <a16:creationId xmlns:a16="http://schemas.microsoft.com/office/drawing/2014/main" id="{B94400E2-16C5-40C3-B24F-ECB6BA0975D1}"/>
              </a:ext>
            </a:extLst>
          </p:cNvPr>
          <p:cNvGrpSpPr/>
          <p:nvPr/>
        </p:nvGrpSpPr>
        <p:grpSpPr>
          <a:xfrm>
            <a:off x="5653088" y="3806826"/>
            <a:ext cx="1019174" cy="635001"/>
            <a:chOff x="5653088" y="3806826"/>
            <a:chExt cx="1019174" cy="635001"/>
          </a:xfrm>
        </p:grpSpPr>
        <p:sp>
          <p:nvSpPr>
            <p:cNvPr id="1960" name="Freeform 2050">
              <a:extLst>
                <a:ext uri="{FF2B5EF4-FFF2-40B4-BE49-F238E27FC236}">
                  <a16:creationId xmlns:a16="http://schemas.microsoft.com/office/drawing/2014/main" id="{5312EA21-BA3D-4669-9E56-64B25DB16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6963" y="3806826"/>
              <a:ext cx="201612" cy="365125"/>
            </a:xfrm>
            <a:custGeom>
              <a:avLst/>
              <a:gdLst>
                <a:gd name="T0" fmla="*/ 377 w 605"/>
                <a:gd name="T1" fmla="*/ 245 h 1084"/>
                <a:gd name="T2" fmla="*/ 601 w 605"/>
                <a:gd name="T3" fmla="*/ 21 h 1084"/>
                <a:gd name="T4" fmla="*/ 605 w 605"/>
                <a:gd name="T5" fmla="*/ 12 h 1084"/>
                <a:gd name="T6" fmla="*/ 593 w 605"/>
                <a:gd name="T7" fmla="*/ 0 h 1084"/>
                <a:gd name="T8" fmla="*/ 586 w 605"/>
                <a:gd name="T9" fmla="*/ 2 h 1084"/>
                <a:gd name="T10" fmla="*/ 413 w 605"/>
                <a:gd name="T11" fmla="*/ 111 h 1084"/>
                <a:gd name="T12" fmla="*/ 361 w 605"/>
                <a:gd name="T13" fmla="*/ 181 h 1084"/>
                <a:gd name="T14" fmla="*/ 350 w 605"/>
                <a:gd name="T15" fmla="*/ 225 h 1084"/>
                <a:gd name="T16" fmla="*/ 348 w 605"/>
                <a:gd name="T17" fmla="*/ 225 h 1084"/>
                <a:gd name="T18" fmla="*/ 323 w 605"/>
                <a:gd name="T19" fmla="*/ 238 h 1084"/>
                <a:gd name="T20" fmla="*/ 16 w 605"/>
                <a:gd name="T21" fmla="*/ 155 h 1084"/>
                <a:gd name="T22" fmla="*/ 12 w 605"/>
                <a:gd name="T23" fmla="*/ 155 h 1084"/>
                <a:gd name="T24" fmla="*/ 0 w 605"/>
                <a:gd name="T25" fmla="*/ 167 h 1084"/>
                <a:gd name="T26" fmla="*/ 7 w 605"/>
                <a:gd name="T27" fmla="*/ 178 h 1084"/>
                <a:gd name="T28" fmla="*/ 188 w 605"/>
                <a:gd name="T29" fmla="*/ 274 h 1084"/>
                <a:gd name="T30" fmla="*/ 243 w 605"/>
                <a:gd name="T31" fmla="*/ 287 h 1084"/>
                <a:gd name="T32" fmla="*/ 274 w 605"/>
                <a:gd name="T33" fmla="*/ 283 h 1084"/>
                <a:gd name="T34" fmla="*/ 274 w 605"/>
                <a:gd name="T35" fmla="*/ 283 h 1084"/>
                <a:gd name="T36" fmla="*/ 321 w 605"/>
                <a:gd name="T37" fmla="*/ 271 h 1084"/>
                <a:gd name="T38" fmla="*/ 328 w 605"/>
                <a:gd name="T39" fmla="*/ 280 h 1084"/>
                <a:gd name="T40" fmla="*/ 312 w 605"/>
                <a:gd name="T41" fmla="*/ 1012 h 1084"/>
                <a:gd name="T42" fmla="*/ 271 w 605"/>
                <a:gd name="T43" fmla="*/ 1046 h 1084"/>
                <a:gd name="T44" fmla="*/ 348 w 605"/>
                <a:gd name="T45" fmla="*/ 1084 h 1084"/>
                <a:gd name="T46" fmla="*/ 425 w 605"/>
                <a:gd name="T47" fmla="*/ 1046 h 1084"/>
                <a:gd name="T48" fmla="*/ 383 w 605"/>
                <a:gd name="T49" fmla="*/ 1012 h 1084"/>
                <a:gd name="T50" fmla="*/ 371 w 605"/>
                <a:gd name="T51" fmla="*/ 431 h 1084"/>
                <a:gd name="T52" fmla="*/ 331 w 605"/>
                <a:gd name="T53" fmla="*/ 282 h 1084"/>
                <a:gd name="T54" fmla="*/ 348 w 605"/>
                <a:gd name="T55" fmla="*/ 287 h 1084"/>
                <a:gd name="T56" fmla="*/ 349 w 605"/>
                <a:gd name="T57" fmla="*/ 287 h 1084"/>
                <a:gd name="T58" fmla="*/ 432 w 605"/>
                <a:gd name="T59" fmla="*/ 596 h 1084"/>
                <a:gd name="T60" fmla="*/ 444 w 605"/>
                <a:gd name="T61" fmla="*/ 604 h 1084"/>
                <a:gd name="T62" fmla="*/ 456 w 605"/>
                <a:gd name="T63" fmla="*/ 592 h 1084"/>
                <a:gd name="T64" fmla="*/ 448 w 605"/>
                <a:gd name="T65" fmla="*/ 388 h 1084"/>
                <a:gd name="T66" fmla="*/ 414 w 605"/>
                <a:gd name="T67" fmla="*/ 309 h 1084"/>
                <a:gd name="T68" fmla="*/ 414 w 605"/>
                <a:gd name="T69" fmla="*/ 309 h 1084"/>
                <a:gd name="T70" fmla="*/ 376 w 605"/>
                <a:gd name="T71" fmla="*/ 270 h 1084"/>
                <a:gd name="T72" fmla="*/ 379 w 605"/>
                <a:gd name="T73" fmla="*/ 256 h 1084"/>
                <a:gd name="T74" fmla="*/ 377 w 605"/>
                <a:gd name="T75" fmla="*/ 245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5" h="1084">
                  <a:moveTo>
                    <a:pt x="377" y="245"/>
                  </a:moveTo>
                  <a:lnTo>
                    <a:pt x="601" y="21"/>
                  </a:lnTo>
                  <a:cubicBezTo>
                    <a:pt x="604" y="19"/>
                    <a:pt x="605" y="16"/>
                    <a:pt x="605" y="12"/>
                  </a:cubicBezTo>
                  <a:cubicBezTo>
                    <a:pt x="605" y="6"/>
                    <a:pt x="600" y="0"/>
                    <a:pt x="593" y="0"/>
                  </a:cubicBezTo>
                  <a:cubicBezTo>
                    <a:pt x="590" y="0"/>
                    <a:pt x="588" y="1"/>
                    <a:pt x="586" y="2"/>
                  </a:cubicBezTo>
                  <a:lnTo>
                    <a:pt x="413" y="111"/>
                  </a:lnTo>
                  <a:cubicBezTo>
                    <a:pt x="388" y="127"/>
                    <a:pt x="369" y="152"/>
                    <a:pt x="361" y="181"/>
                  </a:cubicBezTo>
                  <a:lnTo>
                    <a:pt x="350" y="225"/>
                  </a:lnTo>
                  <a:lnTo>
                    <a:pt x="348" y="225"/>
                  </a:lnTo>
                  <a:cubicBezTo>
                    <a:pt x="338" y="225"/>
                    <a:pt x="328" y="230"/>
                    <a:pt x="323" y="238"/>
                  </a:cubicBezTo>
                  <a:lnTo>
                    <a:pt x="16" y="155"/>
                  </a:lnTo>
                  <a:cubicBezTo>
                    <a:pt x="15" y="155"/>
                    <a:pt x="13" y="155"/>
                    <a:pt x="12" y="155"/>
                  </a:cubicBezTo>
                  <a:cubicBezTo>
                    <a:pt x="5" y="155"/>
                    <a:pt x="0" y="160"/>
                    <a:pt x="0" y="167"/>
                  </a:cubicBezTo>
                  <a:cubicBezTo>
                    <a:pt x="0" y="172"/>
                    <a:pt x="3" y="176"/>
                    <a:pt x="7" y="178"/>
                  </a:cubicBezTo>
                  <a:lnTo>
                    <a:pt x="188" y="274"/>
                  </a:lnTo>
                  <a:cubicBezTo>
                    <a:pt x="205" y="283"/>
                    <a:pt x="224" y="287"/>
                    <a:pt x="243" y="287"/>
                  </a:cubicBezTo>
                  <a:cubicBezTo>
                    <a:pt x="254" y="287"/>
                    <a:pt x="264" y="286"/>
                    <a:pt x="274" y="283"/>
                  </a:cubicBezTo>
                  <a:lnTo>
                    <a:pt x="274" y="283"/>
                  </a:lnTo>
                  <a:lnTo>
                    <a:pt x="321" y="271"/>
                  </a:lnTo>
                  <a:cubicBezTo>
                    <a:pt x="323" y="275"/>
                    <a:pt x="325" y="278"/>
                    <a:pt x="328" y="280"/>
                  </a:cubicBezTo>
                  <a:lnTo>
                    <a:pt x="312" y="1012"/>
                  </a:lnTo>
                  <a:cubicBezTo>
                    <a:pt x="288" y="1019"/>
                    <a:pt x="271" y="1031"/>
                    <a:pt x="271" y="1046"/>
                  </a:cubicBezTo>
                  <a:cubicBezTo>
                    <a:pt x="271" y="1067"/>
                    <a:pt x="305" y="1084"/>
                    <a:pt x="348" y="1084"/>
                  </a:cubicBezTo>
                  <a:cubicBezTo>
                    <a:pt x="390" y="1084"/>
                    <a:pt x="425" y="1067"/>
                    <a:pt x="425" y="1046"/>
                  </a:cubicBezTo>
                  <a:cubicBezTo>
                    <a:pt x="425" y="1031"/>
                    <a:pt x="408" y="1019"/>
                    <a:pt x="383" y="1012"/>
                  </a:cubicBezTo>
                  <a:lnTo>
                    <a:pt x="371" y="431"/>
                  </a:lnTo>
                  <a:lnTo>
                    <a:pt x="331" y="282"/>
                  </a:lnTo>
                  <a:cubicBezTo>
                    <a:pt x="336" y="285"/>
                    <a:pt x="342" y="287"/>
                    <a:pt x="348" y="287"/>
                  </a:cubicBezTo>
                  <a:lnTo>
                    <a:pt x="349" y="287"/>
                  </a:lnTo>
                  <a:lnTo>
                    <a:pt x="432" y="596"/>
                  </a:lnTo>
                  <a:cubicBezTo>
                    <a:pt x="434" y="601"/>
                    <a:pt x="438" y="604"/>
                    <a:pt x="444" y="604"/>
                  </a:cubicBezTo>
                  <a:cubicBezTo>
                    <a:pt x="451" y="604"/>
                    <a:pt x="456" y="599"/>
                    <a:pt x="456" y="592"/>
                  </a:cubicBezTo>
                  <a:lnTo>
                    <a:pt x="448" y="388"/>
                  </a:lnTo>
                  <a:cubicBezTo>
                    <a:pt x="447" y="358"/>
                    <a:pt x="435" y="330"/>
                    <a:pt x="414" y="309"/>
                  </a:cubicBezTo>
                  <a:lnTo>
                    <a:pt x="414" y="309"/>
                  </a:lnTo>
                  <a:lnTo>
                    <a:pt x="376" y="270"/>
                  </a:lnTo>
                  <a:cubicBezTo>
                    <a:pt x="378" y="266"/>
                    <a:pt x="379" y="261"/>
                    <a:pt x="379" y="256"/>
                  </a:cubicBezTo>
                  <a:cubicBezTo>
                    <a:pt x="379" y="252"/>
                    <a:pt x="379" y="248"/>
                    <a:pt x="377" y="2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1" name="Freeform 2051">
              <a:extLst>
                <a:ext uri="{FF2B5EF4-FFF2-40B4-BE49-F238E27FC236}">
                  <a16:creationId xmlns:a16="http://schemas.microsoft.com/office/drawing/2014/main" id="{4D526472-ABE3-46A8-8E78-DDF23481FF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1063" y="3898901"/>
              <a:ext cx="100012" cy="274638"/>
            </a:xfrm>
            <a:custGeom>
              <a:avLst/>
              <a:gdLst>
                <a:gd name="T0" fmla="*/ 303 w 303"/>
                <a:gd name="T1" fmla="*/ 9 h 815"/>
                <a:gd name="T2" fmla="*/ 266 w 303"/>
                <a:gd name="T3" fmla="*/ 0 h 815"/>
                <a:gd name="T4" fmla="*/ 261 w 303"/>
                <a:gd name="T5" fmla="*/ 15 h 815"/>
                <a:gd name="T6" fmla="*/ 287 w 303"/>
                <a:gd name="T7" fmla="*/ 15 h 815"/>
                <a:gd name="T8" fmla="*/ 297 w 303"/>
                <a:gd name="T9" fmla="*/ 32 h 815"/>
                <a:gd name="T10" fmla="*/ 303 w 303"/>
                <a:gd name="T11" fmla="*/ 9 h 815"/>
                <a:gd name="T12" fmla="*/ 154 w 303"/>
                <a:gd name="T13" fmla="*/ 788 h 815"/>
                <a:gd name="T14" fmla="*/ 122 w 303"/>
                <a:gd name="T15" fmla="*/ 744 h 815"/>
                <a:gd name="T16" fmla="*/ 261 w 303"/>
                <a:gd name="T17" fmla="*/ 179 h 815"/>
                <a:gd name="T18" fmla="*/ 261 w 303"/>
                <a:gd name="T19" fmla="*/ 16 h 815"/>
                <a:gd name="T20" fmla="*/ 54 w 303"/>
                <a:gd name="T21" fmla="*/ 726 h 815"/>
                <a:gd name="T22" fmla="*/ 5 w 303"/>
                <a:gd name="T23" fmla="*/ 748 h 815"/>
                <a:gd name="T24" fmla="*/ 70 w 303"/>
                <a:gd name="T25" fmla="*/ 804 h 815"/>
                <a:gd name="T26" fmla="*/ 154 w 303"/>
                <a:gd name="T27" fmla="*/ 788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3" h="815">
                  <a:moveTo>
                    <a:pt x="303" y="9"/>
                  </a:moveTo>
                  <a:lnTo>
                    <a:pt x="266" y="0"/>
                  </a:lnTo>
                  <a:lnTo>
                    <a:pt x="261" y="15"/>
                  </a:lnTo>
                  <a:lnTo>
                    <a:pt x="287" y="15"/>
                  </a:lnTo>
                  <a:lnTo>
                    <a:pt x="297" y="32"/>
                  </a:lnTo>
                  <a:lnTo>
                    <a:pt x="303" y="9"/>
                  </a:lnTo>
                  <a:close/>
                  <a:moveTo>
                    <a:pt x="154" y="788"/>
                  </a:moveTo>
                  <a:cubicBezTo>
                    <a:pt x="158" y="773"/>
                    <a:pt x="145" y="757"/>
                    <a:pt x="122" y="744"/>
                  </a:cubicBezTo>
                  <a:lnTo>
                    <a:pt x="261" y="179"/>
                  </a:lnTo>
                  <a:lnTo>
                    <a:pt x="261" y="16"/>
                  </a:lnTo>
                  <a:lnTo>
                    <a:pt x="54" y="726"/>
                  </a:lnTo>
                  <a:cubicBezTo>
                    <a:pt x="28" y="726"/>
                    <a:pt x="9" y="734"/>
                    <a:pt x="5" y="748"/>
                  </a:cubicBezTo>
                  <a:cubicBezTo>
                    <a:pt x="0" y="768"/>
                    <a:pt x="29" y="793"/>
                    <a:pt x="70" y="804"/>
                  </a:cubicBezTo>
                  <a:cubicBezTo>
                    <a:pt x="111" y="815"/>
                    <a:pt x="148" y="808"/>
                    <a:pt x="154" y="7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2" name="Freeform 2052">
              <a:extLst>
                <a:ext uri="{FF2B5EF4-FFF2-40B4-BE49-F238E27FC236}">
                  <a16:creationId xmlns:a16="http://schemas.microsoft.com/office/drawing/2014/main" id="{04DD8BCF-4B4B-44E4-9FB9-D35C192C1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9950" y="3838576"/>
              <a:ext cx="209550" cy="184150"/>
            </a:xfrm>
            <a:custGeom>
              <a:avLst/>
              <a:gdLst>
                <a:gd name="T0" fmla="*/ 237 w 628"/>
                <a:gd name="T1" fmla="*/ 194 h 550"/>
                <a:gd name="T2" fmla="*/ 285 w 628"/>
                <a:gd name="T3" fmla="*/ 194 h 550"/>
                <a:gd name="T4" fmla="*/ 307 w 628"/>
                <a:gd name="T5" fmla="*/ 217 h 550"/>
                <a:gd name="T6" fmla="*/ 308 w 628"/>
                <a:gd name="T7" fmla="*/ 217 h 550"/>
                <a:gd name="T8" fmla="*/ 308 w 628"/>
                <a:gd name="T9" fmla="*/ 537 h 550"/>
                <a:gd name="T10" fmla="*/ 317 w 628"/>
                <a:gd name="T11" fmla="*/ 548 h 550"/>
                <a:gd name="T12" fmla="*/ 333 w 628"/>
                <a:gd name="T13" fmla="*/ 539 h 550"/>
                <a:gd name="T14" fmla="*/ 378 w 628"/>
                <a:gd name="T15" fmla="*/ 340 h 550"/>
                <a:gd name="T16" fmla="*/ 365 w 628"/>
                <a:gd name="T17" fmla="*/ 254 h 550"/>
                <a:gd name="T18" fmla="*/ 365 w 628"/>
                <a:gd name="T19" fmla="*/ 254 h 550"/>
                <a:gd name="T20" fmla="*/ 338 w 628"/>
                <a:gd name="T21" fmla="*/ 208 h 550"/>
                <a:gd name="T22" fmla="*/ 345 w 628"/>
                <a:gd name="T23" fmla="*/ 195 h 550"/>
                <a:gd name="T24" fmla="*/ 346 w 628"/>
                <a:gd name="T25" fmla="*/ 183 h 550"/>
                <a:gd name="T26" fmla="*/ 620 w 628"/>
                <a:gd name="T27" fmla="*/ 25 h 550"/>
                <a:gd name="T28" fmla="*/ 626 w 628"/>
                <a:gd name="T29" fmla="*/ 18 h 550"/>
                <a:gd name="T30" fmla="*/ 618 w 628"/>
                <a:gd name="T31" fmla="*/ 3 h 550"/>
                <a:gd name="T32" fmla="*/ 610 w 628"/>
                <a:gd name="T33" fmla="*/ 3 h 550"/>
                <a:gd name="T34" fmla="*/ 416 w 628"/>
                <a:gd name="T35" fmla="*/ 63 h 550"/>
                <a:gd name="T36" fmla="*/ 347 w 628"/>
                <a:gd name="T37" fmla="*/ 118 h 550"/>
                <a:gd name="T38" fmla="*/ 347 w 628"/>
                <a:gd name="T39" fmla="*/ 118 h 550"/>
                <a:gd name="T40" fmla="*/ 325 w 628"/>
                <a:gd name="T41" fmla="*/ 157 h 550"/>
                <a:gd name="T42" fmla="*/ 323 w 628"/>
                <a:gd name="T43" fmla="*/ 156 h 550"/>
                <a:gd name="T44" fmla="*/ 295 w 628"/>
                <a:gd name="T45" fmla="*/ 162 h 550"/>
                <a:gd name="T46" fmla="*/ 21 w 628"/>
                <a:gd name="T47" fmla="*/ 4 h 550"/>
                <a:gd name="T48" fmla="*/ 17 w 628"/>
                <a:gd name="T49" fmla="*/ 2 h 550"/>
                <a:gd name="T50" fmla="*/ 2 w 628"/>
                <a:gd name="T51" fmla="*/ 10 h 550"/>
                <a:gd name="T52" fmla="*/ 6 w 628"/>
                <a:gd name="T53" fmla="*/ 23 h 550"/>
                <a:gd name="T54" fmla="*/ 156 w 628"/>
                <a:gd name="T55" fmla="*/ 162 h 550"/>
                <a:gd name="T56" fmla="*/ 206 w 628"/>
                <a:gd name="T57" fmla="*/ 190 h 550"/>
                <a:gd name="T58" fmla="*/ 237 w 628"/>
                <a:gd name="T59" fmla="*/ 194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28" h="550">
                  <a:moveTo>
                    <a:pt x="237" y="194"/>
                  </a:moveTo>
                  <a:lnTo>
                    <a:pt x="285" y="194"/>
                  </a:lnTo>
                  <a:cubicBezTo>
                    <a:pt x="287" y="205"/>
                    <a:pt x="296" y="214"/>
                    <a:pt x="307" y="217"/>
                  </a:cubicBezTo>
                  <a:lnTo>
                    <a:pt x="308" y="217"/>
                  </a:lnTo>
                  <a:lnTo>
                    <a:pt x="308" y="537"/>
                  </a:lnTo>
                  <a:cubicBezTo>
                    <a:pt x="309" y="542"/>
                    <a:pt x="312" y="547"/>
                    <a:pt x="317" y="548"/>
                  </a:cubicBezTo>
                  <a:cubicBezTo>
                    <a:pt x="324" y="550"/>
                    <a:pt x="331" y="546"/>
                    <a:pt x="333" y="539"/>
                  </a:cubicBezTo>
                  <a:lnTo>
                    <a:pt x="378" y="340"/>
                  </a:lnTo>
                  <a:cubicBezTo>
                    <a:pt x="384" y="311"/>
                    <a:pt x="380" y="280"/>
                    <a:pt x="365" y="254"/>
                  </a:cubicBezTo>
                  <a:lnTo>
                    <a:pt x="365" y="254"/>
                  </a:lnTo>
                  <a:lnTo>
                    <a:pt x="338" y="208"/>
                  </a:lnTo>
                  <a:cubicBezTo>
                    <a:pt x="341" y="204"/>
                    <a:pt x="344" y="200"/>
                    <a:pt x="345" y="195"/>
                  </a:cubicBezTo>
                  <a:cubicBezTo>
                    <a:pt x="346" y="191"/>
                    <a:pt x="347" y="187"/>
                    <a:pt x="346" y="183"/>
                  </a:cubicBezTo>
                  <a:lnTo>
                    <a:pt x="620" y="25"/>
                  </a:lnTo>
                  <a:cubicBezTo>
                    <a:pt x="623" y="24"/>
                    <a:pt x="626" y="21"/>
                    <a:pt x="626" y="18"/>
                  </a:cubicBezTo>
                  <a:cubicBezTo>
                    <a:pt x="628" y="11"/>
                    <a:pt x="624" y="5"/>
                    <a:pt x="618" y="3"/>
                  </a:cubicBezTo>
                  <a:cubicBezTo>
                    <a:pt x="615" y="2"/>
                    <a:pt x="613" y="2"/>
                    <a:pt x="610" y="3"/>
                  </a:cubicBezTo>
                  <a:lnTo>
                    <a:pt x="416" y="63"/>
                  </a:lnTo>
                  <a:cubicBezTo>
                    <a:pt x="387" y="72"/>
                    <a:pt x="363" y="92"/>
                    <a:pt x="347" y="118"/>
                  </a:cubicBezTo>
                  <a:lnTo>
                    <a:pt x="347" y="118"/>
                  </a:lnTo>
                  <a:lnTo>
                    <a:pt x="325" y="157"/>
                  </a:lnTo>
                  <a:lnTo>
                    <a:pt x="323" y="156"/>
                  </a:lnTo>
                  <a:cubicBezTo>
                    <a:pt x="313" y="154"/>
                    <a:pt x="303" y="156"/>
                    <a:pt x="295" y="162"/>
                  </a:cubicBezTo>
                  <a:lnTo>
                    <a:pt x="21" y="4"/>
                  </a:lnTo>
                  <a:cubicBezTo>
                    <a:pt x="19" y="3"/>
                    <a:pt x="18" y="2"/>
                    <a:pt x="17" y="2"/>
                  </a:cubicBezTo>
                  <a:cubicBezTo>
                    <a:pt x="10" y="0"/>
                    <a:pt x="3" y="4"/>
                    <a:pt x="2" y="10"/>
                  </a:cubicBezTo>
                  <a:cubicBezTo>
                    <a:pt x="0" y="15"/>
                    <a:pt x="2" y="20"/>
                    <a:pt x="6" y="23"/>
                  </a:cubicBezTo>
                  <a:lnTo>
                    <a:pt x="156" y="162"/>
                  </a:lnTo>
                  <a:cubicBezTo>
                    <a:pt x="170" y="175"/>
                    <a:pt x="187" y="185"/>
                    <a:pt x="206" y="190"/>
                  </a:cubicBezTo>
                  <a:cubicBezTo>
                    <a:pt x="216" y="192"/>
                    <a:pt x="226" y="194"/>
                    <a:pt x="237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3" name="Freeform 2053">
              <a:extLst>
                <a:ext uri="{FF2B5EF4-FFF2-40B4-BE49-F238E27FC236}">
                  <a16:creationId xmlns:a16="http://schemas.microsoft.com/office/drawing/2014/main" id="{9622593E-EC84-435E-9BCC-F778C694A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3088" y="4338639"/>
              <a:ext cx="63500" cy="103188"/>
            </a:xfrm>
            <a:custGeom>
              <a:avLst/>
              <a:gdLst>
                <a:gd name="T0" fmla="*/ 28 w 194"/>
                <a:gd name="T1" fmla="*/ 176 h 307"/>
                <a:gd name="T2" fmla="*/ 28 w 194"/>
                <a:gd name="T3" fmla="*/ 172 h 307"/>
                <a:gd name="T4" fmla="*/ 28 w 194"/>
                <a:gd name="T5" fmla="*/ 167 h 307"/>
                <a:gd name="T6" fmla="*/ 11 w 194"/>
                <a:gd name="T7" fmla="*/ 130 h 307"/>
                <a:gd name="T8" fmla="*/ 0 w 194"/>
                <a:gd name="T9" fmla="*/ 72 h 307"/>
                <a:gd name="T10" fmla="*/ 3 w 194"/>
                <a:gd name="T11" fmla="*/ 44 h 307"/>
                <a:gd name="T12" fmla="*/ 135 w 194"/>
                <a:gd name="T13" fmla="*/ 8 h 307"/>
                <a:gd name="T14" fmla="*/ 132 w 194"/>
                <a:gd name="T15" fmla="*/ 193 h 307"/>
                <a:gd name="T16" fmla="*/ 132 w 194"/>
                <a:gd name="T17" fmla="*/ 194 h 307"/>
                <a:gd name="T18" fmla="*/ 159 w 194"/>
                <a:gd name="T19" fmla="*/ 220 h 307"/>
                <a:gd name="T20" fmla="*/ 159 w 194"/>
                <a:gd name="T21" fmla="*/ 220 h 307"/>
                <a:gd name="T22" fmla="*/ 164 w 194"/>
                <a:gd name="T23" fmla="*/ 220 h 307"/>
                <a:gd name="T24" fmla="*/ 181 w 194"/>
                <a:gd name="T25" fmla="*/ 225 h 307"/>
                <a:gd name="T26" fmla="*/ 194 w 194"/>
                <a:gd name="T27" fmla="*/ 250 h 307"/>
                <a:gd name="T28" fmla="*/ 193 w 194"/>
                <a:gd name="T29" fmla="*/ 259 h 307"/>
                <a:gd name="T30" fmla="*/ 87 w 194"/>
                <a:gd name="T31" fmla="*/ 307 h 307"/>
                <a:gd name="T32" fmla="*/ 26 w 194"/>
                <a:gd name="T33" fmla="*/ 265 h 307"/>
                <a:gd name="T34" fmla="*/ 22 w 194"/>
                <a:gd name="T35" fmla="*/ 234 h 307"/>
                <a:gd name="T36" fmla="*/ 24 w 194"/>
                <a:gd name="T37" fmla="*/ 211 h 307"/>
                <a:gd name="T38" fmla="*/ 28 w 194"/>
                <a:gd name="T39" fmla="*/ 176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4" h="307">
                  <a:moveTo>
                    <a:pt x="28" y="176"/>
                  </a:moveTo>
                  <a:cubicBezTo>
                    <a:pt x="28" y="175"/>
                    <a:pt x="28" y="173"/>
                    <a:pt x="28" y="172"/>
                  </a:cubicBezTo>
                  <a:cubicBezTo>
                    <a:pt x="28" y="170"/>
                    <a:pt x="28" y="169"/>
                    <a:pt x="28" y="167"/>
                  </a:cubicBezTo>
                  <a:cubicBezTo>
                    <a:pt x="23" y="154"/>
                    <a:pt x="17" y="142"/>
                    <a:pt x="11" y="130"/>
                  </a:cubicBezTo>
                  <a:cubicBezTo>
                    <a:pt x="4" y="111"/>
                    <a:pt x="0" y="91"/>
                    <a:pt x="0" y="72"/>
                  </a:cubicBezTo>
                  <a:cubicBezTo>
                    <a:pt x="0" y="63"/>
                    <a:pt x="1" y="53"/>
                    <a:pt x="3" y="44"/>
                  </a:cubicBezTo>
                  <a:cubicBezTo>
                    <a:pt x="24" y="0"/>
                    <a:pt x="96" y="15"/>
                    <a:pt x="135" y="8"/>
                  </a:cubicBezTo>
                  <a:cubicBezTo>
                    <a:pt x="140" y="8"/>
                    <a:pt x="135" y="135"/>
                    <a:pt x="132" y="193"/>
                  </a:cubicBezTo>
                  <a:cubicBezTo>
                    <a:pt x="132" y="193"/>
                    <a:pt x="132" y="194"/>
                    <a:pt x="132" y="194"/>
                  </a:cubicBezTo>
                  <a:cubicBezTo>
                    <a:pt x="132" y="209"/>
                    <a:pt x="144" y="220"/>
                    <a:pt x="159" y="220"/>
                  </a:cubicBezTo>
                  <a:cubicBezTo>
                    <a:pt x="159" y="220"/>
                    <a:pt x="159" y="220"/>
                    <a:pt x="159" y="220"/>
                  </a:cubicBezTo>
                  <a:cubicBezTo>
                    <a:pt x="161" y="220"/>
                    <a:pt x="162" y="220"/>
                    <a:pt x="164" y="220"/>
                  </a:cubicBezTo>
                  <a:cubicBezTo>
                    <a:pt x="170" y="220"/>
                    <a:pt x="176" y="222"/>
                    <a:pt x="181" y="225"/>
                  </a:cubicBezTo>
                  <a:cubicBezTo>
                    <a:pt x="189" y="230"/>
                    <a:pt x="194" y="240"/>
                    <a:pt x="194" y="250"/>
                  </a:cubicBezTo>
                  <a:cubicBezTo>
                    <a:pt x="194" y="253"/>
                    <a:pt x="194" y="256"/>
                    <a:pt x="193" y="259"/>
                  </a:cubicBezTo>
                  <a:cubicBezTo>
                    <a:pt x="190" y="267"/>
                    <a:pt x="156" y="307"/>
                    <a:pt x="87" y="307"/>
                  </a:cubicBezTo>
                  <a:cubicBezTo>
                    <a:pt x="61" y="306"/>
                    <a:pt x="37" y="290"/>
                    <a:pt x="26" y="265"/>
                  </a:cubicBezTo>
                  <a:cubicBezTo>
                    <a:pt x="24" y="255"/>
                    <a:pt x="22" y="245"/>
                    <a:pt x="22" y="234"/>
                  </a:cubicBezTo>
                  <a:cubicBezTo>
                    <a:pt x="22" y="227"/>
                    <a:pt x="23" y="219"/>
                    <a:pt x="24" y="211"/>
                  </a:cubicBezTo>
                  <a:cubicBezTo>
                    <a:pt x="26" y="200"/>
                    <a:pt x="27" y="188"/>
                    <a:pt x="28" y="176"/>
                  </a:cubicBezTo>
                  <a:close/>
                </a:path>
              </a:pathLst>
            </a:custGeom>
            <a:solidFill>
              <a:srgbClr val="1C35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4" name="Freeform 2054">
              <a:extLst>
                <a:ext uri="{FF2B5EF4-FFF2-40B4-BE49-F238E27FC236}">
                  <a16:creationId xmlns:a16="http://schemas.microsoft.com/office/drawing/2014/main" id="{B691B14F-4E28-4269-80B8-C9DD2605A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5788" y="4097339"/>
              <a:ext cx="182562" cy="309563"/>
            </a:xfrm>
            <a:custGeom>
              <a:avLst/>
              <a:gdLst>
                <a:gd name="T0" fmla="*/ 513 w 547"/>
                <a:gd name="T1" fmla="*/ 226 h 923"/>
                <a:gd name="T2" fmla="*/ 547 w 547"/>
                <a:gd name="T3" fmla="*/ 753 h 923"/>
                <a:gd name="T4" fmla="*/ 436 w 547"/>
                <a:gd name="T5" fmla="*/ 875 h 923"/>
                <a:gd name="T6" fmla="*/ 69 w 547"/>
                <a:gd name="T7" fmla="*/ 922 h 923"/>
                <a:gd name="T8" fmla="*/ 50 w 547"/>
                <a:gd name="T9" fmla="*/ 737 h 923"/>
                <a:gd name="T10" fmla="*/ 306 w 547"/>
                <a:gd name="T11" fmla="*/ 678 h 923"/>
                <a:gd name="T12" fmla="*/ 257 w 547"/>
                <a:gd name="T13" fmla="*/ 461 h 923"/>
                <a:gd name="T14" fmla="*/ 263 w 547"/>
                <a:gd name="T15" fmla="*/ 77 h 923"/>
                <a:gd name="T16" fmla="*/ 513 w 547"/>
                <a:gd name="T17" fmla="*/ 226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7" h="923">
                  <a:moveTo>
                    <a:pt x="513" y="226"/>
                  </a:moveTo>
                  <a:cubicBezTo>
                    <a:pt x="513" y="226"/>
                    <a:pt x="547" y="651"/>
                    <a:pt x="547" y="753"/>
                  </a:cubicBezTo>
                  <a:cubicBezTo>
                    <a:pt x="547" y="854"/>
                    <a:pt x="499" y="875"/>
                    <a:pt x="436" y="875"/>
                  </a:cubicBezTo>
                  <a:cubicBezTo>
                    <a:pt x="313" y="880"/>
                    <a:pt x="190" y="896"/>
                    <a:pt x="69" y="922"/>
                  </a:cubicBezTo>
                  <a:cubicBezTo>
                    <a:pt x="0" y="923"/>
                    <a:pt x="50" y="737"/>
                    <a:pt x="50" y="737"/>
                  </a:cubicBezTo>
                  <a:lnTo>
                    <a:pt x="306" y="678"/>
                  </a:lnTo>
                  <a:cubicBezTo>
                    <a:pt x="306" y="678"/>
                    <a:pt x="289" y="526"/>
                    <a:pt x="257" y="461"/>
                  </a:cubicBezTo>
                  <a:cubicBezTo>
                    <a:pt x="152" y="265"/>
                    <a:pt x="254" y="139"/>
                    <a:pt x="263" y="77"/>
                  </a:cubicBezTo>
                  <a:cubicBezTo>
                    <a:pt x="275" y="0"/>
                    <a:pt x="513" y="226"/>
                    <a:pt x="513" y="226"/>
                  </a:cubicBezTo>
                  <a:close/>
                </a:path>
              </a:pathLst>
            </a:custGeom>
            <a:solidFill>
              <a:srgbClr val="1C35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5" name="Freeform 2055">
              <a:extLst>
                <a:ext uri="{FF2B5EF4-FFF2-40B4-BE49-F238E27FC236}">
                  <a16:creationId xmlns:a16="http://schemas.microsoft.com/office/drawing/2014/main" id="{C489EEF0-0FA0-4B29-A884-D8EA91146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5025" y="4341814"/>
              <a:ext cx="107950" cy="63500"/>
            </a:xfrm>
            <a:custGeom>
              <a:avLst/>
              <a:gdLst>
                <a:gd name="T0" fmla="*/ 236 w 320"/>
                <a:gd name="T1" fmla="*/ 59 h 188"/>
                <a:gd name="T2" fmla="*/ 315 w 320"/>
                <a:gd name="T3" fmla="*/ 102 h 188"/>
                <a:gd name="T4" fmla="*/ 191 w 320"/>
                <a:gd name="T5" fmla="*/ 161 h 188"/>
                <a:gd name="T6" fmla="*/ 159 w 320"/>
                <a:gd name="T7" fmla="*/ 156 h 188"/>
                <a:gd name="T8" fmla="*/ 21 w 320"/>
                <a:gd name="T9" fmla="*/ 161 h 188"/>
                <a:gd name="T10" fmla="*/ 9 w 320"/>
                <a:gd name="T11" fmla="*/ 46 h 188"/>
                <a:gd name="T12" fmla="*/ 44 w 320"/>
                <a:gd name="T13" fmla="*/ 29 h 188"/>
                <a:gd name="T14" fmla="*/ 131 w 320"/>
                <a:gd name="T15" fmla="*/ 10 h 188"/>
                <a:gd name="T16" fmla="*/ 229 w 320"/>
                <a:gd name="T17" fmla="*/ 60 h 188"/>
                <a:gd name="T18" fmla="*/ 236 w 320"/>
                <a:gd name="T19" fmla="*/ 59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0" h="188">
                  <a:moveTo>
                    <a:pt x="236" y="59"/>
                  </a:moveTo>
                  <a:cubicBezTo>
                    <a:pt x="261" y="61"/>
                    <a:pt x="306" y="56"/>
                    <a:pt x="315" y="102"/>
                  </a:cubicBezTo>
                  <a:cubicBezTo>
                    <a:pt x="320" y="123"/>
                    <a:pt x="268" y="168"/>
                    <a:pt x="191" y="161"/>
                  </a:cubicBezTo>
                  <a:cubicBezTo>
                    <a:pt x="180" y="161"/>
                    <a:pt x="169" y="157"/>
                    <a:pt x="159" y="156"/>
                  </a:cubicBezTo>
                  <a:cubicBezTo>
                    <a:pt x="115" y="150"/>
                    <a:pt x="62" y="188"/>
                    <a:pt x="21" y="161"/>
                  </a:cubicBezTo>
                  <a:cubicBezTo>
                    <a:pt x="9" y="153"/>
                    <a:pt x="0" y="108"/>
                    <a:pt x="9" y="46"/>
                  </a:cubicBezTo>
                  <a:cubicBezTo>
                    <a:pt x="20" y="39"/>
                    <a:pt x="32" y="34"/>
                    <a:pt x="44" y="29"/>
                  </a:cubicBezTo>
                  <a:cubicBezTo>
                    <a:pt x="54" y="25"/>
                    <a:pt x="125" y="0"/>
                    <a:pt x="131" y="10"/>
                  </a:cubicBezTo>
                  <a:cubicBezTo>
                    <a:pt x="154" y="41"/>
                    <a:pt x="190" y="60"/>
                    <a:pt x="229" y="60"/>
                  </a:cubicBezTo>
                  <a:cubicBezTo>
                    <a:pt x="231" y="60"/>
                    <a:pt x="233" y="60"/>
                    <a:pt x="236" y="59"/>
                  </a:cubicBezTo>
                  <a:close/>
                </a:path>
              </a:pathLst>
            </a:custGeom>
            <a:solidFill>
              <a:srgbClr val="1C35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6" name="Freeform 2056">
              <a:extLst>
                <a:ext uri="{FF2B5EF4-FFF2-40B4-BE49-F238E27FC236}">
                  <a16:creationId xmlns:a16="http://schemas.microsoft.com/office/drawing/2014/main" id="{B3CFC59F-A2A1-44D6-A52B-3B75111BB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2625" y="4181476"/>
              <a:ext cx="211137" cy="187325"/>
            </a:xfrm>
            <a:custGeom>
              <a:avLst/>
              <a:gdLst>
                <a:gd name="T0" fmla="*/ 493 w 632"/>
                <a:gd name="T1" fmla="*/ 0 h 559"/>
                <a:gd name="T2" fmla="*/ 9 w 632"/>
                <a:gd name="T3" fmla="*/ 49 h 559"/>
                <a:gd name="T4" fmla="*/ 203 w 632"/>
                <a:gd name="T5" fmla="*/ 287 h 559"/>
                <a:gd name="T6" fmla="*/ 439 w 632"/>
                <a:gd name="T7" fmla="*/ 230 h 559"/>
                <a:gd name="T8" fmla="*/ 461 w 632"/>
                <a:gd name="T9" fmla="*/ 534 h 559"/>
                <a:gd name="T10" fmla="*/ 621 w 632"/>
                <a:gd name="T11" fmla="*/ 559 h 559"/>
                <a:gd name="T12" fmla="*/ 627 w 632"/>
                <a:gd name="T13" fmla="*/ 146 h 559"/>
                <a:gd name="T14" fmla="*/ 493 w 632"/>
                <a:gd name="T15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2" h="559">
                  <a:moveTo>
                    <a:pt x="493" y="0"/>
                  </a:moveTo>
                  <a:cubicBezTo>
                    <a:pt x="388" y="0"/>
                    <a:pt x="71" y="33"/>
                    <a:pt x="9" y="49"/>
                  </a:cubicBezTo>
                  <a:cubicBezTo>
                    <a:pt x="0" y="187"/>
                    <a:pt x="43" y="300"/>
                    <a:pt x="203" y="287"/>
                  </a:cubicBezTo>
                  <a:cubicBezTo>
                    <a:pt x="203" y="287"/>
                    <a:pt x="357" y="262"/>
                    <a:pt x="439" y="230"/>
                  </a:cubicBezTo>
                  <a:lnTo>
                    <a:pt x="461" y="534"/>
                  </a:lnTo>
                  <a:lnTo>
                    <a:pt x="621" y="559"/>
                  </a:lnTo>
                  <a:cubicBezTo>
                    <a:pt x="621" y="559"/>
                    <a:pt x="613" y="318"/>
                    <a:pt x="627" y="146"/>
                  </a:cubicBezTo>
                  <a:cubicBezTo>
                    <a:pt x="632" y="88"/>
                    <a:pt x="599" y="0"/>
                    <a:pt x="493" y="0"/>
                  </a:cubicBezTo>
                  <a:close/>
                </a:path>
              </a:pathLst>
            </a:custGeom>
            <a:solidFill>
              <a:srgbClr val="1C35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7" name="Freeform 2057">
              <a:extLst>
                <a:ext uri="{FF2B5EF4-FFF2-40B4-BE49-F238E27FC236}">
                  <a16:creationId xmlns:a16="http://schemas.microsoft.com/office/drawing/2014/main" id="{C2216B49-4E6C-4EEB-92E9-778B6F496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9775" y="3835401"/>
              <a:ext cx="96837" cy="100013"/>
            </a:xfrm>
            <a:custGeom>
              <a:avLst/>
              <a:gdLst>
                <a:gd name="T0" fmla="*/ 0 w 288"/>
                <a:gd name="T1" fmla="*/ 97 h 298"/>
                <a:gd name="T2" fmla="*/ 87 w 288"/>
                <a:gd name="T3" fmla="*/ 288 h 298"/>
                <a:gd name="T4" fmla="*/ 139 w 288"/>
                <a:gd name="T5" fmla="*/ 298 h 298"/>
                <a:gd name="T6" fmla="*/ 288 w 288"/>
                <a:gd name="T7" fmla="*/ 149 h 298"/>
                <a:gd name="T8" fmla="*/ 139 w 288"/>
                <a:gd name="T9" fmla="*/ 0 h 298"/>
                <a:gd name="T10" fmla="*/ 0 w 288"/>
                <a:gd name="T11" fmla="*/ 97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" h="298">
                  <a:moveTo>
                    <a:pt x="0" y="97"/>
                  </a:moveTo>
                  <a:cubicBezTo>
                    <a:pt x="31" y="183"/>
                    <a:pt x="10" y="260"/>
                    <a:pt x="87" y="288"/>
                  </a:cubicBezTo>
                  <a:cubicBezTo>
                    <a:pt x="104" y="295"/>
                    <a:pt x="121" y="298"/>
                    <a:pt x="139" y="298"/>
                  </a:cubicBezTo>
                  <a:cubicBezTo>
                    <a:pt x="222" y="298"/>
                    <a:pt x="288" y="231"/>
                    <a:pt x="288" y="149"/>
                  </a:cubicBezTo>
                  <a:cubicBezTo>
                    <a:pt x="288" y="66"/>
                    <a:pt x="222" y="0"/>
                    <a:pt x="139" y="0"/>
                  </a:cubicBezTo>
                  <a:cubicBezTo>
                    <a:pt x="77" y="0"/>
                    <a:pt x="21" y="38"/>
                    <a:pt x="0" y="97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8" name="Freeform 2058">
              <a:extLst>
                <a:ext uri="{FF2B5EF4-FFF2-40B4-BE49-F238E27FC236}">
                  <a16:creationId xmlns:a16="http://schemas.microsoft.com/office/drawing/2014/main" id="{3DA97C44-030E-4407-9482-7898D59AA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3900" y="3817939"/>
              <a:ext cx="103187" cy="174625"/>
            </a:xfrm>
            <a:custGeom>
              <a:avLst/>
              <a:gdLst>
                <a:gd name="T0" fmla="*/ 3 w 313"/>
                <a:gd name="T1" fmla="*/ 199 h 521"/>
                <a:gd name="T2" fmla="*/ 21 w 313"/>
                <a:gd name="T3" fmla="*/ 230 h 521"/>
                <a:gd name="T4" fmla="*/ 13 w 313"/>
                <a:gd name="T5" fmla="*/ 257 h 521"/>
                <a:gd name="T6" fmla="*/ 1 w 313"/>
                <a:gd name="T7" fmla="*/ 297 h 521"/>
                <a:gd name="T8" fmla="*/ 0 w 313"/>
                <a:gd name="T9" fmla="*/ 310 h 521"/>
                <a:gd name="T10" fmla="*/ 4 w 313"/>
                <a:gd name="T11" fmla="*/ 331 h 521"/>
                <a:gd name="T12" fmla="*/ 55 w 313"/>
                <a:gd name="T13" fmla="*/ 376 h 521"/>
                <a:gd name="T14" fmla="*/ 63 w 313"/>
                <a:gd name="T15" fmla="*/ 403 h 521"/>
                <a:gd name="T16" fmla="*/ 63 w 313"/>
                <a:gd name="T17" fmla="*/ 411 h 521"/>
                <a:gd name="T18" fmla="*/ 52 w 313"/>
                <a:gd name="T19" fmla="*/ 456 h 521"/>
                <a:gd name="T20" fmla="*/ 52 w 313"/>
                <a:gd name="T21" fmla="*/ 459 h 521"/>
                <a:gd name="T22" fmla="*/ 63 w 313"/>
                <a:gd name="T23" fmla="*/ 498 h 521"/>
                <a:gd name="T24" fmla="*/ 112 w 313"/>
                <a:gd name="T25" fmla="*/ 521 h 521"/>
                <a:gd name="T26" fmla="*/ 114 w 313"/>
                <a:gd name="T27" fmla="*/ 521 h 521"/>
                <a:gd name="T28" fmla="*/ 171 w 313"/>
                <a:gd name="T29" fmla="*/ 511 h 521"/>
                <a:gd name="T30" fmla="*/ 206 w 313"/>
                <a:gd name="T31" fmla="*/ 496 h 521"/>
                <a:gd name="T32" fmla="*/ 227 w 313"/>
                <a:gd name="T33" fmla="*/ 465 h 521"/>
                <a:gd name="T34" fmla="*/ 227 w 313"/>
                <a:gd name="T35" fmla="*/ 418 h 521"/>
                <a:gd name="T36" fmla="*/ 252 w 313"/>
                <a:gd name="T37" fmla="*/ 365 h 521"/>
                <a:gd name="T38" fmla="*/ 296 w 313"/>
                <a:gd name="T39" fmla="*/ 295 h 521"/>
                <a:gd name="T40" fmla="*/ 313 w 313"/>
                <a:gd name="T41" fmla="*/ 217 h 521"/>
                <a:gd name="T42" fmla="*/ 302 w 313"/>
                <a:gd name="T43" fmla="*/ 154 h 521"/>
                <a:gd name="T44" fmla="*/ 50 w 313"/>
                <a:gd name="T45" fmla="*/ 133 h 521"/>
                <a:gd name="T46" fmla="*/ 46 w 313"/>
                <a:gd name="T47" fmla="*/ 178 h 521"/>
                <a:gd name="T48" fmla="*/ 3 w 313"/>
                <a:gd name="T49" fmla="*/ 199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3" h="521">
                  <a:moveTo>
                    <a:pt x="3" y="199"/>
                  </a:moveTo>
                  <a:cubicBezTo>
                    <a:pt x="3" y="215"/>
                    <a:pt x="20" y="220"/>
                    <a:pt x="21" y="230"/>
                  </a:cubicBezTo>
                  <a:cubicBezTo>
                    <a:pt x="21" y="240"/>
                    <a:pt x="18" y="249"/>
                    <a:pt x="13" y="257"/>
                  </a:cubicBezTo>
                  <a:cubicBezTo>
                    <a:pt x="7" y="269"/>
                    <a:pt x="3" y="283"/>
                    <a:pt x="1" y="297"/>
                  </a:cubicBezTo>
                  <a:cubicBezTo>
                    <a:pt x="0" y="301"/>
                    <a:pt x="0" y="306"/>
                    <a:pt x="0" y="310"/>
                  </a:cubicBezTo>
                  <a:cubicBezTo>
                    <a:pt x="0" y="317"/>
                    <a:pt x="1" y="324"/>
                    <a:pt x="4" y="331"/>
                  </a:cubicBezTo>
                  <a:cubicBezTo>
                    <a:pt x="14" y="354"/>
                    <a:pt x="40" y="358"/>
                    <a:pt x="55" y="376"/>
                  </a:cubicBezTo>
                  <a:cubicBezTo>
                    <a:pt x="60" y="384"/>
                    <a:pt x="63" y="393"/>
                    <a:pt x="63" y="403"/>
                  </a:cubicBezTo>
                  <a:cubicBezTo>
                    <a:pt x="63" y="405"/>
                    <a:pt x="63" y="408"/>
                    <a:pt x="63" y="411"/>
                  </a:cubicBezTo>
                  <a:cubicBezTo>
                    <a:pt x="58" y="426"/>
                    <a:pt x="54" y="440"/>
                    <a:pt x="52" y="456"/>
                  </a:cubicBezTo>
                  <a:cubicBezTo>
                    <a:pt x="52" y="457"/>
                    <a:pt x="52" y="458"/>
                    <a:pt x="52" y="459"/>
                  </a:cubicBezTo>
                  <a:cubicBezTo>
                    <a:pt x="52" y="473"/>
                    <a:pt x="56" y="486"/>
                    <a:pt x="63" y="498"/>
                  </a:cubicBezTo>
                  <a:cubicBezTo>
                    <a:pt x="75" y="513"/>
                    <a:pt x="93" y="521"/>
                    <a:pt x="112" y="521"/>
                  </a:cubicBezTo>
                  <a:cubicBezTo>
                    <a:pt x="113" y="521"/>
                    <a:pt x="113" y="521"/>
                    <a:pt x="114" y="521"/>
                  </a:cubicBezTo>
                  <a:cubicBezTo>
                    <a:pt x="133" y="521"/>
                    <a:pt x="152" y="517"/>
                    <a:pt x="171" y="511"/>
                  </a:cubicBezTo>
                  <a:cubicBezTo>
                    <a:pt x="183" y="508"/>
                    <a:pt x="195" y="503"/>
                    <a:pt x="206" y="496"/>
                  </a:cubicBezTo>
                  <a:cubicBezTo>
                    <a:pt x="217" y="489"/>
                    <a:pt x="225" y="478"/>
                    <a:pt x="227" y="465"/>
                  </a:cubicBezTo>
                  <a:cubicBezTo>
                    <a:pt x="228" y="448"/>
                    <a:pt x="222" y="435"/>
                    <a:pt x="227" y="418"/>
                  </a:cubicBezTo>
                  <a:cubicBezTo>
                    <a:pt x="232" y="399"/>
                    <a:pt x="240" y="381"/>
                    <a:pt x="252" y="365"/>
                  </a:cubicBezTo>
                  <a:cubicBezTo>
                    <a:pt x="268" y="343"/>
                    <a:pt x="283" y="319"/>
                    <a:pt x="296" y="295"/>
                  </a:cubicBezTo>
                  <a:cubicBezTo>
                    <a:pt x="307" y="270"/>
                    <a:pt x="313" y="244"/>
                    <a:pt x="313" y="217"/>
                  </a:cubicBezTo>
                  <a:cubicBezTo>
                    <a:pt x="313" y="195"/>
                    <a:pt x="309" y="174"/>
                    <a:pt x="302" y="154"/>
                  </a:cubicBezTo>
                  <a:cubicBezTo>
                    <a:pt x="271" y="80"/>
                    <a:pt x="116" y="0"/>
                    <a:pt x="50" y="133"/>
                  </a:cubicBezTo>
                  <a:cubicBezTo>
                    <a:pt x="48" y="145"/>
                    <a:pt x="57" y="173"/>
                    <a:pt x="46" y="178"/>
                  </a:cubicBezTo>
                  <a:cubicBezTo>
                    <a:pt x="36" y="183"/>
                    <a:pt x="3" y="183"/>
                    <a:pt x="3" y="199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9" name="Freeform 2059">
              <a:extLst>
                <a:ext uri="{FF2B5EF4-FFF2-40B4-BE49-F238E27FC236}">
                  <a16:creationId xmlns:a16="http://schemas.microsoft.com/office/drawing/2014/main" id="{865A1A4B-C861-4BA1-B210-31AEF9D3B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2000" y="3843339"/>
              <a:ext cx="79375" cy="106363"/>
            </a:xfrm>
            <a:custGeom>
              <a:avLst/>
              <a:gdLst>
                <a:gd name="T0" fmla="*/ 56 w 236"/>
                <a:gd name="T1" fmla="*/ 26 h 319"/>
                <a:gd name="T2" fmla="*/ 105 w 236"/>
                <a:gd name="T3" fmla="*/ 13 h 319"/>
                <a:gd name="T4" fmla="*/ 139 w 236"/>
                <a:gd name="T5" fmla="*/ 0 h 319"/>
                <a:gd name="T6" fmla="*/ 211 w 236"/>
                <a:gd name="T7" fmla="*/ 24 h 319"/>
                <a:gd name="T8" fmla="*/ 236 w 236"/>
                <a:gd name="T9" fmla="*/ 88 h 319"/>
                <a:gd name="T10" fmla="*/ 236 w 236"/>
                <a:gd name="T11" fmla="*/ 92 h 319"/>
                <a:gd name="T12" fmla="*/ 224 w 236"/>
                <a:gd name="T13" fmla="*/ 145 h 319"/>
                <a:gd name="T14" fmla="*/ 224 w 236"/>
                <a:gd name="T15" fmla="*/ 192 h 319"/>
                <a:gd name="T16" fmla="*/ 174 w 236"/>
                <a:gd name="T17" fmla="*/ 258 h 319"/>
                <a:gd name="T18" fmla="*/ 145 w 236"/>
                <a:gd name="T19" fmla="*/ 288 h 319"/>
                <a:gd name="T20" fmla="*/ 118 w 236"/>
                <a:gd name="T21" fmla="*/ 314 h 319"/>
                <a:gd name="T22" fmla="*/ 63 w 236"/>
                <a:gd name="T23" fmla="*/ 289 h 319"/>
                <a:gd name="T24" fmla="*/ 34 w 236"/>
                <a:gd name="T25" fmla="*/ 231 h 319"/>
                <a:gd name="T26" fmla="*/ 24 w 236"/>
                <a:gd name="T27" fmla="*/ 181 h 319"/>
                <a:gd name="T28" fmla="*/ 10 w 236"/>
                <a:gd name="T29" fmla="*/ 168 h 319"/>
                <a:gd name="T30" fmla="*/ 0 w 236"/>
                <a:gd name="T31" fmla="*/ 138 h 319"/>
                <a:gd name="T32" fmla="*/ 7 w 236"/>
                <a:gd name="T33" fmla="*/ 113 h 319"/>
                <a:gd name="T34" fmla="*/ 20 w 236"/>
                <a:gd name="T35" fmla="*/ 91 h 319"/>
                <a:gd name="T36" fmla="*/ 25 w 236"/>
                <a:gd name="T37" fmla="*/ 64 h 319"/>
                <a:gd name="T38" fmla="*/ 56 w 236"/>
                <a:gd name="T39" fmla="*/ 2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6" h="319">
                  <a:moveTo>
                    <a:pt x="56" y="26"/>
                  </a:moveTo>
                  <a:cubicBezTo>
                    <a:pt x="72" y="19"/>
                    <a:pt x="89" y="20"/>
                    <a:pt x="105" y="13"/>
                  </a:cubicBezTo>
                  <a:cubicBezTo>
                    <a:pt x="115" y="6"/>
                    <a:pt x="127" y="2"/>
                    <a:pt x="139" y="0"/>
                  </a:cubicBezTo>
                  <a:cubicBezTo>
                    <a:pt x="167" y="0"/>
                    <a:pt x="190" y="2"/>
                    <a:pt x="211" y="24"/>
                  </a:cubicBezTo>
                  <a:cubicBezTo>
                    <a:pt x="227" y="41"/>
                    <a:pt x="236" y="64"/>
                    <a:pt x="236" y="88"/>
                  </a:cubicBezTo>
                  <a:cubicBezTo>
                    <a:pt x="236" y="89"/>
                    <a:pt x="236" y="91"/>
                    <a:pt x="236" y="92"/>
                  </a:cubicBezTo>
                  <a:cubicBezTo>
                    <a:pt x="233" y="110"/>
                    <a:pt x="229" y="128"/>
                    <a:pt x="224" y="145"/>
                  </a:cubicBezTo>
                  <a:cubicBezTo>
                    <a:pt x="220" y="161"/>
                    <a:pt x="226" y="176"/>
                    <a:pt x="224" y="192"/>
                  </a:cubicBezTo>
                  <a:cubicBezTo>
                    <a:pt x="220" y="219"/>
                    <a:pt x="192" y="240"/>
                    <a:pt x="174" y="258"/>
                  </a:cubicBezTo>
                  <a:cubicBezTo>
                    <a:pt x="164" y="268"/>
                    <a:pt x="155" y="278"/>
                    <a:pt x="145" y="288"/>
                  </a:cubicBezTo>
                  <a:cubicBezTo>
                    <a:pt x="138" y="295"/>
                    <a:pt x="128" y="312"/>
                    <a:pt x="118" y="314"/>
                  </a:cubicBezTo>
                  <a:cubicBezTo>
                    <a:pt x="101" y="319"/>
                    <a:pt x="75" y="300"/>
                    <a:pt x="63" y="289"/>
                  </a:cubicBezTo>
                  <a:cubicBezTo>
                    <a:pt x="47" y="274"/>
                    <a:pt x="37" y="253"/>
                    <a:pt x="34" y="231"/>
                  </a:cubicBezTo>
                  <a:cubicBezTo>
                    <a:pt x="32" y="213"/>
                    <a:pt x="34" y="195"/>
                    <a:pt x="24" y="181"/>
                  </a:cubicBezTo>
                  <a:cubicBezTo>
                    <a:pt x="20" y="176"/>
                    <a:pt x="14" y="172"/>
                    <a:pt x="10" y="168"/>
                  </a:cubicBezTo>
                  <a:cubicBezTo>
                    <a:pt x="3" y="159"/>
                    <a:pt x="0" y="149"/>
                    <a:pt x="0" y="138"/>
                  </a:cubicBezTo>
                  <a:cubicBezTo>
                    <a:pt x="0" y="129"/>
                    <a:pt x="2" y="120"/>
                    <a:pt x="7" y="113"/>
                  </a:cubicBezTo>
                  <a:cubicBezTo>
                    <a:pt x="12" y="106"/>
                    <a:pt x="16" y="99"/>
                    <a:pt x="20" y="91"/>
                  </a:cubicBezTo>
                  <a:cubicBezTo>
                    <a:pt x="22" y="82"/>
                    <a:pt x="24" y="73"/>
                    <a:pt x="25" y="64"/>
                  </a:cubicBezTo>
                  <a:cubicBezTo>
                    <a:pt x="29" y="47"/>
                    <a:pt x="40" y="33"/>
                    <a:pt x="56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0" name="Freeform 2060">
              <a:extLst>
                <a:ext uri="{FF2B5EF4-FFF2-40B4-BE49-F238E27FC236}">
                  <a16:creationId xmlns:a16="http://schemas.microsoft.com/office/drawing/2014/main" id="{A931B761-CB5B-43BE-992C-4446250D6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4063" y="3884614"/>
              <a:ext cx="36512" cy="41275"/>
            </a:xfrm>
            <a:custGeom>
              <a:avLst/>
              <a:gdLst>
                <a:gd name="T0" fmla="*/ 91 w 110"/>
                <a:gd name="T1" fmla="*/ 18 h 123"/>
                <a:gd name="T2" fmla="*/ 18 w 110"/>
                <a:gd name="T3" fmla="*/ 40 h 123"/>
                <a:gd name="T4" fmla="*/ 14 w 110"/>
                <a:gd name="T5" fmla="*/ 109 h 123"/>
                <a:gd name="T6" fmla="*/ 79 w 110"/>
                <a:gd name="T7" fmla="*/ 98 h 123"/>
                <a:gd name="T8" fmla="*/ 91 w 110"/>
                <a:gd name="T9" fmla="*/ 1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3">
                  <a:moveTo>
                    <a:pt x="91" y="18"/>
                  </a:moveTo>
                  <a:cubicBezTo>
                    <a:pt x="72" y="0"/>
                    <a:pt x="38" y="12"/>
                    <a:pt x="18" y="40"/>
                  </a:cubicBezTo>
                  <a:cubicBezTo>
                    <a:pt x="1" y="64"/>
                    <a:pt x="0" y="94"/>
                    <a:pt x="14" y="109"/>
                  </a:cubicBezTo>
                  <a:cubicBezTo>
                    <a:pt x="29" y="123"/>
                    <a:pt x="57" y="120"/>
                    <a:pt x="79" y="98"/>
                  </a:cubicBezTo>
                  <a:cubicBezTo>
                    <a:pt x="102" y="74"/>
                    <a:pt x="110" y="36"/>
                    <a:pt x="91" y="18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1" name="Freeform 2061">
              <a:extLst>
                <a:ext uri="{FF2B5EF4-FFF2-40B4-BE49-F238E27FC236}">
                  <a16:creationId xmlns:a16="http://schemas.microsoft.com/office/drawing/2014/main" id="{78A834DC-CAD1-40AE-9C09-B9C337701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1825" y="3943351"/>
              <a:ext cx="195262" cy="304800"/>
            </a:xfrm>
            <a:custGeom>
              <a:avLst/>
              <a:gdLst>
                <a:gd name="T0" fmla="*/ 47 w 587"/>
                <a:gd name="T1" fmla="*/ 379 h 907"/>
                <a:gd name="T2" fmla="*/ 140 w 587"/>
                <a:gd name="T3" fmla="*/ 172 h 907"/>
                <a:gd name="T4" fmla="*/ 238 w 587"/>
                <a:gd name="T5" fmla="*/ 81 h 907"/>
                <a:gd name="T6" fmla="*/ 301 w 587"/>
                <a:gd name="T7" fmla="*/ 60 h 907"/>
                <a:gd name="T8" fmla="*/ 379 w 587"/>
                <a:gd name="T9" fmla="*/ 10 h 907"/>
                <a:gd name="T10" fmla="*/ 530 w 587"/>
                <a:gd name="T11" fmla="*/ 70 h 907"/>
                <a:gd name="T12" fmla="*/ 587 w 587"/>
                <a:gd name="T13" fmla="*/ 237 h 907"/>
                <a:gd name="T14" fmla="*/ 543 w 587"/>
                <a:gd name="T15" fmla="*/ 715 h 907"/>
                <a:gd name="T16" fmla="*/ 75 w 587"/>
                <a:gd name="T17" fmla="*/ 710 h 907"/>
                <a:gd name="T18" fmla="*/ 123 w 587"/>
                <a:gd name="T19" fmla="*/ 520 h 907"/>
                <a:gd name="T20" fmla="*/ 47 w 587"/>
                <a:gd name="T21" fmla="*/ 379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7" h="907">
                  <a:moveTo>
                    <a:pt x="47" y="379"/>
                  </a:moveTo>
                  <a:cubicBezTo>
                    <a:pt x="94" y="271"/>
                    <a:pt x="140" y="172"/>
                    <a:pt x="140" y="172"/>
                  </a:cubicBezTo>
                  <a:cubicBezTo>
                    <a:pt x="157" y="128"/>
                    <a:pt x="193" y="95"/>
                    <a:pt x="238" y="81"/>
                  </a:cubicBezTo>
                  <a:cubicBezTo>
                    <a:pt x="283" y="67"/>
                    <a:pt x="280" y="67"/>
                    <a:pt x="301" y="60"/>
                  </a:cubicBezTo>
                  <a:cubicBezTo>
                    <a:pt x="322" y="53"/>
                    <a:pt x="315" y="0"/>
                    <a:pt x="379" y="10"/>
                  </a:cubicBezTo>
                  <a:cubicBezTo>
                    <a:pt x="465" y="26"/>
                    <a:pt x="450" y="61"/>
                    <a:pt x="530" y="70"/>
                  </a:cubicBezTo>
                  <a:cubicBezTo>
                    <a:pt x="587" y="82"/>
                    <a:pt x="587" y="118"/>
                    <a:pt x="587" y="237"/>
                  </a:cubicBezTo>
                  <a:cubicBezTo>
                    <a:pt x="587" y="427"/>
                    <a:pt x="541" y="502"/>
                    <a:pt x="543" y="715"/>
                  </a:cubicBezTo>
                  <a:cubicBezTo>
                    <a:pt x="335" y="710"/>
                    <a:pt x="77" y="907"/>
                    <a:pt x="75" y="710"/>
                  </a:cubicBezTo>
                  <a:cubicBezTo>
                    <a:pt x="75" y="643"/>
                    <a:pt x="107" y="589"/>
                    <a:pt x="123" y="520"/>
                  </a:cubicBezTo>
                  <a:cubicBezTo>
                    <a:pt x="32" y="520"/>
                    <a:pt x="0" y="487"/>
                    <a:pt x="47" y="379"/>
                  </a:cubicBezTo>
                  <a:close/>
                </a:path>
              </a:pathLst>
            </a:custGeom>
            <a:solidFill>
              <a:srgbClr val="008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2" name="Freeform 2062">
              <a:extLst>
                <a:ext uri="{FF2B5EF4-FFF2-40B4-BE49-F238E27FC236}">
                  <a16:creationId xmlns:a16="http://schemas.microsoft.com/office/drawing/2014/main" id="{CD1BC34F-6A23-4567-BEAC-E432E7AA3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8988" y="3978276"/>
              <a:ext cx="38100" cy="147638"/>
            </a:xfrm>
            <a:custGeom>
              <a:avLst/>
              <a:gdLst>
                <a:gd name="T0" fmla="*/ 117 w 117"/>
                <a:gd name="T1" fmla="*/ 132 h 440"/>
                <a:gd name="T2" fmla="*/ 117 w 117"/>
                <a:gd name="T3" fmla="*/ 105 h 440"/>
                <a:gd name="T4" fmla="*/ 112 w 117"/>
                <a:gd name="T5" fmla="*/ 17 h 440"/>
                <a:gd name="T6" fmla="*/ 29 w 117"/>
                <a:gd name="T7" fmla="*/ 100 h 440"/>
                <a:gd name="T8" fmla="*/ 0 w 117"/>
                <a:gd name="T9" fmla="*/ 221 h 440"/>
                <a:gd name="T10" fmla="*/ 83 w 117"/>
                <a:gd name="T11" fmla="*/ 440 h 440"/>
                <a:gd name="T12" fmla="*/ 117 w 117"/>
                <a:gd name="T13" fmla="*/ 132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440">
                  <a:moveTo>
                    <a:pt x="117" y="132"/>
                  </a:moveTo>
                  <a:cubicBezTo>
                    <a:pt x="117" y="123"/>
                    <a:pt x="117" y="114"/>
                    <a:pt x="117" y="105"/>
                  </a:cubicBezTo>
                  <a:cubicBezTo>
                    <a:pt x="117" y="76"/>
                    <a:pt x="116" y="46"/>
                    <a:pt x="112" y="17"/>
                  </a:cubicBezTo>
                  <a:cubicBezTo>
                    <a:pt x="64" y="0"/>
                    <a:pt x="45" y="60"/>
                    <a:pt x="29" y="100"/>
                  </a:cubicBezTo>
                  <a:cubicBezTo>
                    <a:pt x="10" y="145"/>
                    <a:pt x="14" y="174"/>
                    <a:pt x="0" y="221"/>
                  </a:cubicBezTo>
                  <a:cubicBezTo>
                    <a:pt x="35" y="297"/>
                    <a:pt x="55" y="376"/>
                    <a:pt x="83" y="440"/>
                  </a:cubicBezTo>
                  <a:cubicBezTo>
                    <a:pt x="96" y="337"/>
                    <a:pt x="117" y="261"/>
                    <a:pt x="117" y="132"/>
                  </a:cubicBezTo>
                  <a:close/>
                </a:path>
              </a:pathLst>
            </a:custGeom>
            <a:solidFill>
              <a:srgbClr val="1C35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3" name="Freeform 2063">
              <a:extLst>
                <a:ext uri="{FF2B5EF4-FFF2-40B4-BE49-F238E27FC236}">
                  <a16:creationId xmlns:a16="http://schemas.microsoft.com/office/drawing/2014/main" id="{5CA97B36-C452-41F9-A187-CEC714D49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6463" y="4044951"/>
              <a:ext cx="71437" cy="58738"/>
            </a:xfrm>
            <a:custGeom>
              <a:avLst/>
              <a:gdLst>
                <a:gd name="T0" fmla="*/ 0 w 214"/>
                <a:gd name="T1" fmla="*/ 97 h 173"/>
                <a:gd name="T2" fmla="*/ 51 w 214"/>
                <a:gd name="T3" fmla="*/ 22 h 173"/>
                <a:gd name="T4" fmla="*/ 64 w 214"/>
                <a:gd name="T5" fmla="*/ 8 h 173"/>
                <a:gd name="T6" fmla="*/ 98 w 214"/>
                <a:gd name="T7" fmla="*/ 6 h 173"/>
                <a:gd name="T8" fmla="*/ 124 w 214"/>
                <a:gd name="T9" fmla="*/ 1 h 173"/>
                <a:gd name="T10" fmla="*/ 131 w 214"/>
                <a:gd name="T11" fmla="*/ 0 h 173"/>
                <a:gd name="T12" fmla="*/ 148 w 214"/>
                <a:gd name="T13" fmla="*/ 5 h 173"/>
                <a:gd name="T14" fmla="*/ 153 w 214"/>
                <a:gd name="T15" fmla="*/ 16 h 173"/>
                <a:gd name="T16" fmla="*/ 148 w 214"/>
                <a:gd name="T17" fmla="*/ 27 h 173"/>
                <a:gd name="T18" fmla="*/ 185 w 214"/>
                <a:gd name="T19" fmla="*/ 15 h 173"/>
                <a:gd name="T20" fmla="*/ 189 w 214"/>
                <a:gd name="T21" fmla="*/ 15 h 173"/>
                <a:gd name="T22" fmla="*/ 204 w 214"/>
                <a:gd name="T23" fmla="*/ 47 h 173"/>
                <a:gd name="T24" fmla="*/ 181 w 214"/>
                <a:gd name="T25" fmla="*/ 60 h 173"/>
                <a:gd name="T26" fmla="*/ 169 w 214"/>
                <a:gd name="T27" fmla="*/ 102 h 173"/>
                <a:gd name="T28" fmla="*/ 153 w 214"/>
                <a:gd name="T29" fmla="*/ 119 h 173"/>
                <a:gd name="T30" fmla="*/ 89 w 214"/>
                <a:gd name="T31" fmla="*/ 160 h 173"/>
                <a:gd name="T32" fmla="*/ 35 w 214"/>
                <a:gd name="T33" fmla="*/ 173 h 173"/>
                <a:gd name="T34" fmla="*/ 15 w 214"/>
                <a:gd name="T35" fmla="*/ 172 h 173"/>
                <a:gd name="T36" fmla="*/ 0 w 214"/>
                <a:gd name="T37" fmla="*/ 97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4" h="173">
                  <a:moveTo>
                    <a:pt x="0" y="97"/>
                  </a:moveTo>
                  <a:lnTo>
                    <a:pt x="51" y="22"/>
                  </a:lnTo>
                  <a:cubicBezTo>
                    <a:pt x="54" y="16"/>
                    <a:pt x="59" y="11"/>
                    <a:pt x="64" y="8"/>
                  </a:cubicBezTo>
                  <a:cubicBezTo>
                    <a:pt x="75" y="2"/>
                    <a:pt x="87" y="7"/>
                    <a:pt x="98" y="6"/>
                  </a:cubicBezTo>
                  <a:cubicBezTo>
                    <a:pt x="107" y="5"/>
                    <a:pt x="115" y="3"/>
                    <a:pt x="124" y="1"/>
                  </a:cubicBezTo>
                  <a:cubicBezTo>
                    <a:pt x="126" y="0"/>
                    <a:pt x="129" y="0"/>
                    <a:pt x="131" y="0"/>
                  </a:cubicBezTo>
                  <a:cubicBezTo>
                    <a:pt x="137" y="0"/>
                    <a:pt x="143" y="1"/>
                    <a:pt x="148" y="5"/>
                  </a:cubicBezTo>
                  <a:cubicBezTo>
                    <a:pt x="151" y="7"/>
                    <a:pt x="153" y="11"/>
                    <a:pt x="153" y="16"/>
                  </a:cubicBezTo>
                  <a:cubicBezTo>
                    <a:pt x="153" y="20"/>
                    <a:pt x="151" y="24"/>
                    <a:pt x="148" y="27"/>
                  </a:cubicBezTo>
                  <a:cubicBezTo>
                    <a:pt x="159" y="19"/>
                    <a:pt x="172" y="15"/>
                    <a:pt x="185" y="15"/>
                  </a:cubicBezTo>
                  <a:cubicBezTo>
                    <a:pt x="187" y="15"/>
                    <a:pt x="188" y="15"/>
                    <a:pt x="189" y="15"/>
                  </a:cubicBezTo>
                  <a:cubicBezTo>
                    <a:pt x="203" y="18"/>
                    <a:pt x="214" y="37"/>
                    <a:pt x="204" y="47"/>
                  </a:cubicBezTo>
                  <a:cubicBezTo>
                    <a:pt x="199" y="54"/>
                    <a:pt x="187" y="54"/>
                    <a:pt x="181" y="60"/>
                  </a:cubicBezTo>
                  <a:cubicBezTo>
                    <a:pt x="171" y="70"/>
                    <a:pt x="176" y="89"/>
                    <a:pt x="169" y="102"/>
                  </a:cubicBezTo>
                  <a:cubicBezTo>
                    <a:pt x="165" y="109"/>
                    <a:pt x="160" y="115"/>
                    <a:pt x="153" y="119"/>
                  </a:cubicBezTo>
                  <a:cubicBezTo>
                    <a:pt x="133" y="135"/>
                    <a:pt x="112" y="149"/>
                    <a:pt x="89" y="160"/>
                  </a:cubicBezTo>
                  <a:cubicBezTo>
                    <a:pt x="73" y="169"/>
                    <a:pt x="54" y="173"/>
                    <a:pt x="35" y="173"/>
                  </a:cubicBezTo>
                  <a:cubicBezTo>
                    <a:pt x="28" y="173"/>
                    <a:pt x="22" y="173"/>
                    <a:pt x="15" y="172"/>
                  </a:cubicBezTo>
                  <a:lnTo>
                    <a:pt x="0" y="97"/>
                  </a:ln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4" name="Freeform 2064">
              <a:extLst>
                <a:ext uri="{FF2B5EF4-FFF2-40B4-BE49-F238E27FC236}">
                  <a16:creationId xmlns:a16="http://schemas.microsoft.com/office/drawing/2014/main" id="{FBA2DBE3-0DE3-4CDC-A435-98D5ED068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8838" y="4068764"/>
              <a:ext cx="79375" cy="68263"/>
            </a:xfrm>
            <a:custGeom>
              <a:avLst/>
              <a:gdLst>
                <a:gd name="T0" fmla="*/ 0 w 241"/>
                <a:gd name="T1" fmla="*/ 2 h 207"/>
                <a:gd name="T2" fmla="*/ 76 w 241"/>
                <a:gd name="T3" fmla="*/ 29 h 207"/>
                <a:gd name="T4" fmla="*/ 143 w 241"/>
                <a:gd name="T5" fmla="*/ 14 h 207"/>
                <a:gd name="T6" fmla="*/ 200 w 241"/>
                <a:gd name="T7" fmla="*/ 124 h 207"/>
                <a:gd name="T8" fmla="*/ 129 w 241"/>
                <a:gd name="T9" fmla="*/ 173 h 207"/>
                <a:gd name="T10" fmla="*/ 38 w 241"/>
                <a:gd name="T11" fmla="*/ 207 h 207"/>
                <a:gd name="T12" fmla="*/ 0 w 241"/>
                <a:gd name="T13" fmla="*/ 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07">
                  <a:moveTo>
                    <a:pt x="0" y="2"/>
                  </a:moveTo>
                  <a:cubicBezTo>
                    <a:pt x="22" y="19"/>
                    <a:pt x="49" y="28"/>
                    <a:pt x="76" y="29"/>
                  </a:cubicBezTo>
                  <a:cubicBezTo>
                    <a:pt x="99" y="27"/>
                    <a:pt x="122" y="22"/>
                    <a:pt x="143" y="14"/>
                  </a:cubicBezTo>
                  <a:cubicBezTo>
                    <a:pt x="200" y="0"/>
                    <a:pt x="241" y="77"/>
                    <a:pt x="200" y="124"/>
                  </a:cubicBezTo>
                  <a:cubicBezTo>
                    <a:pt x="178" y="142"/>
                    <a:pt x="155" y="159"/>
                    <a:pt x="129" y="173"/>
                  </a:cubicBezTo>
                  <a:cubicBezTo>
                    <a:pt x="101" y="190"/>
                    <a:pt x="72" y="207"/>
                    <a:pt x="38" y="20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008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5" name="Freeform 2065">
              <a:extLst>
                <a:ext uri="{FF2B5EF4-FFF2-40B4-BE49-F238E27FC236}">
                  <a16:creationId xmlns:a16="http://schemas.microsoft.com/office/drawing/2014/main" id="{BBDC3A9A-55EB-42C3-AA50-78F712862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9463" y="3962401"/>
              <a:ext cx="114300" cy="176213"/>
            </a:xfrm>
            <a:custGeom>
              <a:avLst/>
              <a:gdLst>
                <a:gd name="T0" fmla="*/ 212 w 347"/>
                <a:gd name="T1" fmla="*/ 168 h 524"/>
                <a:gd name="T2" fmla="*/ 255 w 347"/>
                <a:gd name="T3" fmla="*/ 293 h 524"/>
                <a:gd name="T4" fmla="*/ 324 w 347"/>
                <a:gd name="T5" fmla="*/ 402 h 524"/>
                <a:gd name="T6" fmla="*/ 333 w 347"/>
                <a:gd name="T7" fmla="*/ 490 h 524"/>
                <a:gd name="T8" fmla="*/ 271 w 347"/>
                <a:gd name="T9" fmla="*/ 524 h 524"/>
                <a:gd name="T10" fmla="*/ 258 w 347"/>
                <a:gd name="T11" fmla="*/ 523 h 524"/>
                <a:gd name="T12" fmla="*/ 0 w 347"/>
                <a:gd name="T13" fmla="*/ 258 h 524"/>
                <a:gd name="T14" fmla="*/ 17 w 347"/>
                <a:gd name="T15" fmla="*/ 111 h 524"/>
                <a:gd name="T16" fmla="*/ 87 w 347"/>
                <a:gd name="T17" fmla="*/ 14 h 524"/>
                <a:gd name="T18" fmla="*/ 212 w 347"/>
                <a:gd name="T19" fmla="*/ 168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7" h="524">
                  <a:moveTo>
                    <a:pt x="212" y="168"/>
                  </a:moveTo>
                  <a:cubicBezTo>
                    <a:pt x="233" y="203"/>
                    <a:pt x="229" y="262"/>
                    <a:pt x="255" y="293"/>
                  </a:cubicBezTo>
                  <a:cubicBezTo>
                    <a:pt x="284" y="325"/>
                    <a:pt x="307" y="362"/>
                    <a:pt x="324" y="402"/>
                  </a:cubicBezTo>
                  <a:cubicBezTo>
                    <a:pt x="335" y="430"/>
                    <a:pt x="347" y="463"/>
                    <a:pt x="333" y="490"/>
                  </a:cubicBezTo>
                  <a:cubicBezTo>
                    <a:pt x="319" y="512"/>
                    <a:pt x="296" y="524"/>
                    <a:pt x="271" y="524"/>
                  </a:cubicBezTo>
                  <a:cubicBezTo>
                    <a:pt x="267" y="524"/>
                    <a:pt x="262" y="524"/>
                    <a:pt x="258" y="523"/>
                  </a:cubicBezTo>
                  <a:cubicBezTo>
                    <a:pt x="153" y="493"/>
                    <a:pt x="104" y="313"/>
                    <a:pt x="0" y="258"/>
                  </a:cubicBezTo>
                  <a:cubicBezTo>
                    <a:pt x="3" y="209"/>
                    <a:pt x="9" y="160"/>
                    <a:pt x="17" y="111"/>
                  </a:cubicBezTo>
                  <a:cubicBezTo>
                    <a:pt x="25" y="67"/>
                    <a:pt x="29" y="0"/>
                    <a:pt x="87" y="14"/>
                  </a:cubicBezTo>
                  <a:cubicBezTo>
                    <a:pt x="176" y="31"/>
                    <a:pt x="193" y="135"/>
                    <a:pt x="212" y="168"/>
                  </a:cubicBezTo>
                  <a:close/>
                </a:path>
              </a:pathLst>
            </a:custGeom>
            <a:solidFill>
              <a:srgbClr val="008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4" name="Freeform 2225">
              <a:extLst>
                <a:ext uri="{FF2B5EF4-FFF2-40B4-BE49-F238E27FC236}">
                  <a16:creationId xmlns:a16="http://schemas.microsoft.com/office/drawing/2014/main" id="{075964E8-A162-47D7-B129-2BC05888E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0650" y="3806826"/>
              <a:ext cx="201612" cy="365125"/>
            </a:xfrm>
            <a:custGeom>
              <a:avLst/>
              <a:gdLst>
                <a:gd name="T0" fmla="*/ 377 w 605"/>
                <a:gd name="T1" fmla="*/ 245 h 1084"/>
                <a:gd name="T2" fmla="*/ 601 w 605"/>
                <a:gd name="T3" fmla="*/ 21 h 1084"/>
                <a:gd name="T4" fmla="*/ 605 w 605"/>
                <a:gd name="T5" fmla="*/ 12 h 1084"/>
                <a:gd name="T6" fmla="*/ 593 w 605"/>
                <a:gd name="T7" fmla="*/ 0 h 1084"/>
                <a:gd name="T8" fmla="*/ 586 w 605"/>
                <a:gd name="T9" fmla="*/ 2 h 1084"/>
                <a:gd name="T10" fmla="*/ 413 w 605"/>
                <a:gd name="T11" fmla="*/ 111 h 1084"/>
                <a:gd name="T12" fmla="*/ 362 w 605"/>
                <a:gd name="T13" fmla="*/ 181 h 1084"/>
                <a:gd name="T14" fmla="*/ 350 w 605"/>
                <a:gd name="T15" fmla="*/ 225 h 1084"/>
                <a:gd name="T16" fmla="*/ 348 w 605"/>
                <a:gd name="T17" fmla="*/ 225 h 1084"/>
                <a:gd name="T18" fmla="*/ 323 w 605"/>
                <a:gd name="T19" fmla="*/ 238 h 1084"/>
                <a:gd name="T20" fmla="*/ 16 w 605"/>
                <a:gd name="T21" fmla="*/ 155 h 1084"/>
                <a:gd name="T22" fmla="*/ 12 w 605"/>
                <a:gd name="T23" fmla="*/ 155 h 1084"/>
                <a:gd name="T24" fmla="*/ 0 w 605"/>
                <a:gd name="T25" fmla="*/ 167 h 1084"/>
                <a:gd name="T26" fmla="*/ 8 w 605"/>
                <a:gd name="T27" fmla="*/ 178 h 1084"/>
                <a:gd name="T28" fmla="*/ 188 w 605"/>
                <a:gd name="T29" fmla="*/ 274 h 1084"/>
                <a:gd name="T30" fmla="*/ 244 w 605"/>
                <a:gd name="T31" fmla="*/ 287 h 1084"/>
                <a:gd name="T32" fmla="*/ 274 w 605"/>
                <a:gd name="T33" fmla="*/ 283 h 1084"/>
                <a:gd name="T34" fmla="*/ 274 w 605"/>
                <a:gd name="T35" fmla="*/ 283 h 1084"/>
                <a:gd name="T36" fmla="*/ 321 w 605"/>
                <a:gd name="T37" fmla="*/ 271 h 1084"/>
                <a:gd name="T38" fmla="*/ 329 w 605"/>
                <a:gd name="T39" fmla="*/ 280 h 1084"/>
                <a:gd name="T40" fmla="*/ 312 w 605"/>
                <a:gd name="T41" fmla="*/ 1012 h 1084"/>
                <a:gd name="T42" fmla="*/ 271 w 605"/>
                <a:gd name="T43" fmla="*/ 1046 h 1084"/>
                <a:gd name="T44" fmla="*/ 348 w 605"/>
                <a:gd name="T45" fmla="*/ 1084 h 1084"/>
                <a:gd name="T46" fmla="*/ 425 w 605"/>
                <a:gd name="T47" fmla="*/ 1046 h 1084"/>
                <a:gd name="T48" fmla="*/ 383 w 605"/>
                <a:gd name="T49" fmla="*/ 1012 h 1084"/>
                <a:gd name="T50" fmla="*/ 371 w 605"/>
                <a:gd name="T51" fmla="*/ 431 h 1084"/>
                <a:gd name="T52" fmla="*/ 331 w 605"/>
                <a:gd name="T53" fmla="*/ 282 h 1084"/>
                <a:gd name="T54" fmla="*/ 348 w 605"/>
                <a:gd name="T55" fmla="*/ 287 h 1084"/>
                <a:gd name="T56" fmla="*/ 350 w 605"/>
                <a:gd name="T57" fmla="*/ 287 h 1084"/>
                <a:gd name="T58" fmla="*/ 432 w 605"/>
                <a:gd name="T59" fmla="*/ 596 h 1084"/>
                <a:gd name="T60" fmla="*/ 444 w 605"/>
                <a:gd name="T61" fmla="*/ 604 h 1084"/>
                <a:gd name="T62" fmla="*/ 456 w 605"/>
                <a:gd name="T63" fmla="*/ 592 h 1084"/>
                <a:gd name="T64" fmla="*/ 448 w 605"/>
                <a:gd name="T65" fmla="*/ 388 h 1084"/>
                <a:gd name="T66" fmla="*/ 414 w 605"/>
                <a:gd name="T67" fmla="*/ 309 h 1084"/>
                <a:gd name="T68" fmla="*/ 414 w 605"/>
                <a:gd name="T69" fmla="*/ 309 h 1084"/>
                <a:gd name="T70" fmla="*/ 376 w 605"/>
                <a:gd name="T71" fmla="*/ 270 h 1084"/>
                <a:gd name="T72" fmla="*/ 379 w 605"/>
                <a:gd name="T73" fmla="*/ 256 h 1084"/>
                <a:gd name="T74" fmla="*/ 377 w 605"/>
                <a:gd name="T75" fmla="*/ 245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5" h="1084">
                  <a:moveTo>
                    <a:pt x="377" y="245"/>
                  </a:moveTo>
                  <a:lnTo>
                    <a:pt x="601" y="21"/>
                  </a:lnTo>
                  <a:cubicBezTo>
                    <a:pt x="604" y="19"/>
                    <a:pt x="605" y="16"/>
                    <a:pt x="605" y="12"/>
                  </a:cubicBezTo>
                  <a:cubicBezTo>
                    <a:pt x="605" y="6"/>
                    <a:pt x="600" y="0"/>
                    <a:pt x="593" y="0"/>
                  </a:cubicBezTo>
                  <a:cubicBezTo>
                    <a:pt x="591" y="0"/>
                    <a:pt x="588" y="1"/>
                    <a:pt x="586" y="2"/>
                  </a:cubicBezTo>
                  <a:lnTo>
                    <a:pt x="413" y="111"/>
                  </a:lnTo>
                  <a:cubicBezTo>
                    <a:pt x="388" y="127"/>
                    <a:pt x="369" y="152"/>
                    <a:pt x="362" y="181"/>
                  </a:cubicBezTo>
                  <a:lnTo>
                    <a:pt x="350" y="225"/>
                  </a:lnTo>
                  <a:lnTo>
                    <a:pt x="348" y="225"/>
                  </a:lnTo>
                  <a:cubicBezTo>
                    <a:pt x="338" y="225"/>
                    <a:pt x="329" y="230"/>
                    <a:pt x="323" y="238"/>
                  </a:cubicBezTo>
                  <a:lnTo>
                    <a:pt x="16" y="155"/>
                  </a:lnTo>
                  <a:cubicBezTo>
                    <a:pt x="15" y="155"/>
                    <a:pt x="14" y="155"/>
                    <a:pt x="12" y="155"/>
                  </a:cubicBezTo>
                  <a:cubicBezTo>
                    <a:pt x="5" y="155"/>
                    <a:pt x="0" y="160"/>
                    <a:pt x="0" y="167"/>
                  </a:cubicBezTo>
                  <a:cubicBezTo>
                    <a:pt x="0" y="172"/>
                    <a:pt x="3" y="176"/>
                    <a:pt x="8" y="178"/>
                  </a:cubicBezTo>
                  <a:lnTo>
                    <a:pt x="188" y="274"/>
                  </a:lnTo>
                  <a:cubicBezTo>
                    <a:pt x="205" y="283"/>
                    <a:pt x="224" y="287"/>
                    <a:pt x="244" y="287"/>
                  </a:cubicBezTo>
                  <a:cubicBezTo>
                    <a:pt x="254" y="287"/>
                    <a:pt x="264" y="286"/>
                    <a:pt x="274" y="283"/>
                  </a:cubicBezTo>
                  <a:lnTo>
                    <a:pt x="274" y="283"/>
                  </a:lnTo>
                  <a:lnTo>
                    <a:pt x="321" y="271"/>
                  </a:lnTo>
                  <a:cubicBezTo>
                    <a:pt x="323" y="275"/>
                    <a:pt x="325" y="278"/>
                    <a:pt x="329" y="280"/>
                  </a:cubicBezTo>
                  <a:lnTo>
                    <a:pt x="312" y="1012"/>
                  </a:lnTo>
                  <a:cubicBezTo>
                    <a:pt x="288" y="1019"/>
                    <a:pt x="271" y="1031"/>
                    <a:pt x="271" y="1046"/>
                  </a:cubicBezTo>
                  <a:cubicBezTo>
                    <a:pt x="271" y="1067"/>
                    <a:pt x="306" y="1084"/>
                    <a:pt x="348" y="1084"/>
                  </a:cubicBezTo>
                  <a:cubicBezTo>
                    <a:pt x="391" y="1084"/>
                    <a:pt x="425" y="1067"/>
                    <a:pt x="425" y="1046"/>
                  </a:cubicBezTo>
                  <a:cubicBezTo>
                    <a:pt x="425" y="1031"/>
                    <a:pt x="408" y="1019"/>
                    <a:pt x="383" y="1012"/>
                  </a:cubicBezTo>
                  <a:lnTo>
                    <a:pt x="371" y="431"/>
                  </a:lnTo>
                  <a:lnTo>
                    <a:pt x="331" y="282"/>
                  </a:lnTo>
                  <a:cubicBezTo>
                    <a:pt x="336" y="285"/>
                    <a:pt x="342" y="287"/>
                    <a:pt x="348" y="287"/>
                  </a:cubicBezTo>
                  <a:lnTo>
                    <a:pt x="350" y="287"/>
                  </a:lnTo>
                  <a:lnTo>
                    <a:pt x="432" y="596"/>
                  </a:lnTo>
                  <a:cubicBezTo>
                    <a:pt x="434" y="601"/>
                    <a:pt x="439" y="604"/>
                    <a:pt x="444" y="604"/>
                  </a:cubicBezTo>
                  <a:cubicBezTo>
                    <a:pt x="451" y="604"/>
                    <a:pt x="456" y="599"/>
                    <a:pt x="456" y="592"/>
                  </a:cubicBezTo>
                  <a:lnTo>
                    <a:pt x="448" y="388"/>
                  </a:lnTo>
                  <a:cubicBezTo>
                    <a:pt x="447" y="358"/>
                    <a:pt x="435" y="330"/>
                    <a:pt x="414" y="309"/>
                  </a:cubicBezTo>
                  <a:lnTo>
                    <a:pt x="414" y="309"/>
                  </a:lnTo>
                  <a:lnTo>
                    <a:pt x="376" y="270"/>
                  </a:lnTo>
                  <a:cubicBezTo>
                    <a:pt x="378" y="266"/>
                    <a:pt x="379" y="261"/>
                    <a:pt x="379" y="256"/>
                  </a:cubicBezTo>
                  <a:cubicBezTo>
                    <a:pt x="379" y="252"/>
                    <a:pt x="379" y="248"/>
                    <a:pt x="377" y="2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36" name="Group 2335">
            <a:extLst>
              <a:ext uri="{FF2B5EF4-FFF2-40B4-BE49-F238E27FC236}">
                <a16:creationId xmlns:a16="http://schemas.microsoft.com/office/drawing/2014/main" id="{C71FF1AC-78F6-4838-96E0-48BBA21FECE5}"/>
              </a:ext>
            </a:extLst>
          </p:cNvPr>
          <p:cNvGrpSpPr/>
          <p:nvPr/>
        </p:nvGrpSpPr>
        <p:grpSpPr>
          <a:xfrm>
            <a:off x="6878638" y="4824413"/>
            <a:ext cx="625475" cy="831851"/>
            <a:chOff x="6878638" y="4824413"/>
            <a:chExt cx="625475" cy="831851"/>
          </a:xfrm>
        </p:grpSpPr>
        <p:grpSp>
          <p:nvGrpSpPr>
            <p:cNvPr id="2265" name="Group 2264">
              <a:extLst>
                <a:ext uri="{FF2B5EF4-FFF2-40B4-BE49-F238E27FC236}">
                  <a16:creationId xmlns:a16="http://schemas.microsoft.com/office/drawing/2014/main" id="{0BBE19AC-206B-4A5D-B66C-5E9362D7E429}"/>
                </a:ext>
              </a:extLst>
            </p:cNvPr>
            <p:cNvGrpSpPr/>
            <p:nvPr/>
          </p:nvGrpSpPr>
          <p:grpSpPr>
            <a:xfrm>
              <a:off x="6878638" y="4824413"/>
              <a:ext cx="625475" cy="831851"/>
              <a:chOff x="6878638" y="4824413"/>
              <a:chExt cx="625475" cy="831851"/>
            </a:xfrm>
          </p:grpSpPr>
          <p:sp>
            <p:nvSpPr>
              <p:cNvPr id="1812" name="Freeform 2173">
                <a:extLst>
                  <a:ext uri="{FF2B5EF4-FFF2-40B4-BE49-F238E27FC236}">
                    <a16:creationId xmlns:a16="http://schemas.microsoft.com/office/drawing/2014/main" id="{FC3C9EFD-9EA0-4689-9D70-CD690B8F9E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07275" y="5527676"/>
                <a:ext cx="47625" cy="128588"/>
              </a:xfrm>
              <a:custGeom>
                <a:avLst/>
                <a:gdLst>
                  <a:gd name="T0" fmla="*/ 5 w 145"/>
                  <a:gd name="T1" fmla="*/ 249 h 385"/>
                  <a:gd name="T2" fmla="*/ 0 w 145"/>
                  <a:gd name="T3" fmla="*/ 296 h 385"/>
                  <a:gd name="T4" fmla="*/ 0 w 145"/>
                  <a:gd name="T5" fmla="*/ 309 h 385"/>
                  <a:gd name="T6" fmla="*/ 13 w 145"/>
                  <a:gd name="T7" fmla="*/ 357 h 385"/>
                  <a:gd name="T8" fmla="*/ 53 w 145"/>
                  <a:gd name="T9" fmla="*/ 385 h 385"/>
                  <a:gd name="T10" fmla="*/ 55 w 145"/>
                  <a:gd name="T11" fmla="*/ 385 h 385"/>
                  <a:gd name="T12" fmla="*/ 96 w 145"/>
                  <a:gd name="T13" fmla="*/ 366 h 385"/>
                  <a:gd name="T14" fmla="*/ 119 w 145"/>
                  <a:gd name="T15" fmla="*/ 323 h 385"/>
                  <a:gd name="T16" fmla="*/ 134 w 145"/>
                  <a:gd name="T17" fmla="*/ 255 h 385"/>
                  <a:gd name="T18" fmla="*/ 139 w 145"/>
                  <a:gd name="T19" fmla="*/ 123 h 385"/>
                  <a:gd name="T20" fmla="*/ 145 w 145"/>
                  <a:gd name="T21" fmla="*/ 73 h 385"/>
                  <a:gd name="T22" fmla="*/ 66 w 145"/>
                  <a:gd name="T23" fmla="*/ 33 h 385"/>
                  <a:gd name="T24" fmla="*/ 26 w 145"/>
                  <a:gd name="T25" fmla="*/ 171 h 385"/>
                  <a:gd name="T26" fmla="*/ 5 w 145"/>
                  <a:gd name="T27" fmla="*/ 249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5" h="385">
                    <a:moveTo>
                      <a:pt x="5" y="249"/>
                    </a:moveTo>
                    <a:cubicBezTo>
                      <a:pt x="2" y="264"/>
                      <a:pt x="0" y="280"/>
                      <a:pt x="0" y="296"/>
                    </a:cubicBezTo>
                    <a:cubicBezTo>
                      <a:pt x="0" y="301"/>
                      <a:pt x="0" y="305"/>
                      <a:pt x="0" y="309"/>
                    </a:cubicBezTo>
                    <a:cubicBezTo>
                      <a:pt x="1" y="326"/>
                      <a:pt x="5" y="343"/>
                      <a:pt x="13" y="357"/>
                    </a:cubicBezTo>
                    <a:cubicBezTo>
                      <a:pt x="21" y="372"/>
                      <a:pt x="36" y="383"/>
                      <a:pt x="53" y="385"/>
                    </a:cubicBezTo>
                    <a:cubicBezTo>
                      <a:pt x="53" y="385"/>
                      <a:pt x="54" y="385"/>
                      <a:pt x="55" y="385"/>
                    </a:cubicBezTo>
                    <a:cubicBezTo>
                      <a:pt x="71" y="385"/>
                      <a:pt x="86" y="378"/>
                      <a:pt x="96" y="366"/>
                    </a:cubicBezTo>
                    <a:cubicBezTo>
                      <a:pt x="107" y="353"/>
                      <a:pt x="115" y="338"/>
                      <a:pt x="119" y="323"/>
                    </a:cubicBezTo>
                    <a:cubicBezTo>
                      <a:pt x="127" y="301"/>
                      <a:pt x="132" y="278"/>
                      <a:pt x="134" y="255"/>
                    </a:cubicBezTo>
                    <a:cubicBezTo>
                      <a:pt x="138" y="211"/>
                      <a:pt x="133" y="167"/>
                      <a:pt x="139" y="123"/>
                    </a:cubicBezTo>
                    <a:cubicBezTo>
                      <a:pt x="142" y="107"/>
                      <a:pt x="144" y="90"/>
                      <a:pt x="145" y="73"/>
                    </a:cubicBezTo>
                    <a:cubicBezTo>
                      <a:pt x="143" y="32"/>
                      <a:pt x="99" y="0"/>
                      <a:pt x="66" y="33"/>
                    </a:cubicBezTo>
                    <a:cubicBezTo>
                      <a:pt x="28" y="71"/>
                      <a:pt x="36" y="123"/>
                      <a:pt x="26" y="171"/>
                    </a:cubicBezTo>
                    <a:cubicBezTo>
                      <a:pt x="21" y="198"/>
                      <a:pt x="11" y="223"/>
                      <a:pt x="5" y="249"/>
                    </a:cubicBezTo>
                    <a:close/>
                  </a:path>
                </a:pathLst>
              </a:custGeom>
              <a:solidFill>
                <a:srgbClr val="173E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3" name="Freeform 2174">
                <a:extLst>
                  <a:ext uri="{FF2B5EF4-FFF2-40B4-BE49-F238E27FC236}">
                    <a16:creationId xmlns:a16="http://schemas.microsoft.com/office/drawing/2014/main" id="{D0964D39-B689-4243-B715-764B580514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89800" y="5143501"/>
                <a:ext cx="188912" cy="450850"/>
              </a:xfrm>
              <a:custGeom>
                <a:avLst/>
                <a:gdLst>
                  <a:gd name="T0" fmla="*/ 480 w 565"/>
                  <a:gd name="T1" fmla="*/ 399 h 1343"/>
                  <a:gd name="T2" fmla="*/ 457 w 565"/>
                  <a:gd name="T3" fmla="*/ 45 h 1343"/>
                  <a:gd name="T4" fmla="*/ 298 w 565"/>
                  <a:gd name="T5" fmla="*/ 14 h 1343"/>
                  <a:gd name="T6" fmla="*/ 112 w 565"/>
                  <a:gd name="T7" fmla="*/ 39 h 1343"/>
                  <a:gd name="T8" fmla="*/ 387 w 565"/>
                  <a:gd name="T9" fmla="*/ 623 h 1343"/>
                  <a:gd name="T10" fmla="*/ 332 w 565"/>
                  <a:gd name="T11" fmla="*/ 911 h 1343"/>
                  <a:gd name="T12" fmla="*/ 353 w 565"/>
                  <a:gd name="T13" fmla="*/ 1167 h 1343"/>
                  <a:gd name="T14" fmla="*/ 358 w 565"/>
                  <a:gd name="T15" fmla="*/ 1258 h 1343"/>
                  <a:gd name="T16" fmla="*/ 390 w 565"/>
                  <a:gd name="T17" fmla="*/ 1314 h 1343"/>
                  <a:gd name="T18" fmla="*/ 499 w 565"/>
                  <a:gd name="T19" fmla="*/ 1322 h 1343"/>
                  <a:gd name="T20" fmla="*/ 480 w 565"/>
                  <a:gd name="T21" fmla="*/ 399 h 1343"/>
                  <a:gd name="T22" fmla="*/ 0 w 565"/>
                  <a:gd name="T23" fmla="*/ 1273 h 1343"/>
                  <a:gd name="T24" fmla="*/ 156 w 565"/>
                  <a:gd name="T25" fmla="*/ 1224 h 1343"/>
                  <a:gd name="T26" fmla="*/ 170 w 565"/>
                  <a:gd name="T27" fmla="*/ 1156 h 1343"/>
                  <a:gd name="T28" fmla="*/ 0 w 565"/>
                  <a:gd name="T29" fmla="*/ 1273 h 1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5" h="1343">
                    <a:moveTo>
                      <a:pt x="480" y="399"/>
                    </a:moveTo>
                    <a:cubicBezTo>
                      <a:pt x="483" y="296"/>
                      <a:pt x="516" y="138"/>
                      <a:pt x="457" y="45"/>
                    </a:cubicBezTo>
                    <a:cubicBezTo>
                      <a:pt x="428" y="0"/>
                      <a:pt x="344" y="12"/>
                      <a:pt x="298" y="14"/>
                    </a:cubicBezTo>
                    <a:cubicBezTo>
                      <a:pt x="236" y="18"/>
                      <a:pt x="173" y="27"/>
                      <a:pt x="112" y="39"/>
                    </a:cubicBezTo>
                    <a:cubicBezTo>
                      <a:pt x="277" y="165"/>
                      <a:pt x="387" y="379"/>
                      <a:pt x="387" y="623"/>
                    </a:cubicBezTo>
                    <a:cubicBezTo>
                      <a:pt x="387" y="725"/>
                      <a:pt x="367" y="823"/>
                      <a:pt x="332" y="911"/>
                    </a:cubicBezTo>
                    <a:cubicBezTo>
                      <a:pt x="341" y="996"/>
                      <a:pt x="348" y="1082"/>
                      <a:pt x="353" y="1167"/>
                    </a:cubicBezTo>
                    <a:cubicBezTo>
                      <a:pt x="355" y="1198"/>
                      <a:pt x="356" y="1228"/>
                      <a:pt x="358" y="1258"/>
                    </a:cubicBezTo>
                    <a:cubicBezTo>
                      <a:pt x="360" y="1295"/>
                      <a:pt x="360" y="1301"/>
                      <a:pt x="390" y="1314"/>
                    </a:cubicBezTo>
                    <a:cubicBezTo>
                      <a:pt x="405" y="1320"/>
                      <a:pt x="494" y="1343"/>
                      <a:pt x="499" y="1322"/>
                    </a:cubicBezTo>
                    <a:cubicBezTo>
                      <a:pt x="565" y="874"/>
                      <a:pt x="475" y="543"/>
                      <a:pt x="480" y="399"/>
                    </a:cubicBezTo>
                    <a:close/>
                    <a:moveTo>
                      <a:pt x="0" y="1273"/>
                    </a:moveTo>
                    <a:cubicBezTo>
                      <a:pt x="63" y="1266"/>
                      <a:pt x="148" y="1242"/>
                      <a:pt x="156" y="1224"/>
                    </a:cubicBezTo>
                    <a:cubicBezTo>
                      <a:pt x="163" y="1202"/>
                      <a:pt x="168" y="1179"/>
                      <a:pt x="170" y="1156"/>
                    </a:cubicBezTo>
                    <a:cubicBezTo>
                      <a:pt x="119" y="1205"/>
                      <a:pt x="62" y="1244"/>
                      <a:pt x="0" y="1273"/>
                    </a:cubicBezTo>
                    <a:close/>
                  </a:path>
                </a:pathLst>
              </a:custGeom>
              <a:solidFill>
                <a:srgbClr val="173E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4" name="Freeform 2175">
                <a:extLst>
                  <a:ext uri="{FF2B5EF4-FFF2-40B4-BE49-F238E27FC236}">
                    <a16:creationId xmlns:a16="http://schemas.microsoft.com/office/drawing/2014/main" id="{674AE383-8B07-4D96-ACB7-C96A34EBFB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4910138"/>
                <a:ext cx="171450" cy="323850"/>
              </a:xfrm>
              <a:custGeom>
                <a:avLst/>
                <a:gdLst>
                  <a:gd name="T0" fmla="*/ 264 w 516"/>
                  <a:gd name="T1" fmla="*/ 947 h 966"/>
                  <a:gd name="T2" fmla="*/ 479 w 516"/>
                  <a:gd name="T3" fmla="*/ 900 h 966"/>
                  <a:gd name="T4" fmla="*/ 474 w 516"/>
                  <a:gd name="T5" fmla="*/ 662 h 966"/>
                  <a:gd name="T6" fmla="*/ 511 w 516"/>
                  <a:gd name="T7" fmla="*/ 369 h 966"/>
                  <a:gd name="T8" fmla="*/ 473 w 516"/>
                  <a:gd name="T9" fmla="*/ 197 h 966"/>
                  <a:gd name="T10" fmla="*/ 335 w 516"/>
                  <a:gd name="T11" fmla="*/ 89 h 966"/>
                  <a:gd name="T12" fmla="*/ 99 w 516"/>
                  <a:gd name="T13" fmla="*/ 111 h 966"/>
                  <a:gd name="T14" fmla="*/ 0 w 516"/>
                  <a:gd name="T15" fmla="*/ 200 h 966"/>
                  <a:gd name="T16" fmla="*/ 53 w 516"/>
                  <a:gd name="T17" fmla="*/ 389 h 966"/>
                  <a:gd name="T18" fmla="*/ 36 w 516"/>
                  <a:gd name="T19" fmla="*/ 703 h 966"/>
                  <a:gd name="T20" fmla="*/ 264 w 516"/>
                  <a:gd name="T21" fmla="*/ 947 h 9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6" h="966">
                    <a:moveTo>
                      <a:pt x="264" y="947"/>
                    </a:moveTo>
                    <a:cubicBezTo>
                      <a:pt x="360" y="966"/>
                      <a:pt x="455" y="961"/>
                      <a:pt x="479" y="900"/>
                    </a:cubicBezTo>
                    <a:cubicBezTo>
                      <a:pt x="497" y="814"/>
                      <a:pt x="477" y="749"/>
                      <a:pt x="474" y="662"/>
                    </a:cubicBezTo>
                    <a:cubicBezTo>
                      <a:pt x="472" y="591"/>
                      <a:pt x="516" y="439"/>
                      <a:pt x="511" y="369"/>
                    </a:cubicBezTo>
                    <a:cubicBezTo>
                      <a:pt x="507" y="302"/>
                      <a:pt x="506" y="255"/>
                      <a:pt x="473" y="197"/>
                    </a:cubicBezTo>
                    <a:cubicBezTo>
                      <a:pt x="451" y="157"/>
                      <a:pt x="358" y="128"/>
                      <a:pt x="335" y="89"/>
                    </a:cubicBezTo>
                    <a:cubicBezTo>
                      <a:pt x="292" y="1"/>
                      <a:pt x="128" y="0"/>
                      <a:pt x="99" y="111"/>
                    </a:cubicBezTo>
                    <a:cubicBezTo>
                      <a:pt x="85" y="142"/>
                      <a:pt x="5" y="151"/>
                      <a:pt x="0" y="200"/>
                    </a:cubicBezTo>
                    <a:cubicBezTo>
                      <a:pt x="1" y="323"/>
                      <a:pt x="55" y="267"/>
                      <a:pt x="53" y="389"/>
                    </a:cubicBezTo>
                    <a:cubicBezTo>
                      <a:pt x="53" y="424"/>
                      <a:pt x="41" y="583"/>
                      <a:pt x="36" y="703"/>
                    </a:cubicBezTo>
                    <a:cubicBezTo>
                      <a:pt x="129" y="761"/>
                      <a:pt x="208" y="845"/>
                      <a:pt x="264" y="947"/>
                    </a:cubicBezTo>
                    <a:close/>
                  </a:path>
                </a:pathLst>
              </a:custGeom>
              <a:solidFill>
                <a:srgbClr val="173E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5" name="Freeform 2176">
                <a:extLst>
                  <a:ext uri="{FF2B5EF4-FFF2-40B4-BE49-F238E27FC236}">
                    <a16:creationId xmlns:a16="http://schemas.microsoft.com/office/drawing/2014/main" id="{50EF9F76-BA11-4E03-A271-B51A16E3D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9488" y="4906963"/>
                <a:ext cx="76200" cy="296863"/>
              </a:xfrm>
              <a:custGeom>
                <a:avLst/>
                <a:gdLst>
                  <a:gd name="T0" fmla="*/ 129 w 229"/>
                  <a:gd name="T1" fmla="*/ 880 h 880"/>
                  <a:gd name="T2" fmla="*/ 171 w 229"/>
                  <a:gd name="T3" fmla="*/ 586 h 880"/>
                  <a:gd name="T4" fmla="*/ 223 w 229"/>
                  <a:gd name="T5" fmla="*/ 143 h 880"/>
                  <a:gd name="T6" fmla="*/ 67 w 229"/>
                  <a:gd name="T7" fmla="*/ 47 h 880"/>
                  <a:gd name="T8" fmla="*/ 32 w 229"/>
                  <a:gd name="T9" fmla="*/ 130 h 880"/>
                  <a:gd name="T10" fmla="*/ 40 w 229"/>
                  <a:gd name="T11" fmla="*/ 209 h 880"/>
                  <a:gd name="T12" fmla="*/ 8 w 229"/>
                  <a:gd name="T13" fmla="*/ 752 h 880"/>
                  <a:gd name="T14" fmla="*/ 129 w 229"/>
                  <a:gd name="T15" fmla="*/ 88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9" h="880">
                    <a:moveTo>
                      <a:pt x="129" y="880"/>
                    </a:moveTo>
                    <a:cubicBezTo>
                      <a:pt x="138" y="818"/>
                      <a:pt x="171" y="685"/>
                      <a:pt x="171" y="586"/>
                    </a:cubicBezTo>
                    <a:cubicBezTo>
                      <a:pt x="171" y="475"/>
                      <a:pt x="223" y="367"/>
                      <a:pt x="223" y="143"/>
                    </a:cubicBezTo>
                    <a:cubicBezTo>
                      <a:pt x="229" y="20"/>
                      <a:pt x="112" y="0"/>
                      <a:pt x="67" y="47"/>
                    </a:cubicBezTo>
                    <a:cubicBezTo>
                      <a:pt x="46" y="70"/>
                      <a:pt x="33" y="99"/>
                      <a:pt x="32" y="130"/>
                    </a:cubicBezTo>
                    <a:cubicBezTo>
                      <a:pt x="31" y="166"/>
                      <a:pt x="44" y="173"/>
                      <a:pt x="40" y="209"/>
                    </a:cubicBezTo>
                    <a:cubicBezTo>
                      <a:pt x="28" y="352"/>
                      <a:pt x="0" y="594"/>
                      <a:pt x="8" y="752"/>
                    </a:cubicBezTo>
                    <a:cubicBezTo>
                      <a:pt x="53" y="788"/>
                      <a:pt x="94" y="831"/>
                      <a:pt x="129" y="88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6" name="Freeform 2177">
                <a:extLst>
                  <a:ext uri="{FF2B5EF4-FFF2-40B4-BE49-F238E27FC236}">
                    <a16:creationId xmlns:a16="http://schemas.microsoft.com/office/drawing/2014/main" id="{C25084C5-CC55-46E7-854A-2C542D4EFD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42188" y="4979988"/>
                <a:ext cx="30162" cy="193675"/>
              </a:xfrm>
              <a:custGeom>
                <a:avLst/>
                <a:gdLst>
                  <a:gd name="T0" fmla="*/ 59 w 88"/>
                  <a:gd name="T1" fmla="*/ 21 h 574"/>
                  <a:gd name="T2" fmla="*/ 0 w 88"/>
                  <a:gd name="T3" fmla="*/ 508 h 574"/>
                  <a:gd name="T4" fmla="*/ 34 w 88"/>
                  <a:gd name="T5" fmla="*/ 574 h 574"/>
                  <a:gd name="T6" fmla="*/ 72 w 88"/>
                  <a:gd name="T7" fmla="*/ 499 h 574"/>
                  <a:gd name="T8" fmla="*/ 88 w 88"/>
                  <a:gd name="T9" fmla="*/ 0 h 574"/>
                  <a:gd name="T10" fmla="*/ 59 w 88"/>
                  <a:gd name="T11" fmla="*/ 21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574">
                    <a:moveTo>
                      <a:pt x="59" y="21"/>
                    </a:moveTo>
                    <a:lnTo>
                      <a:pt x="0" y="508"/>
                    </a:lnTo>
                    <a:lnTo>
                      <a:pt x="34" y="574"/>
                    </a:lnTo>
                    <a:lnTo>
                      <a:pt x="72" y="499"/>
                    </a:lnTo>
                    <a:lnTo>
                      <a:pt x="88" y="0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173E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7" name="Freeform 2178">
                <a:extLst>
                  <a:ext uri="{FF2B5EF4-FFF2-40B4-BE49-F238E27FC236}">
                    <a16:creationId xmlns:a16="http://schemas.microsoft.com/office/drawing/2014/main" id="{93A36667-3059-4EB8-90A4-C67F896FC1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37425" y="5162551"/>
                <a:ext cx="23812" cy="12700"/>
              </a:xfrm>
              <a:custGeom>
                <a:avLst/>
                <a:gdLst>
                  <a:gd name="T0" fmla="*/ 13 w 68"/>
                  <a:gd name="T1" fmla="*/ 1 h 39"/>
                  <a:gd name="T2" fmla="*/ 8 w 68"/>
                  <a:gd name="T3" fmla="*/ 0 h 39"/>
                  <a:gd name="T4" fmla="*/ 4 w 68"/>
                  <a:gd name="T5" fmla="*/ 0 h 39"/>
                  <a:gd name="T6" fmla="*/ 2 w 68"/>
                  <a:gd name="T7" fmla="*/ 12 h 39"/>
                  <a:gd name="T8" fmla="*/ 19 w 68"/>
                  <a:gd name="T9" fmla="*/ 29 h 39"/>
                  <a:gd name="T10" fmla="*/ 41 w 68"/>
                  <a:gd name="T11" fmla="*/ 37 h 39"/>
                  <a:gd name="T12" fmla="*/ 49 w 68"/>
                  <a:gd name="T13" fmla="*/ 39 h 39"/>
                  <a:gd name="T14" fmla="*/ 58 w 68"/>
                  <a:gd name="T15" fmla="*/ 37 h 39"/>
                  <a:gd name="T16" fmla="*/ 66 w 68"/>
                  <a:gd name="T17" fmla="*/ 23 h 39"/>
                  <a:gd name="T18" fmla="*/ 64 w 68"/>
                  <a:gd name="T19" fmla="*/ 10 h 39"/>
                  <a:gd name="T20" fmla="*/ 48 w 68"/>
                  <a:gd name="T21" fmla="*/ 9 h 39"/>
                  <a:gd name="T22" fmla="*/ 13 w 68"/>
                  <a:gd name="T23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39">
                    <a:moveTo>
                      <a:pt x="13" y="1"/>
                    </a:moveTo>
                    <a:cubicBezTo>
                      <a:pt x="11" y="0"/>
                      <a:pt x="10" y="0"/>
                      <a:pt x="8" y="0"/>
                    </a:cubicBezTo>
                    <a:cubicBezTo>
                      <a:pt x="7" y="0"/>
                      <a:pt x="5" y="0"/>
                      <a:pt x="4" y="0"/>
                    </a:cubicBezTo>
                    <a:cubicBezTo>
                      <a:pt x="0" y="3"/>
                      <a:pt x="1" y="8"/>
                      <a:pt x="2" y="12"/>
                    </a:cubicBezTo>
                    <a:cubicBezTo>
                      <a:pt x="6" y="19"/>
                      <a:pt x="12" y="25"/>
                      <a:pt x="19" y="29"/>
                    </a:cubicBezTo>
                    <a:cubicBezTo>
                      <a:pt x="26" y="33"/>
                      <a:pt x="34" y="35"/>
                      <a:pt x="41" y="37"/>
                    </a:cubicBezTo>
                    <a:cubicBezTo>
                      <a:pt x="44" y="38"/>
                      <a:pt x="47" y="39"/>
                      <a:pt x="49" y="39"/>
                    </a:cubicBezTo>
                    <a:cubicBezTo>
                      <a:pt x="52" y="39"/>
                      <a:pt x="55" y="38"/>
                      <a:pt x="58" y="37"/>
                    </a:cubicBezTo>
                    <a:cubicBezTo>
                      <a:pt x="63" y="33"/>
                      <a:pt x="65" y="29"/>
                      <a:pt x="66" y="23"/>
                    </a:cubicBezTo>
                    <a:cubicBezTo>
                      <a:pt x="66" y="20"/>
                      <a:pt x="68" y="13"/>
                      <a:pt x="64" y="10"/>
                    </a:cubicBezTo>
                    <a:cubicBezTo>
                      <a:pt x="61" y="8"/>
                      <a:pt x="52" y="9"/>
                      <a:pt x="48" y="9"/>
                    </a:cubicBezTo>
                    <a:cubicBezTo>
                      <a:pt x="36" y="7"/>
                      <a:pt x="24" y="5"/>
                      <a:pt x="13" y="1"/>
                    </a:cubicBezTo>
                    <a:close/>
                  </a:path>
                </a:pathLst>
              </a:custGeom>
              <a:solidFill>
                <a:srgbClr val="FF5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8" name="Freeform 2179">
                <a:extLst>
                  <a:ext uri="{FF2B5EF4-FFF2-40B4-BE49-F238E27FC236}">
                    <a16:creationId xmlns:a16="http://schemas.microsoft.com/office/drawing/2014/main" id="{DD5D2678-613B-4F5F-9FE6-46743C37D6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86638" y="4949826"/>
                <a:ext cx="117475" cy="258763"/>
              </a:xfrm>
              <a:custGeom>
                <a:avLst/>
                <a:gdLst>
                  <a:gd name="T0" fmla="*/ 344 w 355"/>
                  <a:gd name="T1" fmla="*/ 542 h 768"/>
                  <a:gd name="T2" fmla="*/ 51 w 355"/>
                  <a:gd name="T3" fmla="*/ 738 h 768"/>
                  <a:gd name="T4" fmla="*/ 13 w 355"/>
                  <a:gd name="T5" fmla="*/ 653 h 768"/>
                  <a:gd name="T6" fmla="*/ 178 w 355"/>
                  <a:gd name="T7" fmla="*/ 498 h 768"/>
                  <a:gd name="T8" fmla="*/ 120 w 355"/>
                  <a:gd name="T9" fmla="*/ 262 h 768"/>
                  <a:gd name="T10" fmla="*/ 115 w 355"/>
                  <a:gd name="T11" fmla="*/ 27 h 768"/>
                  <a:gd name="T12" fmla="*/ 119 w 355"/>
                  <a:gd name="T13" fmla="*/ 7 h 768"/>
                  <a:gd name="T14" fmla="*/ 207 w 355"/>
                  <a:gd name="T15" fmla="*/ 56 h 768"/>
                  <a:gd name="T16" fmla="*/ 344 w 355"/>
                  <a:gd name="T17" fmla="*/ 542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5" h="768">
                    <a:moveTo>
                      <a:pt x="344" y="542"/>
                    </a:moveTo>
                    <a:cubicBezTo>
                      <a:pt x="277" y="657"/>
                      <a:pt x="33" y="768"/>
                      <a:pt x="51" y="738"/>
                    </a:cubicBezTo>
                    <a:cubicBezTo>
                      <a:pt x="57" y="727"/>
                      <a:pt x="0" y="670"/>
                      <a:pt x="13" y="653"/>
                    </a:cubicBezTo>
                    <a:cubicBezTo>
                      <a:pt x="63" y="585"/>
                      <a:pt x="171" y="546"/>
                      <a:pt x="178" y="498"/>
                    </a:cubicBezTo>
                    <a:cubicBezTo>
                      <a:pt x="188" y="428"/>
                      <a:pt x="135" y="331"/>
                      <a:pt x="120" y="262"/>
                    </a:cubicBezTo>
                    <a:cubicBezTo>
                      <a:pt x="99" y="167"/>
                      <a:pt x="101" y="124"/>
                      <a:pt x="115" y="27"/>
                    </a:cubicBezTo>
                    <a:cubicBezTo>
                      <a:pt x="116" y="21"/>
                      <a:pt x="117" y="14"/>
                      <a:pt x="119" y="7"/>
                    </a:cubicBezTo>
                    <a:cubicBezTo>
                      <a:pt x="120" y="0"/>
                      <a:pt x="206" y="55"/>
                      <a:pt x="207" y="56"/>
                    </a:cubicBezTo>
                    <a:cubicBezTo>
                      <a:pt x="256" y="77"/>
                      <a:pt x="355" y="375"/>
                      <a:pt x="344" y="542"/>
                    </a:cubicBezTo>
                    <a:close/>
                  </a:path>
                </a:pathLst>
              </a:custGeom>
              <a:solidFill>
                <a:srgbClr val="173E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9" name="Freeform 2180">
                <a:extLst>
                  <a:ext uri="{FF2B5EF4-FFF2-40B4-BE49-F238E27FC236}">
                    <a16:creationId xmlns:a16="http://schemas.microsoft.com/office/drawing/2014/main" id="{E5DF1ED4-327A-4F24-B594-00AE2387E9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67588" y="5170488"/>
                <a:ext cx="34925" cy="36513"/>
              </a:xfrm>
              <a:custGeom>
                <a:avLst/>
                <a:gdLst>
                  <a:gd name="T0" fmla="*/ 89 w 104"/>
                  <a:gd name="T1" fmla="*/ 29 h 107"/>
                  <a:gd name="T2" fmla="*/ 25 w 104"/>
                  <a:gd name="T3" fmla="*/ 14 h 107"/>
                  <a:gd name="T4" fmla="*/ 14 w 104"/>
                  <a:gd name="T5" fmla="*/ 79 h 107"/>
                  <a:gd name="T6" fmla="*/ 78 w 104"/>
                  <a:gd name="T7" fmla="*/ 94 h 107"/>
                  <a:gd name="T8" fmla="*/ 89 w 104"/>
                  <a:gd name="T9" fmla="*/ 2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07">
                    <a:moveTo>
                      <a:pt x="89" y="29"/>
                    </a:moveTo>
                    <a:cubicBezTo>
                      <a:pt x="75" y="7"/>
                      <a:pt x="46" y="0"/>
                      <a:pt x="25" y="14"/>
                    </a:cubicBezTo>
                    <a:cubicBezTo>
                      <a:pt x="4" y="28"/>
                      <a:pt x="0" y="57"/>
                      <a:pt x="14" y="79"/>
                    </a:cubicBezTo>
                    <a:cubicBezTo>
                      <a:pt x="29" y="101"/>
                      <a:pt x="58" y="107"/>
                      <a:pt x="78" y="94"/>
                    </a:cubicBezTo>
                    <a:cubicBezTo>
                      <a:pt x="99" y="80"/>
                      <a:pt x="104" y="51"/>
                      <a:pt x="89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0" name="Freeform 2181">
                <a:extLst>
                  <a:ext uri="{FF2B5EF4-FFF2-40B4-BE49-F238E27FC236}">
                    <a16:creationId xmlns:a16="http://schemas.microsoft.com/office/drawing/2014/main" id="{AB40CD5F-1CF5-4D53-955E-CC7B90FD81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7263" y="4832351"/>
                <a:ext cx="100012" cy="146050"/>
              </a:xfrm>
              <a:custGeom>
                <a:avLst/>
                <a:gdLst>
                  <a:gd name="T0" fmla="*/ 132 w 300"/>
                  <a:gd name="T1" fmla="*/ 2 h 434"/>
                  <a:gd name="T2" fmla="*/ 98 w 300"/>
                  <a:gd name="T3" fmla="*/ 13 h 434"/>
                  <a:gd name="T4" fmla="*/ 32 w 300"/>
                  <a:gd name="T5" fmla="*/ 93 h 434"/>
                  <a:gd name="T6" fmla="*/ 17 w 300"/>
                  <a:gd name="T7" fmla="*/ 160 h 434"/>
                  <a:gd name="T8" fmla="*/ 17 w 300"/>
                  <a:gd name="T9" fmla="*/ 163 h 434"/>
                  <a:gd name="T10" fmla="*/ 22 w 300"/>
                  <a:gd name="T11" fmla="*/ 191 h 434"/>
                  <a:gd name="T12" fmla="*/ 33 w 300"/>
                  <a:gd name="T13" fmla="*/ 218 h 434"/>
                  <a:gd name="T14" fmla="*/ 26 w 300"/>
                  <a:gd name="T15" fmla="*/ 230 h 434"/>
                  <a:gd name="T16" fmla="*/ 7 w 300"/>
                  <a:gd name="T17" fmla="*/ 250 h 434"/>
                  <a:gd name="T18" fmla="*/ 0 w 300"/>
                  <a:gd name="T19" fmla="*/ 261 h 434"/>
                  <a:gd name="T20" fmla="*/ 0 w 300"/>
                  <a:gd name="T21" fmla="*/ 265 h 434"/>
                  <a:gd name="T22" fmla="*/ 7 w 300"/>
                  <a:gd name="T23" fmla="*/ 279 h 434"/>
                  <a:gd name="T24" fmla="*/ 22 w 300"/>
                  <a:gd name="T25" fmla="*/ 283 h 434"/>
                  <a:gd name="T26" fmla="*/ 27 w 300"/>
                  <a:gd name="T27" fmla="*/ 283 h 434"/>
                  <a:gd name="T28" fmla="*/ 29 w 300"/>
                  <a:gd name="T29" fmla="*/ 283 h 434"/>
                  <a:gd name="T30" fmla="*/ 32 w 300"/>
                  <a:gd name="T31" fmla="*/ 283 h 434"/>
                  <a:gd name="T32" fmla="*/ 34 w 300"/>
                  <a:gd name="T33" fmla="*/ 287 h 434"/>
                  <a:gd name="T34" fmla="*/ 36 w 300"/>
                  <a:gd name="T35" fmla="*/ 312 h 434"/>
                  <a:gd name="T36" fmla="*/ 57 w 300"/>
                  <a:gd name="T37" fmla="*/ 341 h 434"/>
                  <a:gd name="T38" fmla="*/ 63 w 300"/>
                  <a:gd name="T39" fmla="*/ 377 h 434"/>
                  <a:gd name="T40" fmla="*/ 84 w 300"/>
                  <a:gd name="T41" fmla="*/ 394 h 434"/>
                  <a:gd name="T42" fmla="*/ 131 w 300"/>
                  <a:gd name="T43" fmla="*/ 384 h 434"/>
                  <a:gd name="T44" fmla="*/ 180 w 300"/>
                  <a:gd name="T45" fmla="*/ 434 h 434"/>
                  <a:gd name="T46" fmla="*/ 228 w 300"/>
                  <a:gd name="T47" fmla="*/ 400 h 434"/>
                  <a:gd name="T48" fmla="*/ 268 w 300"/>
                  <a:gd name="T49" fmla="*/ 349 h 434"/>
                  <a:gd name="T50" fmla="*/ 276 w 300"/>
                  <a:gd name="T51" fmla="*/ 289 h 434"/>
                  <a:gd name="T52" fmla="*/ 294 w 300"/>
                  <a:gd name="T53" fmla="*/ 229 h 434"/>
                  <a:gd name="T54" fmla="*/ 300 w 300"/>
                  <a:gd name="T55" fmla="*/ 167 h 434"/>
                  <a:gd name="T56" fmla="*/ 289 w 300"/>
                  <a:gd name="T57" fmla="*/ 86 h 434"/>
                  <a:gd name="T58" fmla="*/ 254 w 300"/>
                  <a:gd name="T59" fmla="*/ 33 h 434"/>
                  <a:gd name="T60" fmla="*/ 224 w 300"/>
                  <a:gd name="T61" fmla="*/ 11 h 434"/>
                  <a:gd name="T62" fmla="*/ 186 w 300"/>
                  <a:gd name="T63" fmla="*/ 2 h 434"/>
                  <a:gd name="T64" fmla="*/ 161 w 300"/>
                  <a:gd name="T65" fmla="*/ 0 h 434"/>
                  <a:gd name="T66" fmla="*/ 132 w 300"/>
                  <a:gd name="T67" fmla="*/ 2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00" h="434">
                    <a:moveTo>
                      <a:pt x="132" y="2"/>
                    </a:moveTo>
                    <a:cubicBezTo>
                      <a:pt x="120" y="4"/>
                      <a:pt x="109" y="8"/>
                      <a:pt x="98" y="13"/>
                    </a:cubicBezTo>
                    <a:cubicBezTo>
                      <a:pt x="67" y="31"/>
                      <a:pt x="44" y="60"/>
                      <a:pt x="32" y="93"/>
                    </a:cubicBezTo>
                    <a:cubicBezTo>
                      <a:pt x="22" y="114"/>
                      <a:pt x="17" y="137"/>
                      <a:pt x="17" y="160"/>
                    </a:cubicBezTo>
                    <a:cubicBezTo>
                      <a:pt x="17" y="161"/>
                      <a:pt x="17" y="162"/>
                      <a:pt x="17" y="163"/>
                    </a:cubicBezTo>
                    <a:cubicBezTo>
                      <a:pt x="17" y="173"/>
                      <a:pt x="19" y="182"/>
                      <a:pt x="22" y="191"/>
                    </a:cubicBezTo>
                    <a:cubicBezTo>
                      <a:pt x="27" y="200"/>
                      <a:pt x="34" y="207"/>
                      <a:pt x="33" y="218"/>
                    </a:cubicBezTo>
                    <a:cubicBezTo>
                      <a:pt x="32" y="223"/>
                      <a:pt x="30" y="227"/>
                      <a:pt x="26" y="230"/>
                    </a:cubicBezTo>
                    <a:lnTo>
                      <a:pt x="7" y="250"/>
                    </a:lnTo>
                    <a:cubicBezTo>
                      <a:pt x="4" y="253"/>
                      <a:pt x="2" y="257"/>
                      <a:pt x="0" y="261"/>
                    </a:cubicBezTo>
                    <a:cubicBezTo>
                      <a:pt x="0" y="262"/>
                      <a:pt x="0" y="264"/>
                      <a:pt x="0" y="265"/>
                    </a:cubicBezTo>
                    <a:cubicBezTo>
                      <a:pt x="0" y="271"/>
                      <a:pt x="2" y="276"/>
                      <a:pt x="7" y="279"/>
                    </a:cubicBezTo>
                    <a:cubicBezTo>
                      <a:pt x="12" y="282"/>
                      <a:pt x="17" y="283"/>
                      <a:pt x="22" y="283"/>
                    </a:cubicBezTo>
                    <a:cubicBezTo>
                      <a:pt x="24" y="283"/>
                      <a:pt x="26" y="283"/>
                      <a:pt x="27" y="283"/>
                    </a:cubicBezTo>
                    <a:cubicBezTo>
                      <a:pt x="28" y="283"/>
                      <a:pt x="29" y="283"/>
                      <a:pt x="29" y="283"/>
                    </a:cubicBezTo>
                    <a:cubicBezTo>
                      <a:pt x="30" y="283"/>
                      <a:pt x="31" y="283"/>
                      <a:pt x="32" y="283"/>
                    </a:cubicBezTo>
                    <a:cubicBezTo>
                      <a:pt x="33" y="284"/>
                      <a:pt x="34" y="286"/>
                      <a:pt x="34" y="287"/>
                    </a:cubicBezTo>
                    <a:cubicBezTo>
                      <a:pt x="36" y="295"/>
                      <a:pt x="34" y="304"/>
                      <a:pt x="36" y="312"/>
                    </a:cubicBezTo>
                    <a:cubicBezTo>
                      <a:pt x="39" y="323"/>
                      <a:pt x="52" y="330"/>
                      <a:pt x="57" y="341"/>
                    </a:cubicBezTo>
                    <a:cubicBezTo>
                      <a:pt x="62" y="352"/>
                      <a:pt x="58" y="366"/>
                      <a:pt x="63" y="377"/>
                    </a:cubicBezTo>
                    <a:cubicBezTo>
                      <a:pt x="67" y="385"/>
                      <a:pt x="75" y="392"/>
                      <a:pt x="84" y="394"/>
                    </a:cubicBezTo>
                    <a:cubicBezTo>
                      <a:pt x="106" y="400"/>
                      <a:pt x="115" y="399"/>
                      <a:pt x="131" y="384"/>
                    </a:cubicBezTo>
                    <a:cubicBezTo>
                      <a:pt x="150" y="399"/>
                      <a:pt x="166" y="415"/>
                      <a:pt x="180" y="434"/>
                    </a:cubicBezTo>
                    <a:cubicBezTo>
                      <a:pt x="179" y="433"/>
                      <a:pt x="223" y="404"/>
                      <a:pt x="228" y="400"/>
                    </a:cubicBezTo>
                    <a:cubicBezTo>
                      <a:pt x="246" y="387"/>
                      <a:pt x="259" y="369"/>
                      <a:pt x="268" y="349"/>
                    </a:cubicBezTo>
                    <a:cubicBezTo>
                      <a:pt x="276" y="328"/>
                      <a:pt x="272" y="311"/>
                      <a:pt x="276" y="289"/>
                    </a:cubicBezTo>
                    <a:cubicBezTo>
                      <a:pt x="279" y="270"/>
                      <a:pt x="289" y="247"/>
                      <a:pt x="294" y="229"/>
                    </a:cubicBezTo>
                    <a:cubicBezTo>
                      <a:pt x="298" y="209"/>
                      <a:pt x="300" y="188"/>
                      <a:pt x="300" y="167"/>
                    </a:cubicBezTo>
                    <a:cubicBezTo>
                      <a:pt x="300" y="140"/>
                      <a:pt x="296" y="112"/>
                      <a:pt x="289" y="86"/>
                    </a:cubicBezTo>
                    <a:cubicBezTo>
                      <a:pt x="282" y="66"/>
                      <a:pt x="270" y="47"/>
                      <a:pt x="254" y="33"/>
                    </a:cubicBezTo>
                    <a:cubicBezTo>
                      <a:pt x="245" y="24"/>
                      <a:pt x="235" y="16"/>
                      <a:pt x="224" y="11"/>
                    </a:cubicBezTo>
                    <a:cubicBezTo>
                      <a:pt x="212" y="6"/>
                      <a:pt x="199" y="3"/>
                      <a:pt x="186" y="2"/>
                    </a:cubicBezTo>
                    <a:cubicBezTo>
                      <a:pt x="178" y="1"/>
                      <a:pt x="169" y="0"/>
                      <a:pt x="161" y="0"/>
                    </a:cubicBezTo>
                    <a:cubicBezTo>
                      <a:pt x="151" y="0"/>
                      <a:pt x="142" y="1"/>
                      <a:pt x="132" y="2"/>
                    </a:cubicBezTo>
                    <a:close/>
                  </a:path>
                </a:pathLst>
              </a:custGeom>
              <a:solidFill>
                <a:srgbClr val="FF5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1" name="Freeform 2182">
                <a:extLst>
                  <a:ext uri="{FF2B5EF4-FFF2-40B4-BE49-F238E27FC236}">
                    <a16:creationId xmlns:a16="http://schemas.microsoft.com/office/drawing/2014/main" id="{18F80C8B-99FA-4EDA-83EF-370684C73C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6788" y="4824413"/>
                <a:ext cx="93662" cy="107950"/>
              </a:xfrm>
              <a:custGeom>
                <a:avLst/>
                <a:gdLst>
                  <a:gd name="T0" fmla="*/ 1 w 282"/>
                  <a:gd name="T1" fmla="*/ 84 h 319"/>
                  <a:gd name="T2" fmla="*/ 0 w 282"/>
                  <a:gd name="T3" fmla="*/ 89 h 319"/>
                  <a:gd name="T4" fmla="*/ 4 w 282"/>
                  <a:gd name="T5" fmla="*/ 104 h 319"/>
                  <a:gd name="T6" fmla="*/ 49 w 282"/>
                  <a:gd name="T7" fmla="*/ 131 h 319"/>
                  <a:gd name="T8" fmla="*/ 60 w 282"/>
                  <a:gd name="T9" fmla="*/ 132 h 319"/>
                  <a:gd name="T10" fmla="*/ 87 w 282"/>
                  <a:gd name="T11" fmla="*/ 128 h 319"/>
                  <a:gd name="T12" fmla="*/ 82 w 282"/>
                  <a:gd name="T13" fmla="*/ 143 h 319"/>
                  <a:gd name="T14" fmla="*/ 83 w 282"/>
                  <a:gd name="T15" fmla="*/ 152 h 319"/>
                  <a:gd name="T16" fmla="*/ 99 w 282"/>
                  <a:gd name="T17" fmla="*/ 170 h 319"/>
                  <a:gd name="T18" fmla="*/ 121 w 282"/>
                  <a:gd name="T19" fmla="*/ 181 h 319"/>
                  <a:gd name="T20" fmla="*/ 152 w 282"/>
                  <a:gd name="T21" fmla="*/ 221 h 319"/>
                  <a:gd name="T22" fmla="*/ 152 w 282"/>
                  <a:gd name="T23" fmla="*/ 222 h 319"/>
                  <a:gd name="T24" fmla="*/ 155 w 282"/>
                  <a:gd name="T25" fmla="*/ 239 h 319"/>
                  <a:gd name="T26" fmla="*/ 212 w 282"/>
                  <a:gd name="T27" fmla="*/ 272 h 319"/>
                  <a:gd name="T28" fmla="*/ 249 w 282"/>
                  <a:gd name="T29" fmla="*/ 319 h 319"/>
                  <a:gd name="T30" fmla="*/ 268 w 282"/>
                  <a:gd name="T31" fmla="*/ 258 h 319"/>
                  <a:gd name="T32" fmla="*/ 282 w 282"/>
                  <a:gd name="T33" fmla="*/ 166 h 319"/>
                  <a:gd name="T34" fmla="*/ 282 w 282"/>
                  <a:gd name="T35" fmla="*/ 162 h 319"/>
                  <a:gd name="T36" fmla="*/ 256 w 282"/>
                  <a:gd name="T37" fmla="*/ 69 h 319"/>
                  <a:gd name="T38" fmla="*/ 207 w 282"/>
                  <a:gd name="T39" fmla="*/ 26 h 319"/>
                  <a:gd name="T40" fmla="*/ 62 w 282"/>
                  <a:gd name="T41" fmla="*/ 29 h 319"/>
                  <a:gd name="T42" fmla="*/ 14 w 282"/>
                  <a:gd name="T43" fmla="*/ 54 h 319"/>
                  <a:gd name="T44" fmla="*/ 1 w 282"/>
                  <a:gd name="T45" fmla="*/ 84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2" h="319">
                    <a:moveTo>
                      <a:pt x="1" y="84"/>
                    </a:moveTo>
                    <a:cubicBezTo>
                      <a:pt x="1" y="86"/>
                      <a:pt x="0" y="87"/>
                      <a:pt x="0" y="89"/>
                    </a:cubicBezTo>
                    <a:cubicBezTo>
                      <a:pt x="0" y="94"/>
                      <a:pt x="2" y="99"/>
                      <a:pt x="4" y="104"/>
                    </a:cubicBezTo>
                    <a:cubicBezTo>
                      <a:pt x="13" y="121"/>
                      <a:pt x="31" y="131"/>
                      <a:pt x="49" y="131"/>
                    </a:cubicBezTo>
                    <a:cubicBezTo>
                      <a:pt x="53" y="132"/>
                      <a:pt x="56" y="132"/>
                      <a:pt x="60" y="132"/>
                    </a:cubicBezTo>
                    <a:cubicBezTo>
                      <a:pt x="69" y="132"/>
                      <a:pt x="78" y="131"/>
                      <a:pt x="87" y="128"/>
                    </a:cubicBezTo>
                    <a:cubicBezTo>
                      <a:pt x="83" y="132"/>
                      <a:pt x="82" y="137"/>
                      <a:pt x="82" y="143"/>
                    </a:cubicBezTo>
                    <a:cubicBezTo>
                      <a:pt x="82" y="146"/>
                      <a:pt x="82" y="149"/>
                      <a:pt x="83" y="152"/>
                    </a:cubicBezTo>
                    <a:cubicBezTo>
                      <a:pt x="87" y="159"/>
                      <a:pt x="92" y="166"/>
                      <a:pt x="99" y="170"/>
                    </a:cubicBezTo>
                    <a:cubicBezTo>
                      <a:pt x="106" y="175"/>
                      <a:pt x="113" y="179"/>
                      <a:pt x="121" y="181"/>
                    </a:cubicBezTo>
                    <a:cubicBezTo>
                      <a:pt x="139" y="186"/>
                      <a:pt x="152" y="202"/>
                      <a:pt x="152" y="221"/>
                    </a:cubicBezTo>
                    <a:cubicBezTo>
                      <a:pt x="152" y="221"/>
                      <a:pt x="152" y="222"/>
                      <a:pt x="152" y="222"/>
                    </a:cubicBezTo>
                    <a:cubicBezTo>
                      <a:pt x="152" y="228"/>
                      <a:pt x="153" y="234"/>
                      <a:pt x="155" y="239"/>
                    </a:cubicBezTo>
                    <a:cubicBezTo>
                      <a:pt x="162" y="257"/>
                      <a:pt x="196" y="267"/>
                      <a:pt x="212" y="272"/>
                    </a:cubicBezTo>
                    <a:cubicBezTo>
                      <a:pt x="231" y="277"/>
                      <a:pt x="242" y="301"/>
                      <a:pt x="249" y="319"/>
                    </a:cubicBezTo>
                    <a:cubicBezTo>
                      <a:pt x="269" y="293"/>
                      <a:pt x="264" y="274"/>
                      <a:pt x="268" y="258"/>
                    </a:cubicBezTo>
                    <a:cubicBezTo>
                      <a:pt x="277" y="228"/>
                      <a:pt x="282" y="197"/>
                      <a:pt x="282" y="166"/>
                    </a:cubicBezTo>
                    <a:cubicBezTo>
                      <a:pt x="282" y="164"/>
                      <a:pt x="282" y="163"/>
                      <a:pt x="282" y="162"/>
                    </a:cubicBezTo>
                    <a:cubicBezTo>
                      <a:pt x="281" y="129"/>
                      <a:pt x="280" y="94"/>
                      <a:pt x="256" y="69"/>
                    </a:cubicBezTo>
                    <a:cubicBezTo>
                      <a:pt x="241" y="53"/>
                      <a:pt x="225" y="39"/>
                      <a:pt x="207" y="26"/>
                    </a:cubicBezTo>
                    <a:cubicBezTo>
                      <a:pt x="162" y="0"/>
                      <a:pt x="108" y="15"/>
                      <a:pt x="62" y="29"/>
                    </a:cubicBezTo>
                    <a:cubicBezTo>
                      <a:pt x="44" y="33"/>
                      <a:pt x="28" y="42"/>
                      <a:pt x="14" y="54"/>
                    </a:cubicBezTo>
                    <a:cubicBezTo>
                      <a:pt x="7" y="63"/>
                      <a:pt x="2" y="73"/>
                      <a:pt x="1" y="84"/>
                    </a:cubicBezTo>
                    <a:close/>
                  </a:path>
                </a:pathLst>
              </a:custGeom>
              <a:solidFill>
                <a:srgbClr val="173E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2" name="Freeform 2183">
                <a:extLst>
                  <a:ext uri="{FF2B5EF4-FFF2-40B4-BE49-F238E27FC236}">
                    <a16:creationId xmlns:a16="http://schemas.microsoft.com/office/drawing/2014/main" id="{AB92B6FD-8AA3-4110-ACB6-AF700C604C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70763" y="4887913"/>
                <a:ext cx="28575" cy="36513"/>
              </a:xfrm>
              <a:custGeom>
                <a:avLst/>
                <a:gdLst>
                  <a:gd name="T0" fmla="*/ 61 w 83"/>
                  <a:gd name="T1" fmla="*/ 7 h 111"/>
                  <a:gd name="T2" fmla="*/ 11 w 83"/>
                  <a:gd name="T3" fmla="*/ 43 h 111"/>
                  <a:gd name="T4" fmla="*/ 22 w 83"/>
                  <a:gd name="T5" fmla="*/ 104 h 111"/>
                  <a:gd name="T6" fmla="*/ 72 w 83"/>
                  <a:gd name="T7" fmla="*/ 68 h 111"/>
                  <a:gd name="T8" fmla="*/ 61 w 83"/>
                  <a:gd name="T9" fmla="*/ 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11">
                    <a:moveTo>
                      <a:pt x="61" y="7"/>
                    </a:moveTo>
                    <a:cubicBezTo>
                      <a:pt x="44" y="0"/>
                      <a:pt x="21" y="17"/>
                      <a:pt x="11" y="43"/>
                    </a:cubicBezTo>
                    <a:cubicBezTo>
                      <a:pt x="0" y="70"/>
                      <a:pt x="5" y="97"/>
                      <a:pt x="22" y="104"/>
                    </a:cubicBezTo>
                    <a:cubicBezTo>
                      <a:pt x="39" y="111"/>
                      <a:pt x="61" y="95"/>
                      <a:pt x="72" y="68"/>
                    </a:cubicBezTo>
                    <a:cubicBezTo>
                      <a:pt x="83" y="41"/>
                      <a:pt x="78" y="14"/>
                      <a:pt x="61" y="7"/>
                    </a:cubicBezTo>
                    <a:close/>
                  </a:path>
                </a:pathLst>
              </a:custGeom>
              <a:solidFill>
                <a:srgbClr val="FF5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3" name="Oval 2184">
                <a:extLst>
                  <a:ext uri="{FF2B5EF4-FFF2-40B4-BE49-F238E27FC236}">
                    <a16:creationId xmlns:a16="http://schemas.microsoft.com/office/drawing/2014/main" id="{92735D90-2F75-463D-B744-70D374E320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08813" y="5116513"/>
                <a:ext cx="411162" cy="471488"/>
              </a:xfrm>
              <a:prstGeom prst="ellipse">
                <a:avLst/>
              </a:prstGeom>
              <a:solidFill>
                <a:srgbClr val="F19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5" name="Oval 2186">
                <a:extLst>
                  <a:ext uri="{FF2B5EF4-FFF2-40B4-BE49-F238E27FC236}">
                    <a16:creationId xmlns:a16="http://schemas.microsoft.com/office/drawing/2014/main" id="{887C4A6B-BD76-4A59-8031-AA33F4EDED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92938" y="5116513"/>
                <a:ext cx="411162" cy="471488"/>
              </a:xfrm>
              <a:prstGeom prst="ellipse">
                <a:avLst/>
              </a:prstGeom>
              <a:solidFill>
                <a:srgbClr val="F8A9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6" name="Freeform 2187">
                <a:extLst>
                  <a:ext uri="{FF2B5EF4-FFF2-40B4-BE49-F238E27FC236}">
                    <a16:creationId xmlns:a16="http://schemas.microsoft.com/office/drawing/2014/main" id="{28D3CBBC-BCA1-4E1B-BEC8-9E091BA37D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3113" y="5132388"/>
                <a:ext cx="268287" cy="392113"/>
              </a:xfrm>
              <a:custGeom>
                <a:avLst/>
                <a:gdLst>
                  <a:gd name="T0" fmla="*/ 226 w 805"/>
                  <a:gd name="T1" fmla="*/ 0 h 1167"/>
                  <a:gd name="T2" fmla="*/ 0 w 805"/>
                  <a:gd name="T3" fmla="*/ 51 h 1167"/>
                  <a:gd name="T4" fmla="*/ 134 w 805"/>
                  <a:gd name="T5" fmla="*/ 34 h 1167"/>
                  <a:gd name="T6" fmla="*/ 738 w 805"/>
                  <a:gd name="T7" fmla="*/ 719 h 1167"/>
                  <a:gd name="T8" fmla="*/ 738 w 805"/>
                  <a:gd name="T9" fmla="*/ 725 h 1167"/>
                  <a:gd name="T10" fmla="*/ 590 w 805"/>
                  <a:gd name="T11" fmla="*/ 1167 h 1167"/>
                  <a:gd name="T12" fmla="*/ 805 w 805"/>
                  <a:gd name="T13" fmla="*/ 657 h 1167"/>
                  <a:gd name="T14" fmla="*/ 226 w 805"/>
                  <a:gd name="T15" fmla="*/ 0 h 1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05" h="1167">
                    <a:moveTo>
                      <a:pt x="226" y="0"/>
                    </a:moveTo>
                    <a:cubicBezTo>
                      <a:pt x="148" y="0"/>
                      <a:pt x="71" y="17"/>
                      <a:pt x="0" y="51"/>
                    </a:cubicBezTo>
                    <a:cubicBezTo>
                      <a:pt x="44" y="40"/>
                      <a:pt x="89" y="34"/>
                      <a:pt x="134" y="34"/>
                    </a:cubicBezTo>
                    <a:cubicBezTo>
                      <a:pt x="467" y="34"/>
                      <a:pt x="738" y="341"/>
                      <a:pt x="738" y="719"/>
                    </a:cubicBezTo>
                    <a:cubicBezTo>
                      <a:pt x="738" y="721"/>
                      <a:pt x="738" y="723"/>
                      <a:pt x="738" y="725"/>
                    </a:cubicBezTo>
                    <a:cubicBezTo>
                      <a:pt x="738" y="884"/>
                      <a:pt x="686" y="1039"/>
                      <a:pt x="590" y="1167"/>
                    </a:cubicBezTo>
                    <a:cubicBezTo>
                      <a:pt x="721" y="1046"/>
                      <a:pt x="805" y="863"/>
                      <a:pt x="805" y="657"/>
                    </a:cubicBezTo>
                    <a:cubicBezTo>
                      <a:pt x="805" y="294"/>
                      <a:pt x="545" y="0"/>
                      <a:pt x="226" y="0"/>
                    </a:cubicBezTo>
                    <a:close/>
                  </a:path>
                </a:pathLst>
              </a:custGeom>
              <a:solidFill>
                <a:srgbClr val="F9BE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7" name="Freeform 2188">
                <a:extLst>
                  <a:ext uri="{FF2B5EF4-FFF2-40B4-BE49-F238E27FC236}">
                    <a16:creationId xmlns:a16="http://schemas.microsoft.com/office/drawing/2014/main" id="{DAFD3456-E53B-42A4-9616-B65EB4D636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4838" y="5557838"/>
                <a:ext cx="44450" cy="98425"/>
              </a:xfrm>
              <a:custGeom>
                <a:avLst/>
                <a:gdLst>
                  <a:gd name="T0" fmla="*/ 128 w 129"/>
                  <a:gd name="T1" fmla="*/ 186 h 291"/>
                  <a:gd name="T2" fmla="*/ 129 w 129"/>
                  <a:gd name="T3" fmla="*/ 196 h 291"/>
                  <a:gd name="T4" fmla="*/ 129 w 129"/>
                  <a:gd name="T5" fmla="*/ 198 h 291"/>
                  <a:gd name="T6" fmla="*/ 102 w 129"/>
                  <a:gd name="T7" fmla="*/ 256 h 291"/>
                  <a:gd name="T8" fmla="*/ 81 w 129"/>
                  <a:gd name="T9" fmla="*/ 274 h 291"/>
                  <a:gd name="T10" fmla="*/ 8 w 129"/>
                  <a:gd name="T11" fmla="*/ 237 h 291"/>
                  <a:gd name="T12" fmla="*/ 0 w 129"/>
                  <a:gd name="T13" fmla="*/ 193 h 291"/>
                  <a:gd name="T14" fmla="*/ 9 w 129"/>
                  <a:gd name="T15" fmla="*/ 144 h 291"/>
                  <a:gd name="T16" fmla="*/ 11 w 129"/>
                  <a:gd name="T17" fmla="*/ 75 h 291"/>
                  <a:gd name="T18" fmla="*/ 44 w 129"/>
                  <a:gd name="T19" fmla="*/ 19 h 291"/>
                  <a:gd name="T20" fmla="*/ 68 w 129"/>
                  <a:gd name="T21" fmla="*/ 0 h 291"/>
                  <a:gd name="T22" fmla="*/ 79 w 129"/>
                  <a:gd name="T23" fmla="*/ 3 h 291"/>
                  <a:gd name="T24" fmla="*/ 110 w 129"/>
                  <a:gd name="T25" fmla="*/ 37 h 291"/>
                  <a:gd name="T26" fmla="*/ 117 w 129"/>
                  <a:gd name="T27" fmla="*/ 143 h 291"/>
                  <a:gd name="T28" fmla="*/ 128 w 129"/>
                  <a:gd name="T29" fmla="*/ 186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9" h="291">
                    <a:moveTo>
                      <a:pt x="128" y="186"/>
                    </a:moveTo>
                    <a:cubicBezTo>
                      <a:pt x="128" y="189"/>
                      <a:pt x="129" y="192"/>
                      <a:pt x="129" y="196"/>
                    </a:cubicBezTo>
                    <a:cubicBezTo>
                      <a:pt x="129" y="196"/>
                      <a:pt x="129" y="197"/>
                      <a:pt x="129" y="198"/>
                    </a:cubicBezTo>
                    <a:cubicBezTo>
                      <a:pt x="127" y="220"/>
                      <a:pt x="117" y="240"/>
                      <a:pt x="102" y="256"/>
                    </a:cubicBezTo>
                    <a:cubicBezTo>
                      <a:pt x="96" y="263"/>
                      <a:pt x="89" y="269"/>
                      <a:pt x="81" y="274"/>
                    </a:cubicBezTo>
                    <a:cubicBezTo>
                      <a:pt x="49" y="291"/>
                      <a:pt x="17" y="266"/>
                      <a:pt x="8" y="237"/>
                    </a:cubicBezTo>
                    <a:cubicBezTo>
                      <a:pt x="4" y="222"/>
                      <a:pt x="1" y="208"/>
                      <a:pt x="0" y="193"/>
                    </a:cubicBezTo>
                    <a:cubicBezTo>
                      <a:pt x="2" y="177"/>
                      <a:pt x="5" y="160"/>
                      <a:pt x="9" y="144"/>
                    </a:cubicBezTo>
                    <a:cubicBezTo>
                      <a:pt x="13" y="121"/>
                      <a:pt x="6" y="97"/>
                      <a:pt x="11" y="75"/>
                    </a:cubicBezTo>
                    <a:cubicBezTo>
                      <a:pt x="16" y="55"/>
                      <a:pt x="32" y="36"/>
                      <a:pt x="44" y="19"/>
                    </a:cubicBezTo>
                    <a:cubicBezTo>
                      <a:pt x="49" y="10"/>
                      <a:pt x="57" y="0"/>
                      <a:pt x="68" y="0"/>
                    </a:cubicBezTo>
                    <a:cubicBezTo>
                      <a:pt x="72" y="0"/>
                      <a:pt x="76" y="1"/>
                      <a:pt x="79" y="3"/>
                    </a:cubicBezTo>
                    <a:cubicBezTo>
                      <a:pt x="93" y="10"/>
                      <a:pt x="105" y="22"/>
                      <a:pt x="110" y="37"/>
                    </a:cubicBezTo>
                    <a:cubicBezTo>
                      <a:pt x="124" y="70"/>
                      <a:pt x="112" y="108"/>
                      <a:pt x="117" y="143"/>
                    </a:cubicBezTo>
                    <a:cubicBezTo>
                      <a:pt x="119" y="158"/>
                      <a:pt x="126" y="171"/>
                      <a:pt x="128" y="186"/>
                    </a:cubicBezTo>
                    <a:close/>
                  </a:path>
                </a:pathLst>
              </a:custGeom>
              <a:solidFill>
                <a:srgbClr val="173E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8" name="Freeform 2189">
                <a:extLst>
                  <a:ext uri="{FF2B5EF4-FFF2-40B4-BE49-F238E27FC236}">
                    <a16:creationId xmlns:a16="http://schemas.microsoft.com/office/drawing/2014/main" id="{7B0BC24B-D49E-475A-93A2-EB109B523E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2775" y="5564188"/>
                <a:ext cx="28575" cy="58738"/>
              </a:xfrm>
              <a:custGeom>
                <a:avLst/>
                <a:gdLst>
                  <a:gd name="T0" fmla="*/ 80 w 84"/>
                  <a:gd name="T1" fmla="*/ 99 h 172"/>
                  <a:gd name="T2" fmla="*/ 64 w 84"/>
                  <a:gd name="T3" fmla="*/ 153 h 172"/>
                  <a:gd name="T4" fmla="*/ 43 w 84"/>
                  <a:gd name="T5" fmla="*/ 169 h 172"/>
                  <a:gd name="T6" fmla="*/ 1 w 84"/>
                  <a:gd name="T7" fmla="*/ 75 h 172"/>
                  <a:gd name="T8" fmla="*/ 46 w 84"/>
                  <a:gd name="T9" fmla="*/ 1 h 172"/>
                  <a:gd name="T10" fmla="*/ 51 w 84"/>
                  <a:gd name="T11" fmla="*/ 0 h 172"/>
                  <a:gd name="T12" fmla="*/ 81 w 84"/>
                  <a:gd name="T13" fmla="*/ 21 h 172"/>
                  <a:gd name="T14" fmla="*/ 79 w 84"/>
                  <a:gd name="T15" fmla="*/ 59 h 172"/>
                  <a:gd name="T16" fmla="*/ 80 w 84"/>
                  <a:gd name="T17" fmla="*/ 91 h 172"/>
                  <a:gd name="T18" fmla="*/ 80 w 84"/>
                  <a:gd name="T19" fmla="*/ 99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4" h="172">
                    <a:moveTo>
                      <a:pt x="80" y="99"/>
                    </a:moveTo>
                    <a:cubicBezTo>
                      <a:pt x="80" y="118"/>
                      <a:pt x="74" y="137"/>
                      <a:pt x="64" y="153"/>
                    </a:cubicBezTo>
                    <a:cubicBezTo>
                      <a:pt x="60" y="161"/>
                      <a:pt x="52" y="168"/>
                      <a:pt x="43" y="169"/>
                    </a:cubicBezTo>
                    <a:cubicBezTo>
                      <a:pt x="3" y="172"/>
                      <a:pt x="0" y="100"/>
                      <a:pt x="1" y="75"/>
                    </a:cubicBezTo>
                    <a:cubicBezTo>
                      <a:pt x="2" y="46"/>
                      <a:pt x="10" y="5"/>
                      <a:pt x="46" y="1"/>
                    </a:cubicBezTo>
                    <a:cubicBezTo>
                      <a:pt x="48" y="0"/>
                      <a:pt x="49" y="0"/>
                      <a:pt x="51" y="0"/>
                    </a:cubicBezTo>
                    <a:cubicBezTo>
                      <a:pt x="65" y="0"/>
                      <a:pt x="76" y="8"/>
                      <a:pt x="81" y="21"/>
                    </a:cubicBezTo>
                    <a:cubicBezTo>
                      <a:pt x="84" y="32"/>
                      <a:pt x="78" y="47"/>
                      <a:pt x="79" y="59"/>
                    </a:cubicBezTo>
                    <a:cubicBezTo>
                      <a:pt x="80" y="70"/>
                      <a:pt x="80" y="81"/>
                      <a:pt x="80" y="91"/>
                    </a:cubicBezTo>
                    <a:cubicBezTo>
                      <a:pt x="80" y="94"/>
                      <a:pt x="80" y="96"/>
                      <a:pt x="80" y="99"/>
                    </a:cubicBezTo>
                    <a:close/>
                  </a:path>
                </a:pathLst>
              </a:custGeom>
              <a:solidFill>
                <a:srgbClr val="FF9E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9" name="Freeform 2190">
                <a:extLst>
                  <a:ext uri="{FF2B5EF4-FFF2-40B4-BE49-F238E27FC236}">
                    <a16:creationId xmlns:a16="http://schemas.microsoft.com/office/drawing/2014/main" id="{4338828F-E629-4BB7-9590-5294BACB81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538" y="5489576"/>
                <a:ext cx="36512" cy="103188"/>
              </a:xfrm>
              <a:custGeom>
                <a:avLst/>
                <a:gdLst>
                  <a:gd name="T0" fmla="*/ 109 w 109"/>
                  <a:gd name="T1" fmla="*/ 11 h 306"/>
                  <a:gd name="T2" fmla="*/ 65 w 109"/>
                  <a:gd name="T3" fmla="*/ 306 h 306"/>
                  <a:gd name="T4" fmla="*/ 0 w 109"/>
                  <a:gd name="T5" fmla="*/ 306 h 306"/>
                  <a:gd name="T6" fmla="*/ 8 w 109"/>
                  <a:gd name="T7" fmla="*/ 0 h 306"/>
                  <a:gd name="T8" fmla="*/ 109 w 109"/>
                  <a:gd name="T9" fmla="*/ 11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306">
                    <a:moveTo>
                      <a:pt x="109" y="11"/>
                    </a:moveTo>
                    <a:cubicBezTo>
                      <a:pt x="109" y="20"/>
                      <a:pt x="65" y="306"/>
                      <a:pt x="65" y="306"/>
                    </a:cubicBezTo>
                    <a:lnTo>
                      <a:pt x="0" y="306"/>
                    </a:lnTo>
                    <a:lnTo>
                      <a:pt x="8" y="0"/>
                    </a:lnTo>
                    <a:lnTo>
                      <a:pt x="109" y="11"/>
                    </a:lnTo>
                    <a:close/>
                  </a:path>
                </a:pathLst>
              </a:custGeom>
              <a:solidFill>
                <a:srgbClr val="FF9E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0" name="Freeform 2191">
                <a:extLst>
                  <a:ext uri="{FF2B5EF4-FFF2-40B4-BE49-F238E27FC236}">
                    <a16:creationId xmlns:a16="http://schemas.microsoft.com/office/drawing/2014/main" id="{1438642D-642D-4A49-9C32-42BB2A51F7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1338" y="5553076"/>
                <a:ext cx="76200" cy="53975"/>
              </a:xfrm>
              <a:custGeom>
                <a:avLst/>
                <a:gdLst>
                  <a:gd name="T0" fmla="*/ 10 w 226"/>
                  <a:gd name="T1" fmla="*/ 98 h 160"/>
                  <a:gd name="T2" fmla="*/ 14 w 226"/>
                  <a:gd name="T3" fmla="*/ 95 h 160"/>
                  <a:gd name="T4" fmla="*/ 44 w 226"/>
                  <a:gd name="T5" fmla="*/ 75 h 160"/>
                  <a:gd name="T6" fmla="*/ 134 w 226"/>
                  <a:gd name="T7" fmla="*/ 17 h 160"/>
                  <a:gd name="T8" fmla="*/ 143 w 226"/>
                  <a:gd name="T9" fmla="*/ 12 h 160"/>
                  <a:gd name="T10" fmla="*/ 150 w 226"/>
                  <a:gd name="T11" fmla="*/ 11 h 160"/>
                  <a:gd name="T12" fmla="*/ 216 w 226"/>
                  <a:gd name="T13" fmla="*/ 2 h 160"/>
                  <a:gd name="T14" fmla="*/ 226 w 226"/>
                  <a:gd name="T15" fmla="*/ 50 h 160"/>
                  <a:gd name="T16" fmla="*/ 216 w 226"/>
                  <a:gd name="T17" fmla="*/ 100 h 160"/>
                  <a:gd name="T18" fmla="*/ 148 w 226"/>
                  <a:gd name="T19" fmla="*/ 117 h 160"/>
                  <a:gd name="T20" fmla="*/ 120 w 226"/>
                  <a:gd name="T21" fmla="*/ 134 h 160"/>
                  <a:gd name="T22" fmla="*/ 35 w 226"/>
                  <a:gd name="T23" fmla="*/ 150 h 160"/>
                  <a:gd name="T24" fmla="*/ 1 w 226"/>
                  <a:gd name="T25" fmla="*/ 123 h 160"/>
                  <a:gd name="T26" fmla="*/ 0 w 226"/>
                  <a:gd name="T27" fmla="*/ 120 h 160"/>
                  <a:gd name="T28" fmla="*/ 10 w 226"/>
                  <a:gd name="T29" fmla="*/ 98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6" h="160">
                    <a:moveTo>
                      <a:pt x="10" y="98"/>
                    </a:moveTo>
                    <a:cubicBezTo>
                      <a:pt x="11" y="97"/>
                      <a:pt x="12" y="96"/>
                      <a:pt x="14" y="95"/>
                    </a:cubicBezTo>
                    <a:cubicBezTo>
                      <a:pt x="23" y="87"/>
                      <a:pt x="34" y="81"/>
                      <a:pt x="44" y="75"/>
                    </a:cubicBezTo>
                    <a:cubicBezTo>
                      <a:pt x="77" y="61"/>
                      <a:pt x="108" y="41"/>
                      <a:pt x="134" y="17"/>
                    </a:cubicBezTo>
                    <a:cubicBezTo>
                      <a:pt x="137" y="15"/>
                      <a:pt x="140" y="13"/>
                      <a:pt x="143" y="12"/>
                    </a:cubicBezTo>
                    <a:cubicBezTo>
                      <a:pt x="145" y="11"/>
                      <a:pt x="148" y="11"/>
                      <a:pt x="150" y="11"/>
                    </a:cubicBezTo>
                    <a:cubicBezTo>
                      <a:pt x="173" y="9"/>
                      <a:pt x="194" y="0"/>
                      <a:pt x="216" y="2"/>
                    </a:cubicBezTo>
                    <a:cubicBezTo>
                      <a:pt x="223" y="17"/>
                      <a:pt x="226" y="34"/>
                      <a:pt x="226" y="50"/>
                    </a:cubicBezTo>
                    <a:cubicBezTo>
                      <a:pt x="226" y="67"/>
                      <a:pt x="222" y="84"/>
                      <a:pt x="216" y="100"/>
                    </a:cubicBezTo>
                    <a:cubicBezTo>
                      <a:pt x="200" y="110"/>
                      <a:pt x="164" y="108"/>
                      <a:pt x="148" y="117"/>
                    </a:cubicBezTo>
                    <a:cubicBezTo>
                      <a:pt x="138" y="122"/>
                      <a:pt x="130" y="129"/>
                      <a:pt x="120" y="134"/>
                    </a:cubicBezTo>
                    <a:cubicBezTo>
                      <a:pt x="93" y="150"/>
                      <a:pt x="66" y="160"/>
                      <a:pt x="35" y="150"/>
                    </a:cubicBezTo>
                    <a:cubicBezTo>
                      <a:pt x="19" y="145"/>
                      <a:pt x="3" y="136"/>
                      <a:pt x="1" y="123"/>
                    </a:cubicBezTo>
                    <a:cubicBezTo>
                      <a:pt x="0" y="122"/>
                      <a:pt x="0" y="121"/>
                      <a:pt x="0" y="120"/>
                    </a:cubicBezTo>
                    <a:cubicBezTo>
                      <a:pt x="0" y="111"/>
                      <a:pt x="4" y="103"/>
                      <a:pt x="10" y="98"/>
                    </a:cubicBezTo>
                    <a:close/>
                  </a:path>
                </a:pathLst>
              </a:custGeom>
              <a:solidFill>
                <a:srgbClr val="173E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1" name="Freeform 2192">
                <a:extLst>
                  <a:ext uri="{FF2B5EF4-FFF2-40B4-BE49-F238E27FC236}">
                    <a16:creationId xmlns:a16="http://schemas.microsoft.com/office/drawing/2014/main" id="{D9457FA3-FFD2-4A50-80FB-31C780B626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0863" y="5538788"/>
                <a:ext cx="69850" cy="46038"/>
              </a:xfrm>
              <a:custGeom>
                <a:avLst/>
                <a:gdLst>
                  <a:gd name="T0" fmla="*/ 77 w 211"/>
                  <a:gd name="T1" fmla="*/ 124 h 138"/>
                  <a:gd name="T2" fmla="*/ 33 w 211"/>
                  <a:gd name="T3" fmla="*/ 109 h 138"/>
                  <a:gd name="T4" fmla="*/ 108 w 211"/>
                  <a:gd name="T5" fmla="*/ 19 h 138"/>
                  <a:gd name="T6" fmla="*/ 186 w 211"/>
                  <a:gd name="T7" fmla="*/ 38 h 138"/>
                  <a:gd name="T8" fmla="*/ 77 w 211"/>
                  <a:gd name="T9" fmla="*/ 12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1" h="138">
                    <a:moveTo>
                      <a:pt x="77" y="124"/>
                    </a:moveTo>
                    <a:cubicBezTo>
                      <a:pt x="43" y="134"/>
                      <a:pt x="0" y="138"/>
                      <a:pt x="33" y="109"/>
                    </a:cubicBezTo>
                    <a:cubicBezTo>
                      <a:pt x="66" y="79"/>
                      <a:pt x="109" y="81"/>
                      <a:pt x="108" y="19"/>
                    </a:cubicBezTo>
                    <a:cubicBezTo>
                      <a:pt x="129" y="0"/>
                      <a:pt x="163" y="0"/>
                      <a:pt x="186" y="38"/>
                    </a:cubicBezTo>
                    <a:cubicBezTo>
                      <a:pt x="211" y="93"/>
                      <a:pt x="110" y="114"/>
                      <a:pt x="77" y="124"/>
                    </a:cubicBezTo>
                    <a:close/>
                  </a:path>
                </a:pathLst>
              </a:custGeom>
              <a:solidFill>
                <a:srgbClr val="FF9E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2" name="Freeform 2193">
                <a:extLst>
                  <a:ext uri="{FF2B5EF4-FFF2-40B4-BE49-F238E27FC236}">
                    <a16:creationId xmlns:a16="http://schemas.microsoft.com/office/drawing/2014/main" id="{E0DF3EAE-79C6-4F8D-AB6A-12D3CB3E89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263" y="5456238"/>
                <a:ext cx="38100" cy="98425"/>
              </a:xfrm>
              <a:custGeom>
                <a:avLst/>
                <a:gdLst>
                  <a:gd name="T0" fmla="*/ 0 w 113"/>
                  <a:gd name="T1" fmla="*/ 0 h 293"/>
                  <a:gd name="T2" fmla="*/ 35 w 113"/>
                  <a:gd name="T3" fmla="*/ 293 h 293"/>
                  <a:gd name="T4" fmla="*/ 113 w 113"/>
                  <a:gd name="T5" fmla="*/ 293 h 293"/>
                  <a:gd name="T6" fmla="*/ 106 w 113"/>
                  <a:gd name="T7" fmla="*/ 23 h 293"/>
                  <a:gd name="T8" fmla="*/ 0 w 113"/>
                  <a:gd name="T9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293">
                    <a:moveTo>
                      <a:pt x="0" y="0"/>
                    </a:moveTo>
                    <a:lnTo>
                      <a:pt x="35" y="293"/>
                    </a:lnTo>
                    <a:lnTo>
                      <a:pt x="113" y="293"/>
                    </a:lnTo>
                    <a:lnTo>
                      <a:pt x="106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E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3" name="Freeform 2194">
                <a:extLst>
                  <a:ext uri="{FF2B5EF4-FFF2-40B4-BE49-F238E27FC236}">
                    <a16:creationId xmlns:a16="http://schemas.microsoft.com/office/drawing/2014/main" id="{E6EEA714-98A7-449D-A236-E8AFB0242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78638" y="5137151"/>
                <a:ext cx="198437" cy="400050"/>
              </a:xfrm>
              <a:custGeom>
                <a:avLst/>
                <a:gdLst>
                  <a:gd name="T0" fmla="*/ 65 w 596"/>
                  <a:gd name="T1" fmla="*/ 79 h 1192"/>
                  <a:gd name="T2" fmla="*/ 367 w 596"/>
                  <a:gd name="T3" fmla="*/ 38 h 1192"/>
                  <a:gd name="T4" fmla="*/ 384 w 596"/>
                  <a:gd name="T5" fmla="*/ 1192 h 1192"/>
                  <a:gd name="T6" fmla="*/ 262 w 596"/>
                  <a:gd name="T7" fmla="*/ 1192 h 1192"/>
                  <a:gd name="T8" fmla="*/ 258 w 596"/>
                  <a:gd name="T9" fmla="*/ 652 h 1192"/>
                  <a:gd name="T10" fmla="*/ 254 w 596"/>
                  <a:gd name="T11" fmla="*/ 1152 h 1192"/>
                  <a:gd name="T12" fmla="*/ 148 w 596"/>
                  <a:gd name="T13" fmla="*/ 1156 h 1192"/>
                  <a:gd name="T14" fmla="*/ 65 w 596"/>
                  <a:gd name="T15" fmla="*/ 79 h 1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6" h="1192">
                    <a:moveTo>
                      <a:pt x="65" y="79"/>
                    </a:moveTo>
                    <a:cubicBezTo>
                      <a:pt x="67" y="61"/>
                      <a:pt x="296" y="49"/>
                      <a:pt x="367" y="38"/>
                    </a:cubicBezTo>
                    <a:cubicBezTo>
                      <a:pt x="596" y="0"/>
                      <a:pt x="470" y="802"/>
                      <a:pt x="384" y="1192"/>
                    </a:cubicBezTo>
                    <a:lnTo>
                      <a:pt x="262" y="1192"/>
                    </a:lnTo>
                    <a:cubicBezTo>
                      <a:pt x="280" y="900"/>
                      <a:pt x="274" y="944"/>
                      <a:pt x="258" y="652"/>
                    </a:cubicBezTo>
                    <a:lnTo>
                      <a:pt x="254" y="1152"/>
                    </a:lnTo>
                    <a:lnTo>
                      <a:pt x="148" y="1156"/>
                    </a:lnTo>
                    <a:cubicBezTo>
                      <a:pt x="148" y="1156"/>
                      <a:pt x="0" y="328"/>
                      <a:pt x="65" y="79"/>
                    </a:cubicBezTo>
                    <a:close/>
                  </a:path>
                </a:pathLst>
              </a:custGeom>
              <a:solidFill>
                <a:srgbClr val="173E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4" name="Freeform 2195">
                <a:extLst>
                  <a:ext uri="{FF2B5EF4-FFF2-40B4-BE49-F238E27FC236}">
                    <a16:creationId xmlns:a16="http://schemas.microsoft.com/office/drawing/2014/main" id="{5AF3B0CC-D87A-443C-945A-03FD734E6A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2938" y="5191126"/>
                <a:ext cx="55562" cy="323850"/>
              </a:xfrm>
              <a:custGeom>
                <a:avLst/>
                <a:gdLst>
                  <a:gd name="T0" fmla="*/ 168 w 168"/>
                  <a:gd name="T1" fmla="*/ 0 h 961"/>
                  <a:gd name="T2" fmla="*/ 0 w 168"/>
                  <a:gd name="T3" fmla="*/ 481 h 961"/>
                  <a:gd name="T4" fmla="*/ 168 w 168"/>
                  <a:gd name="T5" fmla="*/ 961 h 961"/>
                  <a:gd name="T6" fmla="*/ 168 w 168"/>
                  <a:gd name="T7" fmla="*/ 0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8" h="961">
                    <a:moveTo>
                      <a:pt x="168" y="0"/>
                    </a:moveTo>
                    <a:cubicBezTo>
                      <a:pt x="60" y="137"/>
                      <a:pt x="0" y="306"/>
                      <a:pt x="0" y="481"/>
                    </a:cubicBezTo>
                    <a:cubicBezTo>
                      <a:pt x="0" y="655"/>
                      <a:pt x="60" y="824"/>
                      <a:pt x="168" y="961"/>
                    </a:cubicBez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F8A9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5" name="Freeform 2196">
                <a:extLst>
                  <a:ext uri="{FF2B5EF4-FFF2-40B4-BE49-F238E27FC236}">
                    <a16:creationId xmlns:a16="http://schemas.microsoft.com/office/drawing/2014/main" id="{C9B403E8-51D5-4EFD-A60E-FC641F77BC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9450" y="5027613"/>
                <a:ext cx="138112" cy="111125"/>
              </a:xfrm>
              <a:custGeom>
                <a:avLst/>
                <a:gdLst>
                  <a:gd name="T0" fmla="*/ 147 w 415"/>
                  <a:gd name="T1" fmla="*/ 164 h 327"/>
                  <a:gd name="T2" fmla="*/ 358 w 415"/>
                  <a:gd name="T3" fmla="*/ 10 h 327"/>
                  <a:gd name="T4" fmla="*/ 407 w 415"/>
                  <a:gd name="T5" fmla="*/ 58 h 327"/>
                  <a:gd name="T6" fmla="*/ 173 w 415"/>
                  <a:gd name="T7" fmla="*/ 305 h 327"/>
                  <a:gd name="T8" fmla="*/ 118 w 415"/>
                  <a:gd name="T9" fmla="*/ 325 h 327"/>
                  <a:gd name="T10" fmla="*/ 23 w 415"/>
                  <a:gd name="T11" fmla="*/ 230 h 327"/>
                  <a:gd name="T12" fmla="*/ 6 w 415"/>
                  <a:gd name="T13" fmla="*/ 176 h 327"/>
                  <a:gd name="T14" fmla="*/ 0 w 415"/>
                  <a:gd name="T15" fmla="*/ 148 h 327"/>
                  <a:gd name="T16" fmla="*/ 0 w 415"/>
                  <a:gd name="T17" fmla="*/ 140 h 327"/>
                  <a:gd name="T18" fmla="*/ 95 w 415"/>
                  <a:gd name="T19" fmla="*/ 107 h 327"/>
                  <a:gd name="T20" fmla="*/ 147 w 415"/>
                  <a:gd name="T21" fmla="*/ 164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15" h="327">
                    <a:moveTo>
                      <a:pt x="147" y="164"/>
                    </a:moveTo>
                    <a:cubicBezTo>
                      <a:pt x="262" y="79"/>
                      <a:pt x="278" y="88"/>
                      <a:pt x="358" y="10"/>
                    </a:cubicBezTo>
                    <a:cubicBezTo>
                      <a:pt x="366" y="0"/>
                      <a:pt x="415" y="39"/>
                      <a:pt x="407" y="58"/>
                    </a:cubicBezTo>
                    <a:cubicBezTo>
                      <a:pt x="294" y="181"/>
                      <a:pt x="290" y="227"/>
                      <a:pt x="173" y="305"/>
                    </a:cubicBezTo>
                    <a:cubicBezTo>
                      <a:pt x="157" y="316"/>
                      <a:pt x="138" y="323"/>
                      <a:pt x="118" y="325"/>
                    </a:cubicBezTo>
                    <a:cubicBezTo>
                      <a:pt x="72" y="327"/>
                      <a:pt x="35" y="268"/>
                      <a:pt x="23" y="230"/>
                    </a:cubicBezTo>
                    <a:lnTo>
                      <a:pt x="6" y="176"/>
                    </a:lnTo>
                    <a:cubicBezTo>
                      <a:pt x="2" y="167"/>
                      <a:pt x="0" y="157"/>
                      <a:pt x="0" y="148"/>
                    </a:cubicBezTo>
                    <a:cubicBezTo>
                      <a:pt x="0" y="145"/>
                      <a:pt x="0" y="143"/>
                      <a:pt x="0" y="140"/>
                    </a:cubicBezTo>
                    <a:cubicBezTo>
                      <a:pt x="8" y="99"/>
                      <a:pt x="62" y="86"/>
                      <a:pt x="95" y="107"/>
                    </a:cubicBezTo>
                    <a:cubicBezTo>
                      <a:pt x="118" y="122"/>
                      <a:pt x="147" y="138"/>
                      <a:pt x="147" y="164"/>
                    </a:cubicBezTo>
                    <a:close/>
                  </a:path>
                </a:pathLst>
              </a:custGeom>
              <a:solidFill>
                <a:srgbClr val="FF9E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6" name="Freeform 2197">
                <a:extLst>
                  <a:ext uri="{FF2B5EF4-FFF2-40B4-BE49-F238E27FC236}">
                    <a16:creationId xmlns:a16="http://schemas.microsoft.com/office/drawing/2014/main" id="{D435203A-D51E-45C2-9D0E-E6E68FDF20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38988" y="4979988"/>
                <a:ext cx="61912" cy="71438"/>
              </a:xfrm>
              <a:custGeom>
                <a:avLst/>
                <a:gdLst>
                  <a:gd name="T0" fmla="*/ 36 w 184"/>
                  <a:gd name="T1" fmla="*/ 87 h 216"/>
                  <a:gd name="T2" fmla="*/ 102 w 184"/>
                  <a:gd name="T3" fmla="*/ 7 h 216"/>
                  <a:gd name="T4" fmla="*/ 109 w 184"/>
                  <a:gd name="T5" fmla="*/ 0 h 216"/>
                  <a:gd name="T6" fmla="*/ 112 w 184"/>
                  <a:gd name="T7" fmla="*/ 2 h 216"/>
                  <a:gd name="T8" fmla="*/ 123 w 184"/>
                  <a:gd name="T9" fmla="*/ 25 h 216"/>
                  <a:gd name="T10" fmla="*/ 122 w 184"/>
                  <a:gd name="T11" fmla="*/ 32 h 216"/>
                  <a:gd name="T12" fmla="*/ 108 w 184"/>
                  <a:gd name="T13" fmla="*/ 63 h 216"/>
                  <a:gd name="T14" fmla="*/ 98 w 184"/>
                  <a:gd name="T15" fmla="*/ 91 h 216"/>
                  <a:gd name="T16" fmla="*/ 104 w 184"/>
                  <a:gd name="T17" fmla="*/ 92 h 216"/>
                  <a:gd name="T18" fmla="*/ 106 w 184"/>
                  <a:gd name="T19" fmla="*/ 92 h 216"/>
                  <a:gd name="T20" fmla="*/ 160 w 184"/>
                  <a:gd name="T21" fmla="*/ 100 h 216"/>
                  <a:gd name="T22" fmla="*/ 168 w 184"/>
                  <a:gd name="T23" fmla="*/ 121 h 216"/>
                  <a:gd name="T24" fmla="*/ 166 w 184"/>
                  <a:gd name="T25" fmla="*/ 163 h 216"/>
                  <a:gd name="T26" fmla="*/ 156 w 184"/>
                  <a:gd name="T27" fmla="*/ 169 h 216"/>
                  <a:gd name="T28" fmla="*/ 145 w 184"/>
                  <a:gd name="T29" fmla="*/ 189 h 216"/>
                  <a:gd name="T30" fmla="*/ 118 w 184"/>
                  <a:gd name="T31" fmla="*/ 203 h 216"/>
                  <a:gd name="T32" fmla="*/ 64 w 184"/>
                  <a:gd name="T33" fmla="*/ 212 h 216"/>
                  <a:gd name="T34" fmla="*/ 40 w 184"/>
                  <a:gd name="T35" fmla="*/ 216 h 216"/>
                  <a:gd name="T36" fmla="*/ 24 w 184"/>
                  <a:gd name="T37" fmla="*/ 214 h 216"/>
                  <a:gd name="T38" fmla="*/ 2 w 184"/>
                  <a:gd name="T39" fmla="*/ 201 h 216"/>
                  <a:gd name="T40" fmla="*/ 36 w 184"/>
                  <a:gd name="T41" fmla="*/ 87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4" h="216">
                    <a:moveTo>
                      <a:pt x="36" y="87"/>
                    </a:moveTo>
                    <a:cubicBezTo>
                      <a:pt x="53" y="66"/>
                      <a:pt x="94" y="34"/>
                      <a:pt x="102" y="7"/>
                    </a:cubicBezTo>
                    <a:cubicBezTo>
                      <a:pt x="103" y="4"/>
                      <a:pt x="105" y="0"/>
                      <a:pt x="109" y="0"/>
                    </a:cubicBezTo>
                    <a:cubicBezTo>
                      <a:pt x="110" y="0"/>
                      <a:pt x="111" y="1"/>
                      <a:pt x="112" y="2"/>
                    </a:cubicBezTo>
                    <a:cubicBezTo>
                      <a:pt x="119" y="7"/>
                      <a:pt x="123" y="16"/>
                      <a:pt x="123" y="25"/>
                    </a:cubicBezTo>
                    <a:cubicBezTo>
                      <a:pt x="123" y="27"/>
                      <a:pt x="123" y="30"/>
                      <a:pt x="122" y="32"/>
                    </a:cubicBezTo>
                    <a:cubicBezTo>
                      <a:pt x="119" y="43"/>
                      <a:pt x="115" y="54"/>
                      <a:pt x="108" y="63"/>
                    </a:cubicBezTo>
                    <a:cubicBezTo>
                      <a:pt x="105" y="68"/>
                      <a:pt x="90" y="86"/>
                      <a:pt x="98" y="91"/>
                    </a:cubicBezTo>
                    <a:cubicBezTo>
                      <a:pt x="100" y="92"/>
                      <a:pt x="102" y="92"/>
                      <a:pt x="104" y="92"/>
                    </a:cubicBezTo>
                    <a:cubicBezTo>
                      <a:pt x="105" y="92"/>
                      <a:pt x="106" y="92"/>
                      <a:pt x="106" y="92"/>
                    </a:cubicBezTo>
                    <a:cubicBezTo>
                      <a:pt x="123" y="92"/>
                      <a:pt x="148" y="87"/>
                      <a:pt x="160" y="100"/>
                    </a:cubicBezTo>
                    <a:cubicBezTo>
                      <a:pt x="166" y="107"/>
                      <a:pt x="165" y="114"/>
                      <a:pt x="168" y="121"/>
                    </a:cubicBezTo>
                    <a:cubicBezTo>
                      <a:pt x="172" y="135"/>
                      <a:pt x="184" y="151"/>
                      <a:pt x="166" y="163"/>
                    </a:cubicBezTo>
                    <a:cubicBezTo>
                      <a:pt x="163" y="164"/>
                      <a:pt x="160" y="166"/>
                      <a:pt x="156" y="169"/>
                    </a:cubicBezTo>
                    <a:cubicBezTo>
                      <a:pt x="150" y="174"/>
                      <a:pt x="150" y="183"/>
                      <a:pt x="145" y="189"/>
                    </a:cubicBezTo>
                    <a:cubicBezTo>
                      <a:pt x="138" y="197"/>
                      <a:pt x="128" y="202"/>
                      <a:pt x="118" y="203"/>
                    </a:cubicBezTo>
                    <a:cubicBezTo>
                      <a:pt x="100" y="206"/>
                      <a:pt x="82" y="209"/>
                      <a:pt x="64" y="212"/>
                    </a:cubicBezTo>
                    <a:cubicBezTo>
                      <a:pt x="56" y="215"/>
                      <a:pt x="48" y="216"/>
                      <a:pt x="40" y="216"/>
                    </a:cubicBezTo>
                    <a:cubicBezTo>
                      <a:pt x="34" y="216"/>
                      <a:pt x="29" y="215"/>
                      <a:pt x="24" y="214"/>
                    </a:cubicBezTo>
                    <a:cubicBezTo>
                      <a:pt x="21" y="213"/>
                      <a:pt x="0" y="204"/>
                      <a:pt x="2" y="201"/>
                    </a:cubicBezTo>
                    <a:cubicBezTo>
                      <a:pt x="27" y="144"/>
                      <a:pt x="19" y="107"/>
                      <a:pt x="36" y="87"/>
                    </a:cubicBezTo>
                    <a:close/>
                  </a:path>
                </a:pathLst>
              </a:custGeom>
              <a:solidFill>
                <a:srgbClr val="FF9E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7" name="Freeform 2198">
                <a:extLst>
                  <a:ext uri="{FF2B5EF4-FFF2-40B4-BE49-F238E27FC236}">
                    <a16:creationId xmlns:a16="http://schemas.microsoft.com/office/drawing/2014/main" id="{493EA4FD-F9B2-4914-B4E3-6ED7F50D6D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6588" y="4970463"/>
                <a:ext cx="95250" cy="161925"/>
              </a:xfrm>
              <a:custGeom>
                <a:avLst/>
                <a:gdLst>
                  <a:gd name="T0" fmla="*/ 198 w 284"/>
                  <a:gd name="T1" fmla="*/ 201 h 482"/>
                  <a:gd name="T2" fmla="*/ 273 w 284"/>
                  <a:gd name="T3" fmla="*/ 329 h 482"/>
                  <a:gd name="T4" fmla="*/ 168 w 284"/>
                  <a:gd name="T5" fmla="*/ 441 h 482"/>
                  <a:gd name="T6" fmla="*/ 100 w 284"/>
                  <a:gd name="T7" fmla="*/ 308 h 482"/>
                  <a:gd name="T8" fmla="*/ 17 w 284"/>
                  <a:gd name="T9" fmla="*/ 210 h 482"/>
                  <a:gd name="T10" fmla="*/ 16 w 284"/>
                  <a:gd name="T11" fmla="*/ 135 h 482"/>
                  <a:gd name="T12" fmla="*/ 16 w 284"/>
                  <a:gd name="T13" fmla="*/ 132 h 482"/>
                  <a:gd name="T14" fmla="*/ 26 w 284"/>
                  <a:gd name="T15" fmla="*/ 93 h 482"/>
                  <a:gd name="T16" fmla="*/ 109 w 284"/>
                  <a:gd name="T17" fmla="*/ 13 h 482"/>
                  <a:gd name="T18" fmla="*/ 198 w 284"/>
                  <a:gd name="T19" fmla="*/ 201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4" h="482">
                    <a:moveTo>
                      <a:pt x="198" y="201"/>
                    </a:moveTo>
                    <a:cubicBezTo>
                      <a:pt x="239" y="283"/>
                      <a:pt x="262" y="279"/>
                      <a:pt x="273" y="329"/>
                    </a:cubicBezTo>
                    <a:cubicBezTo>
                      <a:pt x="284" y="379"/>
                      <a:pt x="209" y="482"/>
                      <a:pt x="168" y="441"/>
                    </a:cubicBezTo>
                    <a:cubicBezTo>
                      <a:pt x="126" y="399"/>
                      <a:pt x="113" y="342"/>
                      <a:pt x="100" y="308"/>
                    </a:cubicBezTo>
                    <a:cubicBezTo>
                      <a:pt x="86" y="271"/>
                      <a:pt x="45" y="238"/>
                      <a:pt x="17" y="210"/>
                    </a:cubicBezTo>
                    <a:cubicBezTo>
                      <a:pt x="0" y="193"/>
                      <a:pt x="18" y="159"/>
                      <a:pt x="16" y="135"/>
                    </a:cubicBezTo>
                    <a:cubicBezTo>
                      <a:pt x="16" y="134"/>
                      <a:pt x="16" y="133"/>
                      <a:pt x="16" y="132"/>
                    </a:cubicBezTo>
                    <a:cubicBezTo>
                      <a:pt x="16" y="118"/>
                      <a:pt x="20" y="105"/>
                      <a:pt x="26" y="93"/>
                    </a:cubicBezTo>
                    <a:cubicBezTo>
                      <a:pt x="46" y="51"/>
                      <a:pt x="62" y="0"/>
                      <a:pt x="109" y="13"/>
                    </a:cubicBezTo>
                    <a:cubicBezTo>
                      <a:pt x="176" y="68"/>
                      <a:pt x="158" y="120"/>
                      <a:pt x="198" y="2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8" name="Oval 2199">
                <a:extLst>
                  <a:ext uri="{FF2B5EF4-FFF2-40B4-BE49-F238E27FC236}">
                    <a16:creationId xmlns:a16="http://schemas.microsoft.com/office/drawing/2014/main" id="{3D424E84-FC2D-4630-9F6B-0994436DB9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83413" y="4910138"/>
                <a:ext cx="50800" cy="52388"/>
              </a:xfrm>
              <a:prstGeom prst="ellipse">
                <a:avLst/>
              </a:prstGeom>
              <a:solidFill>
                <a:srgbClr val="173E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9" name="Oval 2200">
                <a:extLst>
                  <a:ext uri="{FF2B5EF4-FFF2-40B4-BE49-F238E27FC236}">
                    <a16:creationId xmlns:a16="http://schemas.microsoft.com/office/drawing/2014/main" id="{302AEDD9-A282-4BFC-B8EF-1690C14607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26263" y="4913313"/>
                <a:ext cx="52387" cy="52388"/>
              </a:xfrm>
              <a:prstGeom prst="ellipse">
                <a:avLst/>
              </a:prstGeom>
              <a:solidFill>
                <a:srgbClr val="173E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0" name="Freeform 2201">
                <a:extLst>
                  <a:ext uri="{FF2B5EF4-FFF2-40B4-BE49-F238E27FC236}">
                    <a16:creationId xmlns:a16="http://schemas.microsoft.com/office/drawing/2014/main" id="{8476F13F-089E-4EEA-AB51-E7995D212F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1338" y="4946651"/>
                <a:ext cx="153987" cy="265113"/>
              </a:xfrm>
              <a:custGeom>
                <a:avLst/>
                <a:gdLst>
                  <a:gd name="T0" fmla="*/ 412 w 461"/>
                  <a:gd name="T1" fmla="*/ 102 h 788"/>
                  <a:gd name="T2" fmla="*/ 332 w 461"/>
                  <a:gd name="T3" fmla="*/ 53 h 788"/>
                  <a:gd name="T4" fmla="*/ 228 w 461"/>
                  <a:gd name="T5" fmla="*/ 13 h 788"/>
                  <a:gd name="T6" fmla="*/ 169 w 461"/>
                  <a:gd name="T7" fmla="*/ 72 h 788"/>
                  <a:gd name="T8" fmla="*/ 58 w 461"/>
                  <a:gd name="T9" fmla="*/ 125 h 788"/>
                  <a:gd name="T10" fmla="*/ 51 w 461"/>
                  <a:gd name="T11" fmla="*/ 155 h 788"/>
                  <a:gd name="T12" fmla="*/ 65 w 461"/>
                  <a:gd name="T13" fmla="*/ 485 h 788"/>
                  <a:gd name="T14" fmla="*/ 33 w 461"/>
                  <a:gd name="T15" fmla="*/ 695 h 788"/>
                  <a:gd name="T16" fmla="*/ 210 w 461"/>
                  <a:gd name="T17" fmla="*/ 788 h 788"/>
                  <a:gd name="T18" fmla="*/ 210 w 461"/>
                  <a:gd name="T19" fmla="*/ 788 h 788"/>
                  <a:gd name="T20" fmla="*/ 231 w 461"/>
                  <a:gd name="T21" fmla="*/ 704 h 788"/>
                  <a:gd name="T22" fmla="*/ 252 w 461"/>
                  <a:gd name="T23" fmla="*/ 788 h 788"/>
                  <a:gd name="T24" fmla="*/ 445 w 461"/>
                  <a:gd name="T25" fmla="*/ 671 h 788"/>
                  <a:gd name="T26" fmla="*/ 411 w 461"/>
                  <a:gd name="T27" fmla="*/ 468 h 788"/>
                  <a:gd name="T28" fmla="*/ 458 w 461"/>
                  <a:gd name="T29" fmla="*/ 357 h 788"/>
                  <a:gd name="T30" fmla="*/ 461 w 461"/>
                  <a:gd name="T31" fmla="*/ 331 h 788"/>
                  <a:gd name="T32" fmla="*/ 456 w 461"/>
                  <a:gd name="T33" fmla="*/ 295 h 788"/>
                  <a:gd name="T34" fmla="*/ 433 w 461"/>
                  <a:gd name="T35" fmla="*/ 241 h 788"/>
                  <a:gd name="T36" fmla="*/ 412 w 461"/>
                  <a:gd name="T37" fmla="*/ 102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61" h="788">
                    <a:moveTo>
                      <a:pt x="412" y="102"/>
                    </a:moveTo>
                    <a:cubicBezTo>
                      <a:pt x="400" y="72"/>
                      <a:pt x="332" y="53"/>
                      <a:pt x="332" y="53"/>
                    </a:cubicBezTo>
                    <a:cubicBezTo>
                      <a:pt x="295" y="22"/>
                      <a:pt x="280" y="0"/>
                      <a:pt x="228" y="13"/>
                    </a:cubicBezTo>
                    <a:cubicBezTo>
                      <a:pt x="181" y="24"/>
                      <a:pt x="184" y="54"/>
                      <a:pt x="169" y="72"/>
                    </a:cubicBezTo>
                    <a:cubicBezTo>
                      <a:pt x="163" y="80"/>
                      <a:pt x="62" y="116"/>
                      <a:pt x="58" y="125"/>
                    </a:cubicBezTo>
                    <a:cubicBezTo>
                      <a:pt x="54" y="135"/>
                      <a:pt x="52" y="145"/>
                      <a:pt x="51" y="155"/>
                    </a:cubicBezTo>
                    <a:cubicBezTo>
                      <a:pt x="3" y="322"/>
                      <a:pt x="66" y="375"/>
                      <a:pt x="65" y="485"/>
                    </a:cubicBezTo>
                    <a:cubicBezTo>
                      <a:pt x="65" y="554"/>
                      <a:pt x="0" y="637"/>
                      <a:pt x="33" y="695"/>
                    </a:cubicBezTo>
                    <a:cubicBezTo>
                      <a:pt x="73" y="753"/>
                      <a:pt x="140" y="788"/>
                      <a:pt x="210" y="788"/>
                    </a:cubicBezTo>
                    <a:cubicBezTo>
                      <a:pt x="210" y="788"/>
                      <a:pt x="210" y="788"/>
                      <a:pt x="210" y="788"/>
                    </a:cubicBezTo>
                    <a:lnTo>
                      <a:pt x="231" y="704"/>
                    </a:lnTo>
                    <a:lnTo>
                      <a:pt x="252" y="788"/>
                    </a:lnTo>
                    <a:cubicBezTo>
                      <a:pt x="285" y="788"/>
                      <a:pt x="445" y="771"/>
                      <a:pt x="445" y="671"/>
                    </a:cubicBezTo>
                    <a:cubicBezTo>
                      <a:pt x="445" y="572"/>
                      <a:pt x="401" y="507"/>
                      <a:pt x="411" y="468"/>
                    </a:cubicBezTo>
                    <a:cubicBezTo>
                      <a:pt x="422" y="430"/>
                      <a:pt x="450" y="397"/>
                      <a:pt x="458" y="357"/>
                    </a:cubicBezTo>
                    <a:cubicBezTo>
                      <a:pt x="460" y="349"/>
                      <a:pt x="461" y="340"/>
                      <a:pt x="461" y="331"/>
                    </a:cubicBezTo>
                    <a:cubicBezTo>
                      <a:pt x="461" y="319"/>
                      <a:pt x="460" y="307"/>
                      <a:pt x="456" y="295"/>
                    </a:cubicBezTo>
                    <a:cubicBezTo>
                      <a:pt x="450" y="276"/>
                      <a:pt x="440" y="260"/>
                      <a:pt x="433" y="241"/>
                    </a:cubicBezTo>
                    <a:cubicBezTo>
                      <a:pt x="418" y="196"/>
                      <a:pt x="429" y="146"/>
                      <a:pt x="412" y="10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1" name="Oval 2202">
                <a:extLst>
                  <a:ext uri="{FF2B5EF4-FFF2-40B4-BE49-F238E27FC236}">
                    <a16:creationId xmlns:a16="http://schemas.microsoft.com/office/drawing/2014/main" id="{29B11AC6-BC0F-4D30-8D0C-D4BE19FAA1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48488" y="4845051"/>
                <a:ext cx="60325" cy="60325"/>
              </a:xfrm>
              <a:prstGeom prst="ellipse">
                <a:avLst/>
              </a:prstGeom>
              <a:solidFill>
                <a:srgbClr val="173E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2" name="Freeform 2203">
                <a:extLst>
                  <a:ext uri="{FF2B5EF4-FFF2-40B4-BE49-F238E27FC236}">
                    <a16:creationId xmlns:a16="http://schemas.microsoft.com/office/drawing/2014/main" id="{019F59B3-E91D-4CCB-8FCD-BF63E8A4E2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6900" y="4851401"/>
                <a:ext cx="77787" cy="165100"/>
              </a:xfrm>
              <a:custGeom>
                <a:avLst/>
                <a:gdLst>
                  <a:gd name="T0" fmla="*/ 133 w 233"/>
                  <a:gd name="T1" fmla="*/ 489 h 489"/>
                  <a:gd name="T2" fmla="*/ 167 w 233"/>
                  <a:gd name="T3" fmla="*/ 347 h 489"/>
                  <a:gd name="T4" fmla="*/ 223 w 233"/>
                  <a:gd name="T5" fmla="*/ 232 h 489"/>
                  <a:gd name="T6" fmla="*/ 221 w 233"/>
                  <a:gd name="T7" fmla="*/ 203 h 489"/>
                  <a:gd name="T8" fmla="*/ 222 w 233"/>
                  <a:gd name="T9" fmla="*/ 193 h 489"/>
                  <a:gd name="T10" fmla="*/ 229 w 233"/>
                  <a:gd name="T11" fmla="*/ 162 h 489"/>
                  <a:gd name="T12" fmla="*/ 233 w 233"/>
                  <a:gd name="T13" fmla="*/ 128 h 489"/>
                  <a:gd name="T14" fmla="*/ 219 w 233"/>
                  <a:gd name="T15" fmla="*/ 66 h 489"/>
                  <a:gd name="T16" fmla="*/ 14 w 233"/>
                  <a:gd name="T17" fmla="*/ 138 h 489"/>
                  <a:gd name="T18" fmla="*/ 32 w 233"/>
                  <a:gd name="T19" fmla="*/ 321 h 489"/>
                  <a:gd name="T20" fmla="*/ 133 w 233"/>
                  <a:gd name="T21" fmla="*/ 489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3" h="489">
                    <a:moveTo>
                      <a:pt x="133" y="489"/>
                    </a:moveTo>
                    <a:cubicBezTo>
                      <a:pt x="149" y="443"/>
                      <a:pt x="161" y="396"/>
                      <a:pt x="167" y="347"/>
                    </a:cubicBezTo>
                    <a:cubicBezTo>
                      <a:pt x="190" y="327"/>
                      <a:pt x="217" y="315"/>
                      <a:pt x="223" y="232"/>
                    </a:cubicBezTo>
                    <a:cubicBezTo>
                      <a:pt x="222" y="222"/>
                      <a:pt x="221" y="212"/>
                      <a:pt x="221" y="203"/>
                    </a:cubicBezTo>
                    <a:cubicBezTo>
                      <a:pt x="221" y="199"/>
                      <a:pt x="221" y="196"/>
                      <a:pt x="222" y="193"/>
                    </a:cubicBezTo>
                    <a:cubicBezTo>
                      <a:pt x="223" y="182"/>
                      <a:pt x="226" y="172"/>
                      <a:pt x="229" y="162"/>
                    </a:cubicBezTo>
                    <a:cubicBezTo>
                      <a:pt x="231" y="151"/>
                      <a:pt x="233" y="140"/>
                      <a:pt x="233" y="128"/>
                    </a:cubicBezTo>
                    <a:cubicBezTo>
                      <a:pt x="233" y="107"/>
                      <a:pt x="228" y="86"/>
                      <a:pt x="219" y="66"/>
                    </a:cubicBezTo>
                    <a:cubicBezTo>
                      <a:pt x="192" y="0"/>
                      <a:pt x="29" y="30"/>
                      <a:pt x="14" y="138"/>
                    </a:cubicBezTo>
                    <a:cubicBezTo>
                      <a:pt x="0" y="246"/>
                      <a:pt x="17" y="259"/>
                      <a:pt x="32" y="321"/>
                    </a:cubicBezTo>
                    <a:cubicBezTo>
                      <a:pt x="19" y="446"/>
                      <a:pt x="133" y="489"/>
                      <a:pt x="133" y="489"/>
                    </a:cubicBezTo>
                    <a:close/>
                  </a:path>
                </a:pathLst>
              </a:custGeom>
              <a:solidFill>
                <a:srgbClr val="FF9E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3" name="Freeform 2204">
                <a:extLst>
                  <a:ext uri="{FF2B5EF4-FFF2-40B4-BE49-F238E27FC236}">
                    <a16:creationId xmlns:a16="http://schemas.microsoft.com/office/drawing/2014/main" id="{8ED1F5A2-7AB8-4CA1-B433-1AC065BD74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9438" y="4849813"/>
                <a:ext cx="95250" cy="109538"/>
              </a:xfrm>
              <a:custGeom>
                <a:avLst/>
                <a:gdLst>
                  <a:gd name="T0" fmla="*/ 98 w 286"/>
                  <a:gd name="T1" fmla="*/ 115 h 327"/>
                  <a:gd name="T2" fmla="*/ 87 w 286"/>
                  <a:gd name="T3" fmla="*/ 136 h 327"/>
                  <a:gd name="T4" fmla="*/ 87 w 286"/>
                  <a:gd name="T5" fmla="*/ 139 h 327"/>
                  <a:gd name="T6" fmla="*/ 92 w 286"/>
                  <a:gd name="T7" fmla="*/ 179 h 327"/>
                  <a:gd name="T8" fmla="*/ 92 w 286"/>
                  <a:gd name="T9" fmla="*/ 183 h 327"/>
                  <a:gd name="T10" fmla="*/ 86 w 286"/>
                  <a:gd name="T11" fmla="*/ 205 h 327"/>
                  <a:gd name="T12" fmla="*/ 71 w 286"/>
                  <a:gd name="T13" fmla="*/ 227 h 327"/>
                  <a:gd name="T14" fmla="*/ 78 w 286"/>
                  <a:gd name="T15" fmla="*/ 261 h 327"/>
                  <a:gd name="T16" fmla="*/ 76 w 286"/>
                  <a:gd name="T17" fmla="*/ 277 h 327"/>
                  <a:gd name="T18" fmla="*/ 83 w 286"/>
                  <a:gd name="T19" fmla="*/ 315 h 327"/>
                  <a:gd name="T20" fmla="*/ 0 w 286"/>
                  <a:gd name="T21" fmla="*/ 283 h 327"/>
                  <a:gd name="T22" fmla="*/ 10 w 286"/>
                  <a:gd name="T23" fmla="*/ 213 h 327"/>
                  <a:gd name="T24" fmla="*/ 55 w 286"/>
                  <a:gd name="T25" fmla="*/ 85 h 327"/>
                  <a:gd name="T26" fmla="*/ 54 w 286"/>
                  <a:gd name="T27" fmla="*/ 74 h 327"/>
                  <a:gd name="T28" fmla="*/ 84 w 286"/>
                  <a:gd name="T29" fmla="*/ 21 h 327"/>
                  <a:gd name="T30" fmla="*/ 149 w 286"/>
                  <a:gd name="T31" fmla="*/ 0 h 327"/>
                  <a:gd name="T32" fmla="*/ 154 w 286"/>
                  <a:gd name="T33" fmla="*/ 0 h 327"/>
                  <a:gd name="T34" fmla="*/ 214 w 286"/>
                  <a:gd name="T35" fmla="*/ 7 h 327"/>
                  <a:gd name="T36" fmla="*/ 237 w 286"/>
                  <a:gd name="T37" fmla="*/ 16 h 327"/>
                  <a:gd name="T38" fmla="*/ 279 w 286"/>
                  <a:gd name="T39" fmla="*/ 96 h 327"/>
                  <a:gd name="T40" fmla="*/ 258 w 286"/>
                  <a:gd name="T41" fmla="*/ 72 h 327"/>
                  <a:gd name="T42" fmla="*/ 242 w 286"/>
                  <a:gd name="T43" fmla="*/ 66 h 327"/>
                  <a:gd name="T44" fmla="*/ 228 w 286"/>
                  <a:gd name="T45" fmla="*/ 70 h 327"/>
                  <a:gd name="T46" fmla="*/ 218 w 286"/>
                  <a:gd name="T47" fmla="*/ 79 h 327"/>
                  <a:gd name="T48" fmla="*/ 157 w 286"/>
                  <a:gd name="T49" fmla="*/ 101 h 327"/>
                  <a:gd name="T50" fmla="*/ 150 w 286"/>
                  <a:gd name="T51" fmla="*/ 101 h 327"/>
                  <a:gd name="T52" fmla="*/ 141 w 286"/>
                  <a:gd name="T53" fmla="*/ 101 h 327"/>
                  <a:gd name="T54" fmla="*/ 111 w 286"/>
                  <a:gd name="T55" fmla="*/ 106 h 327"/>
                  <a:gd name="T56" fmla="*/ 98 w 286"/>
                  <a:gd name="T57" fmla="*/ 115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6" h="327">
                    <a:moveTo>
                      <a:pt x="98" y="115"/>
                    </a:moveTo>
                    <a:cubicBezTo>
                      <a:pt x="92" y="121"/>
                      <a:pt x="89" y="128"/>
                      <a:pt x="87" y="136"/>
                    </a:cubicBezTo>
                    <a:cubicBezTo>
                      <a:pt x="87" y="137"/>
                      <a:pt x="87" y="138"/>
                      <a:pt x="87" y="139"/>
                    </a:cubicBezTo>
                    <a:cubicBezTo>
                      <a:pt x="87" y="152"/>
                      <a:pt x="89" y="166"/>
                      <a:pt x="92" y="179"/>
                    </a:cubicBezTo>
                    <a:cubicBezTo>
                      <a:pt x="92" y="180"/>
                      <a:pt x="92" y="182"/>
                      <a:pt x="92" y="183"/>
                    </a:cubicBezTo>
                    <a:cubicBezTo>
                      <a:pt x="92" y="191"/>
                      <a:pt x="90" y="198"/>
                      <a:pt x="86" y="205"/>
                    </a:cubicBezTo>
                    <a:cubicBezTo>
                      <a:pt x="82" y="213"/>
                      <a:pt x="74" y="219"/>
                      <a:pt x="71" y="227"/>
                    </a:cubicBezTo>
                    <a:cubicBezTo>
                      <a:pt x="67" y="241"/>
                      <a:pt x="75" y="247"/>
                      <a:pt x="78" y="261"/>
                    </a:cubicBezTo>
                    <a:cubicBezTo>
                      <a:pt x="77" y="267"/>
                      <a:pt x="76" y="272"/>
                      <a:pt x="76" y="277"/>
                    </a:cubicBezTo>
                    <a:cubicBezTo>
                      <a:pt x="76" y="290"/>
                      <a:pt x="79" y="303"/>
                      <a:pt x="83" y="315"/>
                    </a:cubicBezTo>
                    <a:cubicBezTo>
                      <a:pt x="58" y="327"/>
                      <a:pt x="0" y="314"/>
                      <a:pt x="0" y="283"/>
                    </a:cubicBezTo>
                    <a:cubicBezTo>
                      <a:pt x="0" y="236"/>
                      <a:pt x="0" y="231"/>
                      <a:pt x="10" y="213"/>
                    </a:cubicBezTo>
                    <a:cubicBezTo>
                      <a:pt x="42" y="172"/>
                      <a:pt x="5" y="125"/>
                      <a:pt x="55" y="85"/>
                    </a:cubicBezTo>
                    <a:cubicBezTo>
                      <a:pt x="55" y="81"/>
                      <a:pt x="54" y="78"/>
                      <a:pt x="54" y="74"/>
                    </a:cubicBezTo>
                    <a:cubicBezTo>
                      <a:pt x="54" y="52"/>
                      <a:pt x="65" y="32"/>
                      <a:pt x="84" y="21"/>
                    </a:cubicBezTo>
                    <a:cubicBezTo>
                      <a:pt x="103" y="8"/>
                      <a:pt x="126" y="1"/>
                      <a:pt x="149" y="0"/>
                    </a:cubicBezTo>
                    <a:cubicBezTo>
                      <a:pt x="151" y="0"/>
                      <a:pt x="152" y="0"/>
                      <a:pt x="154" y="0"/>
                    </a:cubicBezTo>
                    <a:cubicBezTo>
                      <a:pt x="174" y="0"/>
                      <a:pt x="195" y="3"/>
                      <a:pt x="214" y="7"/>
                    </a:cubicBezTo>
                    <a:cubicBezTo>
                      <a:pt x="222" y="9"/>
                      <a:pt x="230" y="12"/>
                      <a:pt x="237" y="16"/>
                    </a:cubicBezTo>
                    <a:cubicBezTo>
                      <a:pt x="264" y="34"/>
                      <a:pt x="286" y="61"/>
                      <a:pt x="279" y="96"/>
                    </a:cubicBezTo>
                    <a:cubicBezTo>
                      <a:pt x="274" y="87"/>
                      <a:pt x="267" y="79"/>
                      <a:pt x="258" y="72"/>
                    </a:cubicBezTo>
                    <a:cubicBezTo>
                      <a:pt x="254" y="68"/>
                      <a:pt x="248" y="66"/>
                      <a:pt x="242" y="66"/>
                    </a:cubicBezTo>
                    <a:cubicBezTo>
                      <a:pt x="237" y="66"/>
                      <a:pt x="232" y="67"/>
                      <a:pt x="228" y="70"/>
                    </a:cubicBezTo>
                    <a:cubicBezTo>
                      <a:pt x="225" y="72"/>
                      <a:pt x="221" y="76"/>
                      <a:pt x="218" y="79"/>
                    </a:cubicBezTo>
                    <a:cubicBezTo>
                      <a:pt x="201" y="94"/>
                      <a:pt x="180" y="101"/>
                      <a:pt x="157" y="101"/>
                    </a:cubicBezTo>
                    <a:cubicBezTo>
                      <a:pt x="155" y="101"/>
                      <a:pt x="153" y="101"/>
                      <a:pt x="150" y="101"/>
                    </a:cubicBezTo>
                    <a:cubicBezTo>
                      <a:pt x="147" y="101"/>
                      <a:pt x="144" y="101"/>
                      <a:pt x="141" y="101"/>
                    </a:cubicBezTo>
                    <a:cubicBezTo>
                      <a:pt x="131" y="101"/>
                      <a:pt x="121" y="102"/>
                      <a:pt x="111" y="106"/>
                    </a:cubicBezTo>
                    <a:cubicBezTo>
                      <a:pt x="106" y="108"/>
                      <a:pt x="102" y="111"/>
                      <a:pt x="98" y="115"/>
                    </a:cubicBezTo>
                    <a:close/>
                  </a:path>
                </a:pathLst>
              </a:custGeom>
              <a:solidFill>
                <a:srgbClr val="173E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4" name="Freeform 2205">
                <a:extLst>
                  <a:ext uri="{FF2B5EF4-FFF2-40B4-BE49-F238E27FC236}">
                    <a16:creationId xmlns:a16="http://schemas.microsoft.com/office/drawing/2014/main" id="{09CB5A0B-5A09-4011-B1C1-EF94A8D2EC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3725" y="4908551"/>
                <a:ext cx="15875" cy="31750"/>
              </a:xfrm>
              <a:custGeom>
                <a:avLst/>
                <a:gdLst>
                  <a:gd name="T0" fmla="*/ 40 w 44"/>
                  <a:gd name="T1" fmla="*/ 45 h 94"/>
                  <a:gd name="T2" fmla="*/ 13 w 44"/>
                  <a:gd name="T3" fmla="*/ 5 h 94"/>
                  <a:gd name="T4" fmla="*/ 7 w 44"/>
                  <a:gd name="T5" fmla="*/ 61 h 94"/>
                  <a:gd name="T6" fmla="*/ 32 w 44"/>
                  <a:gd name="T7" fmla="*/ 90 h 94"/>
                  <a:gd name="T8" fmla="*/ 40 w 44"/>
                  <a:gd name="T9" fmla="*/ 4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94">
                    <a:moveTo>
                      <a:pt x="40" y="45"/>
                    </a:moveTo>
                    <a:cubicBezTo>
                      <a:pt x="36" y="20"/>
                      <a:pt x="23" y="0"/>
                      <a:pt x="13" y="5"/>
                    </a:cubicBezTo>
                    <a:cubicBezTo>
                      <a:pt x="2" y="11"/>
                      <a:pt x="0" y="37"/>
                      <a:pt x="7" y="61"/>
                    </a:cubicBezTo>
                    <a:cubicBezTo>
                      <a:pt x="13" y="82"/>
                      <a:pt x="24" y="94"/>
                      <a:pt x="32" y="90"/>
                    </a:cubicBezTo>
                    <a:cubicBezTo>
                      <a:pt x="40" y="86"/>
                      <a:pt x="44" y="67"/>
                      <a:pt x="40" y="45"/>
                    </a:cubicBezTo>
                    <a:close/>
                  </a:path>
                </a:pathLst>
              </a:custGeom>
              <a:solidFill>
                <a:srgbClr val="FF9E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5" name="Freeform 2206">
                <a:extLst>
                  <a:ext uri="{FF2B5EF4-FFF2-40B4-BE49-F238E27FC236}">
                    <a16:creationId xmlns:a16="http://schemas.microsoft.com/office/drawing/2014/main" id="{FB25C1F8-31C9-4BEB-A172-E76874245B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0238" y="4941888"/>
                <a:ext cx="23812" cy="14288"/>
              </a:xfrm>
              <a:custGeom>
                <a:avLst/>
                <a:gdLst>
                  <a:gd name="T0" fmla="*/ 73 w 73"/>
                  <a:gd name="T1" fmla="*/ 18 h 46"/>
                  <a:gd name="T2" fmla="*/ 49 w 73"/>
                  <a:gd name="T3" fmla="*/ 7 h 46"/>
                  <a:gd name="T4" fmla="*/ 0 w 73"/>
                  <a:gd name="T5" fmla="*/ 9 h 46"/>
                  <a:gd name="T6" fmla="*/ 73 w 73"/>
                  <a:gd name="T7" fmla="*/ 1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46">
                    <a:moveTo>
                      <a:pt x="73" y="18"/>
                    </a:moveTo>
                    <a:cubicBezTo>
                      <a:pt x="65" y="15"/>
                      <a:pt x="57" y="10"/>
                      <a:pt x="49" y="7"/>
                    </a:cubicBezTo>
                    <a:cubicBezTo>
                      <a:pt x="35" y="0"/>
                      <a:pt x="22" y="9"/>
                      <a:pt x="0" y="9"/>
                    </a:cubicBezTo>
                    <a:cubicBezTo>
                      <a:pt x="5" y="38"/>
                      <a:pt x="47" y="46"/>
                      <a:pt x="73" y="18"/>
                    </a:cubicBezTo>
                    <a:close/>
                  </a:path>
                </a:pathLst>
              </a:custGeom>
              <a:solidFill>
                <a:srgbClr val="FF5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6" name="Freeform 2207">
                <a:extLst>
                  <a:ext uri="{FF2B5EF4-FFF2-40B4-BE49-F238E27FC236}">
                    <a16:creationId xmlns:a16="http://schemas.microsoft.com/office/drawing/2014/main" id="{63169364-76DE-4F60-A844-1D882893F5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2775" y="4903788"/>
                <a:ext cx="23812" cy="25400"/>
              </a:xfrm>
              <a:custGeom>
                <a:avLst/>
                <a:gdLst>
                  <a:gd name="T0" fmla="*/ 34 w 74"/>
                  <a:gd name="T1" fmla="*/ 76 h 76"/>
                  <a:gd name="T2" fmla="*/ 41 w 74"/>
                  <a:gd name="T3" fmla="*/ 76 h 76"/>
                  <a:gd name="T4" fmla="*/ 74 w 74"/>
                  <a:gd name="T5" fmla="*/ 43 h 76"/>
                  <a:gd name="T6" fmla="*/ 74 w 74"/>
                  <a:gd name="T7" fmla="*/ 14 h 76"/>
                  <a:gd name="T8" fmla="*/ 0 w 74"/>
                  <a:gd name="T9" fmla="*/ 14 h 76"/>
                  <a:gd name="T10" fmla="*/ 0 w 74"/>
                  <a:gd name="T11" fmla="*/ 43 h 76"/>
                  <a:gd name="T12" fmla="*/ 0 w 74"/>
                  <a:gd name="T13" fmla="*/ 43 h 76"/>
                  <a:gd name="T14" fmla="*/ 34 w 74"/>
                  <a:gd name="T1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4" h="76">
                    <a:moveTo>
                      <a:pt x="34" y="76"/>
                    </a:moveTo>
                    <a:lnTo>
                      <a:pt x="41" y="76"/>
                    </a:lnTo>
                    <a:cubicBezTo>
                      <a:pt x="59" y="76"/>
                      <a:pt x="74" y="61"/>
                      <a:pt x="74" y="43"/>
                    </a:cubicBezTo>
                    <a:lnTo>
                      <a:pt x="74" y="14"/>
                    </a:lnTo>
                    <a:cubicBezTo>
                      <a:pt x="74" y="0"/>
                      <a:pt x="0" y="0"/>
                      <a:pt x="0" y="14"/>
                    </a:cubicBezTo>
                    <a:lnTo>
                      <a:pt x="0" y="43"/>
                    </a:lnTo>
                    <a:cubicBezTo>
                      <a:pt x="0" y="43"/>
                      <a:pt x="0" y="43"/>
                      <a:pt x="0" y="43"/>
                    </a:cubicBezTo>
                    <a:cubicBezTo>
                      <a:pt x="0" y="61"/>
                      <a:pt x="15" y="76"/>
                      <a:pt x="34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7" name="Freeform 2208">
                <a:extLst>
                  <a:ext uri="{FF2B5EF4-FFF2-40B4-BE49-F238E27FC236}">
                    <a16:creationId xmlns:a16="http://schemas.microsoft.com/office/drawing/2014/main" id="{CD66FE8E-2B13-434B-B7A7-A1F56EDF7A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61188" y="4903788"/>
                <a:ext cx="26987" cy="26988"/>
              </a:xfrm>
              <a:custGeom>
                <a:avLst/>
                <a:gdLst>
                  <a:gd name="T0" fmla="*/ 38 w 82"/>
                  <a:gd name="T1" fmla="*/ 73 h 80"/>
                  <a:gd name="T2" fmla="*/ 45 w 82"/>
                  <a:gd name="T3" fmla="*/ 73 h 80"/>
                  <a:gd name="T4" fmla="*/ 66 w 82"/>
                  <a:gd name="T5" fmla="*/ 64 h 80"/>
                  <a:gd name="T6" fmla="*/ 75 w 82"/>
                  <a:gd name="T7" fmla="*/ 43 h 80"/>
                  <a:gd name="T8" fmla="*/ 75 w 82"/>
                  <a:gd name="T9" fmla="*/ 14 h 80"/>
                  <a:gd name="T10" fmla="*/ 56 w 82"/>
                  <a:gd name="T11" fmla="*/ 8 h 80"/>
                  <a:gd name="T12" fmla="*/ 41 w 82"/>
                  <a:gd name="T13" fmla="*/ 7 h 80"/>
                  <a:gd name="T14" fmla="*/ 27 w 82"/>
                  <a:gd name="T15" fmla="*/ 8 h 80"/>
                  <a:gd name="T16" fmla="*/ 8 w 82"/>
                  <a:gd name="T17" fmla="*/ 14 h 80"/>
                  <a:gd name="T18" fmla="*/ 8 w 82"/>
                  <a:gd name="T19" fmla="*/ 43 h 80"/>
                  <a:gd name="T20" fmla="*/ 17 w 82"/>
                  <a:gd name="T21" fmla="*/ 64 h 80"/>
                  <a:gd name="T22" fmla="*/ 37 w 82"/>
                  <a:gd name="T23" fmla="*/ 73 h 80"/>
                  <a:gd name="T24" fmla="*/ 38 w 82"/>
                  <a:gd name="T25" fmla="*/ 73 h 80"/>
                  <a:gd name="T26" fmla="*/ 45 w 82"/>
                  <a:gd name="T27" fmla="*/ 80 h 80"/>
                  <a:gd name="T28" fmla="*/ 38 w 82"/>
                  <a:gd name="T29" fmla="*/ 80 h 80"/>
                  <a:gd name="T30" fmla="*/ 11 w 82"/>
                  <a:gd name="T31" fmla="*/ 69 h 80"/>
                  <a:gd name="T32" fmla="*/ 1 w 82"/>
                  <a:gd name="T33" fmla="*/ 44 h 80"/>
                  <a:gd name="T34" fmla="*/ 1 w 82"/>
                  <a:gd name="T35" fmla="*/ 14 h 80"/>
                  <a:gd name="T36" fmla="*/ 26 w 82"/>
                  <a:gd name="T37" fmla="*/ 0 h 80"/>
                  <a:gd name="T38" fmla="*/ 41 w 82"/>
                  <a:gd name="T39" fmla="*/ 0 h 80"/>
                  <a:gd name="T40" fmla="*/ 57 w 82"/>
                  <a:gd name="T41" fmla="*/ 0 h 80"/>
                  <a:gd name="T42" fmla="*/ 82 w 82"/>
                  <a:gd name="T43" fmla="*/ 14 h 80"/>
                  <a:gd name="T44" fmla="*/ 82 w 82"/>
                  <a:gd name="T45" fmla="*/ 43 h 80"/>
                  <a:gd name="T46" fmla="*/ 71 w 82"/>
                  <a:gd name="T47" fmla="*/ 69 h 80"/>
                  <a:gd name="T48" fmla="*/ 45 w 82"/>
                  <a:gd name="T4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2" h="80">
                    <a:moveTo>
                      <a:pt x="38" y="73"/>
                    </a:moveTo>
                    <a:lnTo>
                      <a:pt x="45" y="73"/>
                    </a:lnTo>
                    <a:cubicBezTo>
                      <a:pt x="53" y="73"/>
                      <a:pt x="61" y="69"/>
                      <a:pt x="66" y="64"/>
                    </a:cubicBezTo>
                    <a:cubicBezTo>
                      <a:pt x="71" y="59"/>
                      <a:pt x="75" y="51"/>
                      <a:pt x="75" y="43"/>
                    </a:cubicBezTo>
                    <a:lnTo>
                      <a:pt x="75" y="14"/>
                    </a:lnTo>
                    <a:cubicBezTo>
                      <a:pt x="75" y="11"/>
                      <a:pt x="66" y="9"/>
                      <a:pt x="56" y="8"/>
                    </a:cubicBezTo>
                    <a:cubicBezTo>
                      <a:pt x="51" y="7"/>
                      <a:pt x="46" y="7"/>
                      <a:pt x="41" y="7"/>
                    </a:cubicBezTo>
                    <a:cubicBezTo>
                      <a:pt x="36" y="7"/>
                      <a:pt x="31" y="7"/>
                      <a:pt x="27" y="8"/>
                    </a:cubicBezTo>
                    <a:cubicBezTo>
                      <a:pt x="16" y="9"/>
                      <a:pt x="8" y="11"/>
                      <a:pt x="8" y="14"/>
                    </a:cubicBezTo>
                    <a:lnTo>
                      <a:pt x="8" y="43"/>
                    </a:lnTo>
                    <a:cubicBezTo>
                      <a:pt x="8" y="51"/>
                      <a:pt x="11" y="59"/>
                      <a:pt x="17" y="64"/>
                    </a:cubicBezTo>
                    <a:cubicBezTo>
                      <a:pt x="22" y="69"/>
                      <a:pt x="29" y="73"/>
                      <a:pt x="37" y="73"/>
                    </a:cubicBezTo>
                    <a:lnTo>
                      <a:pt x="38" y="73"/>
                    </a:lnTo>
                    <a:close/>
                    <a:moveTo>
                      <a:pt x="45" y="80"/>
                    </a:moveTo>
                    <a:lnTo>
                      <a:pt x="38" y="80"/>
                    </a:lnTo>
                    <a:cubicBezTo>
                      <a:pt x="27" y="80"/>
                      <a:pt x="18" y="76"/>
                      <a:pt x="11" y="69"/>
                    </a:cubicBezTo>
                    <a:cubicBezTo>
                      <a:pt x="5" y="63"/>
                      <a:pt x="1" y="54"/>
                      <a:pt x="1" y="44"/>
                    </a:cubicBezTo>
                    <a:cubicBezTo>
                      <a:pt x="0" y="34"/>
                      <a:pt x="1" y="24"/>
                      <a:pt x="1" y="14"/>
                    </a:cubicBezTo>
                    <a:cubicBezTo>
                      <a:pt x="1" y="6"/>
                      <a:pt x="12" y="2"/>
                      <a:pt x="26" y="0"/>
                    </a:cubicBezTo>
                    <a:cubicBezTo>
                      <a:pt x="31" y="0"/>
                      <a:pt x="36" y="0"/>
                      <a:pt x="41" y="0"/>
                    </a:cubicBezTo>
                    <a:cubicBezTo>
                      <a:pt x="47" y="0"/>
                      <a:pt x="52" y="0"/>
                      <a:pt x="57" y="0"/>
                    </a:cubicBezTo>
                    <a:cubicBezTo>
                      <a:pt x="71" y="2"/>
                      <a:pt x="82" y="6"/>
                      <a:pt x="82" y="14"/>
                    </a:cubicBezTo>
                    <a:lnTo>
                      <a:pt x="82" y="43"/>
                    </a:lnTo>
                    <a:cubicBezTo>
                      <a:pt x="82" y="53"/>
                      <a:pt x="78" y="62"/>
                      <a:pt x="71" y="69"/>
                    </a:cubicBezTo>
                    <a:cubicBezTo>
                      <a:pt x="64" y="76"/>
                      <a:pt x="55" y="80"/>
                      <a:pt x="45" y="80"/>
                    </a:cubicBezTo>
                    <a:close/>
                  </a:path>
                </a:pathLst>
              </a:custGeom>
              <a:solidFill>
                <a:srgbClr val="FF5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8" name="Freeform 2209">
                <a:extLst>
                  <a:ext uri="{FF2B5EF4-FFF2-40B4-BE49-F238E27FC236}">
                    <a16:creationId xmlns:a16="http://schemas.microsoft.com/office/drawing/2014/main" id="{32D5FFA5-35F9-4420-85DE-553DA0A51F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9288" y="4903788"/>
                <a:ext cx="23812" cy="25400"/>
              </a:xfrm>
              <a:custGeom>
                <a:avLst/>
                <a:gdLst>
                  <a:gd name="T0" fmla="*/ 34 w 74"/>
                  <a:gd name="T1" fmla="*/ 76 h 76"/>
                  <a:gd name="T2" fmla="*/ 41 w 74"/>
                  <a:gd name="T3" fmla="*/ 76 h 76"/>
                  <a:gd name="T4" fmla="*/ 74 w 74"/>
                  <a:gd name="T5" fmla="*/ 43 h 76"/>
                  <a:gd name="T6" fmla="*/ 74 w 74"/>
                  <a:gd name="T7" fmla="*/ 14 h 76"/>
                  <a:gd name="T8" fmla="*/ 0 w 74"/>
                  <a:gd name="T9" fmla="*/ 14 h 76"/>
                  <a:gd name="T10" fmla="*/ 0 w 74"/>
                  <a:gd name="T11" fmla="*/ 43 h 76"/>
                  <a:gd name="T12" fmla="*/ 0 w 74"/>
                  <a:gd name="T13" fmla="*/ 43 h 76"/>
                  <a:gd name="T14" fmla="*/ 34 w 74"/>
                  <a:gd name="T1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4" h="76">
                    <a:moveTo>
                      <a:pt x="34" y="76"/>
                    </a:moveTo>
                    <a:lnTo>
                      <a:pt x="41" y="76"/>
                    </a:lnTo>
                    <a:cubicBezTo>
                      <a:pt x="59" y="76"/>
                      <a:pt x="74" y="61"/>
                      <a:pt x="74" y="43"/>
                    </a:cubicBezTo>
                    <a:lnTo>
                      <a:pt x="74" y="14"/>
                    </a:lnTo>
                    <a:cubicBezTo>
                      <a:pt x="74" y="0"/>
                      <a:pt x="0" y="0"/>
                      <a:pt x="0" y="14"/>
                    </a:cubicBezTo>
                    <a:lnTo>
                      <a:pt x="0" y="43"/>
                    </a:lnTo>
                    <a:cubicBezTo>
                      <a:pt x="0" y="43"/>
                      <a:pt x="0" y="43"/>
                      <a:pt x="0" y="43"/>
                    </a:cubicBezTo>
                    <a:cubicBezTo>
                      <a:pt x="0" y="61"/>
                      <a:pt x="15" y="76"/>
                      <a:pt x="34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9" name="Freeform 2210">
                <a:extLst>
                  <a:ext uri="{FF2B5EF4-FFF2-40B4-BE49-F238E27FC236}">
                    <a16:creationId xmlns:a16="http://schemas.microsoft.com/office/drawing/2014/main" id="{57B7A103-75EA-4C18-8639-0A672DADF5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97700" y="4903788"/>
                <a:ext cx="26987" cy="26988"/>
              </a:xfrm>
              <a:custGeom>
                <a:avLst/>
                <a:gdLst>
                  <a:gd name="T0" fmla="*/ 37 w 81"/>
                  <a:gd name="T1" fmla="*/ 73 h 80"/>
                  <a:gd name="T2" fmla="*/ 44 w 81"/>
                  <a:gd name="T3" fmla="*/ 73 h 80"/>
                  <a:gd name="T4" fmla="*/ 65 w 81"/>
                  <a:gd name="T5" fmla="*/ 64 h 80"/>
                  <a:gd name="T6" fmla="*/ 74 w 81"/>
                  <a:gd name="T7" fmla="*/ 43 h 80"/>
                  <a:gd name="T8" fmla="*/ 74 w 81"/>
                  <a:gd name="T9" fmla="*/ 14 h 80"/>
                  <a:gd name="T10" fmla="*/ 55 w 81"/>
                  <a:gd name="T11" fmla="*/ 8 h 80"/>
                  <a:gd name="T12" fmla="*/ 40 w 81"/>
                  <a:gd name="T13" fmla="*/ 7 h 80"/>
                  <a:gd name="T14" fmla="*/ 26 w 81"/>
                  <a:gd name="T15" fmla="*/ 8 h 80"/>
                  <a:gd name="T16" fmla="*/ 7 w 81"/>
                  <a:gd name="T17" fmla="*/ 14 h 80"/>
                  <a:gd name="T18" fmla="*/ 7 w 81"/>
                  <a:gd name="T19" fmla="*/ 43 h 80"/>
                  <a:gd name="T20" fmla="*/ 16 w 81"/>
                  <a:gd name="T21" fmla="*/ 64 h 80"/>
                  <a:gd name="T22" fmla="*/ 36 w 81"/>
                  <a:gd name="T23" fmla="*/ 73 h 80"/>
                  <a:gd name="T24" fmla="*/ 37 w 81"/>
                  <a:gd name="T25" fmla="*/ 73 h 80"/>
                  <a:gd name="T26" fmla="*/ 44 w 81"/>
                  <a:gd name="T27" fmla="*/ 80 h 80"/>
                  <a:gd name="T28" fmla="*/ 37 w 81"/>
                  <a:gd name="T29" fmla="*/ 80 h 80"/>
                  <a:gd name="T30" fmla="*/ 10 w 81"/>
                  <a:gd name="T31" fmla="*/ 69 h 80"/>
                  <a:gd name="T32" fmla="*/ 0 w 81"/>
                  <a:gd name="T33" fmla="*/ 43 h 80"/>
                  <a:gd name="T34" fmla="*/ 0 w 81"/>
                  <a:gd name="T35" fmla="*/ 14 h 80"/>
                  <a:gd name="T36" fmla="*/ 25 w 81"/>
                  <a:gd name="T37" fmla="*/ 0 h 80"/>
                  <a:gd name="T38" fmla="*/ 40 w 81"/>
                  <a:gd name="T39" fmla="*/ 0 h 80"/>
                  <a:gd name="T40" fmla="*/ 56 w 81"/>
                  <a:gd name="T41" fmla="*/ 0 h 80"/>
                  <a:gd name="T42" fmla="*/ 81 w 81"/>
                  <a:gd name="T43" fmla="*/ 14 h 80"/>
                  <a:gd name="T44" fmla="*/ 81 w 81"/>
                  <a:gd name="T45" fmla="*/ 43 h 80"/>
                  <a:gd name="T46" fmla="*/ 70 w 81"/>
                  <a:gd name="T47" fmla="*/ 69 h 80"/>
                  <a:gd name="T48" fmla="*/ 44 w 81"/>
                  <a:gd name="T4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1" h="80">
                    <a:moveTo>
                      <a:pt x="37" y="73"/>
                    </a:moveTo>
                    <a:lnTo>
                      <a:pt x="44" y="73"/>
                    </a:lnTo>
                    <a:cubicBezTo>
                      <a:pt x="52" y="73"/>
                      <a:pt x="60" y="69"/>
                      <a:pt x="65" y="64"/>
                    </a:cubicBezTo>
                    <a:cubicBezTo>
                      <a:pt x="70" y="59"/>
                      <a:pt x="74" y="51"/>
                      <a:pt x="74" y="43"/>
                    </a:cubicBezTo>
                    <a:lnTo>
                      <a:pt x="74" y="14"/>
                    </a:lnTo>
                    <a:cubicBezTo>
                      <a:pt x="74" y="11"/>
                      <a:pt x="66" y="9"/>
                      <a:pt x="55" y="8"/>
                    </a:cubicBezTo>
                    <a:cubicBezTo>
                      <a:pt x="50" y="7"/>
                      <a:pt x="45" y="7"/>
                      <a:pt x="40" y="7"/>
                    </a:cubicBezTo>
                    <a:cubicBezTo>
                      <a:pt x="35" y="7"/>
                      <a:pt x="30" y="7"/>
                      <a:pt x="26" y="8"/>
                    </a:cubicBezTo>
                    <a:cubicBezTo>
                      <a:pt x="15" y="9"/>
                      <a:pt x="7" y="11"/>
                      <a:pt x="7" y="14"/>
                    </a:cubicBezTo>
                    <a:lnTo>
                      <a:pt x="7" y="43"/>
                    </a:lnTo>
                    <a:cubicBezTo>
                      <a:pt x="7" y="51"/>
                      <a:pt x="10" y="59"/>
                      <a:pt x="16" y="64"/>
                    </a:cubicBezTo>
                    <a:cubicBezTo>
                      <a:pt x="21" y="69"/>
                      <a:pt x="28" y="73"/>
                      <a:pt x="36" y="73"/>
                    </a:cubicBezTo>
                    <a:lnTo>
                      <a:pt x="37" y="73"/>
                    </a:lnTo>
                    <a:close/>
                    <a:moveTo>
                      <a:pt x="44" y="80"/>
                    </a:moveTo>
                    <a:lnTo>
                      <a:pt x="37" y="80"/>
                    </a:lnTo>
                    <a:cubicBezTo>
                      <a:pt x="26" y="80"/>
                      <a:pt x="17" y="76"/>
                      <a:pt x="10" y="69"/>
                    </a:cubicBezTo>
                    <a:cubicBezTo>
                      <a:pt x="4" y="62"/>
                      <a:pt x="0" y="53"/>
                      <a:pt x="0" y="43"/>
                    </a:cubicBezTo>
                    <a:lnTo>
                      <a:pt x="0" y="14"/>
                    </a:lnTo>
                    <a:cubicBezTo>
                      <a:pt x="0" y="6"/>
                      <a:pt x="11" y="2"/>
                      <a:pt x="25" y="0"/>
                    </a:cubicBezTo>
                    <a:cubicBezTo>
                      <a:pt x="30" y="0"/>
                      <a:pt x="35" y="0"/>
                      <a:pt x="40" y="0"/>
                    </a:cubicBezTo>
                    <a:cubicBezTo>
                      <a:pt x="46" y="0"/>
                      <a:pt x="51" y="0"/>
                      <a:pt x="56" y="0"/>
                    </a:cubicBezTo>
                    <a:cubicBezTo>
                      <a:pt x="70" y="2"/>
                      <a:pt x="81" y="6"/>
                      <a:pt x="81" y="14"/>
                    </a:cubicBezTo>
                    <a:lnTo>
                      <a:pt x="81" y="43"/>
                    </a:lnTo>
                    <a:cubicBezTo>
                      <a:pt x="81" y="53"/>
                      <a:pt x="77" y="62"/>
                      <a:pt x="70" y="69"/>
                    </a:cubicBezTo>
                    <a:cubicBezTo>
                      <a:pt x="63" y="76"/>
                      <a:pt x="54" y="80"/>
                      <a:pt x="44" y="80"/>
                    </a:cubicBezTo>
                    <a:close/>
                  </a:path>
                </a:pathLst>
              </a:custGeom>
              <a:solidFill>
                <a:srgbClr val="FF5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0" name="Freeform 2211">
                <a:extLst>
                  <a:ext uri="{FF2B5EF4-FFF2-40B4-BE49-F238E27FC236}">
                    <a16:creationId xmlns:a16="http://schemas.microsoft.com/office/drawing/2014/main" id="{316C330B-6D9F-4150-95A3-E533A4ADD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0888" y="5148263"/>
                <a:ext cx="63500" cy="42863"/>
              </a:xfrm>
              <a:custGeom>
                <a:avLst/>
                <a:gdLst>
                  <a:gd name="T0" fmla="*/ 175 w 193"/>
                  <a:gd name="T1" fmla="*/ 1 h 126"/>
                  <a:gd name="T2" fmla="*/ 178 w 193"/>
                  <a:gd name="T3" fmla="*/ 0 h 126"/>
                  <a:gd name="T4" fmla="*/ 180 w 193"/>
                  <a:gd name="T5" fmla="*/ 0 h 126"/>
                  <a:gd name="T6" fmla="*/ 185 w 193"/>
                  <a:gd name="T7" fmla="*/ 5 h 126"/>
                  <a:gd name="T8" fmla="*/ 193 w 193"/>
                  <a:gd name="T9" fmla="*/ 43 h 126"/>
                  <a:gd name="T10" fmla="*/ 192 w 193"/>
                  <a:gd name="T11" fmla="*/ 50 h 126"/>
                  <a:gd name="T12" fmla="*/ 192 w 193"/>
                  <a:gd name="T13" fmla="*/ 71 h 126"/>
                  <a:gd name="T14" fmla="*/ 192 w 193"/>
                  <a:gd name="T15" fmla="*/ 72 h 126"/>
                  <a:gd name="T16" fmla="*/ 191 w 193"/>
                  <a:gd name="T17" fmla="*/ 76 h 126"/>
                  <a:gd name="T18" fmla="*/ 187 w 193"/>
                  <a:gd name="T19" fmla="*/ 80 h 126"/>
                  <a:gd name="T20" fmla="*/ 134 w 193"/>
                  <a:gd name="T21" fmla="*/ 96 h 126"/>
                  <a:gd name="T22" fmla="*/ 79 w 193"/>
                  <a:gd name="T23" fmla="*/ 125 h 126"/>
                  <a:gd name="T24" fmla="*/ 68 w 193"/>
                  <a:gd name="T25" fmla="*/ 126 h 126"/>
                  <a:gd name="T26" fmla="*/ 60 w 193"/>
                  <a:gd name="T27" fmla="*/ 125 h 126"/>
                  <a:gd name="T28" fmla="*/ 25 w 193"/>
                  <a:gd name="T29" fmla="*/ 118 h 126"/>
                  <a:gd name="T30" fmla="*/ 1 w 193"/>
                  <a:gd name="T31" fmla="*/ 92 h 126"/>
                  <a:gd name="T32" fmla="*/ 0 w 193"/>
                  <a:gd name="T33" fmla="*/ 87 h 126"/>
                  <a:gd name="T34" fmla="*/ 1 w 193"/>
                  <a:gd name="T35" fmla="*/ 81 h 126"/>
                  <a:gd name="T36" fmla="*/ 5 w 193"/>
                  <a:gd name="T37" fmla="*/ 76 h 126"/>
                  <a:gd name="T38" fmla="*/ 44 w 193"/>
                  <a:gd name="T39" fmla="*/ 32 h 126"/>
                  <a:gd name="T40" fmla="*/ 64 w 193"/>
                  <a:gd name="T41" fmla="*/ 16 h 126"/>
                  <a:gd name="T42" fmla="*/ 83 w 193"/>
                  <a:gd name="T43" fmla="*/ 13 h 126"/>
                  <a:gd name="T44" fmla="*/ 90 w 193"/>
                  <a:gd name="T45" fmla="*/ 13 h 126"/>
                  <a:gd name="T46" fmla="*/ 175 w 193"/>
                  <a:gd name="T47" fmla="*/ 0 h 126"/>
                  <a:gd name="T48" fmla="*/ 175 w 193"/>
                  <a:gd name="T49" fmla="*/ 1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93" h="126">
                    <a:moveTo>
                      <a:pt x="175" y="1"/>
                    </a:moveTo>
                    <a:cubicBezTo>
                      <a:pt x="176" y="0"/>
                      <a:pt x="177" y="0"/>
                      <a:pt x="178" y="0"/>
                    </a:cubicBezTo>
                    <a:cubicBezTo>
                      <a:pt x="178" y="0"/>
                      <a:pt x="179" y="0"/>
                      <a:pt x="180" y="0"/>
                    </a:cubicBezTo>
                    <a:cubicBezTo>
                      <a:pt x="182" y="1"/>
                      <a:pt x="184" y="3"/>
                      <a:pt x="185" y="5"/>
                    </a:cubicBezTo>
                    <a:cubicBezTo>
                      <a:pt x="190" y="17"/>
                      <a:pt x="193" y="30"/>
                      <a:pt x="193" y="43"/>
                    </a:cubicBezTo>
                    <a:cubicBezTo>
                      <a:pt x="193" y="45"/>
                      <a:pt x="193" y="48"/>
                      <a:pt x="192" y="50"/>
                    </a:cubicBezTo>
                    <a:cubicBezTo>
                      <a:pt x="192" y="57"/>
                      <a:pt x="192" y="64"/>
                      <a:pt x="192" y="71"/>
                    </a:cubicBezTo>
                    <a:cubicBezTo>
                      <a:pt x="192" y="71"/>
                      <a:pt x="192" y="71"/>
                      <a:pt x="192" y="72"/>
                    </a:cubicBezTo>
                    <a:cubicBezTo>
                      <a:pt x="192" y="73"/>
                      <a:pt x="192" y="75"/>
                      <a:pt x="191" y="76"/>
                    </a:cubicBezTo>
                    <a:cubicBezTo>
                      <a:pt x="190" y="78"/>
                      <a:pt x="189" y="79"/>
                      <a:pt x="187" y="80"/>
                    </a:cubicBezTo>
                    <a:cubicBezTo>
                      <a:pt x="171" y="89"/>
                      <a:pt x="151" y="88"/>
                      <a:pt x="134" y="96"/>
                    </a:cubicBezTo>
                    <a:cubicBezTo>
                      <a:pt x="115" y="104"/>
                      <a:pt x="99" y="121"/>
                      <a:pt x="79" y="125"/>
                    </a:cubicBezTo>
                    <a:cubicBezTo>
                      <a:pt x="75" y="125"/>
                      <a:pt x="71" y="126"/>
                      <a:pt x="68" y="126"/>
                    </a:cubicBezTo>
                    <a:cubicBezTo>
                      <a:pt x="65" y="126"/>
                      <a:pt x="63" y="126"/>
                      <a:pt x="60" y="125"/>
                    </a:cubicBezTo>
                    <a:cubicBezTo>
                      <a:pt x="48" y="125"/>
                      <a:pt x="36" y="122"/>
                      <a:pt x="25" y="118"/>
                    </a:cubicBezTo>
                    <a:cubicBezTo>
                      <a:pt x="13" y="113"/>
                      <a:pt x="5" y="104"/>
                      <a:pt x="1" y="92"/>
                    </a:cubicBezTo>
                    <a:cubicBezTo>
                      <a:pt x="0" y="90"/>
                      <a:pt x="0" y="89"/>
                      <a:pt x="0" y="87"/>
                    </a:cubicBezTo>
                    <a:cubicBezTo>
                      <a:pt x="0" y="85"/>
                      <a:pt x="0" y="83"/>
                      <a:pt x="1" y="81"/>
                    </a:cubicBezTo>
                    <a:cubicBezTo>
                      <a:pt x="2" y="79"/>
                      <a:pt x="3" y="77"/>
                      <a:pt x="5" y="76"/>
                    </a:cubicBezTo>
                    <a:lnTo>
                      <a:pt x="44" y="32"/>
                    </a:lnTo>
                    <a:cubicBezTo>
                      <a:pt x="49" y="26"/>
                      <a:pt x="56" y="20"/>
                      <a:pt x="64" y="16"/>
                    </a:cubicBezTo>
                    <a:cubicBezTo>
                      <a:pt x="70" y="14"/>
                      <a:pt x="77" y="13"/>
                      <a:pt x="83" y="13"/>
                    </a:cubicBezTo>
                    <a:cubicBezTo>
                      <a:pt x="86" y="13"/>
                      <a:pt x="88" y="13"/>
                      <a:pt x="90" y="13"/>
                    </a:cubicBezTo>
                    <a:cubicBezTo>
                      <a:pt x="119" y="12"/>
                      <a:pt x="147" y="8"/>
                      <a:pt x="175" y="0"/>
                    </a:cubicBezTo>
                    <a:lnTo>
                      <a:pt x="175" y="1"/>
                    </a:lnTo>
                    <a:close/>
                  </a:path>
                </a:pathLst>
              </a:custGeom>
              <a:solidFill>
                <a:srgbClr val="FF5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1" name="Freeform 2212">
                <a:extLst>
                  <a:ext uri="{FF2B5EF4-FFF2-40B4-BE49-F238E27FC236}">
                    <a16:creationId xmlns:a16="http://schemas.microsoft.com/office/drawing/2014/main" id="{0FDA798F-650A-40E1-BF7A-E3A1E93C3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38988" y="5143501"/>
                <a:ext cx="25400" cy="42863"/>
              </a:xfrm>
              <a:custGeom>
                <a:avLst/>
                <a:gdLst>
                  <a:gd name="T0" fmla="*/ 27 w 77"/>
                  <a:gd name="T1" fmla="*/ 128 h 128"/>
                  <a:gd name="T2" fmla="*/ 77 w 77"/>
                  <a:gd name="T3" fmla="*/ 117 h 128"/>
                  <a:gd name="T4" fmla="*/ 50 w 77"/>
                  <a:gd name="T5" fmla="*/ 0 h 128"/>
                  <a:gd name="T6" fmla="*/ 0 w 77"/>
                  <a:gd name="T7" fmla="*/ 11 h 128"/>
                  <a:gd name="T8" fmla="*/ 27 w 77"/>
                  <a:gd name="T9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128">
                    <a:moveTo>
                      <a:pt x="27" y="128"/>
                    </a:moveTo>
                    <a:lnTo>
                      <a:pt x="77" y="117"/>
                    </a:lnTo>
                    <a:lnTo>
                      <a:pt x="50" y="0"/>
                    </a:lnTo>
                    <a:lnTo>
                      <a:pt x="0" y="11"/>
                    </a:lnTo>
                    <a:lnTo>
                      <a:pt x="27" y="1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2" name="Freeform 2213">
                <a:extLst>
                  <a:ext uri="{FF2B5EF4-FFF2-40B4-BE49-F238E27FC236}">
                    <a16:creationId xmlns:a16="http://schemas.microsoft.com/office/drawing/2014/main" id="{50283B2D-2793-496B-9320-579F820EFE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5200" y="5160963"/>
                <a:ext cx="88900" cy="60325"/>
              </a:xfrm>
              <a:custGeom>
                <a:avLst/>
                <a:gdLst>
                  <a:gd name="T0" fmla="*/ 35 w 265"/>
                  <a:gd name="T1" fmla="*/ 170 h 180"/>
                  <a:gd name="T2" fmla="*/ 95 w 265"/>
                  <a:gd name="T3" fmla="*/ 159 h 180"/>
                  <a:gd name="T4" fmla="*/ 155 w 265"/>
                  <a:gd name="T5" fmla="*/ 125 h 180"/>
                  <a:gd name="T6" fmla="*/ 185 w 265"/>
                  <a:gd name="T7" fmla="*/ 38 h 180"/>
                  <a:gd name="T8" fmla="*/ 97 w 265"/>
                  <a:gd name="T9" fmla="*/ 36 h 180"/>
                  <a:gd name="T10" fmla="*/ 35 w 265"/>
                  <a:gd name="T11" fmla="*/ 17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5" h="180">
                    <a:moveTo>
                      <a:pt x="35" y="170"/>
                    </a:moveTo>
                    <a:cubicBezTo>
                      <a:pt x="54" y="180"/>
                      <a:pt x="77" y="169"/>
                      <a:pt x="95" y="159"/>
                    </a:cubicBezTo>
                    <a:lnTo>
                      <a:pt x="155" y="125"/>
                    </a:lnTo>
                    <a:cubicBezTo>
                      <a:pt x="237" y="150"/>
                      <a:pt x="265" y="22"/>
                      <a:pt x="185" y="38"/>
                    </a:cubicBezTo>
                    <a:cubicBezTo>
                      <a:pt x="139" y="9"/>
                      <a:pt x="127" y="0"/>
                      <a:pt x="97" y="36"/>
                    </a:cubicBezTo>
                    <a:cubicBezTo>
                      <a:pt x="81" y="56"/>
                      <a:pt x="0" y="153"/>
                      <a:pt x="35" y="170"/>
                    </a:cubicBezTo>
                    <a:close/>
                  </a:path>
                </a:pathLst>
              </a:custGeom>
              <a:solidFill>
                <a:srgbClr val="FF5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3" name="Freeform 2214">
                <a:extLst>
                  <a:ext uri="{FF2B5EF4-FFF2-40B4-BE49-F238E27FC236}">
                    <a16:creationId xmlns:a16="http://schemas.microsoft.com/office/drawing/2014/main" id="{A9940F78-BDB9-4A37-B224-7786D6C257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9950" y="4959351"/>
                <a:ext cx="125412" cy="173038"/>
              </a:xfrm>
              <a:custGeom>
                <a:avLst/>
                <a:gdLst>
                  <a:gd name="T0" fmla="*/ 309 w 378"/>
                  <a:gd name="T1" fmla="*/ 6 h 517"/>
                  <a:gd name="T2" fmla="*/ 244 w 378"/>
                  <a:gd name="T3" fmla="*/ 47 h 517"/>
                  <a:gd name="T4" fmla="*/ 60 w 378"/>
                  <a:gd name="T5" fmla="*/ 441 h 517"/>
                  <a:gd name="T6" fmla="*/ 0 w 378"/>
                  <a:gd name="T7" fmla="*/ 472 h 517"/>
                  <a:gd name="T8" fmla="*/ 201 w 378"/>
                  <a:gd name="T9" fmla="*/ 517 h 517"/>
                  <a:gd name="T10" fmla="*/ 310 w 378"/>
                  <a:gd name="T11" fmla="*/ 374 h 517"/>
                  <a:gd name="T12" fmla="*/ 309 w 378"/>
                  <a:gd name="T13" fmla="*/ 6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8" h="517">
                    <a:moveTo>
                      <a:pt x="309" y="6"/>
                    </a:moveTo>
                    <a:cubicBezTo>
                      <a:pt x="295" y="0"/>
                      <a:pt x="244" y="47"/>
                      <a:pt x="244" y="47"/>
                    </a:cubicBezTo>
                    <a:cubicBezTo>
                      <a:pt x="158" y="318"/>
                      <a:pt x="60" y="441"/>
                      <a:pt x="60" y="441"/>
                    </a:cubicBezTo>
                    <a:cubicBezTo>
                      <a:pt x="60" y="441"/>
                      <a:pt x="35" y="454"/>
                      <a:pt x="0" y="472"/>
                    </a:cubicBezTo>
                    <a:cubicBezTo>
                      <a:pt x="70" y="474"/>
                      <a:pt x="138" y="490"/>
                      <a:pt x="201" y="517"/>
                    </a:cubicBezTo>
                    <a:cubicBezTo>
                      <a:pt x="238" y="482"/>
                      <a:pt x="284" y="436"/>
                      <a:pt x="310" y="374"/>
                    </a:cubicBezTo>
                    <a:cubicBezTo>
                      <a:pt x="313" y="365"/>
                      <a:pt x="378" y="35"/>
                      <a:pt x="309" y="6"/>
                    </a:cubicBezTo>
                    <a:close/>
                  </a:path>
                </a:pathLst>
              </a:custGeom>
              <a:solidFill>
                <a:srgbClr val="173E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4" name="Freeform 2215">
                <a:extLst>
                  <a:ext uri="{FF2B5EF4-FFF2-40B4-BE49-F238E27FC236}">
                    <a16:creationId xmlns:a16="http://schemas.microsoft.com/office/drawing/2014/main" id="{70923187-0824-49E2-9DC1-0E583DC14C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35788" y="5103813"/>
                <a:ext cx="166687" cy="85725"/>
              </a:xfrm>
              <a:custGeom>
                <a:avLst/>
                <a:gdLst>
                  <a:gd name="T0" fmla="*/ 426 w 498"/>
                  <a:gd name="T1" fmla="*/ 171 h 256"/>
                  <a:gd name="T2" fmla="*/ 197 w 498"/>
                  <a:gd name="T3" fmla="*/ 113 h 256"/>
                  <a:gd name="T4" fmla="*/ 121 w 498"/>
                  <a:gd name="T5" fmla="*/ 23 h 256"/>
                  <a:gd name="T6" fmla="*/ 9 w 498"/>
                  <a:gd name="T7" fmla="*/ 27 h 256"/>
                  <a:gd name="T8" fmla="*/ 73 w 498"/>
                  <a:gd name="T9" fmla="*/ 184 h 256"/>
                  <a:gd name="T10" fmla="*/ 462 w 498"/>
                  <a:gd name="T11" fmla="*/ 239 h 256"/>
                  <a:gd name="T12" fmla="*/ 497 w 498"/>
                  <a:gd name="T13" fmla="*/ 231 h 256"/>
                  <a:gd name="T14" fmla="*/ 426 w 498"/>
                  <a:gd name="T15" fmla="*/ 171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8" h="256">
                    <a:moveTo>
                      <a:pt x="426" y="171"/>
                    </a:moveTo>
                    <a:cubicBezTo>
                      <a:pt x="348" y="159"/>
                      <a:pt x="271" y="139"/>
                      <a:pt x="197" y="113"/>
                    </a:cubicBezTo>
                    <a:cubicBezTo>
                      <a:pt x="151" y="84"/>
                      <a:pt x="134" y="26"/>
                      <a:pt x="121" y="23"/>
                    </a:cubicBezTo>
                    <a:cubicBezTo>
                      <a:pt x="91" y="14"/>
                      <a:pt x="13" y="0"/>
                      <a:pt x="9" y="27"/>
                    </a:cubicBezTo>
                    <a:cubicBezTo>
                      <a:pt x="0" y="100"/>
                      <a:pt x="70" y="178"/>
                      <a:pt x="73" y="184"/>
                    </a:cubicBezTo>
                    <a:cubicBezTo>
                      <a:pt x="160" y="256"/>
                      <a:pt x="329" y="226"/>
                      <a:pt x="462" y="239"/>
                    </a:cubicBezTo>
                    <a:cubicBezTo>
                      <a:pt x="462" y="239"/>
                      <a:pt x="498" y="231"/>
                      <a:pt x="497" y="231"/>
                    </a:cubicBezTo>
                    <a:cubicBezTo>
                      <a:pt x="489" y="198"/>
                      <a:pt x="460" y="174"/>
                      <a:pt x="426" y="171"/>
                    </a:cubicBezTo>
                    <a:close/>
                  </a:path>
                </a:pathLst>
              </a:custGeom>
              <a:solidFill>
                <a:srgbClr val="FF9E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5" name="Freeform 2216">
                <a:extLst>
                  <a:ext uri="{FF2B5EF4-FFF2-40B4-BE49-F238E27FC236}">
                    <a16:creationId xmlns:a16="http://schemas.microsoft.com/office/drawing/2014/main" id="{641C30BE-37B3-45CE-A654-DC0F158115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2313" y="5159376"/>
                <a:ext cx="71437" cy="42863"/>
              </a:xfrm>
              <a:custGeom>
                <a:avLst/>
                <a:gdLst>
                  <a:gd name="T0" fmla="*/ 114 w 216"/>
                  <a:gd name="T1" fmla="*/ 17 h 127"/>
                  <a:gd name="T2" fmla="*/ 93 w 216"/>
                  <a:gd name="T3" fmla="*/ 14 h 127"/>
                  <a:gd name="T4" fmla="*/ 67 w 216"/>
                  <a:gd name="T5" fmla="*/ 11 h 127"/>
                  <a:gd name="T6" fmla="*/ 50 w 216"/>
                  <a:gd name="T7" fmla="*/ 4 h 127"/>
                  <a:gd name="T8" fmla="*/ 11 w 216"/>
                  <a:gd name="T9" fmla="*/ 36 h 127"/>
                  <a:gd name="T10" fmla="*/ 43 w 216"/>
                  <a:gd name="T11" fmla="*/ 78 h 127"/>
                  <a:gd name="T12" fmla="*/ 93 w 216"/>
                  <a:gd name="T13" fmla="*/ 113 h 127"/>
                  <a:gd name="T14" fmla="*/ 119 w 216"/>
                  <a:gd name="T15" fmla="*/ 127 h 127"/>
                  <a:gd name="T16" fmla="*/ 136 w 216"/>
                  <a:gd name="T17" fmla="*/ 122 h 127"/>
                  <a:gd name="T18" fmla="*/ 208 w 216"/>
                  <a:gd name="T19" fmla="*/ 93 h 127"/>
                  <a:gd name="T20" fmla="*/ 214 w 216"/>
                  <a:gd name="T21" fmla="*/ 89 h 127"/>
                  <a:gd name="T22" fmla="*/ 208 w 216"/>
                  <a:gd name="T23" fmla="*/ 76 h 127"/>
                  <a:gd name="T24" fmla="*/ 183 w 216"/>
                  <a:gd name="T25" fmla="*/ 54 h 127"/>
                  <a:gd name="T26" fmla="*/ 150 w 216"/>
                  <a:gd name="T27" fmla="*/ 30 h 127"/>
                  <a:gd name="T28" fmla="*/ 114 w 216"/>
                  <a:gd name="T29" fmla="*/ 1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6" h="127">
                    <a:moveTo>
                      <a:pt x="114" y="17"/>
                    </a:moveTo>
                    <a:cubicBezTo>
                      <a:pt x="107" y="16"/>
                      <a:pt x="100" y="15"/>
                      <a:pt x="93" y="14"/>
                    </a:cubicBezTo>
                    <a:cubicBezTo>
                      <a:pt x="84" y="14"/>
                      <a:pt x="75" y="13"/>
                      <a:pt x="67" y="11"/>
                    </a:cubicBezTo>
                    <a:cubicBezTo>
                      <a:pt x="61" y="8"/>
                      <a:pt x="56" y="6"/>
                      <a:pt x="50" y="4"/>
                    </a:cubicBezTo>
                    <a:cubicBezTo>
                      <a:pt x="27" y="0"/>
                      <a:pt x="0" y="8"/>
                      <a:pt x="11" y="36"/>
                    </a:cubicBezTo>
                    <a:cubicBezTo>
                      <a:pt x="16" y="53"/>
                      <a:pt x="28" y="68"/>
                      <a:pt x="43" y="78"/>
                    </a:cubicBezTo>
                    <a:cubicBezTo>
                      <a:pt x="61" y="88"/>
                      <a:pt x="78" y="100"/>
                      <a:pt x="93" y="113"/>
                    </a:cubicBezTo>
                    <a:cubicBezTo>
                      <a:pt x="100" y="120"/>
                      <a:pt x="109" y="125"/>
                      <a:pt x="119" y="127"/>
                    </a:cubicBezTo>
                    <a:cubicBezTo>
                      <a:pt x="125" y="126"/>
                      <a:pt x="131" y="125"/>
                      <a:pt x="136" y="122"/>
                    </a:cubicBezTo>
                    <a:lnTo>
                      <a:pt x="208" y="93"/>
                    </a:lnTo>
                    <a:cubicBezTo>
                      <a:pt x="210" y="93"/>
                      <a:pt x="212" y="91"/>
                      <a:pt x="214" y="89"/>
                    </a:cubicBezTo>
                    <a:cubicBezTo>
                      <a:pt x="216" y="85"/>
                      <a:pt x="212" y="80"/>
                      <a:pt x="208" y="76"/>
                    </a:cubicBezTo>
                    <a:lnTo>
                      <a:pt x="183" y="54"/>
                    </a:lnTo>
                    <a:cubicBezTo>
                      <a:pt x="173" y="45"/>
                      <a:pt x="161" y="37"/>
                      <a:pt x="150" y="30"/>
                    </a:cubicBezTo>
                    <a:cubicBezTo>
                      <a:pt x="138" y="24"/>
                      <a:pt x="126" y="20"/>
                      <a:pt x="114" y="17"/>
                    </a:cubicBezTo>
                    <a:close/>
                  </a:path>
                </a:pathLst>
              </a:custGeom>
              <a:solidFill>
                <a:srgbClr val="FF9E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6" name="Freeform 2217">
                <a:extLst>
                  <a:ext uri="{FF2B5EF4-FFF2-40B4-BE49-F238E27FC236}">
                    <a16:creationId xmlns:a16="http://schemas.microsoft.com/office/drawing/2014/main" id="{3DE956DC-8766-4772-805B-BE2E08A2D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300" y="5164138"/>
                <a:ext cx="36512" cy="25400"/>
              </a:xfrm>
              <a:custGeom>
                <a:avLst/>
                <a:gdLst>
                  <a:gd name="T0" fmla="*/ 62 w 108"/>
                  <a:gd name="T1" fmla="*/ 64 h 76"/>
                  <a:gd name="T2" fmla="*/ 78 w 108"/>
                  <a:gd name="T3" fmla="*/ 51 h 76"/>
                  <a:gd name="T4" fmla="*/ 108 w 108"/>
                  <a:gd name="T5" fmla="*/ 36 h 76"/>
                  <a:gd name="T6" fmla="*/ 76 w 108"/>
                  <a:gd name="T7" fmla="*/ 2 h 76"/>
                  <a:gd name="T8" fmla="*/ 48 w 108"/>
                  <a:gd name="T9" fmla="*/ 29 h 76"/>
                  <a:gd name="T10" fmla="*/ 13 w 108"/>
                  <a:gd name="T11" fmla="*/ 49 h 76"/>
                  <a:gd name="T12" fmla="*/ 2 w 108"/>
                  <a:gd name="T13" fmla="*/ 54 h 76"/>
                  <a:gd name="T14" fmla="*/ 0 w 108"/>
                  <a:gd name="T15" fmla="*/ 61 h 76"/>
                  <a:gd name="T16" fmla="*/ 1 w 108"/>
                  <a:gd name="T17" fmla="*/ 66 h 76"/>
                  <a:gd name="T18" fmla="*/ 15 w 108"/>
                  <a:gd name="T19" fmla="*/ 75 h 76"/>
                  <a:gd name="T20" fmla="*/ 27 w 108"/>
                  <a:gd name="T21" fmla="*/ 76 h 76"/>
                  <a:gd name="T22" fmla="*/ 50 w 108"/>
                  <a:gd name="T23" fmla="*/ 72 h 76"/>
                  <a:gd name="T24" fmla="*/ 62 w 108"/>
                  <a:gd name="T25" fmla="*/ 6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8" h="76">
                    <a:moveTo>
                      <a:pt x="62" y="64"/>
                    </a:moveTo>
                    <a:cubicBezTo>
                      <a:pt x="68" y="60"/>
                      <a:pt x="73" y="56"/>
                      <a:pt x="78" y="51"/>
                    </a:cubicBezTo>
                    <a:cubicBezTo>
                      <a:pt x="81" y="49"/>
                      <a:pt x="105" y="33"/>
                      <a:pt x="108" y="36"/>
                    </a:cubicBezTo>
                    <a:lnTo>
                      <a:pt x="76" y="2"/>
                    </a:lnTo>
                    <a:cubicBezTo>
                      <a:pt x="73" y="0"/>
                      <a:pt x="51" y="27"/>
                      <a:pt x="48" y="29"/>
                    </a:cubicBezTo>
                    <a:cubicBezTo>
                      <a:pt x="38" y="38"/>
                      <a:pt x="26" y="45"/>
                      <a:pt x="13" y="49"/>
                    </a:cubicBezTo>
                    <a:cubicBezTo>
                      <a:pt x="8" y="49"/>
                      <a:pt x="5" y="51"/>
                      <a:pt x="2" y="54"/>
                    </a:cubicBezTo>
                    <a:cubicBezTo>
                      <a:pt x="1" y="56"/>
                      <a:pt x="0" y="58"/>
                      <a:pt x="0" y="61"/>
                    </a:cubicBezTo>
                    <a:cubicBezTo>
                      <a:pt x="0" y="62"/>
                      <a:pt x="0" y="64"/>
                      <a:pt x="1" y="66"/>
                    </a:cubicBezTo>
                    <a:cubicBezTo>
                      <a:pt x="4" y="71"/>
                      <a:pt x="9" y="75"/>
                      <a:pt x="15" y="75"/>
                    </a:cubicBezTo>
                    <a:cubicBezTo>
                      <a:pt x="19" y="75"/>
                      <a:pt x="23" y="76"/>
                      <a:pt x="27" y="76"/>
                    </a:cubicBezTo>
                    <a:cubicBezTo>
                      <a:pt x="35" y="76"/>
                      <a:pt x="43" y="74"/>
                      <a:pt x="50" y="72"/>
                    </a:cubicBezTo>
                    <a:cubicBezTo>
                      <a:pt x="55" y="70"/>
                      <a:pt x="59" y="67"/>
                      <a:pt x="62" y="64"/>
                    </a:cubicBezTo>
                    <a:close/>
                  </a:path>
                </a:pathLst>
              </a:custGeom>
              <a:solidFill>
                <a:srgbClr val="FF5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7" name="Freeform 2218">
                <a:extLst>
                  <a:ext uri="{FF2B5EF4-FFF2-40B4-BE49-F238E27FC236}">
                    <a16:creationId xmlns:a16="http://schemas.microsoft.com/office/drawing/2014/main" id="{4178F9B2-929B-49B1-95AD-4FB15ECBFB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4988" y="4981576"/>
                <a:ext cx="111125" cy="163513"/>
              </a:xfrm>
              <a:custGeom>
                <a:avLst/>
                <a:gdLst>
                  <a:gd name="T0" fmla="*/ 51 w 336"/>
                  <a:gd name="T1" fmla="*/ 275 h 484"/>
                  <a:gd name="T2" fmla="*/ 22 w 336"/>
                  <a:gd name="T3" fmla="*/ 238 h 484"/>
                  <a:gd name="T4" fmla="*/ 13 w 336"/>
                  <a:gd name="T5" fmla="*/ 112 h 484"/>
                  <a:gd name="T6" fmla="*/ 96 w 336"/>
                  <a:gd name="T7" fmla="*/ 13 h 484"/>
                  <a:gd name="T8" fmla="*/ 184 w 336"/>
                  <a:gd name="T9" fmla="*/ 166 h 484"/>
                  <a:gd name="T10" fmla="*/ 232 w 336"/>
                  <a:gd name="T11" fmla="*/ 280 h 484"/>
                  <a:gd name="T12" fmla="*/ 336 w 336"/>
                  <a:gd name="T13" fmla="*/ 446 h 484"/>
                  <a:gd name="T14" fmla="*/ 174 w 336"/>
                  <a:gd name="T15" fmla="*/ 484 h 484"/>
                  <a:gd name="T16" fmla="*/ 54 w 336"/>
                  <a:gd name="T17" fmla="*/ 277 h 484"/>
                  <a:gd name="T18" fmla="*/ 51 w 336"/>
                  <a:gd name="T19" fmla="*/ 275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6" h="484">
                    <a:moveTo>
                      <a:pt x="51" y="275"/>
                    </a:moveTo>
                    <a:cubicBezTo>
                      <a:pt x="41" y="263"/>
                      <a:pt x="31" y="250"/>
                      <a:pt x="22" y="238"/>
                    </a:cubicBezTo>
                    <a:cubicBezTo>
                      <a:pt x="0" y="205"/>
                      <a:pt x="1" y="148"/>
                      <a:pt x="13" y="112"/>
                    </a:cubicBezTo>
                    <a:cubicBezTo>
                      <a:pt x="24" y="78"/>
                      <a:pt x="63" y="25"/>
                      <a:pt x="96" y="13"/>
                    </a:cubicBezTo>
                    <a:cubicBezTo>
                      <a:pt x="133" y="0"/>
                      <a:pt x="177" y="145"/>
                      <a:pt x="184" y="166"/>
                    </a:cubicBezTo>
                    <a:cubicBezTo>
                      <a:pt x="197" y="205"/>
                      <a:pt x="213" y="243"/>
                      <a:pt x="232" y="280"/>
                    </a:cubicBezTo>
                    <a:cubicBezTo>
                      <a:pt x="252" y="316"/>
                      <a:pt x="294" y="383"/>
                      <a:pt x="336" y="446"/>
                    </a:cubicBezTo>
                    <a:lnTo>
                      <a:pt x="174" y="484"/>
                    </a:lnTo>
                    <a:cubicBezTo>
                      <a:pt x="135" y="417"/>
                      <a:pt x="95" y="330"/>
                      <a:pt x="54" y="277"/>
                    </a:cubicBezTo>
                    <a:cubicBezTo>
                      <a:pt x="53" y="277"/>
                      <a:pt x="52" y="276"/>
                      <a:pt x="51" y="2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8" name="Freeform 2219">
                <a:extLst>
                  <a:ext uri="{FF2B5EF4-FFF2-40B4-BE49-F238E27FC236}">
                    <a16:creationId xmlns:a16="http://schemas.microsoft.com/office/drawing/2014/main" id="{19EAD2F0-B10D-4F57-ABF5-1FC71DC393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3113" y="5233988"/>
                <a:ext cx="147637" cy="239713"/>
              </a:xfrm>
              <a:custGeom>
                <a:avLst/>
                <a:gdLst>
                  <a:gd name="T0" fmla="*/ 177 w 444"/>
                  <a:gd name="T1" fmla="*/ 425 h 714"/>
                  <a:gd name="T2" fmla="*/ 16 w 444"/>
                  <a:gd name="T3" fmla="*/ 425 h 714"/>
                  <a:gd name="T4" fmla="*/ 444 w 444"/>
                  <a:gd name="T5" fmla="*/ 0 h 714"/>
                  <a:gd name="T6" fmla="*/ 267 w 444"/>
                  <a:gd name="T7" fmla="*/ 289 h 714"/>
                  <a:gd name="T8" fmla="*/ 428 w 444"/>
                  <a:gd name="T9" fmla="*/ 289 h 714"/>
                  <a:gd name="T10" fmla="*/ 0 w 444"/>
                  <a:gd name="T11" fmla="*/ 714 h 714"/>
                  <a:gd name="T12" fmla="*/ 177 w 444"/>
                  <a:gd name="T13" fmla="*/ 425 h 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4" h="714">
                    <a:moveTo>
                      <a:pt x="177" y="425"/>
                    </a:moveTo>
                    <a:lnTo>
                      <a:pt x="16" y="425"/>
                    </a:lnTo>
                    <a:lnTo>
                      <a:pt x="444" y="0"/>
                    </a:lnTo>
                    <a:lnTo>
                      <a:pt x="267" y="289"/>
                    </a:lnTo>
                    <a:lnTo>
                      <a:pt x="428" y="289"/>
                    </a:lnTo>
                    <a:lnTo>
                      <a:pt x="0" y="714"/>
                    </a:lnTo>
                    <a:lnTo>
                      <a:pt x="177" y="4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35" name="Freeform 2277">
              <a:extLst>
                <a:ext uri="{FF2B5EF4-FFF2-40B4-BE49-F238E27FC236}">
                  <a16:creationId xmlns:a16="http://schemas.microsoft.com/office/drawing/2014/main" id="{EC6BD5C1-A46E-45E3-A18C-837D79D832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0100" y="4956970"/>
              <a:ext cx="196056" cy="233188"/>
            </a:xfrm>
            <a:custGeom>
              <a:avLst/>
              <a:gdLst>
                <a:gd name="T0" fmla="*/ 506 w 574"/>
                <a:gd name="T1" fmla="*/ 6 h 688"/>
                <a:gd name="T2" fmla="*/ 440 w 574"/>
                <a:gd name="T3" fmla="*/ 48 h 688"/>
                <a:gd name="T4" fmla="*/ 256 w 574"/>
                <a:gd name="T5" fmla="*/ 441 h 688"/>
                <a:gd name="T6" fmla="*/ 0 w 574"/>
                <a:gd name="T7" fmla="*/ 552 h 688"/>
                <a:gd name="T8" fmla="*/ 31 w 574"/>
                <a:gd name="T9" fmla="*/ 688 h 688"/>
                <a:gd name="T10" fmla="*/ 350 w 574"/>
                <a:gd name="T11" fmla="*/ 567 h 688"/>
                <a:gd name="T12" fmla="*/ 506 w 574"/>
                <a:gd name="T13" fmla="*/ 374 h 688"/>
                <a:gd name="T14" fmla="*/ 506 w 574"/>
                <a:gd name="T15" fmla="*/ 6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" h="688">
                  <a:moveTo>
                    <a:pt x="506" y="6"/>
                  </a:moveTo>
                  <a:cubicBezTo>
                    <a:pt x="492" y="0"/>
                    <a:pt x="440" y="48"/>
                    <a:pt x="440" y="48"/>
                  </a:cubicBezTo>
                  <a:cubicBezTo>
                    <a:pt x="355" y="318"/>
                    <a:pt x="256" y="441"/>
                    <a:pt x="256" y="441"/>
                  </a:cubicBezTo>
                  <a:cubicBezTo>
                    <a:pt x="256" y="441"/>
                    <a:pt x="106" y="522"/>
                    <a:pt x="0" y="552"/>
                  </a:cubicBezTo>
                  <a:lnTo>
                    <a:pt x="31" y="688"/>
                  </a:lnTo>
                  <a:cubicBezTo>
                    <a:pt x="31" y="688"/>
                    <a:pt x="320" y="609"/>
                    <a:pt x="350" y="567"/>
                  </a:cubicBezTo>
                  <a:cubicBezTo>
                    <a:pt x="380" y="525"/>
                    <a:pt x="466" y="470"/>
                    <a:pt x="506" y="374"/>
                  </a:cubicBezTo>
                  <a:cubicBezTo>
                    <a:pt x="509" y="366"/>
                    <a:pt x="574" y="35"/>
                    <a:pt x="506" y="6"/>
                  </a:cubicBezTo>
                  <a:close/>
                </a:path>
              </a:pathLst>
            </a:custGeom>
            <a:solidFill>
              <a:srgbClr val="17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006525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8E3EC-DC74-B335-155A-0C61A0540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687890F2-8CA6-285B-17A6-DD6380F6B8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782359"/>
              </p:ext>
            </p:extLst>
          </p:nvPr>
        </p:nvGraphicFramePr>
        <p:xfrm>
          <a:off x="685800" y="4279445"/>
          <a:ext cx="2730730" cy="18927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9255">
                  <a:extLst>
                    <a:ext uri="{9D8B030D-6E8A-4147-A177-3AD203B41FA5}">
                      <a16:colId xmlns:a16="http://schemas.microsoft.com/office/drawing/2014/main" val="2828128923"/>
                    </a:ext>
                  </a:extLst>
                </a:gridCol>
                <a:gridCol w="1421475">
                  <a:extLst>
                    <a:ext uri="{9D8B030D-6E8A-4147-A177-3AD203B41FA5}">
                      <a16:colId xmlns:a16="http://schemas.microsoft.com/office/drawing/2014/main" val="858911480"/>
                    </a:ext>
                  </a:extLst>
                </a:gridCol>
              </a:tblGrid>
              <a:tr h="630919">
                <a:tc>
                  <a:txBody>
                    <a:bodyPr/>
                    <a:lstStyle/>
                    <a:p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Idade</a:t>
                      </a:r>
                    </a:p>
                  </a:txBody>
                  <a:tcPr marL="406800" marR="46800" marT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Etnia</a:t>
                      </a:r>
                    </a:p>
                  </a:txBody>
                  <a:tcPr marL="406800" marR="46800" marT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2923420"/>
                  </a:ext>
                </a:extLst>
              </a:tr>
              <a:tr h="630919">
                <a:tc>
                  <a:txBody>
                    <a:bodyPr/>
                    <a:lstStyle/>
                    <a:p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Gênero</a:t>
                      </a:r>
                    </a:p>
                  </a:txBody>
                  <a:tcPr marL="406800" marR="46800" marT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Necessidades especiais</a:t>
                      </a:r>
                    </a:p>
                  </a:txBody>
                  <a:tcPr marL="406800" marR="46800" marT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89610491"/>
                  </a:ext>
                </a:extLst>
              </a:tr>
              <a:tr h="630919">
                <a:tc>
                  <a:txBody>
                    <a:bodyPr/>
                    <a:lstStyle/>
                    <a:p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Nível de renda</a:t>
                      </a:r>
                    </a:p>
                  </a:txBody>
                  <a:tcPr marL="406800" marR="46800" marT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Condições de vida/trabalho</a:t>
                      </a:r>
                    </a:p>
                  </a:txBody>
                  <a:tcPr marL="406800" marR="46800" marT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2352458"/>
                  </a:ext>
                </a:extLst>
              </a:tr>
            </a:tbl>
          </a:graphicData>
        </a:graphic>
      </p:graphicFrame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0178122-1071-8F6F-0423-D8071FC7C255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GB" dirty="0" err="1">
                <a:solidFill>
                  <a:srgbClr val="008CBE"/>
                </a:solidFill>
              </a:rPr>
              <a:t>Módulo</a:t>
            </a:r>
            <a:r>
              <a:rPr lang="en-GB" dirty="0">
                <a:solidFill>
                  <a:srgbClr val="008CBE"/>
                </a:solidFill>
              </a:rPr>
              <a:t> 2 - Narrative </a:t>
            </a:r>
            <a:r>
              <a:rPr lang="en-GB" dirty="0" err="1">
                <a:solidFill>
                  <a:srgbClr val="008CBE"/>
                </a:solidFill>
              </a:rPr>
              <a:t>como</a:t>
            </a:r>
            <a:r>
              <a:rPr lang="en-GB" dirty="0">
                <a:solidFill>
                  <a:srgbClr val="008CBE"/>
                </a:solidFill>
              </a:rPr>
              <a:t> dados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95B9C1-DA55-0952-8198-FBAA99020227}"/>
              </a:ext>
            </a:extLst>
          </p:cNvPr>
          <p:cNvSpPr/>
          <p:nvPr/>
        </p:nvSpPr>
        <p:spPr>
          <a:xfrm>
            <a:off x="9308387" y="0"/>
            <a:ext cx="236305" cy="57843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10AA8D-EF17-2331-EC42-4E6E5187D83A}"/>
              </a:ext>
            </a:extLst>
          </p:cNvPr>
          <p:cNvSpPr/>
          <p:nvPr/>
        </p:nvSpPr>
        <p:spPr>
          <a:xfrm>
            <a:off x="697128" y="694304"/>
            <a:ext cx="8523062" cy="526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Transformar</a:t>
            </a:r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histórias</a:t>
            </a:r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declarações</a:t>
            </a:r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problemas</a:t>
            </a:r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28600" indent="-228600">
              <a:buAutoNum type="alphaLcParenBoth"/>
            </a:pPr>
            <a:r>
              <a:rPr lang="en-GB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Escreva</a:t>
            </a: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</a:t>
            </a: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história</a:t>
            </a: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declaração</a:t>
            </a: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</a:t>
            </a: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(algo a ser </a:t>
            </a:r>
            <a:r>
              <a:rPr lang="en-GB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resolvido</a:t>
            </a: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228600" indent="-228600">
              <a:buAutoNum type="alphaLcParenBoth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n-GB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</a:t>
            </a: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delas, observe as </a:t>
            </a:r>
            <a:r>
              <a:rPr lang="en-GB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categorias</a:t>
            </a: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relevantes</a:t>
            </a: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EAP (da planilha anterior) e os </a:t>
            </a:r>
            <a:r>
              <a:rPr lang="en-GB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tipos</a:t>
            </a: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pessoas</a:t>
            </a: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GB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são</a:t>
            </a: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afetadas</a:t>
            </a: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pela </a:t>
            </a:r>
            <a:r>
              <a:rPr lang="en-GB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declaração</a:t>
            </a: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GB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17360630-CBCA-B80D-C448-A9A2AD5D32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423425"/>
              </p:ext>
            </p:extLst>
          </p:nvPr>
        </p:nvGraphicFramePr>
        <p:xfrm>
          <a:off x="693118" y="3725530"/>
          <a:ext cx="2723412" cy="243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7804">
                  <a:extLst>
                    <a:ext uri="{9D8B030D-6E8A-4147-A177-3AD203B41FA5}">
                      <a16:colId xmlns:a16="http://schemas.microsoft.com/office/drawing/2014/main" val="3275444911"/>
                    </a:ext>
                  </a:extLst>
                </a:gridCol>
                <a:gridCol w="907804">
                  <a:extLst>
                    <a:ext uri="{9D8B030D-6E8A-4147-A177-3AD203B41FA5}">
                      <a16:colId xmlns:a16="http://schemas.microsoft.com/office/drawing/2014/main" val="1891844161"/>
                    </a:ext>
                  </a:extLst>
                </a:gridCol>
                <a:gridCol w="907804">
                  <a:extLst>
                    <a:ext uri="{9D8B030D-6E8A-4147-A177-3AD203B41FA5}">
                      <a16:colId xmlns:a16="http://schemas.microsoft.com/office/drawing/2014/main" val="3557087441"/>
                    </a:ext>
                  </a:extLst>
                </a:gridCol>
              </a:tblGrid>
              <a:tr h="210957">
                <a:tc>
                  <a:txBody>
                    <a:bodyPr/>
                    <a:lstStyle/>
                    <a:p>
                      <a:pPr algn="ctr"/>
                      <a:r>
                        <a:rPr lang="en-GB" sz="10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Seguro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Sustentável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Acessível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795252"/>
                  </a:ext>
                </a:extLst>
              </a:tr>
            </a:tbl>
          </a:graphicData>
        </a:graphic>
      </p:graphicFrame>
      <p:grpSp>
        <p:nvGrpSpPr>
          <p:cNvPr id="102" name="Group 101">
            <a:extLst>
              <a:ext uri="{FF2B5EF4-FFF2-40B4-BE49-F238E27FC236}">
                <a16:creationId xmlns:a16="http://schemas.microsoft.com/office/drawing/2014/main" id="{71D04C23-3F5E-FD27-26A5-6E573795C264}"/>
              </a:ext>
            </a:extLst>
          </p:cNvPr>
          <p:cNvGrpSpPr/>
          <p:nvPr/>
        </p:nvGrpSpPr>
        <p:grpSpPr>
          <a:xfrm>
            <a:off x="685798" y="1676401"/>
            <a:ext cx="2730734" cy="4487295"/>
            <a:chOff x="685798" y="1676401"/>
            <a:chExt cx="2730734" cy="448729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5A896A5-4752-26AB-03A0-57F790336F14}"/>
                </a:ext>
              </a:extLst>
            </p:cNvPr>
            <p:cNvSpPr/>
            <p:nvPr/>
          </p:nvSpPr>
          <p:spPr>
            <a:xfrm>
              <a:off x="693118" y="1686542"/>
              <a:ext cx="2723414" cy="16345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11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Declaração do problema: 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39ED10A-895F-925F-6D29-3AE66C524019}"/>
                </a:ext>
              </a:extLst>
            </p:cNvPr>
            <p:cNvSpPr/>
            <p:nvPr/>
          </p:nvSpPr>
          <p:spPr>
            <a:xfrm>
              <a:off x="685800" y="3409419"/>
              <a:ext cx="2723413" cy="1776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1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Categorias relevantes do EAP</a:t>
              </a:r>
              <a:r>
                <a:rPr lang="en-GB" sz="1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4BB652B-6C61-B3F7-A3EE-A3023E6A9F66}"/>
                </a:ext>
              </a:extLst>
            </p:cNvPr>
            <p:cNvSpPr/>
            <p:nvPr/>
          </p:nvSpPr>
          <p:spPr>
            <a:xfrm>
              <a:off x="685800" y="1676401"/>
              <a:ext cx="2730732" cy="4487295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0DB2E13-02F0-E9BA-72E2-66E210D4A840}"/>
                </a:ext>
              </a:extLst>
            </p:cNvPr>
            <p:cNvSpPr/>
            <p:nvPr/>
          </p:nvSpPr>
          <p:spPr>
            <a:xfrm>
              <a:off x="685798" y="4038175"/>
              <a:ext cx="2723416" cy="1776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1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Quem é mais afetado por isso:</a:t>
              </a:r>
              <a:endParaRPr lang="en-GB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Graphic 11" descr="Wallet outline">
              <a:extLst>
                <a:ext uri="{FF2B5EF4-FFF2-40B4-BE49-F238E27FC236}">
                  <a16:creationId xmlns:a16="http://schemas.microsoft.com/office/drawing/2014/main" id="{18C74CC3-5799-EEB1-5DBA-1730E06D9D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8741" t="10138" r="6312" b="10991"/>
            <a:stretch/>
          </p:blipFill>
          <p:spPr>
            <a:xfrm>
              <a:off x="749986" y="5543927"/>
              <a:ext cx="310154" cy="288000"/>
            </a:xfrm>
            <a:prstGeom prst="rect">
              <a:avLst/>
            </a:prstGeom>
          </p:spPr>
        </p:pic>
        <p:pic>
          <p:nvPicPr>
            <p:cNvPr id="13" name="Graphic 12" descr="Renewable Energy outline">
              <a:extLst>
                <a:ext uri="{FF2B5EF4-FFF2-40B4-BE49-F238E27FC236}">
                  <a16:creationId xmlns:a16="http://schemas.microsoft.com/office/drawing/2014/main" id="{977EC445-7DDB-0A91-A701-680C3FF1D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990036" y="3617846"/>
              <a:ext cx="179981" cy="180000"/>
            </a:xfrm>
            <a:prstGeom prst="rect">
              <a:avLst/>
            </a:prstGeom>
          </p:spPr>
        </p:pic>
        <p:pic>
          <p:nvPicPr>
            <p:cNvPr id="17" name="Graphic 16" descr="Lock outline">
              <a:extLst>
                <a:ext uri="{FF2B5EF4-FFF2-40B4-BE49-F238E27FC236}">
                  <a16:creationId xmlns:a16="http://schemas.microsoft.com/office/drawing/2014/main" id="{F4E9DE47-7C8C-D13A-F576-795B6F107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65894" y="3617846"/>
              <a:ext cx="179981" cy="180000"/>
            </a:xfrm>
            <a:prstGeom prst="rect">
              <a:avLst/>
            </a:prstGeom>
          </p:spPr>
        </p:pic>
        <p:pic>
          <p:nvPicPr>
            <p:cNvPr id="27" name="Graphic 26" descr="Money outline">
              <a:extLst>
                <a:ext uri="{FF2B5EF4-FFF2-40B4-BE49-F238E27FC236}">
                  <a16:creationId xmlns:a16="http://schemas.microsoft.com/office/drawing/2014/main" id="{AAB7DB34-2740-656A-0B8E-E20AE1E1B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890843" y="3617846"/>
              <a:ext cx="180032" cy="180000"/>
            </a:xfrm>
            <a:prstGeom prst="rect">
              <a:avLst/>
            </a:prstGeom>
          </p:spPr>
        </p:pic>
        <p:pic>
          <p:nvPicPr>
            <p:cNvPr id="31" name="Graphic 30" descr="Modern architecture outline">
              <a:extLst>
                <a:ext uri="{FF2B5EF4-FFF2-40B4-BE49-F238E27FC236}">
                  <a16:creationId xmlns:a16="http://schemas.microsoft.com/office/drawing/2014/main" id="{C591D27C-F81D-A947-7FDE-1ECA821DF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080027" y="5539313"/>
              <a:ext cx="288051" cy="288000"/>
            </a:xfrm>
            <a:prstGeom prst="rect">
              <a:avLst/>
            </a:prstGeom>
          </p:spPr>
        </p:pic>
        <p:pic>
          <p:nvPicPr>
            <p:cNvPr id="33" name="Graphic 32" descr="Gender outline">
              <a:extLst>
                <a:ext uri="{FF2B5EF4-FFF2-40B4-BE49-F238E27FC236}">
                  <a16:creationId xmlns:a16="http://schemas.microsoft.com/office/drawing/2014/main" id="{C2D28583-ECC3-A36A-D171-0935FCD8E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61038" y="4915603"/>
              <a:ext cx="288051" cy="28800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23103903-5496-E66E-ECB7-BA0BF9EC5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90907" y="4308840"/>
              <a:ext cx="266290" cy="266242"/>
            </a:xfrm>
            <a:prstGeom prst="rect">
              <a:avLst/>
            </a:prstGeom>
          </p:spPr>
        </p:pic>
        <p:pic>
          <p:nvPicPr>
            <p:cNvPr id="35" name="Graphic 34" descr="Person in wheelchair outline">
              <a:extLst>
                <a:ext uri="{FF2B5EF4-FFF2-40B4-BE49-F238E27FC236}">
                  <a16:creationId xmlns:a16="http://schemas.microsoft.com/office/drawing/2014/main" id="{9C61192B-B84E-47FB-3311-B593E3303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2080027" y="4918185"/>
              <a:ext cx="288051" cy="288000"/>
            </a:xfrm>
            <a:prstGeom prst="rect">
              <a:avLst/>
            </a:prstGeom>
          </p:spPr>
        </p:pic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BE49CA52-F6B9-F680-FC7F-0C4431211BC7}"/>
                </a:ext>
              </a:extLst>
            </p:cNvPr>
            <p:cNvGrpSpPr/>
            <p:nvPr/>
          </p:nvGrpSpPr>
          <p:grpSpPr>
            <a:xfrm>
              <a:off x="687583" y="4296368"/>
              <a:ext cx="434961" cy="297526"/>
              <a:chOff x="704209" y="4391273"/>
              <a:chExt cx="434961" cy="297526"/>
            </a:xfrm>
          </p:grpSpPr>
          <p:pic>
            <p:nvPicPr>
              <p:cNvPr id="34" name="Graphic 33" descr="Man with cane outline">
                <a:extLst>
                  <a:ext uri="{FF2B5EF4-FFF2-40B4-BE49-F238E27FC236}">
                    <a16:creationId xmlns:a16="http://schemas.microsoft.com/office/drawing/2014/main" id="{931A0F8D-70A8-EA8B-188C-B4C7EC6FB4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704209" y="4400799"/>
                <a:ext cx="288052" cy="288000"/>
              </a:xfrm>
              <a:prstGeom prst="rect">
                <a:avLst/>
              </a:prstGeom>
            </p:spPr>
          </p:pic>
          <p:pic>
            <p:nvPicPr>
              <p:cNvPr id="32" name="Graphic 31" descr="Little Girl With Balloon outline">
                <a:extLst>
                  <a:ext uri="{FF2B5EF4-FFF2-40B4-BE49-F238E27FC236}">
                    <a16:creationId xmlns:a16="http://schemas.microsoft.com/office/drawing/2014/main" id="{051676B2-E214-FEC4-968A-A5CC719AAE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p:blipFill>
            <p:spPr>
              <a:xfrm>
                <a:off x="851118" y="4391273"/>
                <a:ext cx="288052" cy="288000"/>
              </a:xfrm>
              <a:prstGeom prst="rect">
                <a:avLst/>
              </a:prstGeom>
            </p:spPr>
          </p:pic>
        </p:grpSp>
      </p:grpSp>
      <p:graphicFrame>
        <p:nvGraphicFramePr>
          <p:cNvPr id="103" name="Table 102">
            <a:extLst>
              <a:ext uri="{FF2B5EF4-FFF2-40B4-BE49-F238E27FC236}">
                <a16:creationId xmlns:a16="http://schemas.microsoft.com/office/drawing/2014/main" id="{9F1404A5-78B0-F392-95EA-9842C0C601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945141"/>
              </p:ext>
            </p:extLst>
          </p:nvPr>
        </p:nvGraphicFramePr>
        <p:xfrm>
          <a:off x="6717934" y="4286928"/>
          <a:ext cx="2730730" cy="18927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9255">
                  <a:extLst>
                    <a:ext uri="{9D8B030D-6E8A-4147-A177-3AD203B41FA5}">
                      <a16:colId xmlns:a16="http://schemas.microsoft.com/office/drawing/2014/main" val="2828128923"/>
                    </a:ext>
                  </a:extLst>
                </a:gridCol>
                <a:gridCol w="1421475">
                  <a:extLst>
                    <a:ext uri="{9D8B030D-6E8A-4147-A177-3AD203B41FA5}">
                      <a16:colId xmlns:a16="http://schemas.microsoft.com/office/drawing/2014/main" val="858911480"/>
                    </a:ext>
                  </a:extLst>
                </a:gridCol>
              </a:tblGrid>
              <a:tr h="630919">
                <a:tc>
                  <a:txBody>
                    <a:bodyPr/>
                    <a:lstStyle/>
                    <a:p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Idade</a:t>
                      </a:r>
                    </a:p>
                  </a:txBody>
                  <a:tcPr marL="406800" marR="46800" marT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Etnia</a:t>
                      </a:r>
                    </a:p>
                  </a:txBody>
                  <a:tcPr marL="406800" marR="46800" marT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2923420"/>
                  </a:ext>
                </a:extLst>
              </a:tr>
              <a:tr h="630919">
                <a:tc>
                  <a:txBody>
                    <a:bodyPr/>
                    <a:lstStyle/>
                    <a:p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Gênero</a:t>
                      </a:r>
                    </a:p>
                  </a:txBody>
                  <a:tcPr marL="406800" marR="46800" marT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Necessidades especiais</a:t>
                      </a:r>
                    </a:p>
                  </a:txBody>
                  <a:tcPr marL="406800" marR="46800" marT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89610491"/>
                  </a:ext>
                </a:extLst>
              </a:tr>
              <a:tr h="630919">
                <a:tc>
                  <a:txBody>
                    <a:bodyPr/>
                    <a:lstStyle/>
                    <a:p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Nível de renda</a:t>
                      </a:r>
                    </a:p>
                  </a:txBody>
                  <a:tcPr marL="406800" marR="46800" marT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Condições de vida/trabalho</a:t>
                      </a:r>
                    </a:p>
                  </a:txBody>
                  <a:tcPr marL="406800" marR="46800" marT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2352458"/>
                  </a:ext>
                </a:extLst>
              </a:tr>
            </a:tbl>
          </a:graphicData>
        </a:graphic>
      </p:graphicFrame>
      <p:graphicFrame>
        <p:nvGraphicFramePr>
          <p:cNvPr id="104" name="Table 103">
            <a:extLst>
              <a:ext uri="{FF2B5EF4-FFF2-40B4-BE49-F238E27FC236}">
                <a16:creationId xmlns:a16="http://schemas.microsoft.com/office/drawing/2014/main" id="{3B285E24-7615-3367-7917-63414C4115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256771"/>
              </p:ext>
            </p:extLst>
          </p:nvPr>
        </p:nvGraphicFramePr>
        <p:xfrm>
          <a:off x="6725252" y="3733013"/>
          <a:ext cx="2723412" cy="243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7804">
                  <a:extLst>
                    <a:ext uri="{9D8B030D-6E8A-4147-A177-3AD203B41FA5}">
                      <a16:colId xmlns:a16="http://schemas.microsoft.com/office/drawing/2014/main" val="3275444911"/>
                    </a:ext>
                  </a:extLst>
                </a:gridCol>
                <a:gridCol w="907804">
                  <a:extLst>
                    <a:ext uri="{9D8B030D-6E8A-4147-A177-3AD203B41FA5}">
                      <a16:colId xmlns:a16="http://schemas.microsoft.com/office/drawing/2014/main" val="1891844161"/>
                    </a:ext>
                  </a:extLst>
                </a:gridCol>
                <a:gridCol w="907804">
                  <a:extLst>
                    <a:ext uri="{9D8B030D-6E8A-4147-A177-3AD203B41FA5}">
                      <a16:colId xmlns:a16="http://schemas.microsoft.com/office/drawing/2014/main" val="3557087441"/>
                    </a:ext>
                  </a:extLst>
                </a:gridCol>
              </a:tblGrid>
              <a:tr h="210957">
                <a:tc>
                  <a:txBody>
                    <a:bodyPr/>
                    <a:lstStyle/>
                    <a:p>
                      <a:pPr algn="ctr"/>
                      <a:r>
                        <a:rPr lang="en-GB" sz="10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Seguro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Sustentável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Acessível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795252"/>
                  </a:ext>
                </a:extLst>
              </a:tr>
            </a:tbl>
          </a:graphicData>
        </a:graphic>
      </p:graphicFrame>
      <p:grpSp>
        <p:nvGrpSpPr>
          <p:cNvPr id="105" name="Group 104">
            <a:extLst>
              <a:ext uri="{FF2B5EF4-FFF2-40B4-BE49-F238E27FC236}">
                <a16:creationId xmlns:a16="http://schemas.microsoft.com/office/drawing/2014/main" id="{3BB2E8F7-DCF3-A43B-9A72-F67B83627E85}"/>
              </a:ext>
            </a:extLst>
          </p:cNvPr>
          <p:cNvGrpSpPr/>
          <p:nvPr/>
        </p:nvGrpSpPr>
        <p:grpSpPr>
          <a:xfrm>
            <a:off x="6717932" y="1683884"/>
            <a:ext cx="2730734" cy="4487295"/>
            <a:chOff x="685798" y="1676401"/>
            <a:chExt cx="2730734" cy="4487295"/>
          </a:xfrm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8A6333A5-B09D-9BEB-4407-9D7B908A379F}"/>
                </a:ext>
              </a:extLst>
            </p:cNvPr>
            <p:cNvSpPr/>
            <p:nvPr/>
          </p:nvSpPr>
          <p:spPr>
            <a:xfrm>
              <a:off x="693118" y="1686542"/>
              <a:ext cx="2723414" cy="16345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11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Declaração do problema: 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67C8A2EF-D4E0-B926-3E59-C9AD1D994C4A}"/>
                </a:ext>
              </a:extLst>
            </p:cNvPr>
            <p:cNvSpPr/>
            <p:nvPr/>
          </p:nvSpPr>
          <p:spPr>
            <a:xfrm>
              <a:off x="685800" y="3409419"/>
              <a:ext cx="2723413" cy="1776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1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Categorias relevantes do EAP</a:t>
              </a:r>
              <a:r>
                <a:rPr lang="en-GB" sz="1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9BADF3F9-C50E-D684-24BD-9246E3223907}"/>
                </a:ext>
              </a:extLst>
            </p:cNvPr>
            <p:cNvSpPr/>
            <p:nvPr/>
          </p:nvSpPr>
          <p:spPr>
            <a:xfrm>
              <a:off x="685800" y="1676401"/>
              <a:ext cx="2730732" cy="4487295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650C8182-E84B-08A7-9DDC-9C285A42CAF5}"/>
                </a:ext>
              </a:extLst>
            </p:cNvPr>
            <p:cNvSpPr/>
            <p:nvPr/>
          </p:nvSpPr>
          <p:spPr>
            <a:xfrm>
              <a:off x="685798" y="4038175"/>
              <a:ext cx="2723416" cy="1776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1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Quem é mais afetado por isso:</a:t>
              </a:r>
              <a:endParaRPr lang="en-GB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0" name="Graphic 109" descr="Wallet outline">
              <a:extLst>
                <a:ext uri="{FF2B5EF4-FFF2-40B4-BE49-F238E27FC236}">
                  <a16:creationId xmlns:a16="http://schemas.microsoft.com/office/drawing/2014/main" id="{F462F0CA-BEC0-0B15-3CA7-8C4313C218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8741" t="10138" r="6312" b="10991"/>
            <a:stretch/>
          </p:blipFill>
          <p:spPr>
            <a:xfrm>
              <a:off x="749986" y="5543927"/>
              <a:ext cx="310154" cy="288000"/>
            </a:xfrm>
            <a:prstGeom prst="rect">
              <a:avLst/>
            </a:prstGeom>
          </p:spPr>
        </p:pic>
        <p:pic>
          <p:nvPicPr>
            <p:cNvPr id="111" name="Graphic 110" descr="Renewable Energy outline">
              <a:extLst>
                <a:ext uri="{FF2B5EF4-FFF2-40B4-BE49-F238E27FC236}">
                  <a16:creationId xmlns:a16="http://schemas.microsoft.com/office/drawing/2014/main" id="{304270B7-D7DF-850B-C074-764E0ED37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990036" y="3617846"/>
              <a:ext cx="179981" cy="180000"/>
            </a:xfrm>
            <a:prstGeom prst="rect">
              <a:avLst/>
            </a:prstGeom>
          </p:spPr>
        </p:pic>
        <p:pic>
          <p:nvPicPr>
            <p:cNvPr id="112" name="Graphic 111" descr="Lock outline">
              <a:extLst>
                <a:ext uri="{FF2B5EF4-FFF2-40B4-BE49-F238E27FC236}">
                  <a16:creationId xmlns:a16="http://schemas.microsoft.com/office/drawing/2014/main" id="{6E58D3DB-BE95-DB9F-9C9D-39CFE352F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65894" y="3617846"/>
              <a:ext cx="179981" cy="180000"/>
            </a:xfrm>
            <a:prstGeom prst="rect">
              <a:avLst/>
            </a:prstGeom>
          </p:spPr>
        </p:pic>
        <p:pic>
          <p:nvPicPr>
            <p:cNvPr id="113" name="Graphic 112" descr="Money outline">
              <a:extLst>
                <a:ext uri="{FF2B5EF4-FFF2-40B4-BE49-F238E27FC236}">
                  <a16:creationId xmlns:a16="http://schemas.microsoft.com/office/drawing/2014/main" id="{B7BD852A-428F-AEB8-8D1C-27C1C8EFD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890843" y="3617846"/>
              <a:ext cx="180032" cy="180000"/>
            </a:xfrm>
            <a:prstGeom prst="rect">
              <a:avLst/>
            </a:prstGeom>
          </p:spPr>
        </p:pic>
        <p:pic>
          <p:nvPicPr>
            <p:cNvPr id="114" name="Graphic 113" descr="Modern architecture outline">
              <a:extLst>
                <a:ext uri="{FF2B5EF4-FFF2-40B4-BE49-F238E27FC236}">
                  <a16:creationId xmlns:a16="http://schemas.microsoft.com/office/drawing/2014/main" id="{B7FBE10C-BE38-1B77-7AB6-17D7B049B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080027" y="5539313"/>
              <a:ext cx="288051" cy="288000"/>
            </a:xfrm>
            <a:prstGeom prst="rect">
              <a:avLst/>
            </a:prstGeom>
          </p:spPr>
        </p:pic>
        <p:pic>
          <p:nvPicPr>
            <p:cNvPr id="115" name="Graphic 114" descr="Gender outline">
              <a:extLst>
                <a:ext uri="{FF2B5EF4-FFF2-40B4-BE49-F238E27FC236}">
                  <a16:creationId xmlns:a16="http://schemas.microsoft.com/office/drawing/2014/main" id="{508514C4-5CEE-0027-7EF7-65CD8D660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61038" y="4915603"/>
              <a:ext cx="288051" cy="288000"/>
            </a:xfrm>
            <a:prstGeom prst="rect">
              <a:avLst/>
            </a:prstGeom>
          </p:spPr>
        </p:pic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FA13379E-7E37-08C1-9004-A3500A289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90907" y="4308840"/>
              <a:ext cx="266290" cy="266242"/>
            </a:xfrm>
            <a:prstGeom prst="rect">
              <a:avLst/>
            </a:prstGeom>
          </p:spPr>
        </p:pic>
        <p:pic>
          <p:nvPicPr>
            <p:cNvPr id="117" name="Graphic 116" descr="Person in wheelchair outline">
              <a:extLst>
                <a:ext uri="{FF2B5EF4-FFF2-40B4-BE49-F238E27FC236}">
                  <a16:creationId xmlns:a16="http://schemas.microsoft.com/office/drawing/2014/main" id="{693DDE46-3621-2640-34E5-7FB6C7D96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2080027" y="4918185"/>
              <a:ext cx="288051" cy="288000"/>
            </a:xfrm>
            <a:prstGeom prst="rect">
              <a:avLst/>
            </a:prstGeom>
          </p:spPr>
        </p:pic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DAAFB2AB-5103-947F-A761-3D3BBFCAFCBB}"/>
                </a:ext>
              </a:extLst>
            </p:cNvPr>
            <p:cNvGrpSpPr/>
            <p:nvPr/>
          </p:nvGrpSpPr>
          <p:grpSpPr>
            <a:xfrm>
              <a:off x="687583" y="4296368"/>
              <a:ext cx="434961" cy="297526"/>
              <a:chOff x="704209" y="4391273"/>
              <a:chExt cx="434961" cy="297526"/>
            </a:xfrm>
          </p:grpSpPr>
          <p:pic>
            <p:nvPicPr>
              <p:cNvPr id="119" name="Graphic 118" descr="Man with cane outline">
                <a:extLst>
                  <a:ext uri="{FF2B5EF4-FFF2-40B4-BE49-F238E27FC236}">
                    <a16:creationId xmlns:a16="http://schemas.microsoft.com/office/drawing/2014/main" id="{30CCF36D-C8B4-DE36-5449-682E63A569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704209" y="4400799"/>
                <a:ext cx="288052" cy="288000"/>
              </a:xfrm>
              <a:prstGeom prst="rect">
                <a:avLst/>
              </a:prstGeom>
            </p:spPr>
          </p:pic>
          <p:pic>
            <p:nvPicPr>
              <p:cNvPr id="120" name="Graphic 119" descr="Little Girl With Balloon outline">
                <a:extLst>
                  <a:ext uri="{FF2B5EF4-FFF2-40B4-BE49-F238E27FC236}">
                    <a16:creationId xmlns:a16="http://schemas.microsoft.com/office/drawing/2014/main" id="{E32927B2-6D5B-78A9-3F81-9E201F310C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p:blipFill>
            <p:spPr>
              <a:xfrm>
                <a:off x="851118" y="4391273"/>
                <a:ext cx="288052" cy="288000"/>
              </a:xfrm>
              <a:prstGeom prst="rect">
                <a:avLst/>
              </a:prstGeom>
            </p:spPr>
          </p:pic>
        </p:grpSp>
      </p:grpSp>
      <p:graphicFrame>
        <p:nvGraphicFramePr>
          <p:cNvPr id="139" name="Table 138">
            <a:extLst>
              <a:ext uri="{FF2B5EF4-FFF2-40B4-BE49-F238E27FC236}">
                <a16:creationId xmlns:a16="http://schemas.microsoft.com/office/drawing/2014/main" id="{A7BE7BB4-C34D-B58A-62D3-729CCA283C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900360"/>
              </p:ext>
            </p:extLst>
          </p:nvPr>
        </p:nvGraphicFramePr>
        <p:xfrm>
          <a:off x="3702163" y="4286928"/>
          <a:ext cx="2730730" cy="18927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9255">
                  <a:extLst>
                    <a:ext uri="{9D8B030D-6E8A-4147-A177-3AD203B41FA5}">
                      <a16:colId xmlns:a16="http://schemas.microsoft.com/office/drawing/2014/main" val="2828128923"/>
                    </a:ext>
                  </a:extLst>
                </a:gridCol>
                <a:gridCol w="1421475">
                  <a:extLst>
                    <a:ext uri="{9D8B030D-6E8A-4147-A177-3AD203B41FA5}">
                      <a16:colId xmlns:a16="http://schemas.microsoft.com/office/drawing/2014/main" val="858911480"/>
                    </a:ext>
                  </a:extLst>
                </a:gridCol>
              </a:tblGrid>
              <a:tr h="630919">
                <a:tc>
                  <a:txBody>
                    <a:bodyPr/>
                    <a:lstStyle/>
                    <a:p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Idade</a:t>
                      </a:r>
                    </a:p>
                  </a:txBody>
                  <a:tcPr marL="406800" marR="46800" marT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Etnia</a:t>
                      </a:r>
                    </a:p>
                  </a:txBody>
                  <a:tcPr marL="406800" marR="46800" marT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2923420"/>
                  </a:ext>
                </a:extLst>
              </a:tr>
              <a:tr h="630919">
                <a:tc>
                  <a:txBody>
                    <a:bodyPr/>
                    <a:lstStyle/>
                    <a:p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Gênero</a:t>
                      </a:r>
                    </a:p>
                  </a:txBody>
                  <a:tcPr marL="406800" marR="46800" marT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Necessidades especiais</a:t>
                      </a:r>
                    </a:p>
                  </a:txBody>
                  <a:tcPr marL="406800" marR="46800" marT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89610491"/>
                  </a:ext>
                </a:extLst>
              </a:tr>
              <a:tr h="630919">
                <a:tc>
                  <a:txBody>
                    <a:bodyPr/>
                    <a:lstStyle/>
                    <a:p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Nível de renda</a:t>
                      </a:r>
                    </a:p>
                  </a:txBody>
                  <a:tcPr marL="406800" marR="46800" marT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Condições de vida/trabalho</a:t>
                      </a:r>
                    </a:p>
                  </a:txBody>
                  <a:tcPr marL="406800" marR="46800" marT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2352458"/>
                  </a:ext>
                </a:extLst>
              </a:tr>
            </a:tbl>
          </a:graphicData>
        </a:graphic>
      </p:graphicFrame>
      <p:graphicFrame>
        <p:nvGraphicFramePr>
          <p:cNvPr id="140" name="Table 139">
            <a:extLst>
              <a:ext uri="{FF2B5EF4-FFF2-40B4-BE49-F238E27FC236}">
                <a16:creationId xmlns:a16="http://schemas.microsoft.com/office/drawing/2014/main" id="{A8DB179A-EFF6-7A06-05DB-8C64002E4C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334886"/>
              </p:ext>
            </p:extLst>
          </p:nvPr>
        </p:nvGraphicFramePr>
        <p:xfrm>
          <a:off x="3709481" y="3733013"/>
          <a:ext cx="2723412" cy="243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7804">
                  <a:extLst>
                    <a:ext uri="{9D8B030D-6E8A-4147-A177-3AD203B41FA5}">
                      <a16:colId xmlns:a16="http://schemas.microsoft.com/office/drawing/2014/main" val="3275444911"/>
                    </a:ext>
                  </a:extLst>
                </a:gridCol>
                <a:gridCol w="907804">
                  <a:extLst>
                    <a:ext uri="{9D8B030D-6E8A-4147-A177-3AD203B41FA5}">
                      <a16:colId xmlns:a16="http://schemas.microsoft.com/office/drawing/2014/main" val="1891844161"/>
                    </a:ext>
                  </a:extLst>
                </a:gridCol>
                <a:gridCol w="907804">
                  <a:extLst>
                    <a:ext uri="{9D8B030D-6E8A-4147-A177-3AD203B41FA5}">
                      <a16:colId xmlns:a16="http://schemas.microsoft.com/office/drawing/2014/main" val="3557087441"/>
                    </a:ext>
                  </a:extLst>
                </a:gridCol>
              </a:tblGrid>
              <a:tr h="210957">
                <a:tc>
                  <a:txBody>
                    <a:bodyPr/>
                    <a:lstStyle/>
                    <a:p>
                      <a:pPr algn="ctr"/>
                      <a:r>
                        <a:rPr lang="en-GB" sz="10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Seguro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Sustentável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Acessível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795252"/>
                  </a:ext>
                </a:extLst>
              </a:tr>
            </a:tbl>
          </a:graphicData>
        </a:graphic>
      </p:graphicFrame>
      <p:grpSp>
        <p:nvGrpSpPr>
          <p:cNvPr id="141" name="Group 140">
            <a:extLst>
              <a:ext uri="{FF2B5EF4-FFF2-40B4-BE49-F238E27FC236}">
                <a16:creationId xmlns:a16="http://schemas.microsoft.com/office/drawing/2014/main" id="{58B4E435-2A2C-B60C-C594-7C5620C1E104}"/>
              </a:ext>
            </a:extLst>
          </p:cNvPr>
          <p:cNvGrpSpPr/>
          <p:nvPr/>
        </p:nvGrpSpPr>
        <p:grpSpPr>
          <a:xfrm>
            <a:off x="3702161" y="1683884"/>
            <a:ext cx="2730734" cy="4487295"/>
            <a:chOff x="685798" y="1676401"/>
            <a:chExt cx="2730734" cy="4487295"/>
          </a:xfrm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A564D157-EE04-26F5-C9E1-81C129F12C1A}"/>
                </a:ext>
              </a:extLst>
            </p:cNvPr>
            <p:cNvSpPr/>
            <p:nvPr/>
          </p:nvSpPr>
          <p:spPr>
            <a:xfrm>
              <a:off x="693118" y="1686542"/>
              <a:ext cx="2723414" cy="16345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11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Declaração do problema: </a:t>
              </a: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30CC548F-FCBC-DA9B-C00C-C091F2A0D4BA}"/>
                </a:ext>
              </a:extLst>
            </p:cNvPr>
            <p:cNvSpPr/>
            <p:nvPr/>
          </p:nvSpPr>
          <p:spPr>
            <a:xfrm>
              <a:off x="685800" y="3409419"/>
              <a:ext cx="2723413" cy="1776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1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Categorias relevantes do EAP</a:t>
              </a:r>
              <a:r>
                <a:rPr lang="en-GB" sz="1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00245D4A-BFD5-7DBB-B959-D1674E2F116E}"/>
                </a:ext>
              </a:extLst>
            </p:cNvPr>
            <p:cNvSpPr/>
            <p:nvPr/>
          </p:nvSpPr>
          <p:spPr>
            <a:xfrm>
              <a:off x="685800" y="1676401"/>
              <a:ext cx="2730732" cy="4487295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BBD2E554-4BAF-FD16-9035-E4846259975C}"/>
                </a:ext>
              </a:extLst>
            </p:cNvPr>
            <p:cNvSpPr/>
            <p:nvPr/>
          </p:nvSpPr>
          <p:spPr>
            <a:xfrm>
              <a:off x="685798" y="4038175"/>
              <a:ext cx="2723416" cy="1776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1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Quem é mais afetado por isso:</a:t>
              </a:r>
              <a:endParaRPr lang="en-GB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6" name="Graphic 145" descr="Wallet outline">
              <a:extLst>
                <a:ext uri="{FF2B5EF4-FFF2-40B4-BE49-F238E27FC236}">
                  <a16:creationId xmlns:a16="http://schemas.microsoft.com/office/drawing/2014/main" id="{6961781E-84F6-C9F8-6364-A905EE9677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8741" t="10138" r="6312" b="10991"/>
            <a:stretch/>
          </p:blipFill>
          <p:spPr>
            <a:xfrm>
              <a:off x="749986" y="5543927"/>
              <a:ext cx="310154" cy="288000"/>
            </a:xfrm>
            <a:prstGeom prst="rect">
              <a:avLst/>
            </a:prstGeom>
          </p:spPr>
        </p:pic>
        <p:pic>
          <p:nvPicPr>
            <p:cNvPr id="147" name="Graphic 146" descr="Renewable Energy outline">
              <a:extLst>
                <a:ext uri="{FF2B5EF4-FFF2-40B4-BE49-F238E27FC236}">
                  <a16:creationId xmlns:a16="http://schemas.microsoft.com/office/drawing/2014/main" id="{96D23BC1-C48F-8F1E-591E-7EA623213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990036" y="3617846"/>
              <a:ext cx="179981" cy="180000"/>
            </a:xfrm>
            <a:prstGeom prst="rect">
              <a:avLst/>
            </a:prstGeom>
          </p:spPr>
        </p:pic>
        <p:pic>
          <p:nvPicPr>
            <p:cNvPr id="148" name="Graphic 147" descr="Lock outline">
              <a:extLst>
                <a:ext uri="{FF2B5EF4-FFF2-40B4-BE49-F238E27FC236}">
                  <a16:creationId xmlns:a16="http://schemas.microsoft.com/office/drawing/2014/main" id="{0A41D790-729D-03B7-FCE9-93FDD8192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65894" y="3617846"/>
              <a:ext cx="179981" cy="180000"/>
            </a:xfrm>
            <a:prstGeom prst="rect">
              <a:avLst/>
            </a:prstGeom>
          </p:spPr>
        </p:pic>
        <p:pic>
          <p:nvPicPr>
            <p:cNvPr id="149" name="Graphic 148" descr="Money outline">
              <a:extLst>
                <a:ext uri="{FF2B5EF4-FFF2-40B4-BE49-F238E27FC236}">
                  <a16:creationId xmlns:a16="http://schemas.microsoft.com/office/drawing/2014/main" id="{BC3670E0-0783-725F-8736-EFFBCA666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890843" y="3617846"/>
              <a:ext cx="180032" cy="180000"/>
            </a:xfrm>
            <a:prstGeom prst="rect">
              <a:avLst/>
            </a:prstGeom>
          </p:spPr>
        </p:pic>
        <p:pic>
          <p:nvPicPr>
            <p:cNvPr id="150" name="Graphic 149" descr="Modern architecture outline">
              <a:extLst>
                <a:ext uri="{FF2B5EF4-FFF2-40B4-BE49-F238E27FC236}">
                  <a16:creationId xmlns:a16="http://schemas.microsoft.com/office/drawing/2014/main" id="{3D0A3E53-88B3-F7F5-4C98-2469A73D1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080027" y="5539313"/>
              <a:ext cx="288051" cy="288000"/>
            </a:xfrm>
            <a:prstGeom prst="rect">
              <a:avLst/>
            </a:prstGeom>
          </p:spPr>
        </p:pic>
        <p:pic>
          <p:nvPicPr>
            <p:cNvPr id="151" name="Graphic 150" descr="Gender outline">
              <a:extLst>
                <a:ext uri="{FF2B5EF4-FFF2-40B4-BE49-F238E27FC236}">
                  <a16:creationId xmlns:a16="http://schemas.microsoft.com/office/drawing/2014/main" id="{BD315C9C-6C4D-D8B8-21D7-EE31EF5DD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61038" y="4915603"/>
              <a:ext cx="288051" cy="288000"/>
            </a:xfrm>
            <a:prstGeom prst="rect">
              <a:avLst/>
            </a:prstGeom>
          </p:spPr>
        </p:pic>
        <p:pic>
          <p:nvPicPr>
            <p:cNvPr id="152" name="Picture 151">
              <a:extLst>
                <a:ext uri="{FF2B5EF4-FFF2-40B4-BE49-F238E27FC236}">
                  <a16:creationId xmlns:a16="http://schemas.microsoft.com/office/drawing/2014/main" id="{D0703D2C-D57B-C399-A18B-9E45E4C2A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90907" y="4308840"/>
              <a:ext cx="266290" cy="266242"/>
            </a:xfrm>
            <a:prstGeom prst="rect">
              <a:avLst/>
            </a:prstGeom>
          </p:spPr>
        </p:pic>
        <p:pic>
          <p:nvPicPr>
            <p:cNvPr id="153" name="Graphic 152" descr="Person in wheelchair outline">
              <a:extLst>
                <a:ext uri="{FF2B5EF4-FFF2-40B4-BE49-F238E27FC236}">
                  <a16:creationId xmlns:a16="http://schemas.microsoft.com/office/drawing/2014/main" id="{6153383A-D9A5-D2B4-2ED4-582A8A3CA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2080027" y="4918185"/>
              <a:ext cx="288051" cy="288000"/>
            </a:xfrm>
            <a:prstGeom prst="rect">
              <a:avLst/>
            </a:prstGeom>
          </p:spPr>
        </p:pic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020F1AD3-BD22-1056-76A1-E0C7070048B5}"/>
                </a:ext>
              </a:extLst>
            </p:cNvPr>
            <p:cNvGrpSpPr/>
            <p:nvPr/>
          </p:nvGrpSpPr>
          <p:grpSpPr>
            <a:xfrm>
              <a:off x="687583" y="4296368"/>
              <a:ext cx="434961" cy="297526"/>
              <a:chOff x="704209" y="4391273"/>
              <a:chExt cx="434961" cy="297526"/>
            </a:xfrm>
          </p:grpSpPr>
          <p:pic>
            <p:nvPicPr>
              <p:cNvPr id="155" name="Graphic 154" descr="Man with cane outline">
                <a:extLst>
                  <a:ext uri="{FF2B5EF4-FFF2-40B4-BE49-F238E27FC236}">
                    <a16:creationId xmlns:a16="http://schemas.microsoft.com/office/drawing/2014/main" id="{A91CC0A0-FB64-A592-661F-8DC0A10746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704209" y="4400799"/>
                <a:ext cx="288052" cy="288000"/>
              </a:xfrm>
              <a:prstGeom prst="rect">
                <a:avLst/>
              </a:prstGeom>
            </p:spPr>
          </p:pic>
          <p:pic>
            <p:nvPicPr>
              <p:cNvPr id="156" name="Graphic 155" descr="Little Girl With Balloon outline">
                <a:extLst>
                  <a:ext uri="{FF2B5EF4-FFF2-40B4-BE49-F238E27FC236}">
                    <a16:creationId xmlns:a16="http://schemas.microsoft.com/office/drawing/2014/main" id="{642BB493-D6C9-3CC2-27AA-4EC7C98742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p:blipFill>
            <p:spPr>
              <a:xfrm>
                <a:off x="851118" y="4391273"/>
                <a:ext cx="288052" cy="288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1402279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A6B6DE-1945-CC33-0D20-25901FB66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400" b="0" dirty="0">
                <a:solidFill>
                  <a:srgbClr val="008CBE"/>
                </a:solidFill>
              </a:rPr>
              <a:t>Planilha de </a:t>
            </a:r>
            <a:r>
              <a:rPr lang="en-GB" sz="1400" b="0" dirty="0" err="1">
                <a:solidFill>
                  <a:srgbClr val="008CBE"/>
                </a:solidFill>
              </a:rPr>
              <a:t>verificação</a:t>
            </a:r>
            <a:r>
              <a:rPr lang="en-GB" sz="1400" b="0" dirty="0">
                <a:solidFill>
                  <a:srgbClr val="008CBE"/>
                </a:solidFill>
              </a:rPr>
              <a:t> </a:t>
            </a:r>
            <a:br>
              <a:rPr lang="en-GB" sz="1400" b="0" dirty="0">
                <a:solidFill>
                  <a:srgbClr val="008CBE"/>
                </a:solidFill>
              </a:rPr>
            </a:br>
            <a:r>
              <a:rPr lang="en-GB" dirty="0">
                <a:solidFill>
                  <a:srgbClr val="008CBE"/>
                </a:solidFill>
              </a:rPr>
              <a:t>Narrative </a:t>
            </a:r>
            <a:r>
              <a:rPr lang="en-GB" dirty="0" err="1">
                <a:solidFill>
                  <a:srgbClr val="008CBE"/>
                </a:solidFill>
              </a:rPr>
              <a:t>como</a:t>
            </a:r>
            <a:r>
              <a:rPr lang="en-GB" dirty="0">
                <a:solidFill>
                  <a:srgbClr val="008CBE"/>
                </a:solidFill>
              </a:rPr>
              <a:t> dados</a:t>
            </a:r>
            <a:endParaRPr lang="en-GB" b="0" dirty="0">
              <a:solidFill>
                <a:srgbClr val="008CBE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2E0195-96B5-134E-46ED-1310874CA204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GB" dirty="0" err="1">
                <a:solidFill>
                  <a:srgbClr val="008CBE"/>
                </a:solidFill>
              </a:rPr>
              <a:t>Módulo</a:t>
            </a:r>
            <a:r>
              <a:rPr lang="en-GB" dirty="0">
                <a:solidFill>
                  <a:srgbClr val="008CBE"/>
                </a:solidFill>
              </a:rPr>
              <a:t> 2 - Narrative </a:t>
            </a:r>
            <a:r>
              <a:rPr lang="en-GB" dirty="0" err="1">
                <a:solidFill>
                  <a:srgbClr val="008CBE"/>
                </a:solidFill>
              </a:rPr>
              <a:t>como</a:t>
            </a:r>
            <a:r>
              <a:rPr lang="en-GB" dirty="0">
                <a:solidFill>
                  <a:srgbClr val="008CBE"/>
                </a:solidFill>
              </a:rPr>
              <a:t> dados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EF25299-E5F1-3510-E1E2-8F04E4F5BE43}"/>
              </a:ext>
            </a:extLst>
          </p:cNvPr>
          <p:cNvSpPr/>
          <p:nvPr/>
        </p:nvSpPr>
        <p:spPr>
          <a:xfrm>
            <a:off x="681037" y="1828800"/>
            <a:ext cx="8539153" cy="4343400"/>
          </a:xfrm>
          <a:prstGeom prst="roundRect">
            <a:avLst>
              <a:gd name="adj" fmla="val 6234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A452024-5DF2-984E-7CCE-D6CC3092A4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39234"/>
              </p:ext>
            </p:extLst>
          </p:nvPr>
        </p:nvGraphicFramePr>
        <p:xfrm>
          <a:off x="681037" y="1828799"/>
          <a:ext cx="8539152" cy="4345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4488">
                  <a:extLst>
                    <a:ext uri="{9D8B030D-6E8A-4147-A177-3AD203B41FA5}">
                      <a16:colId xmlns:a16="http://schemas.microsoft.com/office/drawing/2014/main" val="3502882387"/>
                    </a:ext>
                  </a:extLst>
                </a:gridCol>
                <a:gridCol w="2957332">
                  <a:extLst>
                    <a:ext uri="{9D8B030D-6E8A-4147-A177-3AD203B41FA5}">
                      <a16:colId xmlns:a16="http://schemas.microsoft.com/office/drawing/2014/main" val="1668967503"/>
                    </a:ext>
                  </a:extLst>
                </a:gridCol>
                <a:gridCol w="2957332">
                  <a:extLst>
                    <a:ext uri="{9D8B030D-6E8A-4147-A177-3AD203B41FA5}">
                      <a16:colId xmlns:a16="http://schemas.microsoft.com/office/drawing/2014/main" val="1002673584"/>
                    </a:ext>
                  </a:extLst>
                </a:gridCol>
              </a:tblGrid>
              <a:tr h="943186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solidFill>
                            <a:srgbClr val="008CB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Quais</a:t>
                      </a:r>
                      <a:r>
                        <a:rPr lang="en-GB" sz="1400" dirty="0">
                          <a:solidFill>
                            <a:srgbClr val="008CB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dirty="0" err="1">
                          <a:solidFill>
                            <a:srgbClr val="008CB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são</a:t>
                      </a:r>
                      <a:r>
                        <a:rPr lang="en-GB" sz="1400" dirty="0">
                          <a:solidFill>
                            <a:srgbClr val="008CB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os </a:t>
                      </a:r>
                      <a:r>
                        <a:rPr lang="en-GB" sz="1400" dirty="0" err="1">
                          <a:solidFill>
                            <a:srgbClr val="008CB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principais</a:t>
                      </a:r>
                      <a:r>
                        <a:rPr lang="en-GB" sz="1400" dirty="0">
                          <a:solidFill>
                            <a:srgbClr val="008CB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400" dirty="0" err="1">
                          <a:solidFill>
                            <a:srgbClr val="008CB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histórias</a:t>
                      </a:r>
                      <a:r>
                        <a:rPr lang="en-GB" sz="1400" dirty="0">
                          <a:solidFill>
                            <a:srgbClr val="008CB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sz="1400" dirty="0" err="1">
                          <a:solidFill>
                            <a:srgbClr val="008CB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destaque</a:t>
                      </a:r>
                      <a:r>
                        <a:rPr lang="en-GB" sz="1400" dirty="0">
                          <a:solidFill>
                            <a:srgbClr val="008CB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 EAP </a:t>
                      </a:r>
                      <a:r>
                        <a:rPr lang="en-GB" sz="1400" dirty="0" err="1">
                          <a:solidFill>
                            <a:srgbClr val="008CB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</a:t>
                      </a:r>
                      <a:r>
                        <a:rPr lang="en-GB" sz="1400" dirty="0">
                          <a:solidFill>
                            <a:srgbClr val="008CB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dirty="0" err="1">
                          <a:solidFill>
                            <a:srgbClr val="008CB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suas</a:t>
                      </a:r>
                      <a:r>
                        <a:rPr lang="en-GB" sz="1400" dirty="0">
                          <a:solidFill>
                            <a:srgbClr val="008CB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dirty="0" err="1">
                          <a:solidFill>
                            <a:srgbClr val="008CB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comunidades</a:t>
                      </a:r>
                      <a:r>
                        <a:rPr lang="en-GB" sz="1400" dirty="0">
                          <a:solidFill>
                            <a:srgbClr val="008CB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dirty="0" err="1">
                          <a:solidFill>
                            <a:srgbClr val="008CB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locais</a:t>
                      </a:r>
                      <a:r>
                        <a:rPr lang="en-GB" sz="1400" dirty="0">
                          <a:solidFill>
                            <a:srgbClr val="008CB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solidFill>
                            <a:srgbClr val="008CB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Quais</a:t>
                      </a:r>
                      <a:r>
                        <a:rPr lang="en-GB" sz="1400" dirty="0">
                          <a:solidFill>
                            <a:srgbClr val="008CB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dirty="0" err="1">
                          <a:solidFill>
                            <a:srgbClr val="008CB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são</a:t>
                      </a:r>
                      <a:r>
                        <a:rPr lang="en-GB" sz="1400" dirty="0">
                          <a:solidFill>
                            <a:srgbClr val="008CB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os </a:t>
                      </a:r>
                      <a:r>
                        <a:rPr lang="en-GB" sz="1400" dirty="0" err="1">
                          <a:solidFill>
                            <a:srgbClr val="008CB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principais</a:t>
                      </a:r>
                      <a:r>
                        <a:rPr lang="en-GB" sz="1400" dirty="0">
                          <a:solidFill>
                            <a:srgbClr val="008CB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dirty="0" err="1">
                          <a:solidFill>
                            <a:srgbClr val="008CB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problemas</a:t>
                      </a:r>
                      <a:r>
                        <a:rPr lang="en-GB" sz="1400" dirty="0">
                          <a:solidFill>
                            <a:srgbClr val="008CB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ser </a:t>
                      </a:r>
                      <a:r>
                        <a:rPr lang="en-GB" sz="1400" dirty="0" err="1">
                          <a:solidFill>
                            <a:srgbClr val="008CB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resolvido</a:t>
                      </a:r>
                      <a:r>
                        <a:rPr lang="en-GB" sz="1400" dirty="0">
                          <a:solidFill>
                            <a:srgbClr val="008CB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008CB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que a </a:t>
                      </a:r>
                      <a:r>
                        <a:rPr lang="en-GB" sz="1400" dirty="0" err="1">
                          <a:solidFill>
                            <a:srgbClr val="008CB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história</a:t>
                      </a:r>
                      <a:r>
                        <a:rPr lang="en-GB" sz="1400" dirty="0">
                          <a:solidFill>
                            <a:srgbClr val="008CB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dirty="0" err="1">
                          <a:solidFill>
                            <a:srgbClr val="008CB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lhe</a:t>
                      </a:r>
                      <a:r>
                        <a:rPr lang="en-GB" sz="1400" dirty="0">
                          <a:solidFill>
                            <a:srgbClr val="008CB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dirty="0" err="1">
                          <a:solidFill>
                            <a:srgbClr val="008CB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diz</a:t>
                      </a:r>
                      <a:r>
                        <a:rPr lang="en-GB" sz="1400" dirty="0">
                          <a:solidFill>
                            <a:srgbClr val="008CB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dirty="0" err="1">
                          <a:solidFill>
                            <a:srgbClr val="008CB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sobre</a:t>
                      </a:r>
                      <a:r>
                        <a:rPr lang="en-GB" sz="1400" dirty="0">
                          <a:solidFill>
                            <a:srgbClr val="008CB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dirty="0" err="1">
                          <a:solidFill>
                            <a:srgbClr val="008CB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possíveis</a:t>
                      </a:r>
                      <a:r>
                        <a:rPr lang="en-GB" sz="1400" dirty="0">
                          <a:solidFill>
                            <a:srgbClr val="008CB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dirty="0" err="1">
                          <a:solidFill>
                            <a:srgbClr val="008CB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soluções</a:t>
                      </a:r>
                      <a:r>
                        <a:rPr lang="en-GB" sz="1400" dirty="0">
                          <a:solidFill>
                            <a:srgbClr val="008CB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46475"/>
                  </a:ext>
                </a:extLst>
              </a:tr>
              <a:tr h="680043"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790460"/>
                  </a:ext>
                </a:extLst>
              </a:tr>
              <a:tr h="680043"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2728057"/>
                  </a:ext>
                </a:extLst>
              </a:tr>
              <a:tr h="680043"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8120478"/>
                  </a:ext>
                </a:extLst>
              </a:tr>
              <a:tr h="680043"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48351"/>
                  </a:ext>
                </a:extLst>
              </a:tr>
              <a:tr h="680043">
                <a:tc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4549599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D1073-06A1-9EF1-6ED4-C54608210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t>51</a:t>
            </a:fld>
            <a:endParaRPr lang="en-US"/>
          </a:p>
        </p:txBody>
      </p:sp>
      <p:sp>
        <p:nvSpPr>
          <p:cNvPr id="18" name="Oval 17">
            <a:hlinkClick r:id="rId3" action="ppaction://hlinksldjump"/>
            <a:extLst>
              <a:ext uri="{FF2B5EF4-FFF2-40B4-BE49-F238E27FC236}">
                <a16:creationId xmlns:a16="http://schemas.microsoft.com/office/drawing/2014/main" id="{15A5CD16-0735-4418-9E7E-E1A46E6989E6}"/>
              </a:ext>
            </a:extLst>
          </p:cNvPr>
          <p:cNvSpPr/>
          <p:nvPr/>
        </p:nvSpPr>
        <p:spPr>
          <a:xfrm>
            <a:off x="9384310" y="820816"/>
            <a:ext cx="128979" cy="12897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19" name="Oval 18">
            <a:hlinkClick r:id="rId4" action="ppaction://hlinksldjump"/>
            <a:extLst>
              <a:ext uri="{FF2B5EF4-FFF2-40B4-BE49-F238E27FC236}">
                <a16:creationId xmlns:a16="http://schemas.microsoft.com/office/drawing/2014/main" id="{86733AE8-80B2-4A50-A2BA-5BDB7A08F90E}"/>
              </a:ext>
            </a:extLst>
          </p:cNvPr>
          <p:cNvSpPr/>
          <p:nvPr/>
        </p:nvSpPr>
        <p:spPr>
          <a:xfrm>
            <a:off x="9384310" y="1983052"/>
            <a:ext cx="128979" cy="128979"/>
          </a:xfrm>
          <a:prstGeom prst="ellipse">
            <a:avLst/>
          </a:prstGeom>
          <a:solidFill>
            <a:srgbClr val="008C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0" name="Oval 19">
            <a:hlinkClick r:id="rId3" action="ppaction://hlinksldjump"/>
            <a:extLst>
              <a:ext uri="{FF2B5EF4-FFF2-40B4-BE49-F238E27FC236}">
                <a16:creationId xmlns:a16="http://schemas.microsoft.com/office/drawing/2014/main" id="{5AAA725A-B135-48D7-A79A-19096CFCFC47}"/>
              </a:ext>
            </a:extLst>
          </p:cNvPr>
          <p:cNvSpPr/>
          <p:nvPr/>
        </p:nvSpPr>
        <p:spPr>
          <a:xfrm>
            <a:off x="9384310" y="823197"/>
            <a:ext cx="128979" cy="12897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1" name="Oval 20">
            <a:hlinkClick r:id="rId5" action="ppaction://hlinksldjump"/>
            <a:extLst>
              <a:ext uri="{FF2B5EF4-FFF2-40B4-BE49-F238E27FC236}">
                <a16:creationId xmlns:a16="http://schemas.microsoft.com/office/drawing/2014/main" id="{9C72EEC2-35DD-4B59-BF74-BA21D9C128B1}"/>
              </a:ext>
            </a:extLst>
          </p:cNvPr>
          <p:cNvSpPr/>
          <p:nvPr/>
        </p:nvSpPr>
        <p:spPr>
          <a:xfrm>
            <a:off x="9384310" y="1402303"/>
            <a:ext cx="128979" cy="128979"/>
          </a:xfrm>
          <a:prstGeom prst="ellipse">
            <a:avLst/>
          </a:prstGeom>
          <a:solidFill>
            <a:srgbClr val="1C35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2" name="Oval 21">
            <a:hlinkClick r:id="rId6" action="ppaction://hlinksldjump"/>
            <a:extLst>
              <a:ext uri="{FF2B5EF4-FFF2-40B4-BE49-F238E27FC236}">
                <a16:creationId xmlns:a16="http://schemas.microsoft.com/office/drawing/2014/main" id="{CB4DD015-7949-430B-9E23-E504E4BE874A}"/>
              </a:ext>
            </a:extLst>
          </p:cNvPr>
          <p:cNvSpPr/>
          <p:nvPr/>
        </p:nvSpPr>
        <p:spPr>
          <a:xfrm>
            <a:off x="9384310" y="2563074"/>
            <a:ext cx="128979" cy="12897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3" name="Oval 22">
            <a:hlinkClick r:id="rId7" action="ppaction://hlinksldjump"/>
            <a:extLst>
              <a:ext uri="{FF2B5EF4-FFF2-40B4-BE49-F238E27FC236}">
                <a16:creationId xmlns:a16="http://schemas.microsoft.com/office/drawing/2014/main" id="{EC468D25-3973-44A7-90C4-CABD4DBDC6AE}"/>
              </a:ext>
            </a:extLst>
          </p:cNvPr>
          <p:cNvSpPr/>
          <p:nvPr/>
        </p:nvSpPr>
        <p:spPr>
          <a:xfrm>
            <a:off x="9384310" y="4302666"/>
            <a:ext cx="128979" cy="12897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hlinkClick r:id="rId8" action="ppaction://hlinksldjump"/>
            <a:extLst>
              <a:ext uri="{FF2B5EF4-FFF2-40B4-BE49-F238E27FC236}">
                <a16:creationId xmlns:a16="http://schemas.microsoft.com/office/drawing/2014/main" id="{684CD8B1-30C7-4B5B-9A78-39F8C5191D4A}"/>
              </a:ext>
            </a:extLst>
          </p:cNvPr>
          <p:cNvSpPr/>
          <p:nvPr/>
        </p:nvSpPr>
        <p:spPr>
          <a:xfrm>
            <a:off x="9384310" y="3720774"/>
            <a:ext cx="128979" cy="128979"/>
          </a:xfrm>
          <a:prstGeom prst="ellipse">
            <a:avLst/>
          </a:prstGeom>
          <a:solidFill>
            <a:srgbClr val="6AB2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hlinkClick r:id="rId9" action="ppaction://hlinksldjump"/>
            <a:extLst>
              <a:ext uri="{FF2B5EF4-FFF2-40B4-BE49-F238E27FC236}">
                <a16:creationId xmlns:a16="http://schemas.microsoft.com/office/drawing/2014/main" id="{B68CE8FB-46AB-4FCA-AC2A-00FB48D77322}"/>
              </a:ext>
            </a:extLst>
          </p:cNvPr>
          <p:cNvSpPr/>
          <p:nvPr/>
        </p:nvSpPr>
        <p:spPr>
          <a:xfrm>
            <a:off x="9384310" y="3144004"/>
            <a:ext cx="128979" cy="128979"/>
          </a:xfrm>
          <a:prstGeom prst="ellipse">
            <a:avLst/>
          </a:prstGeom>
          <a:solidFill>
            <a:srgbClr val="0388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hlinkClick r:id="rId10" action="ppaction://hlinksldjump"/>
            <a:extLst>
              <a:ext uri="{FF2B5EF4-FFF2-40B4-BE49-F238E27FC236}">
                <a16:creationId xmlns:a16="http://schemas.microsoft.com/office/drawing/2014/main" id="{381B35F9-CC04-47D2-8D7D-42A9E8BD17C7}"/>
              </a:ext>
            </a:extLst>
          </p:cNvPr>
          <p:cNvSpPr/>
          <p:nvPr/>
        </p:nvSpPr>
        <p:spPr>
          <a:xfrm>
            <a:off x="9384310" y="4881778"/>
            <a:ext cx="128979" cy="128979"/>
          </a:xfrm>
          <a:prstGeom prst="ellipse">
            <a:avLst/>
          </a:prstGeom>
          <a:solidFill>
            <a:srgbClr val="F19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hlinkClick r:id="rId11" action="ppaction://hlinksldjump"/>
            <a:extLst>
              <a:ext uri="{FF2B5EF4-FFF2-40B4-BE49-F238E27FC236}">
                <a16:creationId xmlns:a16="http://schemas.microsoft.com/office/drawing/2014/main" id="{CA0B485F-693F-40A0-992C-7433BE32EFF5}"/>
              </a:ext>
            </a:extLst>
          </p:cNvPr>
          <p:cNvSpPr/>
          <p:nvPr/>
        </p:nvSpPr>
        <p:spPr>
          <a:xfrm>
            <a:off x="9384310" y="5463066"/>
            <a:ext cx="128979" cy="128979"/>
          </a:xfrm>
          <a:prstGeom prst="ellipse">
            <a:avLst/>
          </a:prstGeom>
          <a:solidFill>
            <a:srgbClr val="F8A9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55FCE51-960C-4196-8C62-079DC007A89A}"/>
              </a:ext>
            </a:extLst>
          </p:cNvPr>
          <p:cNvGrpSpPr/>
          <p:nvPr/>
        </p:nvGrpSpPr>
        <p:grpSpPr>
          <a:xfrm>
            <a:off x="9597323" y="1906121"/>
            <a:ext cx="146522" cy="280390"/>
            <a:chOff x="5545138" y="625475"/>
            <a:chExt cx="1489075" cy="2849563"/>
          </a:xfrm>
        </p:grpSpPr>
        <p:sp>
          <p:nvSpPr>
            <p:cNvPr id="29" name="Freeform 117">
              <a:extLst>
                <a:ext uri="{FF2B5EF4-FFF2-40B4-BE49-F238E27FC236}">
                  <a16:creationId xmlns:a16="http://schemas.microsoft.com/office/drawing/2014/main" id="{D226BABC-DE0B-4627-8DD3-81C0AB3F1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625475"/>
              <a:ext cx="1243013" cy="1697038"/>
            </a:xfrm>
            <a:custGeom>
              <a:avLst/>
              <a:gdLst>
                <a:gd name="T0" fmla="*/ 2278 w 4249"/>
                <a:gd name="T1" fmla="*/ 5744 h 5744"/>
                <a:gd name="T2" fmla="*/ 0 w 4249"/>
                <a:gd name="T3" fmla="*/ 5744 h 5744"/>
                <a:gd name="T4" fmla="*/ 4249 w 4249"/>
                <a:gd name="T5" fmla="*/ 0 h 5744"/>
                <a:gd name="T6" fmla="*/ 2603 w 4249"/>
                <a:gd name="T7" fmla="*/ 4796 h 5744"/>
                <a:gd name="T8" fmla="*/ 2278 w 4249"/>
                <a:gd name="T9" fmla="*/ 5744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2278" y="5744"/>
                  </a:moveTo>
                  <a:lnTo>
                    <a:pt x="0" y="5744"/>
                  </a:lnTo>
                  <a:lnTo>
                    <a:pt x="4249" y="0"/>
                  </a:lnTo>
                  <a:lnTo>
                    <a:pt x="2603" y="4796"/>
                  </a:lnTo>
                  <a:lnTo>
                    <a:pt x="2278" y="5744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20">
              <a:extLst>
                <a:ext uri="{FF2B5EF4-FFF2-40B4-BE49-F238E27FC236}">
                  <a16:creationId xmlns:a16="http://schemas.microsoft.com/office/drawing/2014/main" id="{43732CA7-0D8A-48EF-BE59-B34004016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1779588"/>
              <a:ext cx="1243013" cy="1695450"/>
            </a:xfrm>
            <a:custGeom>
              <a:avLst/>
              <a:gdLst>
                <a:gd name="T0" fmla="*/ 1972 w 4249"/>
                <a:gd name="T1" fmla="*/ 0 h 5744"/>
                <a:gd name="T2" fmla="*/ 4249 w 4249"/>
                <a:gd name="T3" fmla="*/ 0 h 5744"/>
                <a:gd name="T4" fmla="*/ 0 w 4249"/>
                <a:gd name="T5" fmla="*/ 5744 h 5744"/>
                <a:gd name="T6" fmla="*/ 1646 w 4249"/>
                <a:gd name="T7" fmla="*/ 948 h 5744"/>
                <a:gd name="T8" fmla="*/ 1972 w 4249"/>
                <a:gd name="T9" fmla="*/ 0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1972" y="0"/>
                  </a:moveTo>
                  <a:lnTo>
                    <a:pt x="4249" y="0"/>
                  </a:lnTo>
                  <a:lnTo>
                    <a:pt x="0" y="5744"/>
                  </a:lnTo>
                  <a:lnTo>
                    <a:pt x="1646" y="948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822180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22748-DCB8-904C-D815-E2454B4622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685800"/>
            <a:ext cx="6072978" cy="2387600"/>
          </a:xfrm>
        </p:spPr>
        <p:txBody>
          <a:bodyPr>
            <a:normAutofit fontScale="90000"/>
          </a:bodyPr>
          <a:lstStyle/>
          <a:p>
            <a:r>
              <a:rPr lang="en-GB" b="0" dirty="0" err="1">
                <a:solidFill>
                  <a:schemeClr val="bg1"/>
                </a:solidFill>
              </a:rPr>
              <a:t>Módulo</a:t>
            </a:r>
            <a:r>
              <a:rPr lang="en-GB" b="0" dirty="0">
                <a:solidFill>
                  <a:schemeClr val="bg1"/>
                </a:solidFill>
              </a:rPr>
              <a:t> 3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 err="1">
                <a:solidFill>
                  <a:schemeClr val="bg1"/>
                </a:solidFill>
              </a:rPr>
              <a:t>Mapeamento</a:t>
            </a:r>
            <a:r>
              <a:rPr lang="en-GB" dirty="0"/>
              <a:t> </a:t>
            </a:r>
            <a:r>
              <a:rPr lang="en-GB" dirty="0">
                <a:solidFill>
                  <a:schemeClr val="bg1"/>
                </a:solidFill>
              </a:rPr>
              <a:t>de dados </a:t>
            </a:r>
            <a:r>
              <a:rPr lang="en-GB" dirty="0" err="1">
                <a:solidFill>
                  <a:schemeClr val="bg1"/>
                </a:solidFill>
              </a:rPr>
              <a:t>locais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disponíveis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9C895F-BA6F-5B16-599F-D125D2AE5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t>52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82377EC-B345-9FB5-FD54-3D8EDEA39770}"/>
              </a:ext>
            </a:extLst>
          </p:cNvPr>
          <p:cNvGrpSpPr/>
          <p:nvPr/>
        </p:nvGrpSpPr>
        <p:grpSpPr>
          <a:xfrm>
            <a:off x="5720256" y="2292572"/>
            <a:ext cx="3271344" cy="3879628"/>
            <a:chOff x="7137400" y="3043238"/>
            <a:chExt cx="700087" cy="830263"/>
          </a:xfrm>
        </p:grpSpPr>
        <p:sp>
          <p:nvSpPr>
            <p:cNvPr id="6" name="Freeform 1863">
              <a:extLst>
                <a:ext uri="{FF2B5EF4-FFF2-40B4-BE49-F238E27FC236}">
                  <a16:creationId xmlns:a16="http://schemas.microsoft.com/office/drawing/2014/main" id="{90A28CC1-E6E4-DE56-CD7F-EEFF4AF28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8050" y="3205163"/>
              <a:ext cx="90487" cy="292100"/>
            </a:xfrm>
            <a:custGeom>
              <a:avLst/>
              <a:gdLst>
                <a:gd name="T0" fmla="*/ 184 w 270"/>
                <a:gd name="T1" fmla="*/ 0 h 868"/>
                <a:gd name="T2" fmla="*/ 184 w 270"/>
                <a:gd name="T3" fmla="*/ 858 h 868"/>
                <a:gd name="T4" fmla="*/ 96 w 270"/>
                <a:gd name="T5" fmla="*/ 868 h 868"/>
                <a:gd name="T6" fmla="*/ 75 w 270"/>
                <a:gd name="T7" fmla="*/ 521 h 868"/>
                <a:gd name="T8" fmla="*/ 0 w 270"/>
                <a:gd name="T9" fmla="*/ 141 h 868"/>
                <a:gd name="T10" fmla="*/ 184 w 270"/>
                <a:gd name="T11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0" h="868">
                  <a:moveTo>
                    <a:pt x="184" y="0"/>
                  </a:moveTo>
                  <a:cubicBezTo>
                    <a:pt x="184" y="337"/>
                    <a:pt x="270" y="472"/>
                    <a:pt x="184" y="858"/>
                  </a:cubicBezTo>
                  <a:lnTo>
                    <a:pt x="96" y="868"/>
                  </a:lnTo>
                  <a:cubicBezTo>
                    <a:pt x="103" y="762"/>
                    <a:pt x="67" y="634"/>
                    <a:pt x="75" y="521"/>
                  </a:cubicBezTo>
                  <a:cubicBezTo>
                    <a:pt x="84" y="408"/>
                    <a:pt x="0" y="141"/>
                    <a:pt x="0" y="141"/>
                  </a:cubicBezTo>
                  <a:lnTo>
                    <a:pt x="184" y="0"/>
                  </a:ln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1864">
              <a:extLst>
                <a:ext uri="{FF2B5EF4-FFF2-40B4-BE49-F238E27FC236}">
                  <a16:creationId xmlns:a16="http://schemas.microsoft.com/office/drawing/2014/main" id="{81F6B20D-00F5-2F11-72A8-A7904CE70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3288" y="3535363"/>
              <a:ext cx="65087" cy="63500"/>
            </a:xfrm>
            <a:custGeom>
              <a:avLst/>
              <a:gdLst>
                <a:gd name="T0" fmla="*/ 195 w 197"/>
                <a:gd name="T1" fmla="*/ 73 h 191"/>
                <a:gd name="T2" fmla="*/ 181 w 197"/>
                <a:gd name="T3" fmla="*/ 117 h 191"/>
                <a:gd name="T4" fmla="*/ 140 w 197"/>
                <a:gd name="T5" fmla="*/ 145 h 191"/>
                <a:gd name="T6" fmla="*/ 119 w 197"/>
                <a:gd name="T7" fmla="*/ 167 h 191"/>
                <a:gd name="T8" fmla="*/ 38 w 197"/>
                <a:gd name="T9" fmla="*/ 184 h 191"/>
                <a:gd name="T10" fmla="*/ 3 w 197"/>
                <a:gd name="T11" fmla="*/ 159 h 191"/>
                <a:gd name="T12" fmla="*/ 7 w 197"/>
                <a:gd name="T13" fmla="*/ 132 h 191"/>
                <a:gd name="T14" fmla="*/ 10 w 197"/>
                <a:gd name="T15" fmla="*/ 128 h 191"/>
                <a:gd name="T16" fmla="*/ 55 w 197"/>
                <a:gd name="T17" fmla="*/ 98 h 191"/>
                <a:gd name="T18" fmla="*/ 95 w 197"/>
                <a:gd name="T19" fmla="*/ 56 h 191"/>
                <a:gd name="T20" fmla="*/ 165 w 197"/>
                <a:gd name="T21" fmla="*/ 6 h 191"/>
                <a:gd name="T22" fmla="*/ 195 w 197"/>
                <a:gd name="T23" fmla="*/ 73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7" h="191">
                  <a:moveTo>
                    <a:pt x="195" y="73"/>
                  </a:moveTo>
                  <a:cubicBezTo>
                    <a:pt x="197" y="89"/>
                    <a:pt x="191" y="105"/>
                    <a:pt x="181" y="117"/>
                  </a:cubicBezTo>
                  <a:cubicBezTo>
                    <a:pt x="170" y="130"/>
                    <a:pt x="152" y="135"/>
                    <a:pt x="140" y="145"/>
                  </a:cubicBezTo>
                  <a:cubicBezTo>
                    <a:pt x="131" y="152"/>
                    <a:pt x="126" y="160"/>
                    <a:pt x="119" y="167"/>
                  </a:cubicBezTo>
                  <a:cubicBezTo>
                    <a:pt x="96" y="185"/>
                    <a:pt x="66" y="191"/>
                    <a:pt x="38" y="184"/>
                  </a:cubicBezTo>
                  <a:cubicBezTo>
                    <a:pt x="23" y="183"/>
                    <a:pt x="10" y="173"/>
                    <a:pt x="3" y="159"/>
                  </a:cubicBezTo>
                  <a:cubicBezTo>
                    <a:pt x="0" y="149"/>
                    <a:pt x="2" y="139"/>
                    <a:pt x="7" y="132"/>
                  </a:cubicBezTo>
                  <a:cubicBezTo>
                    <a:pt x="9" y="131"/>
                    <a:pt x="9" y="130"/>
                    <a:pt x="10" y="128"/>
                  </a:cubicBezTo>
                  <a:cubicBezTo>
                    <a:pt x="21" y="113"/>
                    <a:pt x="39" y="109"/>
                    <a:pt x="55" y="98"/>
                  </a:cubicBezTo>
                  <a:cubicBezTo>
                    <a:pt x="70" y="87"/>
                    <a:pt x="84" y="73"/>
                    <a:pt x="95" y="56"/>
                  </a:cubicBezTo>
                  <a:cubicBezTo>
                    <a:pt x="112" y="31"/>
                    <a:pt x="128" y="0"/>
                    <a:pt x="165" y="6"/>
                  </a:cubicBezTo>
                  <a:cubicBezTo>
                    <a:pt x="191" y="10"/>
                    <a:pt x="194" y="50"/>
                    <a:pt x="195" y="73"/>
                  </a:cubicBezTo>
                  <a:close/>
                </a:path>
              </a:pathLst>
            </a:custGeom>
            <a:solidFill>
              <a:srgbClr val="1C35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65">
              <a:extLst>
                <a:ext uri="{FF2B5EF4-FFF2-40B4-BE49-F238E27FC236}">
                  <a16:creationId xmlns:a16="http://schemas.microsoft.com/office/drawing/2014/main" id="{273F2189-5F28-E024-CB96-989288251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0750" y="3529013"/>
              <a:ext cx="49212" cy="49213"/>
            </a:xfrm>
            <a:custGeom>
              <a:avLst/>
              <a:gdLst>
                <a:gd name="T0" fmla="*/ 98 w 146"/>
                <a:gd name="T1" fmla="*/ 114 h 145"/>
                <a:gd name="T2" fmla="*/ 55 w 146"/>
                <a:gd name="T3" fmla="*/ 138 h 145"/>
                <a:gd name="T4" fmla="*/ 20 w 146"/>
                <a:gd name="T5" fmla="*/ 143 h 145"/>
                <a:gd name="T6" fmla="*/ 2 w 146"/>
                <a:gd name="T7" fmla="*/ 118 h 145"/>
                <a:gd name="T8" fmla="*/ 9 w 146"/>
                <a:gd name="T9" fmla="*/ 106 h 145"/>
                <a:gd name="T10" fmla="*/ 50 w 146"/>
                <a:gd name="T11" fmla="*/ 46 h 145"/>
                <a:gd name="T12" fmla="*/ 121 w 146"/>
                <a:gd name="T13" fmla="*/ 29 h 145"/>
                <a:gd name="T14" fmla="*/ 98 w 146"/>
                <a:gd name="T15" fmla="*/ 11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6" h="145">
                  <a:moveTo>
                    <a:pt x="98" y="114"/>
                  </a:moveTo>
                  <a:cubicBezTo>
                    <a:pt x="85" y="124"/>
                    <a:pt x="71" y="132"/>
                    <a:pt x="55" y="138"/>
                  </a:cubicBezTo>
                  <a:cubicBezTo>
                    <a:pt x="44" y="143"/>
                    <a:pt x="32" y="145"/>
                    <a:pt x="20" y="143"/>
                  </a:cubicBezTo>
                  <a:cubicBezTo>
                    <a:pt x="8" y="141"/>
                    <a:pt x="0" y="129"/>
                    <a:pt x="2" y="118"/>
                  </a:cubicBezTo>
                  <a:cubicBezTo>
                    <a:pt x="4" y="114"/>
                    <a:pt x="7" y="110"/>
                    <a:pt x="9" y="106"/>
                  </a:cubicBezTo>
                  <a:cubicBezTo>
                    <a:pt x="26" y="88"/>
                    <a:pt x="40" y="68"/>
                    <a:pt x="50" y="46"/>
                  </a:cubicBezTo>
                  <a:cubicBezTo>
                    <a:pt x="65" y="26"/>
                    <a:pt x="94" y="0"/>
                    <a:pt x="121" y="29"/>
                  </a:cubicBezTo>
                  <a:cubicBezTo>
                    <a:pt x="146" y="54"/>
                    <a:pt x="122" y="96"/>
                    <a:pt x="98" y="114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866">
              <a:extLst>
                <a:ext uri="{FF2B5EF4-FFF2-40B4-BE49-F238E27FC236}">
                  <a16:creationId xmlns:a16="http://schemas.microsoft.com/office/drawing/2014/main" id="{7C7C056D-D13F-6331-8DCE-7D69BCFE1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8213" y="3463926"/>
              <a:ext cx="36512" cy="84138"/>
            </a:xfrm>
            <a:custGeom>
              <a:avLst/>
              <a:gdLst>
                <a:gd name="T0" fmla="*/ 15 w 113"/>
                <a:gd name="T1" fmla="*/ 0 h 247"/>
                <a:gd name="T2" fmla="*/ 0 w 113"/>
                <a:gd name="T3" fmla="*/ 247 h 247"/>
                <a:gd name="T4" fmla="*/ 80 w 113"/>
                <a:gd name="T5" fmla="*/ 241 h 247"/>
                <a:gd name="T6" fmla="*/ 113 w 113"/>
                <a:gd name="T7" fmla="*/ 3 h 247"/>
                <a:gd name="T8" fmla="*/ 15 w 113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247">
                  <a:moveTo>
                    <a:pt x="15" y="0"/>
                  </a:moveTo>
                  <a:lnTo>
                    <a:pt x="0" y="247"/>
                  </a:lnTo>
                  <a:lnTo>
                    <a:pt x="80" y="241"/>
                  </a:lnTo>
                  <a:cubicBezTo>
                    <a:pt x="80" y="159"/>
                    <a:pt x="113" y="3"/>
                    <a:pt x="113" y="3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867">
              <a:extLst>
                <a:ext uri="{FF2B5EF4-FFF2-40B4-BE49-F238E27FC236}">
                  <a16:creationId xmlns:a16="http://schemas.microsoft.com/office/drawing/2014/main" id="{8D98D7C7-4C84-1D3B-8775-4A252FE1F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1913" y="3325813"/>
              <a:ext cx="58737" cy="79375"/>
            </a:xfrm>
            <a:custGeom>
              <a:avLst/>
              <a:gdLst>
                <a:gd name="T0" fmla="*/ 145 w 174"/>
                <a:gd name="T1" fmla="*/ 3 h 238"/>
                <a:gd name="T2" fmla="*/ 173 w 174"/>
                <a:gd name="T3" fmla="*/ 58 h 238"/>
                <a:gd name="T4" fmla="*/ 132 w 174"/>
                <a:gd name="T5" fmla="*/ 129 h 238"/>
                <a:gd name="T6" fmla="*/ 91 w 174"/>
                <a:gd name="T7" fmla="*/ 199 h 238"/>
                <a:gd name="T8" fmla="*/ 7 w 174"/>
                <a:gd name="T9" fmla="*/ 191 h 238"/>
                <a:gd name="T10" fmla="*/ 9 w 174"/>
                <a:gd name="T11" fmla="*/ 108 h 238"/>
                <a:gd name="T12" fmla="*/ 87 w 174"/>
                <a:gd name="T13" fmla="*/ 33 h 238"/>
                <a:gd name="T14" fmla="*/ 145 w 174"/>
                <a:gd name="T15" fmla="*/ 3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4" h="238">
                  <a:moveTo>
                    <a:pt x="145" y="3"/>
                  </a:moveTo>
                  <a:cubicBezTo>
                    <a:pt x="173" y="4"/>
                    <a:pt x="174" y="25"/>
                    <a:pt x="173" y="58"/>
                  </a:cubicBezTo>
                  <a:cubicBezTo>
                    <a:pt x="174" y="87"/>
                    <a:pt x="159" y="115"/>
                    <a:pt x="132" y="129"/>
                  </a:cubicBezTo>
                  <a:cubicBezTo>
                    <a:pt x="102" y="149"/>
                    <a:pt x="102" y="181"/>
                    <a:pt x="91" y="199"/>
                  </a:cubicBezTo>
                  <a:cubicBezTo>
                    <a:pt x="74" y="225"/>
                    <a:pt x="16" y="238"/>
                    <a:pt x="7" y="191"/>
                  </a:cubicBezTo>
                  <a:cubicBezTo>
                    <a:pt x="0" y="153"/>
                    <a:pt x="0" y="125"/>
                    <a:pt x="9" y="108"/>
                  </a:cubicBezTo>
                  <a:cubicBezTo>
                    <a:pt x="31" y="79"/>
                    <a:pt x="57" y="54"/>
                    <a:pt x="87" y="33"/>
                  </a:cubicBezTo>
                  <a:cubicBezTo>
                    <a:pt x="107" y="18"/>
                    <a:pt x="117" y="0"/>
                    <a:pt x="145" y="3"/>
                  </a:cubicBezTo>
                  <a:close/>
                </a:path>
              </a:pathLst>
            </a:custGeom>
            <a:solidFill>
              <a:srgbClr val="1C35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68">
              <a:extLst>
                <a:ext uri="{FF2B5EF4-FFF2-40B4-BE49-F238E27FC236}">
                  <a16:creationId xmlns:a16="http://schemas.microsoft.com/office/drawing/2014/main" id="{5009E9CB-384C-8538-2155-4ADF73099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5088" y="3263901"/>
              <a:ext cx="33337" cy="101600"/>
            </a:xfrm>
            <a:custGeom>
              <a:avLst/>
              <a:gdLst>
                <a:gd name="T0" fmla="*/ 98 w 98"/>
                <a:gd name="T1" fmla="*/ 13 h 300"/>
                <a:gd name="T2" fmla="*/ 71 w 98"/>
                <a:gd name="T3" fmla="*/ 269 h 300"/>
                <a:gd name="T4" fmla="*/ 38 w 98"/>
                <a:gd name="T5" fmla="*/ 298 h 300"/>
                <a:gd name="T6" fmla="*/ 38 w 98"/>
                <a:gd name="T7" fmla="*/ 298 h 300"/>
                <a:gd name="T8" fmla="*/ 4 w 98"/>
                <a:gd name="T9" fmla="*/ 265 h 300"/>
                <a:gd name="T10" fmla="*/ 0 w 98"/>
                <a:gd name="T11" fmla="*/ 0 h 300"/>
                <a:gd name="T12" fmla="*/ 98 w 98"/>
                <a:gd name="T13" fmla="*/ 13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300">
                  <a:moveTo>
                    <a:pt x="98" y="13"/>
                  </a:moveTo>
                  <a:cubicBezTo>
                    <a:pt x="98" y="20"/>
                    <a:pt x="78" y="197"/>
                    <a:pt x="71" y="269"/>
                  </a:cubicBezTo>
                  <a:cubicBezTo>
                    <a:pt x="70" y="286"/>
                    <a:pt x="54" y="300"/>
                    <a:pt x="38" y="298"/>
                  </a:cubicBezTo>
                  <a:lnTo>
                    <a:pt x="38" y="298"/>
                  </a:lnTo>
                  <a:cubicBezTo>
                    <a:pt x="20" y="298"/>
                    <a:pt x="4" y="283"/>
                    <a:pt x="4" y="265"/>
                  </a:cubicBezTo>
                  <a:lnTo>
                    <a:pt x="0" y="0"/>
                  </a:lnTo>
                  <a:lnTo>
                    <a:pt x="98" y="13"/>
                  </a:ln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69">
              <a:extLst>
                <a:ext uri="{FF2B5EF4-FFF2-40B4-BE49-F238E27FC236}">
                  <a16:creationId xmlns:a16="http://schemas.microsoft.com/office/drawing/2014/main" id="{B93BF86C-D178-988B-4207-A7655A35A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3500" y="3333751"/>
              <a:ext cx="42862" cy="46038"/>
            </a:xfrm>
            <a:custGeom>
              <a:avLst/>
              <a:gdLst>
                <a:gd name="T0" fmla="*/ 88 w 128"/>
                <a:gd name="T1" fmla="*/ 4 h 135"/>
                <a:gd name="T2" fmla="*/ 123 w 128"/>
                <a:gd name="T3" fmla="*/ 35 h 135"/>
                <a:gd name="T4" fmla="*/ 87 w 128"/>
                <a:gd name="T5" fmla="*/ 95 h 135"/>
                <a:gd name="T6" fmla="*/ 69 w 128"/>
                <a:gd name="T7" fmla="*/ 121 h 135"/>
                <a:gd name="T8" fmla="*/ 32 w 128"/>
                <a:gd name="T9" fmla="*/ 135 h 135"/>
                <a:gd name="T10" fmla="*/ 2 w 128"/>
                <a:gd name="T11" fmla="*/ 116 h 135"/>
                <a:gd name="T12" fmla="*/ 3 w 128"/>
                <a:gd name="T13" fmla="*/ 84 h 135"/>
                <a:gd name="T14" fmla="*/ 6 w 128"/>
                <a:gd name="T15" fmla="*/ 49 h 135"/>
                <a:gd name="T16" fmla="*/ 80 w 128"/>
                <a:gd name="T17" fmla="*/ 0 h 135"/>
                <a:gd name="T18" fmla="*/ 88 w 128"/>
                <a:gd name="T19" fmla="*/ 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35">
                  <a:moveTo>
                    <a:pt x="88" y="4"/>
                  </a:moveTo>
                  <a:cubicBezTo>
                    <a:pt x="94" y="0"/>
                    <a:pt x="128" y="13"/>
                    <a:pt x="123" y="35"/>
                  </a:cubicBezTo>
                  <a:cubicBezTo>
                    <a:pt x="117" y="57"/>
                    <a:pt x="101" y="73"/>
                    <a:pt x="87" y="95"/>
                  </a:cubicBezTo>
                  <a:cubicBezTo>
                    <a:pt x="81" y="105"/>
                    <a:pt x="76" y="113"/>
                    <a:pt x="69" y="121"/>
                  </a:cubicBezTo>
                  <a:cubicBezTo>
                    <a:pt x="59" y="131"/>
                    <a:pt x="46" y="135"/>
                    <a:pt x="32" y="135"/>
                  </a:cubicBezTo>
                  <a:cubicBezTo>
                    <a:pt x="20" y="135"/>
                    <a:pt x="7" y="128"/>
                    <a:pt x="2" y="116"/>
                  </a:cubicBezTo>
                  <a:cubicBezTo>
                    <a:pt x="0" y="105"/>
                    <a:pt x="0" y="95"/>
                    <a:pt x="3" y="84"/>
                  </a:cubicBezTo>
                  <a:cubicBezTo>
                    <a:pt x="3" y="73"/>
                    <a:pt x="6" y="61"/>
                    <a:pt x="6" y="49"/>
                  </a:cubicBezTo>
                  <a:cubicBezTo>
                    <a:pt x="13" y="48"/>
                    <a:pt x="76" y="3"/>
                    <a:pt x="80" y="0"/>
                  </a:cubicBezTo>
                  <a:cubicBezTo>
                    <a:pt x="83" y="7"/>
                    <a:pt x="84" y="7"/>
                    <a:pt x="88" y="4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870">
              <a:extLst>
                <a:ext uri="{FF2B5EF4-FFF2-40B4-BE49-F238E27FC236}">
                  <a16:creationId xmlns:a16="http://schemas.microsoft.com/office/drawing/2014/main" id="{FB5952E4-0046-A193-8E52-0F2547EA8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2513" y="3646488"/>
              <a:ext cx="92075" cy="52388"/>
            </a:xfrm>
            <a:custGeom>
              <a:avLst/>
              <a:gdLst>
                <a:gd name="T0" fmla="*/ 58 w 278"/>
                <a:gd name="T1" fmla="*/ 87 h 158"/>
                <a:gd name="T2" fmla="*/ 33 w 278"/>
                <a:gd name="T3" fmla="*/ 97 h 158"/>
                <a:gd name="T4" fmla="*/ 5 w 278"/>
                <a:gd name="T5" fmla="*/ 115 h 158"/>
                <a:gd name="T6" fmla="*/ 2 w 278"/>
                <a:gd name="T7" fmla="*/ 146 h 158"/>
                <a:gd name="T8" fmla="*/ 5 w 278"/>
                <a:gd name="T9" fmla="*/ 153 h 158"/>
                <a:gd name="T10" fmla="*/ 11 w 278"/>
                <a:gd name="T11" fmla="*/ 154 h 158"/>
                <a:gd name="T12" fmla="*/ 121 w 278"/>
                <a:gd name="T13" fmla="*/ 149 h 158"/>
                <a:gd name="T14" fmla="*/ 202 w 278"/>
                <a:gd name="T15" fmla="*/ 128 h 158"/>
                <a:gd name="T16" fmla="*/ 261 w 278"/>
                <a:gd name="T17" fmla="*/ 111 h 158"/>
                <a:gd name="T18" fmla="*/ 274 w 278"/>
                <a:gd name="T19" fmla="*/ 18 h 158"/>
                <a:gd name="T20" fmla="*/ 250 w 278"/>
                <a:gd name="T21" fmla="*/ 12 h 158"/>
                <a:gd name="T22" fmla="*/ 217 w 278"/>
                <a:gd name="T23" fmla="*/ 5 h 158"/>
                <a:gd name="T24" fmla="*/ 142 w 278"/>
                <a:gd name="T25" fmla="*/ 9 h 158"/>
                <a:gd name="T26" fmla="*/ 99 w 278"/>
                <a:gd name="T27" fmla="*/ 65 h 158"/>
                <a:gd name="T28" fmla="*/ 58 w 278"/>
                <a:gd name="T29" fmla="*/ 87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8" h="158">
                  <a:moveTo>
                    <a:pt x="58" y="87"/>
                  </a:moveTo>
                  <a:cubicBezTo>
                    <a:pt x="50" y="92"/>
                    <a:pt x="41" y="94"/>
                    <a:pt x="33" y="97"/>
                  </a:cubicBezTo>
                  <a:cubicBezTo>
                    <a:pt x="22" y="100"/>
                    <a:pt x="12" y="107"/>
                    <a:pt x="5" y="115"/>
                  </a:cubicBezTo>
                  <a:cubicBezTo>
                    <a:pt x="1" y="125"/>
                    <a:pt x="0" y="135"/>
                    <a:pt x="2" y="146"/>
                  </a:cubicBezTo>
                  <a:cubicBezTo>
                    <a:pt x="2" y="149"/>
                    <a:pt x="4" y="151"/>
                    <a:pt x="5" y="153"/>
                  </a:cubicBezTo>
                  <a:cubicBezTo>
                    <a:pt x="7" y="154"/>
                    <a:pt x="9" y="154"/>
                    <a:pt x="11" y="154"/>
                  </a:cubicBezTo>
                  <a:cubicBezTo>
                    <a:pt x="47" y="158"/>
                    <a:pt x="85" y="157"/>
                    <a:pt x="121" y="149"/>
                  </a:cubicBezTo>
                  <a:cubicBezTo>
                    <a:pt x="147" y="142"/>
                    <a:pt x="174" y="128"/>
                    <a:pt x="202" y="128"/>
                  </a:cubicBezTo>
                  <a:cubicBezTo>
                    <a:pt x="222" y="128"/>
                    <a:pt x="246" y="129"/>
                    <a:pt x="261" y="111"/>
                  </a:cubicBezTo>
                  <a:cubicBezTo>
                    <a:pt x="270" y="101"/>
                    <a:pt x="278" y="64"/>
                    <a:pt x="274" y="18"/>
                  </a:cubicBezTo>
                  <a:cubicBezTo>
                    <a:pt x="270" y="14"/>
                    <a:pt x="256" y="14"/>
                    <a:pt x="250" y="12"/>
                  </a:cubicBezTo>
                  <a:cubicBezTo>
                    <a:pt x="239" y="9"/>
                    <a:pt x="228" y="7"/>
                    <a:pt x="217" y="5"/>
                  </a:cubicBezTo>
                  <a:cubicBezTo>
                    <a:pt x="209" y="4"/>
                    <a:pt x="145" y="0"/>
                    <a:pt x="142" y="9"/>
                  </a:cubicBezTo>
                  <a:cubicBezTo>
                    <a:pt x="133" y="32"/>
                    <a:pt x="118" y="51"/>
                    <a:pt x="99" y="65"/>
                  </a:cubicBezTo>
                  <a:cubicBezTo>
                    <a:pt x="85" y="75"/>
                    <a:pt x="72" y="82"/>
                    <a:pt x="58" y="87"/>
                  </a:cubicBezTo>
                  <a:close/>
                </a:path>
              </a:pathLst>
            </a:custGeom>
            <a:solidFill>
              <a:srgbClr val="1C35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871">
              <a:extLst>
                <a:ext uri="{FF2B5EF4-FFF2-40B4-BE49-F238E27FC236}">
                  <a16:creationId xmlns:a16="http://schemas.microsoft.com/office/drawing/2014/main" id="{7DD9442D-B1AE-7B86-BF6B-9FA830939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8088" y="3675063"/>
              <a:ext cx="52387" cy="93663"/>
            </a:xfrm>
            <a:custGeom>
              <a:avLst/>
              <a:gdLst>
                <a:gd name="T0" fmla="*/ 13 w 156"/>
                <a:gd name="T1" fmla="*/ 265 h 279"/>
                <a:gd name="T2" fmla="*/ 40 w 156"/>
                <a:gd name="T3" fmla="*/ 279 h 279"/>
                <a:gd name="T4" fmla="*/ 102 w 156"/>
                <a:gd name="T5" fmla="*/ 244 h 279"/>
                <a:gd name="T6" fmla="*/ 123 w 156"/>
                <a:gd name="T7" fmla="*/ 215 h 279"/>
                <a:gd name="T8" fmla="*/ 145 w 156"/>
                <a:gd name="T9" fmla="*/ 112 h 279"/>
                <a:gd name="T10" fmla="*/ 153 w 156"/>
                <a:gd name="T11" fmla="*/ 91 h 279"/>
                <a:gd name="T12" fmla="*/ 152 w 156"/>
                <a:gd name="T13" fmla="*/ 41 h 279"/>
                <a:gd name="T14" fmla="*/ 139 w 156"/>
                <a:gd name="T15" fmla="*/ 14 h 279"/>
                <a:gd name="T16" fmla="*/ 120 w 156"/>
                <a:gd name="T17" fmla="*/ 6 h 279"/>
                <a:gd name="T18" fmla="*/ 65 w 156"/>
                <a:gd name="T19" fmla="*/ 12 h 279"/>
                <a:gd name="T20" fmla="*/ 43 w 156"/>
                <a:gd name="T21" fmla="*/ 57 h 279"/>
                <a:gd name="T22" fmla="*/ 39 w 156"/>
                <a:gd name="T23" fmla="*/ 105 h 279"/>
                <a:gd name="T24" fmla="*/ 26 w 156"/>
                <a:gd name="T25" fmla="*/ 144 h 279"/>
                <a:gd name="T26" fmla="*/ 8 w 156"/>
                <a:gd name="T27" fmla="*/ 181 h 279"/>
                <a:gd name="T28" fmla="*/ 3 w 156"/>
                <a:gd name="T29" fmla="*/ 211 h 279"/>
                <a:gd name="T30" fmla="*/ 1 w 156"/>
                <a:gd name="T31" fmla="*/ 241 h 279"/>
                <a:gd name="T32" fmla="*/ 13 w 156"/>
                <a:gd name="T33" fmla="*/ 26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279">
                  <a:moveTo>
                    <a:pt x="13" y="265"/>
                  </a:moveTo>
                  <a:cubicBezTo>
                    <a:pt x="19" y="273"/>
                    <a:pt x="29" y="279"/>
                    <a:pt x="40" y="279"/>
                  </a:cubicBezTo>
                  <a:cubicBezTo>
                    <a:pt x="65" y="279"/>
                    <a:pt x="85" y="262"/>
                    <a:pt x="102" y="244"/>
                  </a:cubicBezTo>
                  <a:cubicBezTo>
                    <a:pt x="110" y="236"/>
                    <a:pt x="117" y="226"/>
                    <a:pt x="123" y="215"/>
                  </a:cubicBezTo>
                  <a:cubicBezTo>
                    <a:pt x="139" y="183"/>
                    <a:pt x="134" y="145"/>
                    <a:pt x="145" y="112"/>
                  </a:cubicBezTo>
                  <a:cubicBezTo>
                    <a:pt x="148" y="105"/>
                    <a:pt x="150" y="98"/>
                    <a:pt x="153" y="91"/>
                  </a:cubicBezTo>
                  <a:cubicBezTo>
                    <a:pt x="156" y="74"/>
                    <a:pt x="156" y="57"/>
                    <a:pt x="152" y="41"/>
                  </a:cubicBezTo>
                  <a:cubicBezTo>
                    <a:pt x="150" y="31"/>
                    <a:pt x="146" y="21"/>
                    <a:pt x="139" y="14"/>
                  </a:cubicBezTo>
                  <a:cubicBezTo>
                    <a:pt x="134" y="10"/>
                    <a:pt x="127" y="7"/>
                    <a:pt x="120" y="6"/>
                  </a:cubicBezTo>
                  <a:cubicBezTo>
                    <a:pt x="102" y="0"/>
                    <a:pt x="82" y="2"/>
                    <a:pt x="65" y="12"/>
                  </a:cubicBezTo>
                  <a:cubicBezTo>
                    <a:pt x="52" y="23"/>
                    <a:pt x="45" y="39"/>
                    <a:pt x="43" y="57"/>
                  </a:cubicBezTo>
                  <a:cubicBezTo>
                    <a:pt x="40" y="73"/>
                    <a:pt x="39" y="88"/>
                    <a:pt x="39" y="105"/>
                  </a:cubicBezTo>
                  <a:cubicBezTo>
                    <a:pt x="39" y="119"/>
                    <a:pt x="35" y="133"/>
                    <a:pt x="26" y="144"/>
                  </a:cubicBezTo>
                  <a:cubicBezTo>
                    <a:pt x="18" y="155"/>
                    <a:pt x="13" y="169"/>
                    <a:pt x="8" y="181"/>
                  </a:cubicBezTo>
                  <a:cubicBezTo>
                    <a:pt x="6" y="191"/>
                    <a:pt x="4" y="201"/>
                    <a:pt x="3" y="211"/>
                  </a:cubicBezTo>
                  <a:cubicBezTo>
                    <a:pt x="0" y="220"/>
                    <a:pt x="0" y="232"/>
                    <a:pt x="1" y="241"/>
                  </a:cubicBezTo>
                  <a:cubicBezTo>
                    <a:pt x="4" y="250"/>
                    <a:pt x="7" y="258"/>
                    <a:pt x="13" y="265"/>
                  </a:cubicBezTo>
                  <a:close/>
                </a:path>
              </a:pathLst>
            </a:custGeom>
            <a:solidFill>
              <a:srgbClr val="1C35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872">
              <a:extLst>
                <a:ext uri="{FF2B5EF4-FFF2-40B4-BE49-F238E27FC236}">
                  <a16:creationId xmlns:a16="http://schemas.microsoft.com/office/drawing/2014/main" id="{0C76C338-7E6B-7DCA-EB9C-9C6E8EF02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8550" y="3252788"/>
              <a:ext cx="234950" cy="441325"/>
            </a:xfrm>
            <a:custGeom>
              <a:avLst/>
              <a:gdLst>
                <a:gd name="T0" fmla="*/ 227 w 706"/>
                <a:gd name="T1" fmla="*/ 145 h 1310"/>
                <a:gd name="T2" fmla="*/ 476 w 706"/>
                <a:gd name="T3" fmla="*/ 37 h 1310"/>
                <a:gd name="T4" fmla="*/ 486 w 706"/>
                <a:gd name="T5" fmla="*/ 1310 h 1310"/>
                <a:gd name="T6" fmla="*/ 364 w 706"/>
                <a:gd name="T7" fmla="*/ 1310 h 1310"/>
                <a:gd name="T8" fmla="*/ 389 w 706"/>
                <a:gd name="T9" fmla="*/ 487 h 1310"/>
                <a:gd name="T10" fmla="*/ 137 w 706"/>
                <a:gd name="T11" fmla="*/ 1199 h 1310"/>
                <a:gd name="T12" fmla="*/ 0 w 706"/>
                <a:gd name="T13" fmla="*/ 1193 h 1310"/>
                <a:gd name="T14" fmla="*/ 227 w 706"/>
                <a:gd name="T15" fmla="*/ 145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6" h="1310">
                  <a:moveTo>
                    <a:pt x="227" y="145"/>
                  </a:moveTo>
                  <a:cubicBezTo>
                    <a:pt x="228" y="127"/>
                    <a:pt x="405" y="50"/>
                    <a:pt x="476" y="37"/>
                  </a:cubicBezTo>
                  <a:cubicBezTo>
                    <a:pt x="706" y="0"/>
                    <a:pt x="572" y="919"/>
                    <a:pt x="486" y="1310"/>
                  </a:cubicBezTo>
                  <a:lnTo>
                    <a:pt x="364" y="1310"/>
                  </a:lnTo>
                  <a:cubicBezTo>
                    <a:pt x="383" y="1018"/>
                    <a:pt x="405" y="780"/>
                    <a:pt x="389" y="487"/>
                  </a:cubicBezTo>
                  <a:cubicBezTo>
                    <a:pt x="389" y="487"/>
                    <a:pt x="157" y="1182"/>
                    <a:pt x="137" y="1199"/>
                  </a:cubicBezTo>
                  <a:cubicBezTo>
                    <a:pt x="118" y="1216"/>
                    <a:pt x="16" y="1213"/>
                    <a:pt x="0" y="1193"/>
                  </a:cubicBezTo>
                  <a:cubicBezTo>
                    <a:pt x="41" y="866"/>
                    <a:pt x="201" y="473"/>
                    <a:pt x="227" y="145"/>
                  </a:cubicBezTo>
                  <a:close/>
                </a:path>
              </a:pathLst>
            </a:custGeom>
            <a:solidFill>
              <a:srgbClr val="1C35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873">
              <a:extLst>
                <a:ext uri="{FF2B5EF4-FFF2-40B4-BE49-F238E27FC236}">
                  <a16:creationId xmlns:a16="http://schemas.microsoft.com/office/drawing/2014/main" id="{05EE3B29-B717-04BD-3EB9-A3F72E8F0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3475" y="3125788"/>
              <a:ext cx="155575" cy="217488"/>
            </a:xfrm>
            <a:custGeom>
              <a:avLst/>
              <a:gdLst>
                <a:gd name="T0" fmla="*/ 115 w 465"/>
                <a:gd name="T1" fmla="*/ 502 h 649"/>
                <a:gd name="T2" fmla="*/ 40 w 465"/>
                <a:gd name="T3" fmla="*/ 284 h 649"/>
                <a:gd name="T4" fmla="*/ 7 w 465"/>
                <a:gd name="T5" fmla="*/ 181 h 649"/>
                <a:gd name="T6" fmla="*/ 145 w 465"/>
                <a:gd name="T7" fmla="*/ 28 h 649"/>
                <a:gd name="T8" fmla="*/ 373 w 465"/>
                <a:gd name="T9" fmla="*/ 131 h 649"/>
                <a:gd name="T10" fmla="*/ 462 w 465"/>
                <a:gd name="T11" fmla="*/ 480 h 649"/>
                <a:gd name="T12" fmla="*/ 340 w 465"/>
                <a:gd name="T13" fmla="*/ 614 h 649"/>
                <a:gd name="T14" fmla="*/ 115 w 465"/>
                <a:gd name="T15" fmla="*/ 502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5" h="649">
                  <a:moveTo>
                    <a:pt x="115" y="502"/>
                  </a:moveTo>
                  <a:cubicBezTo>
                    <a:pt x="82" y="356"/>
                    <a:pt x="61" y="323"/>
                    <a:pt x="40" y="284"/>
                  </a:cubicBezTo>
                  <a:cubicBezTo>
                    <a:pt x="21" y="250"/>
                    <a:pt x="0" y="220"/>
                    <a:pt x="7" y="181"/>
                  </a:cubicBezTo>
                  <a:cubicBezTo>
                    <a:pt x="21" y="110"/>
                    <a:pt x="90" y="50"/>
                    <a:pt x="145" y="28"/>
                  </a:cubicBezTo>
                  <a:cubicBezTo>
                    <a:pt x="211" y="0"/>
                    <a:pt x="310" y="71"/>
                    <a:pt x="373" y="131"/>
                  </a:cubicBezTo>
                  <a:cubicBezTo>
                    <a:pt x="373" y="235"/>
                    <a:pt x="445" y="249"/>
                    <a:pt x="462" y="480"/>
                  </a:cubicBezTo>
                  <a:cubicBezTo>
                    <a:pt x="465" y="573"/>
                    <a:pt x="380" y="604"/>
                    <a:pt x="340" y="614"/>
                  </a:cubicBezTo>
                  <a:cubicBezTo>
                    <a:pt x="310" y="621"/>
                    <a:pt x="149" y="649"/>
                    <a:pt x="115" y="502"/>
                  </a:cubicBez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74">
              <a:extLst>
                <a:ext uri="{FF2B5EF4-FFF2-40B4-BE49-F238E27FC236}">
                  <a16:creationId xmlns:a16="http://schemas.microsoft.com/office/drawing/2014/main" id="{794BBB0B-3F7D-9923-909C-A25F18085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0613" y="3138488"/>
              <a:ext cx="69850" cy="174625"/>
            </a:xfrm>
            <a:custGeom>
              <a:avLst/>
              <a:gdLst>
                <a:gd name="T0" fmla="*/ 21 w 209"/>
                <a:gd name="T1" fmla="*/ 425 h 517"/>
                <a:gd name="T2" fmla="*/ 165 w 209"/>
                <a:gd name="T3" fmla="*/ 429 h 517"/>
                <a:gd name="T4" fmla="*/ 209 w 209"/>
                <a:gd name="T5" fmla="*/ 171 h 517"/>
                <a:gd name="T6" fmla="*/ 117 w 209"/>
                <a:gd name="T7" fmla="*/ 0 h 517"/>
                <a:gd name="T8" fmla="*/ 49 w 209"/>
                <a:gd name="T9" fmla="*/ 176 h 517"/>
                <a:gd name="T10" fmla="*/ 21 w 209"/>
                <a:gd name="T11" fmla="*/ 425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517">
                  <a:moveTo>
                    <a:pt x="21" y="425"/>
                  </a:moveTo>
                  <a:cubicBezTo>
                    <a:pt x="42" y="517"/>
                    <a:pt x="158" y="461"/>
                    <a:pt x="165" y="429"/>
                  </a:cubicBezTo>
                  <a:cubicBezTo>
                    <a:pt x="172" y="397"/>
                    <a:pt x="209" y="171"/>
                    <a:pt x="209" y="171"/>
                  </a:cubicBezTo>
                  <a:cubicBezTo>
                    <a:pt x="209" y="171"/>
                    <a:pt x="159" y="6"/>
                    <a:pt x="117" y="0"/>
                  </a:cubicBezTo>
                  <a:cubicBezTo>
                    <a:pt x="23" y="36"/>
                    <a:pt x="50" y="100"/>
                    <a:pt x="49" y="176"/>
                  </a:cubicBezTo>
                  <a:cubicBezTo>
                    <a:pt x="48" y="251"/>
                    <a:pt x="0" y="333"/>
                    <a:pt x="21" y="425"/>
                  </a:cubicBez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75">
              <a:extLst>
                <a:ext uri="{FF2B5EF4-FFF2-40B4-BE49-F238E27FC236}">
                  <a16:creationId xmlns:a16="http://schemas.microsoft.com/office/drawing/2014/main" id="{AEA189C8-0962-64C0-C018-192ED170F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5375" y="3251201"/>
              <a:ext cx="52387" cy="58738"/>
            </a:xfrm>
            <a:custGeom>
              <a:avLst/>
              <a:gdLst>
                <a:gd name="T0" fmla="*/ 157 w 157"/>
                <a:gd name="T1" fmla="*/ 84 h 177"/>
                <a:gd name="T2" fmla="*/ 139 w 157"/>
                <a:gd name="T3" fmla="*/ 124 h 177"/>
                <a:gd name="T4" fmla="*/ 71 w 157"/>
                <a:gd name="T5" fmla="*/ 172 h 177"/>
                <a:gd name="T6" fmla="*/ 3 w 157"/>
                <a:gd name="T7" fmla="*/ 138 h 177"/>
                <a:gd name="T8" fmla="*/ 1 w 157"/>
                <a:gd name="T9" fmla="*/ 113 h 177"/>
                <a:gd name="T10" fmla="*/ 1 w 157"/>
                <a:gd name="T11" fmla="*/ 80 h 177"/>
                <a:gd name="T12" fmla="*/ 11 w 157"/>
                <a:gd name="T13" fmla="*/ 38 h 177"/>
                <a:gd name="T14" fmla="*/ 156 w 157"/>
                <a:gd name="T15" fmla="*/ 69 h 177"/>
                <a:gd name="T16" fmla="*/ 157 w 157"/>
                <a:gd name="T17" fmla="*/ 84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177">
                  <a:moveTo>
                    <a:pt x="157" y="84"/>
                  </a:moveTo>
                  <a:cubicBezTo>
                    <a:pt x="156" y="99"/>
                    <a:pt x="150" y="113"/>
                    <a:pt x="139" y="124"/>
                  </a:cubicBezTo>
                  <a:cubicBezTo>
                    <a:pt x="122" y="147"/>
                    <a:pt x="99" y="163"/>
                    <a:pt x="71" y="172"/>
                  </a:cubicBezTo>
                  <a:cubicBezTo>
                    <a:pt x="43" y="177"/>
                    <a:pt x="10" y="165"/>
                    <a:pt x="3" y="138"/>
                  </a:cubicBezTo>
                  <a:cubicBezTo>
                    <a:pt x="1" y="130"/>
                    <a:pt x="0" y="121"/>
                    <a:pt x="1" y="113"/>
                  </a:cubicBezTo>
                  <a:lnTo>
                    <a:pt x="1" y="80"/>
                  </a:lnTo>
                  <a:cubicBezTo>
                    <a:pt x="0" y="64"/>
                    <a:pt x="4" y="50"/>
                    <a:pt x="11" y="38"/>
                  </a:cubicBezTo>
                  <a:cubicBezTo>
                    <a:pt x="40" y="0"/>
                    <a:pt x="145" y="23"/>
                    <a:pt x="156" y="69"/>
                  </a:cubicBezTo>
                  <a:cubicBezTo>
                    <a:pt x="157" y="74"/>
                    <a:pt x="157" y="78"/>
                    <a:pt x="157" y="84"/>
                  </a:cubicBezTo>
                  <a:close/>
                </a:path>
              </a:pathLst>
            </a:custGeom>
            <a:solidFill>
              <a:srgbClr val="783C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76">
              <a:extLst>
                <a:ext uri="{FF2B5EF4-FFF2-40B4-BE49-F238E27FC236}">
                  <a16:creationId xmlns:a16="http://schemas.microsoft.com/office/drawing/2014/main" id="{CF08A63D-6B23-42D3-C40D-83FAB1319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2363" y="3087688"/>
              <a:ext cx="149225" cy="149225"/>
            </a:xfrm>
            <a:custGeom>
              <a:avLst/>
              <a:gdLst>
                <a:gd name="T0" fmla="*/ 39 w 451"/>
                <a:gd name="T1" fmla="*/ 205 h 446"/>
                <a:gd name="T2" fmla="*/ 2 w 451"/>
                <a:gd name="T3" fmla="*/ 276 h 446"/>
                <a:gd name="T4" fmla="*/ 1 w 451"/>
                <a:gd name="T5" fmla="*/ 306 h 446"/>
                <a:gd name="T6" fmla="*/ 41 w 451"/>
                <a:gd name="T7" fmla="*/ 401 h 446"/>
                <a:gd name="T8" fmla="*/ 110 w 451"/>
                <a:gd name="T9" fmla="*/ 375 h 446"/>
                <a:gd name="T10" fmla="*/ 199 w 451"/>
                <a:gd name="T11" fmla="*/ 429 h 446"/>
                <a:gd name="T12" fmla="*/ 348 w 451"/>
                <a:gd name="T13" fmla="*/ 429 h 446"/>
                <a:gd name="T14" fmla="*/ 445 w 451"/>
                <a:gd name="T15" fmla="*/ 368 h 446"/>
                <a:gd name="T16" fmla="*/ 369 w 451"/>
                <a:gd name="T17" fmla="*/ 170 h 446"/>
                <a:gd name="T18" fmla="*/ 239 w 451"/>
                <a:gd name="T19" fmla="*/ 121 h 446"/>
                <a:gd name="T20" fmla="*/ 39 w 451"/>
                <a:gd name="T21" fmla="*/ 205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1" h="446">
                  <a:moveTo>
                    <a:pt x="39" y="205"/>
                  </a:moveTo>
                  <a:cubicBezTo>
                    <a:pt x="16" y="234"/>
                    <a:pt x="9" y="239"/>
                    <a:pt x="2" y="276"/>
                  </a:cubicBezTo>
                  <a:cubicBezTo>
                    <a:pt x="1" y="285"/>
                    <a:pt x="0" y="297"/>
                    <a:pt x="1" y="306"/>
                  </a:cubicBezTo>
                  <a:cubicBezTo>
                    <a:pt x="7" y="351"/>
                    <a:pt x="0" y="397"/>
                    <a:pt x="41" y="401"/>
                  </a:cubicBezTo>
                  <a:cubicBezTo>
                    <a:pt x="73" y="404"/>
                    <a:pt x="78" y="366"/>
                    <a:pt x="110" y="375"/>
                  </a:cubicBezTo>
                  <a:cubicBezTo>
                    <a:pt x="130" y="380"/>
                    <a:pt x="178" y="422"/>
                    <a:pt x="199" y="429"/>
                  </a:cubicBezTo>
                  <a:cubicBezTo>
                    <a:pt x="247" y="446"/>
                    <a:pt x="300" y="446"/>
                    <a:pt x="348" y="429"/>
                  </a:cubicBezTo>
                  <a:cubicBezTo>
                    <a:pt x="384" y="414"/>
                    <a:pt x="417" y="393"/>
                    <a:pt x="445" y="368"/>
                  </a:cubicBezTo>
                  <a:cubicBezTo>
                    <a:pt x="451" y="284"/>
                    <a:pt x="451" y="202"/>
                    <a:pt x="369" y="170"/>
                  </a:cubicBezTo>
                  <a:cubicBezTo>
                    <a:pt x="321" y="150"/>
                    <a:pt x="259" y="136"/>
                    <a:pt x="239" y="121"/>
                  </a:cubicBezTo>
                  <a:cubicBezTo>
                    <a:pt x="140" y="0"/>
                    <a:pt x="87" y="141"/>
                    <a:pt x="39" y="205"/>
                  </a:cubicBez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877">
              <a:extLst>
                <a:ext uri="{FF2B5EF4-FFF2-40B4-BE49-F238E27FC236}">
                  <a16:creationId xmlns:a16="http://schemas.microsoft.com/office/drawing/2014/main" id="{20CBDDA8-453F-4A2A-52B7-4013D165C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6175" y="3106738"/>
              <a:ext cx="47625" cy="92075"/>
            </a:xfrm>
            <a:custGeom>
              <a:avLst/>
              <a:gdLst>
                <a:gd name="T0" fmla="*/ 135 w 144"/>
                <a:gd name="T1" fmla="*/ 156 h 278"/>
                <a:gd name="T2" fmla="*/ 144 w 144"/>
                <a:gd name="T3" fmla="*/ 98 h 278"/>
                <a:gd name="T4" fmla="*/ 8 w 144"/>
                <a:gd name="T5" fmla="*/ 78 h 278"/>
                <a:gd name="T6" fmla="*/ 29 w 144"/>
                <a:gd name="T7" fmla="*/ 164 h 278"/>
                <a:gd name="T8" fmla="*/ 85 w 144"/>
                <a:gd name="T9" fmla="*/ 278 h 278"/>
                <a:gd name="T10" fmla="*/ 135 w 144"/>
                <a:gd name="T11" fmla="*/ 15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278">
                  <a:moveTo>
                    <a:pt x="135" y="156"/>
                  </a:moveTo>
                  <a:cubicBezTo>
                    <a:pt x="140" y="137"/>
                    <a:pt x="144" y="118"/>
                    <a:pt x="144" y="98"/>
                  </a:cubicBezTo>
                  <a:cubicBezTo>
                    <a:pt x="143" y="16"/>
                    <a:pt x="29" y="0"/>
                    <a:pt x="8" y="78"/>
                  </a:cubicBezTo>
                  <a:cubicBezTo>
                    <a:pt x="0" y="107"/>
                    <a:pt x="18" y="139"/>
                    <a:pt x="29" y="164"/>
                  </a:cubicBezTo>
                  <a:cubicBezTo>
                    <a:pt x="46" y="202"/>
                    <a:pt x="59" y="245"/>
                    <a:pt x="85" y="278"/>
                  </a:cubicBezTo>
                  <a:cubicBezTo>
                    <a:pt x="107" y="239"/>
                    <a:pt x="124" y="197"/>
                    <a:pt x="135" y="156"/>
                  </a:cubicBezTo>
                  <a:close/>
                </a:path>
              </a:pathLst>
            </a:custGeom>
            <a:solidFill>
              <a:srgbClr val="783C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878">
              <a:extLst>
                <a:ext uri="{FF2B5EF4-FFF2-40B4-BE49-F238E27FC236}">
                  <a16:creationId xmlns:a16="http://schemas.microsoft.com/office/drawing/2014/main" id="{80D8EE9E-FF0D-AE76-1C4C-62179983F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4900" y="3046413"/>
              <a:ext cx="90487" cy="128588"/>
            </a:xfrm>
            <a:custGeom>
              <a:avLst/>
              <a:gdLst>
                <a:gd name="T0" fmla="*/ 15 w 271"/>
                <a:gd name="T1" fmla="*/ 170 h 382"/>
                <a:gd name="T2" fmla="*/ 35 w 271"/>
                <a:gd name="T3" fmla="*/ 218 h 382"/>
                <a:gd name="T4" fmla="*/ 60 w 271"/>
                <a:gd name="T5" fmla="*/ 290 h 382"/>
                <a:gd name="T6" fmla="*/ 75 w 271"/>
                <a:gd name="T7" fmla="*/ 312 h 382"/>
                <a:gd name="T8" fmla="*/ 212 w 271"/>
                <a:gd name="T9" fmla="*/ 321 h 382"/>
                <a:gd name="T10" fmla="*/ 239 w 271"/>
                <a:gd name="T11" fmla="*/ 225 h 382"/>
                <a:gd name="T12" fmla="*/ 269 w 271"/>
                <a:gd name="T13" fmla="*/ 122 h 382"/>
                <a:gd name="T14" fmla="*/ 235 w 271"/>
                <a:gd name="T15" fmla="*/ 52 h 382"/>
                <a:gd name="T16" fmla="*/ 88 w 271"/>
                <a:gd name="T17" fmla="*/ 21 h 382"/>
                <a:gd name="T18" fmla="*/ 15 w 271"/>
                <a:gd name="T19" fmla="*/ 17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1" h="382">
                  <a:moveTo>
                    <a:pt x="15" y="170"/>
                  </a:moveTo>
                  <a:cubicBezTo>
                    <a:pt x="21" y="187"/>
                    <a:pt x="26" y="202"/>
                    <a:pt x="35" y="218"/>
                  </a:cubicBezTo>
                  <a:cubicBezTo>
                    <a:pt x="47" y="244"/>
                    <a:pt x="46" y="264"/>
                    <a:pt x="60" y="290"/>
                  </a:cubicBezTo>
                  <a:cubicBezTo>
                    <a:pt x="64" y="298"/>
                    <a:pt x="69" y="305"/>
                    <a:pt x="75" y="312"/>
                  </a:cubicBezTo>
                  <a:cubicBezTo>
                    <a:pt x="90" y="382"/>
                    <a:pt x="185" y="355"/>
                    <a:pt x="212" y="321"/>
                  </a:cubicBezTo>
                  <a:cubicBezTo>
                    <a:pt x="238" y="286"/>
                    <a:pt x="232" y="269"/>
                    <a:pt x="239" y="225"/>
                  </a:cubicBezTo>
                  <a:cubicBezTo>
                    <a:pt x="244" y="198"/>
                    <a:pt x="271" y="148"/>
                    <a:pt x="269" y="122"/>
                  </a:cubicBezTo>
                  <a:cubicBezTo>
                    <a:pt x="266" y="95"/>
                    <a:pt x="255" y="70"/>
                    <a:pt x="235" y="52"/>
                  </a:cubicBezTo>
                  <a:cubicBezTo>
                    <a:pt x="198" y="17"/>
                    <a:pt x="135" y="0"/>
                    <a:pt x="88" y="21"/>
                  </a:cubicBezTo>
                  <a:cubicBezTo>
                    <a:pt x="30" y="46"/>
                    <a:pt x="0" y="109"/>
                    <a:pt x="15" y="170"/>
                  </a:cubicBezTo>
                  <a:close/>
                </a:path>
              </a:pathLst>
            </a:custGeom>
            <a:solidFill>
              <a:srgbClr val="783C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879">
              <a:extLst>
                <a:ext uri="{FF2B5EF4-FFF2-40B4-BE49-F238E27FC236}">
                  <a16:creationId xmlns:a16="http://schemas.microsoft.com/office/drawing/2014/main" id="{7D97ED53-FBD2-A1E2-9CDA-F0375E6B8C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6488" y="3043238"/>
              <a:ext cx="95250" cy="79375"/>
            </a:xfrm>
            <a:custGeom>
              <a:avLst/>
              <a:gdLst>
                <a:gd name="T0" fmla="*/ 23 w 287"/>
                <a:gd name="T1" fmla="*/ 68 h 235"/>
                <a:gd name="T2" fmla="*/ 7 w 287"/>
                <a:gd name="T3" fmla="*/ 96 h 235"/>
                <a:gd name="T4" fmla="*/ 20 w 287"/>
                <a:gd name="T5" fmla="*/ 174 h 235"/>
                <a:gd name="T6" fmla="*/ 45 w 287"/>
                <a:gd name="T7" fmla="*/ 124 h 235"/>
                <a:gd name="T8" fmla="*/ 89 w 287"/>
                <a:gd name="T9" fmla="*/ 148 h 235"/>
                <a:gd name="T10" fmla="*/ 141 w 287"/>
                <a:gd name="T11" fmla="*/ 146 h 235"/>
                <a:gd name="T12" fmla="*/ 152 w 287"/>
                <a:gd name="T13" fmla="*/ 146 h 235"/>
                <a:gd name="T14" fmla="*/ 163 w 287"/>
                <a:gd name="T15" fmla="*/ 153 h 235"/>
                <a:gd name="T16" fmla="*/ 208 w 287"/>
                <a:gd name="T17" fmla="*/ 156 h 235"/>
                <a:gd name="T18" fmla="*/ 226 w 287"/>
                <a:gd name="T19" fmla="*/ 216 h 235"/>
                <a:gd name="T20" fmla="*/ 261 w 287"/>
                <a:gd name="T21" fmla="*/ 235 h 235"/>
                <a:gd name="T22" fmla="*/ 270 w 287"/>
                <a:gd name="T23" fmla="*/ 214 h 235"/>
                <a:gd name="T24" fmla="*/ 280 w 287"/>
                <a:gd name="T25" fmla="*/ 171 h 235"/>
                <a:gd name="T26" fmla="*/ 273 w 287"/>
                <a:gd name="T27" fmla="*/ 84 h 235"/>
                <a:gd name="T28" fmla="*/ 247 w 287"/>
                <a:gd name="T29" fmla="*/ 52 h 235"/>
                <a:gd name="T30" fmla="*/ 220 w 287"/>
                <a:gd name="T31" fmla="*/ 21 h 235"/>
                <a:gd name="T32" fmla="*/ 194 w 287"/>
                <a:gd name="T33" fmla="*/ 8 h 235"/>
                <a:gd name="T34" fmla="*/ 134 w 287"/>
                <a:gd name="T35" fmla="*/ 1 h 235"/>
                <a:gd name="T36" fmla="*/ 92 w 287"/>
                <a:gd name="T37" fmla="*/ 15 h 235"/>
                <a:gd name="T38" fmla="*/ 59 w 287"/>
                <a:gd name="T39" fmla="*/ 43 h 235"/>
                <a:gd name="T40" fmla="*/ 23 w 287"/>
                <a:gd name="T41" fmla="*/ 68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7" h="235">
                  <a:moveTo>
                    <a:pt x="23" y="68"/>
                  </a:moveTo>
                  <a:cubicBezTo>
                    <a:pt x="16" y="75"/>
                    <a:pt x="10" y="85"/>
                    <a:pt x="7" y="96"/>
                  </a:cubicBezTo>
                  <a:cubicBezTo>
                    <a:pt x="0" y="123"/>
                    <a:pt x="4" y="150"/>
                    <a:pt x="20" y="174"/>
                  </a:cubicBezTo>
                  <a:lnTo>
                    <a:pt x="45" y="124"/>
                  </a:lnTo>
                  <a:cubicBezTo>
                    <a:pt x="56" y="136"/>
                    <a:pt x="73" y="145"/>
                    <a:pt x="89" y="148"/>
                  </a:cubicBezTo>
                  <a:cubicBezTo>
                    <a:pt x="106" y="149"/>
                    <a:pt x="124" y="149"/>
                    <a:pt x="141" y="146"/>
                  </a:cubicBezTo>
                  <a:cubicBezTo>
                    <a:pt x="145" y="145"/>
                    <a:pt x="149" y="145"/>
                    <a:pt x="152" y="146"/>
                  </a:cubicBezTo>
                  <a:cubicBezTo>
                    <a:pt x="156" y="148"/>
                    <a:pt x="160" y="150"/>
                    <a:pt x="163" y="153"/>
                  </a:cubicBezTo>
                  <a:cubicBezTo>
                    <a:pt x="177" y="162"/>
                    <a:pt x="194" y="163"/>
                    <a:pt x="208" y="156"/>
                  </a:cubicBezTo>
                  <a:cubicBezTo>
                    <a:pt x="220" y="173"/>
                    <a:pt x="209" y="202"/>
                    <a:pt x="226" y="216"/>
                  </a:cubicBezTo>
                  <a:cubicBezTo>
                    <a:pt x="237" y="224"/>
                    <a:pt x="254" y="223"/>
                    <a:pt x="261" y="235"/>
                  </a:cubicBezTo>
                  <a:cubicBezTo>
                    <a:pt x="270" y="231"/>
                    <a:pt x="269" y="224"/>
                    <a:pt x="270" y="214"/>
                  </a:cubicBezTo>
                  <a:cubicBezTo>
                    <a:pt x="273" y="201"/>
                    <a:pt x="277" y="187"/>
                    <a:pt x="280" y="171"/>
                  </a:cubicBezTo>
                  <a:cubicBezTo>
                    <a:pt x="287" y="142"/>
                    <a:pt x="284" y="111"/>
                    <a:pt x="273" y="84"/>
                  </a:cubicBezTo>
                  <a:cubicBezTo>
                    <a:pt x="266" y="72"/>
                    <a:pt x="258" y="61"/>
                    <a:pt x="247" y="52"/>
                  </a:cubicBezTo>
                  <a:cubicBezTo>
                    <a:pt x="240" y="40"/>
                    <a:pt x="230" y="31"/>
                    <a:pt x="220" y="21"/>
                  </a:cubicBezTo>
                  <a:cubicBezTo>
                    <a:pt x="212" y="15"/>
                    <a:pt x="204" y="11"/>
                    <a:pt x="194" y="8"/>
                  </a:cubicBezTo>
                  <a:cubicBezTo>
                    <a:pt x="174" y="1"/>
                    <a:pt x="153" y="0"/>
                    <a:pt x="134" y="1"/>
                  </a:cubicBezTo>
                  <a:cubicBezTo>
                    <a:pt x="119" y="3"/>
                    <a:pt x="105" y="8"/>
                    <a:pt x="92" y="15"/>
                  </a:cubicBezTo>
                  <a:cubicBezTo>
                    <a:pt x="80" y="24"/>
                    <a:pt x="68" y="33"/>
                    <a:pt x="59" y="43"/>
                  </a:cubicBezTo>
                  <a:cubicBezTo>
                    <a:pt x="48" y="50"/>
                    <a:pt x="35" y="60"/>
                    <a:pt x="23" y="68"/>
                  </a:cubicBezTo>
                  <a:close/>
                </a:path>
              </a:pathLst>
            </a:custGeom>
            <a:solidFill>
              <a:srgbClr val="1C35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880">
              <a:extLst>
                <a:ext uri="{FF2B5EF4-FFF2-40B4-BE49-F238E27FC236}">
                  <a16:creationId xmlns:a16="http://schemas.microsoft.com/office/drawing/2014/main" id="{481928E3-58EA-2B3C-FCFA-CABBACC3A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1100" y="3101976"/>
              <a:ext cx="22225" cy="31750"/>
            </a:xfrm>
            <a:custGeom>
              <a:avLst/>
              <a:gdLst>
                <a:gd name="T0" fmla="*/ 57 w 66"/>
                <a:gd name="T1" fmla="*/ 58 h 96"/>
                <a:gd name="T2" fmla="*/ 20 w 66"/>
                <a:gd name="T3" fmla="*/ 93 h 96"/>
                <a:gd name="T4" fmla="*/ 4 w 66"/>
                <a:gd name="T5" fmla="*/ 47 h 96"/>
                <a:gd name="T6" fmla="*/ 45 w 66"/>
                <a:gd name="T7" fmla="*/ 2 h 96"/>
                <a:gd name="T8" fmla="*/ 57 w 66"/>
                <a:gd name="T9" fmla="*/ 5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96">
                  <a:moveTo>
                    <a:pt x="57" y="58"/>
                  </a:moveTo>
                  <a:cubicBezTo>
                    <a:pt x="49" y="80"/>
                    <a:pt x="32" y="96"/>
                    <a:pt x="20" y="93"/>
                  </a:cubicBezTo>
                  <a:cubicBezTo>
                    <a:pt x="7" y="90"/>
                    <a:pt x="0" y="71"/>
                    <a:pt x="4" y="47"/>
                  </a:cubicBezTo>
                  <a:cubicBezTo>
                    <a:pt x="10" y="21"/>
                    <a:pt x="28" y="0"/>
                    <a:pt x="45" y="2"/>
                  </a:cubicBezTo>
                  <a:cubicBezTo>
                    <a:pt x="61" y="5"/>
                    <a:pt x="66" y="32"/>
                    <a:pt x="57" y="58"/>
                  </a:cubicBezTo>
                  <a:close/>
                </a:path>
              </a:pathLst>
            </a:custGeom>
            <a:solidFill>
              <a:srgbClr val="783C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881">
              <a:extLst>
                <a:ext uri="{FF2B5EF4-FFF2-40B4-BE49-F238E27FC236}">
                  <a16:creationId xmlns:a16="http://schemas.microsoft.com/office/drawing/2014/main" id="{88CD40B9-E664-3A26-5034-0BB406238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0775" y="3113088"/>
              <a:ext cx="68262" cy="61913"/>
            </a:xfrm>
            <a:custGeom>
              <a:avLst/>
              <a:gdLst>
                <a:gd name="T0" fmla="*/ 28 w 202"/>
                <a:gd name="T1" fmla="*/ 143 h 181"/>
                <a:gd name="T2" fmla="*/ 31 w 202"/>
                <a:gd name="T3" fmla="*/ 152 h 181"/>
                <a:gd name="T4" fmla="*/ 36 w 202"/>
                <a:gd name="T5" fmla="*/ 164 h 181"/>
                <a:gd name="T6" fmla="*/ 56 w 202"/>
                <a:gd name="T7" fmla="*/ 175 h 181"/>
                <a:gd name="T8" fmla="*/ 116 w 202"/>
                <a:gd name="T9" fmla="*/ 170 h 181"/>
                <a:gd name="T10" fmla="*/ 146 w 202"/>
                <a:gd name="T11" fmla="*/ 150 h 181"/>
                <a:gd name="T12" fmla="*/ 176 w 202"/>
                <a:gd name="T13" fmla="*/ 136 h 181"/>
                <a:gd name="T14" fmla="*/ 191 w 202"/>
                <a:gd name="T15" fmla="*/ 88 h 181"/>
                <a:gd name="T16" fmla="*/ 199 w 202"/>
                <a:gd name="T17" fmla="*/ 40 h 181"/>
                <a:gd name="T18" fmla="*/ 199 w 202"/>
                <a:gd name="T19" fmla="*/ 7 h 181"/>
                <a:gd name="T20" fmla="*/ 191 w 202"/>
                <a:gd name="T21" fmla="*/ 0 h 181"/>
                <a:gd name="T22" fmla="*/ 188 w 202"/>
                <a:gd name="T23" fmla="*/ 1 h 181"/>
                <a:gd name="T24" fmla="*/ 126 w 202"/>
                <a:gd name="T25" fmla="*/ 83 h 181"/>
                <a:gd name="T26" fmla="*/ 77 w 202"/>
                <a:gd name="T27" fmla="*/ 54 h 181"/>
                <a:gd name="T28" fmla="*/ 27 w 202"/>
                <a:gd name="T29" fmla="*/ 86 h 181"/>
                <a:gd name="T30" fmla="*/ 3 w 202"/>
                <a:gd name="T31" fmla="*/ 53 h 181"/>
                <a:gd name="T32" fmla="*/ 11 w 202"/>
                <a:gd name="T33" fmla="*/ 102 h 181"/>
                <a:gd name="T34" fmla="*/ 22 w 202"/>
                <a:gd name="T35" fmla="*/ 121 h 181"/>
                <a:gd name="T36" fmla="*/ 28 w 202"/>
                <a:gd name="T37" fmla="*/ 14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" h="181">
                  <a:moveTo>
                    <a:pt x="28" y="143"/>
                  </a:moveTo>
                  <a:cubicBezTo>
                    <a:pt x="29" y="146"/>
                    <a:pt x="29" y="149"/>
                    <a:pt x="31" y="152"/>
                  </a:cubicBezTo>
                  <a:cubicBezTo>
                    <a:pt x="32" y="156"/>
                    <a:pt x="34" y="160"/>
                    <a:pt x="36" y="164"/>
                  </a:cubicBezTo>
                  <a:cubicBezTo>
                    <a:pt x="42" y="170"/>
                    <a:pt x="48" y="174"/>
                    <a:pt x="56" y="175"/>
                  </a:cubicBezTo>
                  <a:cubicBezTo>
                    <a:pt x="75" y="181"/>
                    <a:pt x="98" y="180"/>
                    <a:pt x="116" y="170"/>
                  </a:cubicBezTo>
                  <a:cubicBezTo>
                    <a:pt x="127" y="164"/>
                    <a:pt x="135" y="156"/>
                    <a:pt x="146" y="150"/>
                  </a:cubicBezTo>
                  <a:cubicBezTo>
                    <a:pt x="156" y="148"/>
                    <a:pt x="167" y="142"/>
                    <a:pt x="176" y="136"/>
                  </a:cubicBezTo>
                  <a:cubicBezTo>
                    <a:pt x="188" y="124"/>
                    <a:pt x="188" y="104"/>
                    <a:pt x="191" y="88"/>
                  </a:cubicBezTo>
                  <a:lnTo>
                    <a:pt x="199" y="40"/>
                  </a:lnTo>
                  <a:cubicBezTo>
                    <a:pt x="202" y="29"/>
                    <a:pt x="202" y="18"/>
                    <a:pt x="199" y="7"/>
                  </a:cubicBezTo>
                  <a:cubicBezTo>
                    <a:pt x="198" y="3"/>
                    <a:pt x="194" y="0"/>
                    <a:pt x="191" y="0"/>
                  </a:cubicBezTo>
                  <a:cubicBezTo>
                    <a:pt x="190" y="0"/>
                    <a:pt x="188" y="1"/>
                    <a:pt x="188" y="1"/>
                  </a:cubicBezTo>
                  <a:cubicBezTo>
                    <a:pt x="162" y="24"/>
                    <a:pt x="141" y="53"/>
                    <a:pt x="126" y="83"/>
                  </a:cubicBezTo>
                  <a:cubicBezTo>
                    <a:pt x="113" y="68"/>
                    <a:pt x="95" y="58"/>
                    <a:pt x="77" y="54"/>
                  </a:cubicBezTo>
                  <a:cubicBezTo>
                    <a:pt x="54" y="51"/>
                    <a:pt x="34" y="65"/>
                    <a:pt x="27" y="86"/>
                  </a:cubicBezTo>
                  <a:cubicBezTo>
                    <a:pt x="20" y="75"/>
                    <a:pt x="11" y="64"/>
                    <a:pt x="3" y="53"/>
                  </a:cubicBezTo>
                  <a:cubicBezTo>
                    <a:pt x="0" y="70"/>
                    <a:pt x="3" y="86"/>
                    <a:pt x="11" y="102"/>
                  </a:cubicBezTo>
                  <a:cubicBezTo>
                    <a:pt x="14" y="109"/>
                    <a:pt x="18" y="115"/>
                    <a:pt x="22" y="121"/>
                  </a:cubicBezTo>
                  <a:cubicBezTo>
                    <a:pt x="24" y="131"/>
                    <a:pt x="25" y="136"/>
                    <a:pt x="28" y="143"/>
                  </a:cubicBezTo>
                  <a:close/>
                </a:path>
              </a:pathLst>
            </a:custGeom>
            <a:solidFill>
              <a:srgbClr val="1C35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82">
              <a:extLst>
                <a:ext uri="{FF2B5EF4-FFF2-40B4-BE49-F238E27FC236}">
                  <a16:creationId xmlns:a16="http://schemas.microsoft.com/office/drawing/2014/main" id="{A69DCAD5-A7BF-94EA-85F9-FA5CCD0C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1888" y="3122613"/>
              <a:ext cx="15875" cy="22225"/>
            </a:xfrm>
            <a:custGeom>
              <a:avLst/>
              <a:gdLst>
                <a:gd name="T0" fmla="*/ 2 w 48"/>
                <a:gd name="T1" fmla="*/ 50 h 67"/>
                <a:gd name="T2" fmla="*/ 11 w 48"/>
                <a:gd name="T3" fmla="*/ 64 h 67"/>
                <a:gd name="T4" fmla="*/ 28 w 48"/>
                <a:gd name="T5" fmla="*/ 65 h 67"/>
                <a:gd name="T6" fmla="*/ 48 w 48"/>
                <a:gd name="T7" fmla="*/ 51 h 67"/>
                <a:gd name="T8" fmla="*/ 20 w 48"/>
                <a:gd name="T9" fmla="*/ 0 h 67"/>
                <a:gd name="T10" fmla="*/ 2 w 48"/>
                <a:gd name="T11" fmla="*/ 5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67">
                  <a:moveTo>
                    <a:pt x="2" y="50"/>
                  </a:moveTo>
                  <a:cubicBezTo>
                    <a:pt x="2" y="56"/>
                    <a:pt x="6" y="61"/>
                    <a:pt x="11" y="64"/>
                  </a:cubicBezTo>
                  <a:cubicBezTo>
                    <a:pt x="17" y="67"/>
                    <a:pt x="22" y="67"/>
                    <a:pt x="28" y="65"/>
                  </a:cubicBezTo>
                  <a:cubicBezTo>
                    <a:pt x="38" y="63"/>
                    <a:pt x="45" y="61"/>
                    <a:pt x="48" y="51"/>
                  </a:cubicBezTo>
                  <a:cubicBezTo>
                    <a:pt x="46" y="31"/>
                    <a:pt x="36" y="13"/>
                    <a:pt x="20" y="0"/>
                  </a:cubicBezTo>
                  <a:cubicBezTo>
                    <a:pt x="17" y="22"/>
                    <a:pt x="0" y="36"/>
                    <a:pt x="2" y="50"/>
                  </a:cubicBezTo>
                  <a:close/>
                </a:path>
              </a:pathLst>
            </a:custGeom>
            <a:solidFill>
              <a:srgbClr val="783C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83">
              <a:extLst>
                <a:ext uri="{FF2B5EF4-FFF2-40B4-BE49-F238E27FC236}">
                  <a16:creationId xmlns:a16="http://schemas.microsoft.com/office/drawing/2014/main" id="{38D409D1-C769-AEC3-E93A-191299A99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7925" y="3236913"/>
              <a:ext cx="85725" cy="139700"/>
            </a:xfrm>
            <a:custGeom>
              <a:avLst/>
              <a:gdLst>
                <a:gd name="T0" fmla="*/ 6 w 255"/>
                <a:gd name="T1" fmla="*/ 379 h 420"/>
                <a:gd name="T2" fmla="*/ 73 w 255"/>
                <a:gd name="T3" fmla="*/ 411 h 420"/>
                <a:gd name="T4" fmla="*/ 223 w 255"/>
                <a:gd name="T5" fmla="*/ 161 h 420"/>
                <a:gd name="T6" fmla="*/ 255 w 255"/>
                <a:gd name="T7" fmla="*/ 12 h 420"/>
                <a:gd name="T8" fmla="*/ 136 w 255"/>
                <a:gd name="T9" fmla="*/ 0 h 420"/>
                <a:gd name="T10" fmla="*/ 119 w 255"/>
                <a:gd name="T11" fmla="*/ 83 h 420"/>
                <a:gd name="T12" fmla="*/ 81 w 255"/>
                <a:gd name="T13" fmla="*/ 174 h 420"/>
                <a:gd name="T14" fmla="*/ 6 w 255"/>
                <a:gd name="T15" fmla="*/ 379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5" h="420">
                  <a:moveTo>
                    <a:pt x="6" y="379"/>
                  </a:moveTo>
                  <a:cubicBezTo>
                    <a:pt x="0" y="392"/>
                    <a:pt x="63" y="420"/>
                    <a:pt x="73" y="411"/>
                  </a:cubicBezTo>
                  <a:cubicBezTo>
                    <a:pt x="88" y="392"/>
                    <a:pt x="195" y="214"/>
                    <a:pt x="223" y="161"/>
                  </a:cubicBezTo>
                  <a:cubicBezTo>
                    <a:pt x="247" y="118"/>
                    <a:pt x="246" y="100"/>
                    <a:pt x="255" y="12"/>
                  </a:cubicBezTo>
                  <a:cubicBezTo>
                    <a:pt x="237" y="15"/>
                    <a:pt x="147" y="21"/>
                    <a:pt x="136" y="0"/>
                  </a:cubicBezTo>
                  <a:cubicBezTo>
                    <a:pt x="131" y="28"/>
                    <a:pt x="126" y="55"/>
                    <a:pt x="119" y="83"/>
                  </a:cubicBezTo>
                  <a:cubicBezTo>
                    <a:pt x="109" y="114"/>
                    <a:pt x="95" y="126"/>
                    <a:pt x="81" y="174"/>
                  </a:cubicBezTo>
                  <a:cubicBezTo>
                    <a:pt x="74" y="196"/>
                    <a:pt x="55" y="299"/>
                    <a:pt x="6" y="379"/>
                  </a:cubicBezTo>
                  <a:close/>
                </a:path>
              </a:pathLst>
            </a:custGeom>
            <a:solidFill>
              <a:srgbClr val="783C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884">
              <a:extLst>
                <a:ext uri="{FF2B5EF4-FFF2-40B4-BE49-F238E27FC236}">
                  <a16:creationId xmlns:a16="http://schemas.microsoft.com/office/drawing/2014/main" id="{35704E96-ABF9-17AB-BB59-0447E99C84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1725" y="3175001"/>
              <a:ext cx="50800" cy="120650"/>
            </a:xfrm>
            <a:custGeom>
              <a:avLst/>
              <a:gdLst>
                <a:gd name="T0" fmla="*/ 19 w 154"/>
                <a:gd name="T1" fmla="*/ 240 h 357"/>
                <a:gd name="T2" fmla="*/ 56 w 154"/>
                <a:gd name="T3" fmla="*/ 171 h 357"/>
                <a:gd name="T4" fmla="*/ 83 w 154"/>
                <a:gd name="T5" fmla="*/ 38 h 357"/>
                <a:gd name="T6" fmla="*/ 154 w 154"/>
                <a:gd name="T7" fmla="*/ 60 h 357"/>
                <a:gd name="T8" fmla="*/ 136 w 154"/>
                <a:gd name="T9" fmla="*/ 235 h 357"/>
                <a:gd name="T10" fmla="*/ 65 w 154"/>
                <a:gd name="T11" fmla="*/ 355 h 357"/>
                <a:gd name="T12" fmla="*/ 39 w 154"/>
                <a:gd name="T13" fmla="*/ 354 h 357"/>
                <a:gd name="T14" fmla="*/ 3 w 154"/>
                <a:gd name="T15" fmla="*/ 287 h 357"/>
                <a:gd name="T16" fmla="*/ 19 w 154"/>
                <a:gd name="T17" fmla="*/ 2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357">
                  <a:moveTo>
                    <a:pt x="19" y="240"/>
                  </a:moveTo>
                  <a:cubicBezTo>
                    <a:pt x="31" y="216"/>
                    <a:pt x="46" y="194"/>
                    <a:pt x="56" y="171"/>
                  </a:cubicBezTo>
                  <a:cubicBezTo>
                    <a:pt x="72" y="128"/>
                    <a:pt x="82" y="84"/>
                    <a:pt x="83" y="38"/>
                  </a:cubicBezTo>
                  <a:cubicBezTo>
                    <a:pt x="81" y="0"/>
                    <a:pt x="146" y="24"/>
                    <a:pt x="154" y="60"/>
                  </a:cubicBezTo>
                  <a:cubicBezTo>
                    <a:pt x="150" y="118"/>
                    <a:pt x="146" y="177"/>
                    <a:pt x="136" y="235"/>
                  </a:cubicBezTo>
                  <a:cubicBezTo>
                    <a:pt x="127" y="288"/>
                    <a:pt x="131" y="345"/>
                    <a:pt x="65" y="355"/>
                  </a:cubicBezTo>
                  <a:cubicBezTo>
                    <a:pt x="57" y="357"/>
                    <a:pt x="47" y="357"/>
                    <a:pt x="39" y="354"/>
                  </a:cubicBezTo>
                  <a:cubicBezTo>
                    <a:pt x="12" y="345"/>
                    <a:pt x="0" y="315"/>
                    <a:pt x="3" y="287"/>
                  </a:cubicBezTo>
                  <a:cubicBezTo>
                    <a:pt x="5" y="272"/>
                    <a:pt x="11" y="255"/>
                    <a:pt x="19" y="240"/>
                  </a:cubicBezTo>
                  <a:close/>
                </a:path>
              </a:pathLst>
            </a:custGeom>
            <a:solidFill>
              <a:srgbClr val="783C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885">
              <a:extLst>
                <a:ext uri="{FF2B5EF4-FFF2-40B4-BE49-F238E27FC236}">
                  <a16:creationId xmlns:a16="http://schemas.microsoft.com/office/drawing/2014/main" id="{BE88520C-A2C2-3521-A834-E812F9E509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125" y="3144838"/>
              <a:ext cx="46037" cy="58738"/>
            </a:xfrm>
            <a:custGeom>
              <a:avLst/>
              <a:gdLst>
                <a:gd name="T0" fmla="*/ 103 w 137"/>
                <a:gd name="T1" fmla="*/ 98 h 172"/>
                <a:gd name="T2" fmla="*/ 112 w 137"/>
                <a:gd name="T3" fmla="*/ 92 h 172"/>
                <a:gd name="T4" fmla="*/ 112 w 137"/>
                <a:gd name="T5" fmla="*/ 64 h 172"/>
                <a:gd name="T6" fmla="*/ 112 w 137"/>
                <a:gd name="T7" fmla="*/ 64 h 172"/>
                <a:gd name="T8" fmla="*/ 131 w 137"/>
                <a:gd name="T9" fmla="*/ 53 h 172"/>
                <a:gd name="T10" fmla="*/ 130 w 137"/>
                <a:gd name="T11" fmla="*/ 33 h 172"/>
                <a:gd name="T12" fmla="*/ 130 w 137"/>
                <a:gd name="T13" fmla="*/ 33 h 172"/>
                <a:gd name="T14" fmla="*/ 123 w 137"/>
                <a:gd name="T15" fmla="*/ 30 h 172"/>
                <a:gd name="T16" fmla="*/ 82 w 137"/>
                <a:gd name="T17" fmla="*/ 32 h 172"/>
                <a:gd name="T18" fmla="*/ 95 w 137"/>
                <a:gd name="T19" fmla="*/ 14 h 172"/>
                <a:gd name="T20" fmla="*/ 80 w 137"/>
                <a:gd name="T21" fmla="*/ 5 h 172"/>
                <a:gd name="T22" fmla="*/ 39 w 137"/>
                <a:gd name="T23" fmla="*/ 30 h 172"/>
                <a:gd name="T24" fmla="*/ 13 w 137"/>
                <a:gd name="T25" fmla="*/ 69 h 172"/>
                <a:gd name="T26" fmla="*/ 2 w 137"/>
                <a:gd name="T27" fmla="*/ 104 h 172"/>
                <a:gd name="T28" fmla="*/ 23 w 137"/>
                <a:gd name="T29" fmla="*/ 157 h 172"/>
                <a:gd name="T30" fmla="*/ 71 w 137"/>
                <a:gd name="T31" fmla="*/ 160 h 172"/>
                <a:gd name="T32" fmla="*/ 80 w 137"/>
                <a:gd name="T33" fmla="*/ 133 h 172"/>
                <a:gd name="T34" fmla="*/ 96 w 137"/>
                <a:gd name="T35" fmla="*/ 110 h 172"/>
                <a:gd name="T36" fmla="*/ 103 w 137"/>
                <a:gd name="T37" fmla="*/ 98 h 172"/>
                <a:gd name="T38" fmla="*/ 103 w 137"/>
                <a:gd name="T39" fmla="*/ 9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7" h="172">
                  <a:moveTo>
                    <a:pt x="103" y="98"/>
                  </a:moveTo>
                  <a:cubicBezTo>
                    <a:pt x="106" y="96"/>
                    <a:pt x="109" y="94"/>
                    <a:pt x="112" y="92"/>
                  </a:cubicBezTo>
                  <a:cubicBezTo>
                    <a:pt x="120" y="83"/>
                    <a:pt x="120" y="71"/>
                    <a:pt x="112" y="64"/>
                  </a:cubicBezTo>
                  <a:cubicBezTo>
                    <a:pt x="112" y="64"/>
                    <a:pt x="112" y="64"/>
                    <a:pt x="112" y="64"/>
                  </a:cubicBezTo>
                  <a:cubicBezTo>
                    <a:pt x="119" y="62"/>
                    <a:pt x="126" y="59"/>
                    <a:pt x="131" y="53"/>
                  </a:cubicBezTo>
                  <a:cubicBezTo>
                    <a:pt x="137" y="47"/>
                    <a:pt x="135" y="37"/>
                    <a:pt x="130" y="33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127" y="32"/>
                    <a:pt x="126" y="30"/>
                    <a:pt x="123" y="30"/>
                  </a:cubicBezTo>
                  <a:cubicBezTo>
                    <a:pt x="109" y="30"/>
                    <a:pt x="96" y="30"/>
                    <a:pt x="82" y="32"/>
                  </a:cubicBezTo>
                  <a:cubicBezTo>
                    <a:pt x="88" y="26"/>
                    <a:pt x="94" y="23"/>
                    <a:pt x="95" y="14"/>
                  </a:cubicBezTo>
                  <a:cubicBezTo>
                    <a:pt x="96" y="4"/>
                    <a:pt x="89" y="0"/>
                    <a:pt x="80" y="5"/>
                  </a:cubicBezTo>
                  <a:cubicBezTo>
                    <a:pt x="70" y="11"/>
                    <a:pt x="53" y="20"/>
                    <a:pt x="39" y="30"/>
                  </a:cubicBezTo>
                  <a:cubicBezTo>
                    <a:pt x="27" y="40"/>
                    <a:pt x="18" y="54"/>
                    <a:pt x="13" y="69"/>
                  </a:cubicBezTo>
                  <a:cubicBezTo>
                    <a:pt x="7" y="80"/>
                    <a:pt x="4" y="93"/>
                    <a:pt x="2" y="104"/>
                  </a:cubicBezTo>
                  <a:cubicBezTo>
                    <a:pt x="0" y="121"/>
                    <a:pt x="7" y="147"/>
                    <a:pt x="23" y="157"/>
                  </a:cubicBezTo>
                  <a:cubicBezTo>
                    <a:pt x="25" y="158"/>
                    <a:pt x="70" y="172"/>
                    <a:pt x="71" y="160"/>
                  </a:cubicBezTo>
                  <a:cubicBezTo>
                    <a:pt x="73" y="151"/>
                    <a:pt x="75" y="142"/>
                    <a:pt x="80" y="133"/>
                  </a:cubicBezTo>
                  <a:cubicBezTo>
                    <a:pt x="84" y="125"/>
                    <a:pt x="92" y="118"/>
                    <a:pt x="96" y="110"/>
                  </a:cubicBezTo>
                  <a:cubicBezTo>
                    <a:pt x="98" y="107"/>
                    <a:pt x="99" y="103"/>
                    <a:pt x="103" y="98"/>
                  </a:cubicBezTo>
                  <a:cubicBezTo>
                    <a:pt x="102" y="98"/>
                    <a:pt x="102" y="98"/>
                    <a:pt x="103" y="98"/>
                  </a:cubicBezTo>
                  <a:close/>
                </a:path>
              </a:pathLst>
            </a:custGeom>
            <a:solidFill>
              <a:srgbClr val="783C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886">
              <a:extLst>
                <a:ext uri="{FF2B5EF4-FFF2-40B4-BE49-F238E27FC236}">
                  <a16:creationId xmlns:a16="http://schemas.microsoft.com/office/drawing/2014/main" id="{C4FBE5EC-2D80-E997-1154-41D05ED67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8363" y="3748088"/>
              <a:ext cx="44450" cy="103188"/>
            </a:xfrm>
            <a:custGeom>
              <a:avLst/>
              <a:gdLst>
                <a:gd name="T0" fmla="*/ 2 w 134"/>
                <a:gd name="T1" fmla="*/ 193 h 303"/>
                <a:gd name="T2" fmla="*/ 0 w 134"/>
                <a:gd name="T3" fmla="*/ 206 h 303"/>
                <a:gd name="T4" fmla="*/ 28 w 134"/>
                <a:gd name="T5" fmla="*/ 267 h 303"/>
                <a:gd name="T6" fmla="*/ 50 w 134"/>
                <a:gd name="T7" fmla="*/ 285 h 303"/>
                <a:gd name="T8" fmla="*/ 126 w 134"/>
                <a:gd name="T9" fmla="*/ 246 h 303"/>
                <a:gd name="T10" fmla="*/ 134 w 134"/>
                <a:gd name="T11" fmla="*/ 202 h 303"/>
                <a:gd name="T12" fmla="*/ 124 w 134"/>
                <a:gd name="T13" fmla="*/ 150 h 303"/>
                <a:gd name="T14" fmla="*/ 123 w 134"/>
                <a:gd name="T15" fmla="*/ 78 h 303"/>
                <a:gd name="T16" fmla="*/ 89 w 134"/>
                <a:gd name="T17" fmla="*/ 19 h 303"/>
                <a:gd name="T18" fmla="*/ 64 w 134"/>
                <a:gd name="T19" fmla="*/ 0 h 303"/>
                <a:gd name="T20" fmla="*/ 53 w 134"/>
                <a:gd name="T21" fmla="*/ 2 h 303"/>
                <a:gd name="T22" fmla="*/ 20 w 134"/>
                <a:gd name="T23" fmla="*/ 37 h 303"/>
                <a:gd name="T24" fmla="*/ 13 w 134"/>
                <a:gd name="T25" fmla="*/ 147 h 303"/>
                <a:gd name="T26" fmla="*/ 2 w 134"/>
                <a:gd name="T27" fmla="*/ 19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4" h="303">
                  <a:moveTo>
                    <a:pt x="2" y="193"/>
                  </a:moveTo>
                  <a:cubicBezTo>
                    <a:pt x="2" y="197"/>
                    <a:pt x="0" y="202"/>
                    <a:pt x="0" y="206"/>
                  </a:cubicBezTo>
                  <a:cubicBezTo>
                    <a:pt x="3" y="228"/>
                    <a:pt x="13" y="250"/>
                    <a:pt x="28" y="267"/>
                  </a:cubicBezTo>
                  <a:cubicBezTo>
                    <a:pt x="34" y="274"/>
                    <a:pt x="42" y="281"/>
                    <a:pt x="50" y="285"/>
                  </a:cubicBezTo>
                  <a:cubicBezTo>
                    <a:pt x="84" y="303"/>
                    <a:pt x="117" y="278"/>
                    <a:pt x="126" y="246"/>
                  </a:cubicBezTo>
                  <a:cubicBezTo>
                    <a:pt x="130" y="231"/>
                    <a:pt x="133" y="217"/>
                    <a:pt x="134" y="202"/>
                  </a:cubicBezTo>
                  <a:cubicBezTo>
                    <a:pt x="133" y="185"/>
                    <a:pt x="130" y="167"/>
                    <a:pt x="124" y="150"/>
                  </a:cubicBezTo>
                  <a:cubicBezTo>
                    <a:pt x="121" y="126"/>
                    <a:pt x="128" y="101"/>
                    <a:pt x="123" y="78"/>
                  </a:cubicBezTo>
                  <a:cubicBezTo>
                    <a:pt x="117" y="57"/>
                    <a:pt x="101" y="37"/>
                    <a:pt x="89" y="19"/>
                  </a:cubicBezTo>
                  <a:cubicBezTo>
                    <a:pt x="84" y="9"/>
                    <a:pt x="75" y="0"/>
                    <a:pt x="64" y="0"/>
                  </a:cubicBezTo>
                  <a:cubicBezTo>
                    <a:pt x="60" y="0"/>
                    <a:pt x="56" y="1"/>
                    <a:pt x="53" y="2"/>
                  </a:cubicBezTo>
                  <a:cubicBezTo>
                    <a:pt x="38" y="9"/>
                    <a:pt x="27" y="22"/>
                    <a:pt x="20" y="37"/>
                  </a:cubicBezTo>
                  <a:cubicBezTo>
                    <a:pt x="6" y="72"/>
                    <a:pt x="18" y="111"/>
                    <a:pt x="13" y="147"/>
                  </a:cubicBezTo>
                  <a:cubicBezTo>
                    <a:pt x="10" y="164"/>
                    <a:pt x="3" y="178"/>
                    <a:pt x="2" y="193"/>
                  </a:cubicBezTo>
                  <a:close/>
                </a:path>
              </a:pathLst>
            </a:custGeom>
            <a:solidFill>
              <a:srgbClr val="1C35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887">
              <a:extLst>
                <a:ext uri="{FF2B5EF4-FFF2-40B4-BE49-F238E27FC236}">
                  <a16:creationId xmlns:a16="http://schemas.microsoft.com/office/drawing/2014/main" id="{805222B3-A2DA-2698-0C12-DB5915E38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6300" y="3754438"/>
              <a:ext cx="28575" cy="61913"/>
            </a:xfrm>
            <a:custGeom>
              <a:avLst/>
              <a:gdLst>
                <a:gd name="T0" fmla="*/ 4 w 88"/>
                <a:gd name="T1" fmla="*/ 106 h 181"/>
                <a:gd name="T2" fmla="*/ 21 w 88"/>
                <a:gd name="T3" fmla="*/ 162 h 181"/>
                <a:gd name="T4" fmla="*/ 43 w 88"/>
                <a:gd name="T5" fmla="*/ 178 h 181"/>
                <a:gd name="T6" fmla="*/ 86 w 88"/>
                <a:gd name="T7" fmla="*/ 81 h 181"/>
                <a:gd name="T8" fmla="*/ 39 w 88"/>
                <a:gd name="T9" fmla="*/ 3 h 181"/>
                <a:gd name="T10" fmla="*/ 3 w 88"/>
                <a:gd name="T11" fmla="*/ 24 h 181"/>
                <a:gd name="T12" fmla="*/ 4 w 88"/>
                <a:gd name="T13" fmla="*/ 63 h 181"/>
                <a:gd name="T14" fmla="*/ 4 w 88"/>
                <a:gd name="T15" fmla="*/ 10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81">
                  <a:moveTo>
                    <a:pt x="4" y="106"/>
                  </a:moveTo>
                  <a:cubicBezTo>
                    <a:pt x="4" y="125"/>
                    <a:pt x="10" y="145"/>
                    <a:pt x="21" y="162"/>
                  </a:cubicBezTo>
                  <a:cubicBezTo>
                    <a:pt x="25" y="170"/>
                    <a:pt x="34" y="177"/>
                    <a:pt x="43" y="178"/>
                  </a:cubicBezTo>
                  <a:cubicBezTo>
                    <a:pt x="84" y="181"/>
                    <a:pt x="88" y="106"/>
                    <a:pt x="86" y="81"/>
                  </a:cubicBezTo>
                  <a:cubicBezTo>
                    <a:pt x="86" y="50"/>
                    <a:pt x="78" y="7"/>
                    <a:pt x="39" y="3"/>
                  </a:cubicBezTo>
                  <a:cubicBezTo>
                    <a:pt x="24" y="0"/>
                    <a:pt x="8" y="8"/>
                    <a:pt x="3" y="24"/>
                  </a:cubicBezTo>
                  <a:cubicBezTo>
                    <a:pt x="0" y="35"/>
                    <a:pt x="6" y="52"/>
                    <a:pt x="4" y="63"/>
                  </a:cubicBezTo>
                  <a:cubicBezTo>
                    <a:pt x="4" y="78"/>
                    <a:pt x="4" y="92"/>
                    <a:pt x="4" y="106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888">
              <a:extLst>
                <a:ext uri="{FF2B5EF4-FFF2-40B4-BE49-F238E27FC236}">
                  <a16:creationId xmlns:a16="http://schemas.microsoft.com/office/drawing/2014/main" id="{FF0C2C1E-F929-FDBD-CEA2-6D7895126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2013" y="3678238"/>
              <a:ext cx="38100" cy="107950"/>
            </a:xfrm>
            <a:custGeom>
              <a:avLst/>
              <a:gdLst>
                <a:gd name="T0" fmla="*/ 0 w 114"/>
                <a:gd name="T1" fmla="*/ 11 h 319"/>
                <a:gd name="T2" fmla="*/ 46 w 114"/>
                <a:gd name="T3" fmla="*/ 319 h 319"/>
                <a:gd name="T4" fmla="*/ 114 w 114"/>
                <a:gd name="T5" fmla="*/ 319 h 319"/>
                <a:gd name="T6" fmla="*/ 106 w 114"/>
                <a:gd name="T7" fmla="*/ 0 h 319"/>
                <a:gd name="T8" fmla="*/ 0 w 114"/>
                <a:gd name="T9" fmla="*/ 11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319">
                  <a:moveTo>
                    <a:pt x="0" y="11"/>
                  </a:moveTo>
                  <a:cubicBezTo>
                    <a:pt x="0" y="19"/>
                    <a:pt x="46" y="319"/>
                    <a:pt x="46" y="319"/>
                  </a:cubicBezTo>
                  <a:lnTo>
                    <a:pt x="114" y="319"/>
                  </a:lnTo>
                  <a:lnTo>
                    <a:pt x="106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889">
              <a:extLst>
                <a:ext uri="{FF2B5EF4-FFF2-40B4-BE49-F238E27FC236}">
                  <a16:creationId xmlns:a16="http://schemas.microsoft.com/office/drawing/2014/main" id="{AEBA8544-4E6E-8660-3A17-58EAF36DE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8525" y="3743326"/>
              <a:ext cx="82550" cy="53975"/>
            </a:xfrm>
            <a:custGeom>
              <a:avLst/>
              <a:gdLst>
                <a:gd name="T0" fmla="*/ 235 w 249"/>
                <a:gd name="T1" fmla="*/ 101 h 160"/>
                <a:gd name="T2" fmla="*/ 106 w 249"/>
                <a:gd name="T3" fmla="*/ 18 h 160"/>
                <a:gd name="T4" fmla="*/ 96 w 249"/>
                <a:gd name="T5" fmla="*/ 12 h 160"/>
                <a:gd name="T6" fmla="*/ 88 w 249"/>
                <a:gd name="T7" fmla="*/ 11 h 160"/>
                <a:gd name="T8" fmla="*/ 19 w 249"/>
                <a:gd name="T9" fmla="*/ 2 h 160"/>
                <a:gd name="T10" fmla="*/ 19 w 249"/>
                <a:gd name="T11" fmla="*/ 104 h 160"/>
                <a:gd name="T12" fmla="*/ 85 w 249"/>
                <a:gd name="T13" fmla="*/ 115 h 160"/>
                <a:gd name="T14" fmla="*/ 114 w 249"/>
                <a:gd name="T15" fmla="*/ 133 h 160"/>
                <a:gd name="T16" fmla="*/ 244 w 249"/>
                <a:gd name="T17" fmla="*/ 128 h 160"/>
                <a:gd name="T18" fmla="*/ 235 w 249"/>
                <a:gd name="T19" fmla="*/ 10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" h="160">
                  <a:moveTo>
                    <a:pt x="235" y="101"/>
                  </a:moveTo>
                  <a:cubicBezTo>
                    <a:pt x="191" y="76"/>
                    <a:pt x="148" y="48"/>
                    <a:pt x="106" y="18"/>
                  </a:cubicBezTo>
                  <a:cubicBezTo>
                    <a:pt x="103" y="15"/>
                    <a:pt x="100" y="14"/>
                    <a:pt x="96" y="12"/>
                  </a:cubicBezTo>
                  <a:cubicBezTo>
                    <a:pt x="93" y="12"/>
                    <a:pt x="90" y="11"/>
                    <a:pt x="88" y="11"/>
                  </a:cubicBezTo>
                  <a:cubicBezTo>
                    <a:pt x="64" y="9"/>
                    <a:pt x="43" y="0"/>
                    <a:pt x="19" y="2"/>
                  </a:cubicBezTo>
                  <a:cubicBezTo>
                    <a:pt x="14" y="25"/>
                    <a:pt x="0" y="46"/>
                    <a:pt x="19" y="104"/>
                  </a:cubicBezTo>
                  <a:cubicBezTo>
                    <a:pt x="35" y="114"/>
                    <a:pt x="68" y="107"/>
                    <a:pt x="85" y="115"/>
                  </a:cubicBezTo>
                  <a:cubicBezTo>
                    <a:pt x="96" y="121"/>
                    <a:pt x="104" y="128"/>
                    <a:pt x="114" y="133"/>
                  </a:cubicBezTo>
                  <a:cubicBezTo>
                    <a:pt x="143" y="149"/>
                    <a:pt x="238" y="160"/>
                    <a:pt x="244" y="128"/>
                  </a:cubicBezTo>
                  <a:cubicBezTo>
                    <a:pt x="249" y="117"/>
                    <a:pt x="245" y="107"/>
                    <a:pt x="235" y="101"/>
                  </a:cubicBezTo>
                  <a:close/>
                </a:path>
              </a:pathLst>
            </a:custGeom>
            <a:solidFill>
              <a:srgbClr val="1C35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890">
              <a:extLst>
                <a:ext uri="{FF2B5EF4-FFF2-40B4-BE49-F238E27FC236}">
                  <a16:creationId xmlns:a16="http://schemas.microsoft.com/office/drawing/2014/main" id="{69A23915-2E30-7A09-C971-75BE4C84A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6938" y="3729038"/>
              <a:ext cx="74612" cy="46038"/>
            </a:xfrm>
            <a:custGeom>
              <a:avLst/>
              <a:gdLst>
                <a:gd name="T0" fmla="*/ 141 w 226"/>
                <a:gd name="T1" fmla="*/ 130 h 139"/>
                <a:gd name="T2" fmla="*/ 187 w 226"/>
                <a:gd name="T3" fmla="*/ 113 h 139"/>
                <a:gd name="T4" fmla="*/ 109 w 226"/>
                <a:gd name="T5" fmla="*/ 20 h 139"/>
                <a:gd name="T6" fmla="*/ 28 w 226"/>
                <a:gd name="T7" fmla="*/ 39 h 139"/>
                <a:gd name="T8" fmla="*/ 141 w 226"/>
                <a:gd name="T9" fmla="*/ 13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139">
                  <a:moveTo>
                    <a:pt x="141" y="130"/>
                  </a:moveTo>
                  <a:cubicBezTo>
                    <a:pt x="176" y="139"/>
                    <a:pt x="226" y="137"/>
                    <a:pt x="187" y="113"/>
                  </a:cubicBezTo>
                  <a:cubicBezTo>
                    <a:pt x="148" y="89"/>
                    <a:pt x="102" y="63"/>
                    <a:pt x="109" y="20"/>
                  </a:cubicBezTo>
                  <a:cubicBezTo>
                    <a:pt x="87" y="0"/>
                    <a:pt x="52" y="0"/>
                    <a:pt x="28" y="39"/>
                  </a:cubicBezTo>
                  <a:cubicBezTo>
                    <a:pt x="0" y="98"/>
                    <a:pt x="106" y="120"/>
                    <a:pt x="141" y="130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891">
              <a:extLst>
                <a:ext uri="{FF2B5EF4-FFF2-40B4-BE49-F238E27FC236}">
                  <a16:creationId xmlns:a16="http://schemas.microsoft.com/office/drawing/2014/main" id="{7F159120-0738-1707-6483-5BACC9C17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4875" y="3641726"/>
              <a:ext cx="39687" cy="103188"/>
            </a:xfrm>
            <a:custGeom>
              <a:avLst/>
              <a:gdLst>
                <a:gd name="T0" fmla="*/ 117 w 117"/>
                <a:gd name="T1" fmla="*/ 0 h 305"/>
                <a:gd name="T2" fmla="*/ 81 w 117"/>
                <a:gd name="T3" fmla="*/ 305 h 305"/>
                <a:gd name="T4" fmla="*/ 0 w 117"/>
                <a:gd name="T5" fmla="*/ 305 h 305"/>
                <a:gd name="T6" fmla="*/ 7 w 117"/>
                <a:gd name="T7" fmla="*/ 24 h 305"/>
                <a:gd name="T8" fmla="*/ 117 w 117"/>
                <a:gd name="T9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305">
                  <a:moveTo>
                    <a:pt x="117" y="0"/>
                  </a:moveTo>
                  <a:lnTo>
                    <a:pt x="81" y="305"/>
                  </a:lnTo>
                  <a:lnTo>
                    <a:pt x="0" y="305"/>
                  </a:lnTo>
                  <a:lnTo>
                    <a:pt x="7" y="24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892">
              <a:extLst>
                <a:ext uri="{FF2B5EF4-FFF2-40B4-BE49-F238E27FC236}">
                  <a16:creationId xmlns:a16="http://schemas.microsoft.com/office/drawing/2014/main" id="{7C3792A9-331C-0453-047F-204772EE4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7400" y="3309938"/>
              <a:ext cx="206375" cy="417513"/>
            </a:xfrm>
            <a:custGeom>
              <a:avLst/>
              <a:gdLst>
                <a:gd name="T0" fmla="*/ 552 w 621"/>
                <a:gd name="T1" fmla="*/ 82 h 1242"/>
                <a:gd name="T2" fmla="*/ 238 w 621"/>
                <a:gd name="T3" fmla="*/ 39 h 1242"/>
                <a:gd name="T4" fmla="*/ 221 w 621"/>
                <a:gd name="T5" fmla="*/ 1242 h 1242"/>
                <a:gd name="T6" fmla="*/ 348 w 621"/>
                <a:gd name="T7" fmla="*/ 1242 h 1242"/>
                <a:gd name="T8" fmla="*/ 352 w 621"/>
                <a:gd name="T9" fmla="*/ 680 h 1242"/>
                <a:gd name="T10" fmla="*/ 350 w 621"/>
                <a:gd name="T11" fmla="*/ 1201 h 1242"/>
                <a:gd name="T12" fmla="*/ 466 w 621"/>
                <a:gd name="T13" fmla="*/ 1205 h 1242"/>
                <a:gd name="T14" fmla="*/ 552 w 621"/>
                <a:gd name="T15" fmla="*/ 82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1" h="1242">
                  <a:moveTo>
                    <a:pt x="552" y="82"/>
                  </a:moveTo>
                  <a:cubicBezTo>
                    <a:pt x="551" y="63"/>
                    <a:pt x="313" y="52"/>
                    <a:pt x="238" y="39"/>
                  </a:cubicBezTo>
                  <a:cubicBezTo>
                    <a:pt x="0" y="0"/>
                    <a:pt x="129" y="836"/>
                    <a:pt x="221" y="1242"/>
                  </a:cubicBezTo>
                  <a:lnTo>
                    <a:pt x="348" y="1242"/>
                  </a:lnTo>
                  <a:cubicBezTo>
                    <a:pt x="330" y="939"/>
                    <a:pt x="335" y="983"/>
                    <a:pt x="352" y="680"/>
                  </a:cubicBezTo>
                  <a:lnTo>
                    <a:pt x="350" y="1201"/>
                  </a:lnTo>
                  <a:lnTo>
                    <a:pt x="466" y="1205"/>
                  </a:lnTo>
                  <a:cubicBezTo>
                    <a:pt x="466" y="1205"/>
                    <a:pt x="621" y="343"/>
                    <a:pt x="552" y="82"/>
                  </a:cubicBezTo>
                  <a:close/>
                </a:path>
              </a:pathLst>
            </a:custGeom>
            <a:solidFill>
              <a:srgbClr val="1C35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893">
              <a:extLst>
                <a:ext uri="{FF2B5EF4-FFF2-40B4-BE49-F238E27FC236}">
                  <a16:creationId xmlns:a16="http://schemas.microsoft.com/office/drawing/2014/main" id="{5E2B9558-51CD-81EA-A7CB-CE09CE841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7563" y="3386138"/>
              <a:ext cx="608012" cy="200025"/>
            </a:xfrm>
            <a:custGeom>
              <a:avLst/>
              <a:gdLst>
                <a:gd name="T0" fmla="*/ 1228 w 1825"/>
                <a:gd name="T1" fmla="*/ 597 h 597"/>
                <a:gd name="T2" fmla="*/ 1825 w 1825"/>
                <a:gd name="T3" fmla="*/ 0 h 597"/>
                <a:gd name="T4" fmla="*/ 597 w 1825"/>
                <a:gd name="T5" fmla="*/ 0 h 597"/>
                <a:gd name="T6" fmla="*/ 0 w 1825"/>
                <a:gd name="T7" fmla="*/ 597 h 597"/>
                <a:gd name="T8" fmla="*/ 1228 w 1825"/>
                <a:gd name="T9" fmla="*/ 597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5" h="597">
                  <a:moveTo>
                    <a:pt x="1228" y="597"/>
                  </a:moveTo>
                  <a:lnTo>
                    <a:pt x="1825" y="0"/>
                  </a:lnTo>
                  <a:lnTo>
                    <a:pt x="597" y="0"/>
                  </a:lnTo>
                  <a:lnTo>
                    <a:pt x="0" y="597"/>
                  </a:lnTo>
                  <a:lnTo>
                    <a:pt x="1228" y="597"/>
                  </a:lnTo>
                  <a:close/>
                </a:path>
              </a:pathLst>
            </a:custGeom>
            <a:solidFill>
              <a:srgbClr val="008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1894">
              <a:extLst>
                <a:ext uri="{FF2B5EF4-FFF2-40B4-BE49-F238E27FC236}">
                  <a16:creationId xmlns:a16="http://schemas.microsoft.com/office/drawing/2014/main" id="{EF9FBBC2-E5F7-77F7-5319-6BB6A4071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7563" y="3586163"/>
              <a:ext cx="407987" cy="41275"/>
            </a:xfrm>
            <a:prstGeom prst="rect">
              <a:avLst/>
            </a:prstGeom>
            <a:solidFill>
              <a:srgbClr val="1C35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895">
              <a:extLst>
                <a:ext uri="{FF2B5EF4-FFF2-40B4-BE49-F238E27FC236}">
                  <a16:creationId xmlns:a16="http://schemas.microsoft.com/office/drawing/2014/main" id="{9A6B06CC-3589-6CD2-61B5-771C9B71E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5550" y="3386138"/>
              <a:ext cx="200025" cy="241300"/>
            </a:xfrm>
            <a:custGeom>
              <a:avLst/>
              <a:gdLst>
                <a:gd name="T0" fmla="*/ 0 w 597"/>
                <a:gd name="T1" fmla="*/ 719 h 719"/>
                <a:gd name="T2" fmla="*/ 597 w 597"/>
                <a:gd name="T3" fmla="*/ 121 h 719"/>
                <a:gd name="T4" fmla="*/ 597 w 597"/>
                <a:gd name="T5" fmla="*/ 0 h 719"/>
                <a:gd name="T6" fmla="*/ 0 w 597"/>
                <a:gd name="T7" fmla="*/ 597 h 719"/>
                <a:gd name="T8" fmla="*/ 0 w 597"/>
                <a:gd name="T9" fmla="*/ 719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7" h="719">
                  <a:moveTo>
                    <a:pt x="0" y="719"/>
                  </a:moveTo>
                  <a:lnTo>
                    <a:pt x="597" y="121"/>
                  </a:lnTo>
                  <a:lnTo>
                    <a:pt x="597" y="0"/>
                  </a:lnTo>
                  <a:lnTo>
                    <a:pt x="0" y="597"/>
                  </a:lnTo>
                  <a:lnTo>
                    <a:pt x="0" y="719"/>
                  </a:lnTo>
                  <a:close/>
                </a:path>
              </a:pathLst>
            </a:custGeom>
            <a:solidFill>
              <a:srgbClr val="1C35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896">
              <a:extLst>
                <a:ext uri="{FF2B5EF4-FFF2-40B4-BE49-F238E27FC236}">
                  <a16:creationId xmlns:a16="http://schemas.microsoft.com/office/drawing/2014/main" id="{356F523F-F8D4-80C7-0C94-3B19DE6CEA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4075" y="3392488"/>
              <a:ext cx="538162" cy="177800"/>
            </a:xfrm>
            <a:custGeom>
              <a:avLst/>
              <a:gdLst>
                <a:gd name="T0" fmla="*/ 1087 w 1614"/>
                <a:gd name="T1" fmla="*/ 528 h 528"/>
                <a:gd name="T2" fmla="*/ 1614 w 1614"/>
                <a:gd name="T3" fmla="*/ 0 h 528"/>
                <a:gd name="T4" fmla="*/ 528 w 1614"/>
                <a:gd name="T5" fmla="*/ 0 h 528"/>
                <a:gd name="T6" fmla="*/ 0 w 1614"/>
                <a:gd name="T7" fmla="*/ 528 h 528"/>
                <a:gd name="T8" fmla="*/ 1087 w 1614"/>
                <a:gd name="T9" fmla="*/ 528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4" h="528">
                  <a:moveTo>
                    <a:pt x="1087" y="528"/>
                  </a:moveTo>
                  <a:lnTo>
                    <a:pt x="1614" y="0"/>
                  </a:lnTo>
                  <a:lnTo>
                    <a:pt x="528" y="0"/>
                  </a:lnTo>
                  <a:lnTo>
                    <a:pt x="0" y="528"/>
                  </a:lnTo>
                  <a:lnTo>
                    <a:pt x="1087" y="5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897">
              <a:extLst>
                <a:ext uri="{FF2B5EF4-FFF2-40B4-BE49-F238E27FC236}">
                  <a16:creationId xmlns:a16="http://schemas.microsoft.com/office/drawing/2014/main" id="{7A0D9FFA-F0E8-2E01-0D75-7D8B8AA52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9350" y="3357563"/>
              <a:ext cx="53975" cy="58738"/>
            </a:xfrm>
            <a:custGeom>
              <a:avLst/>
              <a:gdLst>
                <a:gd name="T0" fmla="*/ 28 w 160"/>
                <a:gd name="T1" fmla="*/ 52 h 173"/>
                <a:gd name="T2" fmla="*/ 11 w 160"/>
                <a:gd name="T3" fmla="*/ 95 h 173"/>
                <a:gd name="T4" fmla="*/ 2 w 160"/>
                <a:gd name="T5" fmla="*/ 152 h 173"/>
                <a:gd name="T6" fmla="*/ 35 w 160"/>
                <a:gd name="T7" fmla="*/ 173 h 173"/>
                <a:gd name="T8" fmla="*/ 89 w 160"/>
                <a:gd name="T9" fmla="*/ 127 h 173"/>
                <a:gd name="T10" fmla="*/ 118 w 160"/>
                <a:gd name="T11" fmla="*/ 113 h 173"/>
                <a:gd name="T12" fmla="*/ 160 w 160"/>
                <a:gd name="T13" fmla="*/ 27 h 173"/>
                <a:gd name="T14" fmla="*/ 139 w 160"/>
                <a:gd name="T15" fmla="*/ 10 h 173"/>
                <a:gd name="T16" fmla="*/ 86 w 160"/>
                <a:gd name="T17" fmla="*/ 21 h 173"/>
                <a:gd name="T18" fmla="*/ 28 w 160"/>
                <a:gd name="T19" fmla="*/ 5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0" h="173">
                  <a:moveTo>
                    <a:pt x="28" y="52"/>
                  </a:moveTo>
                  <a:cubicBezTo>
                    <a:pt x="18" y="64"/>
                    <a:pt x="13" y="80"/>
                    <a:pt x="11" y="95"/>
                  </a:cubicBezTo>
                  <a:cubicBezTo>
                    <a:pt x="8" y="113"/>
                    <a:pt x="0" y="133"/>
                    <a:pt x="2" y="152"/>
                  </a:cubicBezTo>
                  <a:cubicBezTo>
                    <a:pt x="3" y="171"/>
                    <a:pt x="18" y="173"/>
                    <a:pt x="35" y="173"/>
                  </a:cubicBezTo>
                  <a:cubicBezTo>
                    <a:pt x="67" y="173"/>
                    <a:pt x="70" y="145"/>
                    <a:pt x="89" y="127"/>
                  </a:cubicBezTo>
                  <a:cubicBezTo>
                    <a:pt x="98" y="119"/>
                    <a:pt x="109" y="120"/>
                    <a:pt x="118" y="113"/>
                  </a:cubicBezTo>
                  <a:cubicBezTo>
                    <a:pt x="145" y="92"/>
                    <a:pt x="160" y="60"/>
                    <a:pt x="160" y="27"/>
                  </a:cubicBezTo>
                  <a:cubicBezTo>
                    <a:pt x="157" y="18"/>
                    <a:pt x="148" y="14"/>
                    <a:pt x="139" y="10"/>
                  </a:cubicBezTo>
                  <a:cubicBezTo>
                    <a:pt x="121" y="0"/>
                    <a:pt x="99" y="6"/>
                    <a:pt x="86" y="21"/>
                  </a:cubicBezTo>
                  <a:cubicBezTo>
                    <a:pt x="68" y="35"/>
                    <a:pt x="43" y="36"/>
                    <a:pt x="28" y="52"/>
                  </a:cubicBezTo>
                  <a:close/>
                </a:path>
              </a:pathLst>
            </a:custGeom>
            <a:solidFill>
              <a:srgbClr val="783C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898">
              <a:extLst>
                <a:ext uri="{FF2B5EF4-FFF2-40B4-BE49-F238E27FC236}">
                  <a16:creationId xmlns:a16="http://schemas.microsoft.com/office/drawing/2014/main" id="{A612B10B-E6DF-ACC5-52A1-876AFF100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8538" y="3308351"/>
              <a:ext cx="112712" cy="90488"/>
            </a:xfrm>
            <a:custGeom>
              <a:avLst/>
              <a:gdLst>
                <a:gd name="T0" fmla="*/ 312 w 340"/>
                <a:gd name="T1" fmla="*/ 207 h 270"/>
                <a:gd name="T2" fmla="*/ 96 w 340"/>
                <a:gd name="T3" fmla="*/ 0 h 270"/>
                <a:gd name="T4" fmla="*/ 86 w 340"/>
                <a:gd name="T5" fmla="*/ 149 h 270"/>
                <a:gd name="T6" fmla="*/ 273 w 340"/>
                <a:gd name="T7" fmla="*/ 270 h 270"/>
                <a:gd name="T8" fmla="*/ 312 w 340"/>
                <a:gd name="T9" fmla="*/ 207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270">
                  <a:moveTo>
                    <a:pt x="312" y="207"/>
                  </a:moveTo>
                  <a:cubicBezTo>
                    <a:pt x="200" y="121"/>
                    <a:pt x="199" y="46"/>
                    <a:pt x="96" y="0"/>
                  </a:cubicBezTo>
                  <a:cubicBezTo>
                    <a:pt x="85" y="25"/>
                    <a:pt x="0" y="74"/>
                    <a:pt x="86" y="149"/>
                  </a:cubicBezTo>
                  <a:cubicBezTo>
                    <a:pt x="136" y="192"/>
                    <a:pt x="171" y="186"/>
                    <a:pt x="273" y="270"/>
                  </a:cubicBezTo>
                  <a:cubicBezTo>
                    <a:pt x="274" y="270"/>
                    <a:pt x="340" y="232"/>
                    <a:pt x="312" y="207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899">
              <a:extLst>
                <a:ext uri="{FF2B5EF4-FFF2-40B4-BE49-F238E27FC236}">
                  <a16:creationId xmlns:a16="http://schemas.microsoft.com/office/drawing/2014/main" id="{AB15349F-844C-B120-5A76-439428C24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1088" y="3371851"/>
              <a:ext cx="55562" cy="34925"/>
            </a:xfrm>
            <a:custGeom>
              <a:avLst/>
              <a:gdLst>
                <a:gd name="T0" fmla="*/ 70 w 166"/>
                <a:gd name="T1" fmla="*/ 4 h 107"/>
                <a:gd name="T2" fmla="*/ 96 w 166"/>
                <a:gd name="T3" fmla="*/ 3 h 107"/>
                <a:gd name="T4" fmla="*/ 109 w 166"/>
                <a:gd name="T5" fmla="*/ 11 h 107"/>
                <a:gd name="T6" fmla="*/ 132 w 166"/>
                <a:gd name="T7" fmla="*/ 27 h 107"/>
                <a:gd name="T8" fmla="*/ 145 w 166"/>
                <a:gd name="T9" fmla="*/ 42 h 107"/>
                <a:gd name="T10" fmla="*/ 153 w 166"/>
                <a:gd name="T11" fmla="*/ 61 h 107"/>
                <a:gd name="T12" fmla="*/ 163 w 166"/>
                <a:gd name="T13" fmla="*/ 78 h 107"/>
                <a:gd name="T14" fmla="*/ 164 w 166"/>
                <a:gd name="T15" fmla="*/ 98 h 107"/>
                <a:gd name="T16" fmla="*/ 149 w 166"/>
                <a:gd name="T17" fmla="*/ 107 h 107"/>
                <a:gd name="T18" fmla="*/ 130 w 166"/>
                <a:gd name="T19" fmla="*/ 92 h 107"/>
                <a:gd name="T20" fmla="*/ 104 w 166"/>
                <a:gd name="T21" fmla="*/ 92 h 107"/>
                <a:gd name="T22" fmla="*/ 63 w 166"/>
                <a:gd name="T23" fmla="*/ 92 h 107"/>
                <a:gd name="T24" fmla="*/ 32 w 166"/>
                <a:gd name="T25" fmla="*/ 84 h 107"/>
                <a:gd name="T26" fmla="*/ 17 w 166"/>
                <a:gd name="T27" fmla="*/ 35 h 107"/>
                <a:gd name="T28" fmla="*/ 39 w 166"/>
                <a:gd name="T29" fmla="*/ 21 h 107"/>
                <a:gd name="T30" fmla="*/ 70 w 166"/>
                <a:gd name="T31" fmla="*/ 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6" h="107">
                  <a:moveTo>
                    <a:pt x="70" y="4"/>
                  </a:moveTo>
                  <a:cubicBezTo>
                    <a:pt x="78" y="0"/>
                    <a:pt x="86" y="0"/>
                    <a:pt x="96" y="3"/>
                  </a:cubicBezTo>
                  <a:cubicBezTo>
                    <a:pt x="100" y="6"/>
                    <a:pt x="104" y="9"/>
                    <a:pt x="109" y="11"/>
                  </a:cubicBezTo>
                  <a:cubicBezTo>
                    <a:pt x="116" y="17"/>
                    <a:pt x="124" y="22"/>
                    <a:pt x="132" y="27"/>
                  </a:cubicBezTo>
                  <a:cubicBezTo>
                    <a:pt x="139" y="28"/>
                    <a:pt x="145" y="35"/>
                    <a:pt x="145" y="42"/>
                  </a:cubicBezTo>
                  <a:cubicBezTo>
                    <a:pt x="146" y="49"/>
                    <a:pt x="149" y="55"/>
                    <a:pt x="153" y="61"/>
                  </a:cubicBezTo>
                  <a:cubicBezTo>
                    <a:pt x="156" y="67"/>
                    <a:pt x="160" y="73"/>
                    <a:pt x="163" y="78"/>
                  </a:cubicBezTo>
                  <a:cubicBezTo>
                    <a:pt x="166" y="84"/>
                    <a:pt x="166" y="91"/>
                    <a:pt x="164" y="98"/>
                  </a:cubicBezTo>
                  <a:cubicBezTo>
                    <a:pt x="162" y="105"/>
                    <a:pt x="156" y="107"/>
                    <a:pt x="149" y="107"/>
                  </a:cubicBezTo>
                  <a:cubicBezTo>
                    <a:pt x="141" y="106"/>
                    <a:pt x="136" y="96"/>
                    <a:pt x="130" y="92"/>
                  </a:cubicBezTo>
                  <a:cubicBezTo>
                    <a:pt x="121" y="89"/>
                    <a:pt x="113" y="89"/>
                    <a:pt x="104" y="92"/>
                  </a:cubicBezTo>
                  <a:cubicBezTo>
                    <a:pt x="91" y="94"/>
                    <a:pt x="77" y="94"/>
                    <a:pt x="63" y="92"/>
                  </a:cubicBezTo>
                  <a:cubicBezTo>
                    <a:pt x="52" y="91"/>
                    <a:pt x="42" y="89"/>
                    <a:pt x="32" y="84"/>
                  </a:cubicBezTo>
                  <a:cubicBezTo>
                    <a:pt x="15" y="75"/>
                    <a:pt x="0" y="50"/>
                    <a:pt x="17" y="35"/>
                  </a:cubicBezTo>
                  <a:cubicBezTo>
                    <a:pt x="24" y="29"/>
                    <a:pt x="31" y="25"/>
                    <a:pt x="39" y="21"/>
                  </a:cubicBezTo>
                  <a:cubicBezTo>
                    <a:pt x="46" y="14"/>
                    <a:pt x="57" y="9"/>
                    <a:pt x="70" y="4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900">
              <a:extLst>
                <a:ext uri="{FF2B5EF4-FFF2-40B4-BE49-F238E27FC236}">
                  <a16:creationId xmlns:a16="http://schemas.microsoft.com/office/drawing/2014/main" id="{EB0A4E34-774D-ACF1-1774-7067F738A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8375" y="3248026"/>
              <a:ext cx="38100" cy="63500"/>
            </a:xfrm>
            <a:custGeom>
              <a:avLst/>
              <a:gdLst>
                <a:gd name="T0" fmla="*/ 78 w 112"/>
                <a:gd name="T1" fmla="*/ 112 h 186"/>
                <a:gd name="T2" fmla="*/ 112 w 112"/>
                <a:gd name="T3" fmla="*/ 66 h 186"/>
                <a:gd name="T4" fmla="*/ 91 w 112"/>
                <a:gd name="T5" fmla="*/ 24 h 186"/>
                <a:gd name="T6" fmla="*/ 71 w 112"/>
                <a:gd name="T7" fmla="*/ 6 h 186"/>
                <a:gd name="T8" fmla="*/ 46 w 112"/>
                <a:gd name="T9" fmla="*/ 5 h 186"/>
                <a:gd name="T10" fmla="*/ 37 w 112"/>
                <a:gd name="T11" fmla="*/ 16 h 186"/>
                <a:gd name="T12" fmla="*/ 2 w 112"/>
                <a:gd name="T13" fmla="*/ 156 h 186"/>
                <a:gd name="T14" fmla="*/ 6 w 112"/>
                <a:gd name="T15" fmla="*/ 183 h 186"/>
                <a:gd name="T16" fmla="*/ 23 w 112"/>
                <a:gd name="T17" fmla="*/ 165 h 186"/>
                <a:gd name="T18" fmla="*/ 78 w 112"/>
                <a:gd name="T19" fmla="*/ 11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" h="186">
                  <a:moveTo>
                    <a:pt x="78" y="112"/>
                  </a:moveTo>
                  <a:cubicBezTo>
                    <a:pt x="94" y="99"/>
                    <a:pt x="110" y="85"/>
                    <a:pt x="112" y="66"/>
                  </a:cubicBezTo>
                  <a:cubicBezTo>
                    <a:pt x="110" y="50"/>
                    <a:pt x="103" y="35"/>
                    <a:pt x="91" y="24"/>
                  </a:cubicBezTo>
                  <a:cubicBezTo>
                    <a:pt x="85" y="17"/>
                    <a:pt x="80" y="10"/>
                    <a:pt x="71" y="6"/>
                  </a:cubicBezTo>
                  <a:cubicBezTo>
                    <a:pt x="64" y="0"/>
                    <a:pt x="55" y="0"/>
                    <a:pt x="46" y="5"/>
                  </a:cubicBezTo>
                  <a:cubicBezTo>
                    <a:pt x="42" y="7"/>
                    <a:pt x="39" y="11"/>
                    <a:pt x="37" y="16"/>
                  </a:cubicBezTo>
                  <a:cubicBezTo>
                    <a:pt x="13" y="59"/>
                    <a:pt x="0" y="106"/>
                    <a:pt x="2" y="156"/>
                  </a:cubicBezTo>
                  <a:cubicBezTo>
                    <a:pt x="2" y="162"/>
                    <a:pt x="0" y="180"/>
                    <a:pt x="6" y="183"/>
                  </a:cubicBezTo>
                  <a:cubicBezTo>
                    <a:pt x="12" y="186"/>
                    <a:pt x="19" y="170"/>
                    <a:pt x="23" y="165"/>
                  </a:cubicBezTo>
                  <a:cubicBezTo>
                    <a:pt x="41" y="145"/>
                    <a:pt x="59" y="127"/>
                    <a:pt x="78" y="112"/>
                  </a:cubicBezTo>
                  <a:close/>
                </a:path>
              </a:pathLst>
            </a:custGeom>
            <a:solidFill>
              <a:srgbClr val="008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901">
              <a:extLst>
                <a:ext uri="{FF2B5EF4-FFF2-40B4-BE49-F238E27FC236}">
                  <a16:creationId xmlns:a16="http://schemas.microsoft.com/office/drawing/2014/main" id="{4CF5A98B-3DC9-39C9-093E-ABEDA5273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5838" y="3181351"/>
              <a:ext cx="71437" cy="180975"/>
            </a:xfrm>
            <a:custGeom>
              <a:avLst/>
              <a:gdLst>
                <a:gd name="T0" fmla="*/ 181 w 212"/>
                <a:gd name="T1" fmla="*/ 365 h 536"/>
                <a:gd name="T2" fmla="*/ 212 w 212"/>
                <a:gd name="T3" fmla="*/ 436 h 536"/>
                <a:gd name="T4" fmla="*/ 102 w 212"/>
                <a:gd name="T5" fmla="*/ 521 h 536"/>
                <a:gd name="T6" fmla="*/ 65 w 212"/>
                <a:gd name="T7" fmla="*/ 495 h 536"/>
                <a:gd name="T8" fmla="*/ 49 w 212"/>
                <a:gd name="T9" fmla="*/ 380 h 536"/>
                <a:gd name="T10" fmla="*/ 10 w 212"/>
                <a:gd name="T11" fmla="*/ 249 h 536"/>
                <a:gd name="T12" fmla="*/ 42 w 212"/>
                <a:gd name="T13" fmla="*/ 176 h 536"/>
                <a:gd name="T14" fmla="*/ 60 w 212"/>
                <a:gd name="T15" fmla="*/ 32 h 536"/>
                <a:gd name="T16" fmla="*/ 168 w 212"/>
                <a:gd name="T17" fmla="*/ 177 h 536"/>
                <a:gd name="T18" fmla="*/ 181 w 212"/>
                <a:gd name="T19" fmla="*/ 365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536">
                  <a:moveTo>
                    <a:pt x="181" y="365"/>
                  </a:moveTo>
                  <a:cubicBezTo>
                    <a:pt x="180" y="390"/>
                    <a:pt x="210" y="411"/>
                    <a:pt x="212" y="436"/>
                  </a:cubicBezTo>
                  <a:cubicBezTo>
                    <a:pt x="146" y="461"/>
                    <a:pt x="135" y="536"/>
                    <a:pt x="102" y="521"/>
                  </a:cubicBezTo>
                  <a:cubicBezTo>
                    <a:pt x="88" y="515"/>
                    <a:pt x="75" y="506"/>
                    <a:pt x="65" y="495"/>
                  </a:cubicBezTo>
                  <a:cubicBezTo>
                    <a:pt x="43" y="464"/>
                    <a:pt x="46" y="419"/>
                    <a:pt x="49" y="380"/>
                  </a:cubicBezTo>
                  <a:cubicBezTo>
                    <a:pt x="50" y="339"/>
                    <a:pt x="25" y="288"/>
                    <a:pt x="10" y="249"/>
                  </a:cubicBezTo>
                  <a:cubicBezTo>
                    <a:pt x="0" y="224"/>
                    <a:pt x="33" y="199"/>
                    <a:pt x="42" y="176"/>
                  </a:cubicBezTo>
                  <a:cubicBezTo>
                    <a:pt x="47" y="160"/>
                    <a:pt x="47" y="42"/>
                    <a:pt x="60" y="32"/>
                  </a:cubicBezTo>
                  <a:cubicBezTo>
                    <a:pt x="97" y="0"/>
                    <a:pt x="185" y="94"/>
                    <a:pt x="168" y="177"/>
                  </a:cubicBezTo>
                  <a:cubicBezTo>
                    <a:pt x="152" y="261"/>
                    <a:pt x="182" y="323"/>
                    <a:pt x="181" y="3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902">
              <a:extLst>
                <a:ext uri="{FF2B5EF4-FFF2-40B4-BE49-F238E27FC236}">
                  <a16:creationId xmlns:a16="http://schemas.microsoft.com/office/drawing/2014/main" id="{9C33ADCA-358B-BB46-B354-2EB28A3EF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1875" y="3094038"/>
              <a:ext cx="44450" cy="87313"/>
            </a:xfrm>
            <a:custGeom>
              <a:avLst/>
              <a:gdLst>
                <a:gd name="T0" fmla="*/ 99 w 133"/>
                <a:gd name="T1" fmla="*/ 99 h 259"/>
                <a:gd name="T2" fmla="*/ 102 w 133"/>
                <a:gd name="T3" fmla="*/ 76 h 259"/>
                <a:gd name="T4" fmla="*/ 58 w 133"/>
                <a:gd name="T5" fmla="*/ 4 h 259"/>
                <a:gd name="T6" fmla="*/ 42 w 133"/>
                <a:gd name="T7" fmla="*/ 0 h 259"/>
                <a:gd name="T8" fmla="*/ 9 w 133"/>
                <a:gd name="T9" fmla="*/ 40 h 259"/>
                <a:gd name="T10" fmla="*/ 20 w 133"/>
                <a:gd name="T11" fmla="*/ 96 h 259"/>
                <a:gd name="T12" fmla="*/ 20 w 133"/>
                <a:gd name="T13" fmla="*/ 161 h 259"/>
                <a:gd name="T14" fmla="*/ 7 w 133"/>
                <a:gd name="T15" fmla="*/ 207 h 259"/>
                <a:gd name="T16" fmla="*/ 60 w 133"/>
                <a:gd name="T17" fmla="*/ 253 h 259"/>
                <a:gd name="T18" fmla="*/ 115 w 133"/>
                <a:gd name="T19" fmla="*/ 228 h 259"/>
                <a:gd name="T20" fmla="*/ 129 w 133"/>
                <a:gd name="T21" fmla="*/ 167 h 259"/>
                <a:gd name="T22" fmla="*/ 102 w 133"/>
                <a:gd name="T23" fmla="*/ 120 h 259"/>
                <a:gd name="T24" fmla="*/ 99 w 133"/>
                <a:gd name="T25" fmla="*/ 9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259">
                  <a:moveTo>
                    <a:pt x="99" y="99"/>
                  </a:moveTo>
                  <a:cubicBezTo>
                    <a:pt x="101" y="92"/>
                    <a:pt x="101" y="83"/>
                    <a:pt x="102" y="76"/>
                  </a:cubicBezTo>
                  <a:cubicBezTo>
                    <a:pt x="103" y="46"/>
                    <a:pt x="85" y="18"/>
                    <a:pt x="58" y="4"/>
                  </a:cubicBezTo>
                  <a:cubicBezTo>
                    <a:pt x="53" y="1"/>
                    <a:pt x="48" y="0"/>
                    <a:pt x="42" y="0"/>
                  </a:cubicBezTo>
                  <a:cubicBezTo>
                    <a:pt x="23" y="0"/>
                    <a:pt x="9" y="21"/>
                    <a:pt x="9" y="40"/>
                  </a:cubicBezTo>
                  <a:cubicBezTo>
                    <a:pt x="10" y="60"/>
                    <a:pt x="13" y="78"/>
                    <a:pt x="20" y="96"/>
                  </a:cubicBezTo>
                  <a:cubicBezTo>
                    <a:pt x="25" y="118"/>
                    <a:pt x="25" y="140"/>
                    <a:pt x="20" y="161"/>
                  </a:cubicBezTo>
                  <a:cubicBezTo>
                    <a:pt x="16" y="177"/>
                    <a:pt x="10" y="192"/>
                    <a:pt x="7" y="207"/>
                  </a:cubicBezTo>
                  <a:cubicBezTo>
                    <a:pt x="0" y="246"/>
                    <a:pt x="23" y="259"/>
                    <a:pt x="60" y="253"/>
                  </a:cubicBezTo>
                  <a:cubicBezTo>
                    <a:pt x="81" y="252"/>
                    <a:pt x="99" y="242"/>
                    <a:pt x="115" y="228"/>
                  </a:cubicBezTo>
                  <a:cubicBezTo>
                    <a:pt x="129" y="211"/>
                    <a:pt x="133" y="188"/>
                    <a:pt x="129" y="167"/>
                  </a:cubicBezTo>
                  <a:cubicBezTo>
                    <a:pt x="123" y="150"/>
                    <a:pt x="106" y="138"/>
                    <a:pt x="102" y="120"/>
                  </a:cubicBezTo>
                  <a:cubicBezTo>
                    <a:pt x="99" y="113"/>
                    <a:pt x="99" y="106"/>
                    <a:pt x="99" y="99"/>
                  </a:cubicBezTo>
                  <a:close/>
                </a:path>
              </a:pathLst>
            </a:custGeom>
            <a:solidFill>
              <a:srgbClr val="1C35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903">
              <a:extLst>
                <a:ext uri="{FF2B5EF4-FFF2-40B4-BE49-F238E27FC236}">
                  <a16:creationId xmlns:a16="http://schemas.microsoft.com/office/drawing/2014/main" id="{0EE3393C-E219-7389-5644-64DF60DFB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9150" y="3138488"/>
              <a:ext cx="220662" cy="260350"/>
            </a:xfrm>
            <a:custGeom>
              <a:avLst/>
              <a:gdLst>
                <a:gd name="T0" fmla="*/ 660 w 663"/>
                <a:gd name="T1" fmla="*/ 226 h 771"/>
                <a:gd name="T2" fmla="*/ 609 w 663"/>
                <a:gd name="T3" fmla="*/ 140 h 771"/>
                <a:gd name="T4" fmla="*/ 543 w 663"/>
                <a:gd name="T5" fmla="*/ 13 h 771"/>
                <a:gd name="T6" fmla="*/ 435 w 663"/>
                <a:gd name="T7" fmla="*/ 112 h 771"/>
                <a:gd name="T8" fmla="*/ 275 w 663"/>
                <a:gd name="T9" fmla="*/ 147 h 771"/>
                <a:gd name="T10" fmla="*/ 169 w 663"/>
                <a:gd name="T11" fmla="*/ 422 h 771"/>
                <a:gd name="T12" fmla="*/ 73 w 663"/>
                <a:gd name="T13" fmla="*/ 573 h 771"/>
                <a:gd name="T14" fmla="*/ 360 w 663"/>
                <a:gd name="T15" fmla="*/ 771 h 771"/>
                <a:gd name="T16" fmla="*/ 382 w 663"/>
                <a:gd name="T17" fmla="*/ 668 h 771"/>
                <a:gd name="T18" fmla="*/ 432 w 663"/>
                <a:gd name="T19" fmla="*/ 747 h 771"/>
                <a:gd name="T20" fmla="*/ 521 w 663"/>
                <a:gd name="T21" fmla="*/ 551 h 771"/>
                <a:gd name="T22" fmla="*/ 582 w 663"/>
                <a:gd name="T23" fmla="*/ 491 h 771"/>
                <a:gd name="T24" fmla="*/ 610 w 663"/>
                <a:gd name="T25" fmla="*/ 431 h 771"/>
                <a:gd name="T26" fmla="*/ 614 w 663"/>
                <a:gd name="T27" fmla="*/ 368 h 771"/>
                <a:gd name="T28" fmla="*/ 660 w 663"/>
                <a:gd name="T29" fmla="*/ 226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3" h="771">
                  <a:moveTo>
                    <a:pt x="660" y="226"/>
                  </a:moveTo>
                  <a:cubicBezTo>
                    <a:pt x="663" y="193"/>
                    <a:pt x="609" y="140"/>
                    <a:pt x="609" y="140"/>
                  </a:cubicBezTo>
                  <a:cubicBezTo>
                    <a:pt x="588" y="92"/>
                    <a:pt x="599" y="27"/>
                    <a:pt x="543" y="13"/>
                  </a:cubicBezTo>
                  <a:cubicBezTo>
                    <a:pt x="493" y="0"/>
                    <a:pt x="479" y="92"/>
                    <a:pt x="435" y="112"/>
                  </a:cubicBezTo>
                  <a:cubicBezTo>
                    <a:pt x="425" y="116"/>
                    <a:pt x="282" y="137"/>
                    <a:pt x="275" y="147"/>
                  </a:cubicBezTo>
                  <a:cubicBezTo>
                    <a:pt x="148" y="283"/>
                    <a:pt x="222" y="319"/>
                    <a:pt x="169" y="422"/>
                  </a:cubicBezTo>
                  <a:cubicBezTo>
                    <a:pt x="135" y="488"/>
                    <a:pt x="145" y="488"/>
                    <a:pt x="73" y="573"/>
                  </a:cubicBezTo>
                  <a:cubicBezTo>
                    <a:pt x="0" y="658"/>
                    <a:pt x="217" y="771"/>
                    <a:pt x="360" y="771"/>
                  </a:cubicBezTo>
                  <a:lnTo>
                    <a:pt x="382" y="668"/>
                  </a:lnTo>
                  <a:lnTo>
                    <a:pt x="432" y="747"/>
                  </a:lnTo>
                  <a:cubicBezTo>
                    <a:pt x="528" y="718"/>
                    <a:pt x="457" y="624"/>
                    <a:pt x="521" y="551"/>
                  </a:cubicBezTo>
                  <a:cubicBezTo>
                    <a:pt x="550" y="519"/>
                    <a:pt x="556" y="524"/>
                    <a:pt x="582" y="491"/>
                  </a:cubicBezTo>
                  <a:cubicBezTo>
                    <a:pt x="596" y="473"/>
                    <a:pt x="606" y="453"/>
                    <a:pt x="610" y="431"/>
                  </a:cubicBezTo>
                  <a:cubicBezTo>
                    <a:pt x="614" y="410"/>
                    <a:pt x="612" y="389"/>
                    <a:pt x="614" y="368"/>
                  </a:cubicBezTo>
                  <a:cubicBezTo>
                    <a:pt x="621" y="319"/>
                    <a:pt x="655" y="278"/>
                    <a:pt x="660" y="2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Oval 1904">
              <a:extLst>
                <a:ext uri="{FF2B5EF4-FFF2-40B4-BE49-F238E27FC236}">
                  <a16:creationId xmlns:a16="http://schemas.microsoft.com/office/drawing/2014/main" id="{72570BB1-3FD7-0137-81A3-0FA9BD118E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1388" y="3127376"/>
              <a:ext cx="63500" cy="65088"/>
            </a:xfrm>
            <a:prstGeom prst="ellipse">
              <a:avLst/>
            </a:prstGeom>
            <a:solidFill>
              <a:srgbClr val="1C35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905">
              <a:extLst>
                <a:ext uri="{FF2B5EF4-FFF2-40B4-BE49-F238E27FC236}">
                  <a16:creationId xmlns:a16="http://schemas.microsoft.com/office/drawing/2014/main" id="{B1344095-16E5-02DD-6A01-BBA9FF5BB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6150" y="3079751"/>
              <a:ext cx="111125" cy="171450"/>
            </a:xfrm>
            <a:custGeom>
              <a:avLst/>
              <a:gdLst>
                <a:gd name="T0" fmla="*/ 108 w 334"/>
                <a:gd name="T1" fmla="*/ 509 h 509"/>
                <a:gd name="T2" fmla="*/ 75 w 334"/>
                <a:gd name="T3" fmla="*/ 286 h 509"/>
                <a:gd name="T4" fmla="*/ 164 w 334"/>
                <a:gd name="T5" fmla="*/ 51 h 509"/>
                <a:gd name="T6" fmla="*/ 306 w 334"/>
                <a:gd name="T7" fmla="*/ 25 h 509"/>
                <a:gd name="T8" fmla="*/ 328 w 334"/>
                <a:gd name="T9" fmla="*/ 165 h 509"/>
                <a:gd name="T10" fmla="*/ 216 w 334"/>
                <a:gd name="T11" fmla="*/ 324 h 509"/>
                <a:gd name="T12" fmla="*/ 108 w 334"/>
                <a:gd name="T13" fmla="*/ 509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4" h="509">
                  <a:moveTo>
                    <a:pt x="108" y="509"/>
                  </a:moveTo>
                  <a:cubicBezTo>
                    <a:pt x="108" y="509"/>
                    <a:pt x="0" y="381"/>
                    <a:pt x="75" y="286"/>
                  </a:cubicBezTo>
                  <a:cubicBezTo>
                    <a:pt x="118" y="243"/>
                    <a:pt x="127" y="85"/>
                    <a:pt x="164" y="51"/>
                  </a:cubicBezTo>
                  <a:cubicBezTo>
                    <a:pt x="202" y="16"/>
                    <a:pt x="262" y="0"/>
                    <a:pt x="306" y="25"/>
                  </a:cubicBezTo>
                  <a:cubicBezTo>
                    <a:pt x="334" y="98"/>
                    <a:pt x="334" y="127"/>
                    <a:pt x="328" y="165"/>
                  </a:cubicBezTo>
                  <a:cubicBezTo>
                    <a:pt x="309" y="230"/>
                    <a:pt x="260" y="273"/>
                    <a:pt x="216" y="324"/>
                  </a:cubicBezTo>
                  <a:cubicBezTo>
                    <a:pt x="166" y="449"/>
                    <a:pt x="108" y="509"/>
                    <a:pt x="108" y="509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906">
              <a:extLst>
                <a:ext uri="{FF2B5EF4-FFF2-40B4-BE49-F238E27FC236}">
                  <a16:creationId xmlns:a16="http://schemas.microsoft.com/office/drawing/2014/main" id="{586C6717-5F95-7175-F9B6-C9DDD9F52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2988" y="3135313"/>
              <a:ext cx="19050" cy="28575"/>
            </a:xfrm>
            <a:custGeom>
              <a:avLst/>
              <a:gdLst>
                <a:gd name="T0" fmla="*/ 32 w 59"/>
                <a:gd name="T1" fmla="*/ 84 h 84"/>
                <a:gd name="T2" fmla="*/ 32 w 59"/>
                <a:gd name="T3" fmla="*/ 84 h 84"/>
                <a:gd name="T4" fmla="*/ 59 w 59"/>
                <a:gd name="T5" fmla="*/ 54 h 84"/>
                <a:gd name="T6" fmla="*/ 56 w 59"/>
                <a:gd name="T7" fmla="*/ 15 h 84"/>
                <a:gd name="T8" fmla="*/ 2 w 59"/>
                <a:gd name="T9" fmla="*/ 18 h 84"/>
                <a:gd name="T10" fmla="*/ 5 w 59"/>
                <a:gd name="T11" fmla="*/ 57 h 84"/>
                <a:gd name="T12" fmla="*/ 32 w 59"/>
                <a:gd name="T1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84">
                  <a:moveTo>
                    <a:pt x="32" y="84"/>
                  </a:moveTo>
                  <a:lnTo>
                    <a:pt x="32" y="84"/>
                  </a:lnTo>
                  <a:cubicBezTo>
                    <a:pt x="48" y="82"/>
                    <a:pt x="59" y="70"/>
                    <a:pt x="59" y="54"/>
                  </a:cubicBezTo>
                  <a:lnTo>
                    <a:pt x="56" y="15"/>
                  </a:lnTo>
                  <a:cubicBezTo>
                    <a:pt x="55" y="0"/>
                    <a:pt x="0" y="3"/>
                    <a:pt x="2" y="18"/>
                  </a:cubicBezTo>
                  <a:lnTo>
                    <a:pt x="5" y="57"/>
                  </a:lnTo>
                  <a:cubicBezTo>
                    <a:pt x="5" y="72"/>
                    <a:pt x="17" y="84"/>
                    <a:pt x="32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907">
              <a:extLst>
                <a:ext uri="{FF2B5EF4-FFF2-40B4-BE49-F238E27FC236}">
                  <a16:creationId xmlns:a16="http://schemas.microsoft.com/office/drawing/2014/main" id="{B749FA7E-D202-1D52-9433-CD5CFF19ED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91400" y="3135313"/>
              <a:ext cx="22225" cy="30163"/>
            </a:xfrm>
            <a:custGeom>
              <a:avLst/>
              <a:gdLst>
                <a:gd name="T0" fmla="*/ 33 w 67"/>
                <a:gd name="T1" fmla="*/ 85 h 86"/>
                <a:gd name="T2" fmla="*/ 1 w 67"/>
                <a:gd name="T3" fmla="*/ 55 h 86"/>
                <a:gd name="T4" fmla="*/ 0 w 67"/>
                <a:gd name="T5" fmla="*/ 16 h 86"/>
                <a:gd name="T6" fmla="*/ 30 w 67"/>
                <a:gd name="T7" fmla="*/ 0 h 86"/>
                <a:gd name="T8" fmla="*/ 62 w 67"/>
                <a:gd name="T9" fmla="*/ 14 h 86"/>
                <a:gd name="T10" fmla="*/ 65 w 67"/>
                <a:gd name="T11" fmla="*/ 53 h 86"/>
                <a:gd name="T12" fmla="*/ 36 w 67"/>
                <a:gd name="T13" fmla="*/ 86 h 86"/>
                <a:gd name="T14" fmla="*/ 36 w 67"/>
                <a:gd name="T15" fmla="*/ 86 h 86"/>
                <a:gd name="T16" fmla="*/ 33 w 67"/>
                <a:gd name="T17" fmla="*/ 85 h 86"/>
                <a:gd name="T18" fmla="*/ 34 w 67"/>
                <a:gd name="T19" fmla="*/ 7 h 86"/>
                <a:gd name="T20" fmla="*/ 30 w 67"/>
                <a:gd name="T21" fmla="*/ 7 h 86"/>
                <a:gd name="T22" fmla="*/ 8 w 67"/>
                <a:gd name="T23" fmla="*/ 15 h 86"/>
                <a:gd name="T24" fmla="*/ 11 w 67"/>
                <a:gd name="T25" fmla="*/ 54 h 86"/>
                <a:gd name="T26" fmla="*/ 36 w 67"/>
                <a:gd name="T27" fmla="*/ 76 h 86"/>
                <a:gd name="T28" fmla="*/ 51 w 67"/>
                <a:gd name="T29" fmla="*/ 68 h 86"/>
                <a:gd name="T30" fmla="*/ 57 w 67"/>
                <a:gd name="T31" fmla="*/ 51 h 86"/>
                <a:gd name="T32" fmla="*/ 54 w 67"/>
                <a:gd name="T33" fmla="*/ 12 h 86"/>
                <a:gd name="T34" fmla="*/ 34 w 67"/>
                <a:gd name="T35" fmla="*/ 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7" h="86">
                  <a:moveTo>
                    <a:pt x="33" y="85"/>
                  </a:moveTo>
                  <a:cubicBezTo>
                    <a:pt x="16" y="85"/>
                    <a:pt x="2" y="72"/>
                    <a:pt x="1" y="55"/>
                  </a:cubicBezTo>
                  <a:lnTo>
                    <a:pt x="0" y="16"/>
                  </a:lnTo>
                  <a:cubicBezTo>
                    <a:pt x="0" y="5"/>
                    <a:pt x="15" y="0"/>
                    <a:pt x="30" y="0"/>
                  </a:cubicBezTo>
                  <a:cubicBezTo>
                    <a:pt x="46" y="0"/>
                    <a:pt x="62" y="3"/>
                    <a:pt x="62" y="14"/>
                  </a:cubicBezTo>
                  <a:lnTo>
                    <a:pt x="65" y="53"/>
                  </a:lnTo>
                  <a:cubicBezTo>
                    <a:pt x="67" y="69"/>
                    <a:pt x="53" y="85"/>
                    <a:pt x="36" y="86"/>
                  </a:cubicBezTo>
                  <a:cubicBezTo>
                    <a:pt x="36" y="86"/>
                    <a:pt x="36" y="86"/>
                    <a:pt x="36" y="86"/>
                  </a:cubicBezTo>
                  <a:lnTo>
                    <a:pt x="33" y="85"/>
                  </a:lnTo>
                  <a:close/>
                  <a:moveTo>
                    <a:pt x="34" y="7"/>
                  </a:moveTo>
                  <a:lnTo>
                    <a:pt x="30" y="7"/>
                  </a:lnTo>
                  <a:cubicBezTo>
                    <a:pt x="16" y="8"/>
                    <a:pt x="8" y="12"/>
                    <a:pt x="8" y="15"/>
                  </a:cubicBezTo>
                  <a:lnTo>
                    <a:pt x="11" y="54"/>
                  </a:lnTo>
                  <a:cubicBezTo>
                    <a:pt x="12" y="67"/>
                    <a:pt x="22" y="76"/>
                    <a:pt x="36" y="76"/>
                  </a:cubicBezTo>
                  <a:cubicBezTo>
                    <a:pt x="41" y="76"/>
                    <a:pt x="48" y="74"/>
                    <a:pt x="51" y="68"/>
                  </a:cubicBezTo>
                  <a:cubicBezTo>
                    <a:pt x="55" y="64"/>
                    <a:pt x="57" y="57"/>
                    <a:pt x="57" y="51"/>
                  </a:cubicBezTo>
                  <a:lnTo>
                    <a:pt x="54" y="12"/>
                  </a:lnTo>
                  <a:cubicBezTo>
                    <a:pt x="54" y="9"/>
                    <a:pt x="46" y="7"/>
                    <a:pt x="34" y="7"/>
                  </a:cubicBezTo>
                  <a:close/>
                </a:path>
              </a:pathLst>
            </a:custGeom>
            <a:solidFill>
              <a:srgbClr val="FF5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908">
              <a:extLst>
                <a:ext uri="{FF2B5EF4-FFF2-40B4-BE49-F238E27FC236}">
                  <a16:creationId xmlns:a16="http://schemas.microsoft.com/office/drawing/2014/main" id="{D447D03F-A341-B75C-AE68-CFB08AF6F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3138" y="3060701"/>
              <a:ext cx="95250" cy="84138"/>
            </a:xfrm>
            <a:custGeom>
              <a:avLst/>
              <a:gdLst>
                <a:gd name="T0" fmla="*/ 270 w 287"/>
                <a:gd name="T1" fmla="*/ 119 h 250"/>
                <a:gd name="T2" fmla="*/ 19 w 287"/>
                <a:gd name="T3" fmla="*/ 180 h 250"/>
                <a:gd name="T4" fmla="*/ 109 w 287"/>
                <a:gd name="T5" fmla="*/ 20 h 250"/>
                <a:gd name="T6" fmla="*/ 269 w 287"/>
                <a:gd name="T7" fmla="*/ 109 h 250"/>
                <a:gd name="T8" fmla="*/ 270 w 287"/>
                <a:gd name="T9" fmla="*/ 119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250">
                  <a:moveTo>
                    <a:pt x="270" y="119"/>
                  </a:moveTo>
                  <a:cubicBezTo>
                    <a:pt x="287" y="188"/>
                    <a:pt x="36" y="250"/>
                    <a:pt x="19" y="180"/>
                  </a:cubicBezTo>
                  <a:cubicBezTo>
                    <a:pt x="0" y="112"/>
                    <a:pt x="39" y="39"/>
                    <a:pt x="109" y="20"/>
                  </a:cubicBezTo>
                  <a:cubicBezTo>
                    <a:pt x="177" y="0"/>
                    <a:pt x="249" y="39"/>
                    <a:pt x="269" y="109"/>
                  </a:cubicBezTo>
                  <a:cubicBezTo>
                    <a:pt x="269" y="112"/>
                    <a:pt x="270" y="116"/>
                    <a:pt x="270" y="119"/>
                  </a:cubicBezTo>
                  <a:close/>
                </a:path>
              </a:pathLst>
            </a:custGeom>
            <a:solidFill>
              <a:srgbClr val="1C35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909">
              <a:extLst>
                <a:ext uri="{FF2B5EF4-FFF2-40B4-BE49-F238E27FC236}">
                  <a16:creationId xmlns:a16="http://schemas.microsoft.com/office/drawing/2014/main" id="{25467095-4EC6-C2DE-4EB3-D172CD198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3138" y="3082926"/>
              <a:ext cx="87312" cy="127000"/>
            </a:xfrm>
            <a:custGeom>
              <a:avLst/>
              <a:gdLst>
                <a:gd name="T0" fmla="*/ 41 w 262"/>
                <a:gd name="T1" fmla="*/ 55 h 374"/>
                <a:gd name="T2" fmla="*/ 174 w 262"/>
                <a:gd name="T3" fmla="*/ 15 h 374"/>
                <a:gd name="T4" fmla="*/ 245 w 262"/>
                <a:gd name="T5" fmla="*/ 163 h 374"/>
                <a:gd name="T6" fmla="*/ 225 w 262"/>
                <a:gd name="T7" fmla="*/ 209 h 374"/>
                <a:gd name="T8" fmla="*/ 234 w 262"/>
                <a:gd name="T9" fmla="*/ 234 h 374"/>
                <a:gd name="T10" fmla="*/ 248 w 262"/>
                <a:gd name="T11" fmla="*/ 255 h 374"/>
                <a:gd name="T12" fmla="*/ 248 w 262"/>
                <a:gd name="T13" fmla="*/ 263 h 374"/>
                <a:gd name="T14" fmla="*/ 244 w 262"/>
                <a:gd name="T15" fmla="*/ 269 h 374"/>
                <a:gd name="T16" fmla="*/ 225 w 262"/>
                <a:gd name="T17" fmla="*/ 277 h 374"/>
                <a:gd name="T18" fmla="*/ 219 w 262"/>
                <a:gd name="T19" fmla="*/ 278 h 374"/>
                <a:gd name="T20" fmla="*/ 215 w 262"/>
                <a:gd name="T21" fmla="*/ 291 h 374"/>
                <a:gd name="T22" fmla="*/ 204 w 262"/>
                <a:gd name="T23" fmla="*/ 315 h 374"/>
                <a:gd name="T24" fmla="*/ 188 w 262"/>
                <a:gd name="T25" fmla="*/ 335 h 374"/>
                <a:gd name="T26" fmla="*/ 183 w 262"/>
                <a:gd name="T27" fmla="*/ 352 h 374"/>
                <a:gd name="T28" fmla="*/ 154 w 262"/>
                <a:gd name="T29" fmla="*/ 367 h 374"/>
                <a:gd name="T30" fmla="*/ 108 w 262"/>
                <a:gd name="T31" fmla="*/ 374 h 374"/>
                <a:gd name="T32" fmla="*/ 9 w 262"/>
                <a:gd name="T33" fmla="*/ 206 h 374"/>
                <a:gd name="T34" fmla="*/ 41 w 262"/>
                <a:gd name="T35" fmla="*/ 55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2" h="374">
                  <a:moveTo>
                    <a:pt x="41" y="55"/>
                  </a:moveTo>
                  <a:cubicBezTo>
                    <a:pt x="73" y="15"/>
                    <a:pt x="126" y="0"/>
                    <a:pt x="174" y="15"/>
                  </a:cubicBezTo>
                  <a:cubicBezTo>
                    <a:pt x="240" y="40"/>
                    <a:pt x="262" y="104"/>
                    <a:pt x="245" y="163"/>
                  </a:cubicBezTo>
                  <a:cubicBezTo>
                    <a:pt x="232" y="174"/>
                    <a:pt x="223" y="191"/>
                    <a:pt x="225" y="209"/>
                  </a:cubicBezTo>
                  <a:cubicBezTo>
                    <a:pt x="226" y="218"/>
                    <a:pt x="230" y="227"/>
                    <a:pt x="234" y="234"/>
                  </a:cubicBezTo>
                  <a:cubicBezTo>
                    <a:pt x="240" y="239"/>
                    <a:pt x="245" y="248"/>
                    <a:pt x="248" y="255"/>
                  </a:cubicBezTo>
                  <a:cubicBezTo>
                    <a:pt x="250" y="257"/>
                    <a:pt x="250" y="260"/>
                    <a:pt x="248" y="263"/>
                  </a:cubicBezTo>
                  <a:cubicBezTo>
                    <a:pt x="247" y="266"/>
                    <a:pt x="245" y="267"/>
                    <a:pt x="244" y="269"/>
                  </a:cubicBezTo>
                  <a:cubicBezTo>
                    <a:pt x="238" y="273"/>
                    <a:pt x="232" y="276"/>
                    <a:pt x="225" y="277"/>
                  </a:cubicBezTo>
                  <a:cubicBezTo>
                    <a:pt x="223" y="277"/>
                    <a:pt x="220" y="278"/>
                    <a:pt x="219" y="278"/>
                  </a:cubicBezTo>
                  <a:cubicBezTo>
                    <a:pt x="215" y="281"/>
                    <a:pt x="215" y="287"/>
                    <a:pt x="215" y="291"/>
                  </a:cubicBezTo>
                  <a:cubicBezTo>
                    <a:pt x="213" y="299"/>
                    <a:pt x="209" y="309"/>
                    <a:pt x="204" y="315"/>
                  </a:cubicBezTo>
                  <a:cubicBezTo>
                    <a:pt x="197" y="320"/>
                    <a:pt x="191" y="327"/>
                    <a:pt x="188" y="335"/>
                  </a:cubicBezTo>
                  <a:cubicBezTo>
                    <a:pt x="186" y="341"/>
                    <a:pt x="186" y="347"/>
                    <a:pt x="183" y="352"/>
                  </a:cubicBezTo>
                  <a:cubicBezTo>
                    <a:pt x="176" y="362"/>
                    <a:pt x="165" y="367"/>
                    <a:pt x="154" y="367"/>
                  </a:cubicBezTo>
                  <a:cubicBezTo>
                    <a:pt x="142" y="369"/>
                    <a:pt x="123" y="356"/>
                    <a:pt x="108" y="374"/>
                  </a:cubicBezTo>
                  <a:cubicBezTo>
                    <a:pt x="94" y="372"/>
                    <a:pt x="23" y="271"/>
                    <a:pt x="9" y="206"/>
                  </a:cubicBezTo>
                  <a:cubicBezTo>
                    <a:pt x="0" y="154"/>
                    <a:pt x="7" y="97"/>
                    <a:pt x="41" y="55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910">
              <a:extLst>
                <a:ext uri="{FF2B5EF4-FFF2-40B4-BE49-F238E27FC236}">
                  <a16:creationId xmlns:a16="http://schemas.microsoft.com/office/drawing/2014/main" id="{4C2E48C1-29E3-4D87-A4D6-E5F482D0F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0913" y="3079751"/>
              <a:ext cx="109537" cy="111125"/>
            </a:xfrm>
            <a:custGeom>
              <a:avLst/>
              <a:gdLst>
                <a:gd name="T0" fmla="*/ 267 w 330"/>
                <a:gd name="T1" fmla="*/ 148 h 333"/>
                <a:gd name="T2" fmla="*/ 226 w 330"/>
                <a:gd name="T3" fmla="*/ 140 h 333"/>
                <a:gd name="T4" fmla="*/ 188 w 330"/>
                <a:gd name="T5" fmla="*/ 120 h 333"/>
                <a:gd name="T6" fmla="*/ 164 w 330"/>
                <a:gd name="T7" fmla="*/ 146 h 333"/>
                <a:gd name="T8" fmla="*/ 163 w 330"/>
                <a:gd name="T9" fmla="*/ 173 h 333"/>
                <a:gd name="T10" fmla="*/ 141 w 330"/>
                <a:gd name="T11" fmla="*/ 206 h 333"/>
                <a:gd name="T12" fmla="*/ 110 w 330"/>
                <a:gd name="T13" fmla="*/ 223 h 333"/>
                <a:gd name="T14" fmla="*/ 93 w 330"/>
                <a:gd name="T15" fmla="*/ 250 h 333"/>
                <a:gd name="T16" fmla="*/ 77 w 330"/>
                <a:gd name="T17" fmla="*/ 276 h 333"/>
                <a:gd name="T18" fmla="*/ 39 w 330"/>
                <a:gd name="T19" fmla="*/ 333 h 333"/>
                <a:gd name="T20" fmla="*/ 22 w 330"/>
                <a:gd name="T21" fmla="*/ 231 h 333"/>
                <a:gd name="T22" fmla="*/ 0 w 330"/>
                <a:gd name="T23" fmla="*/ 172 h 333"/>
                <a:gd name="T24" fmla="*/ 24 w 330"/>
                <a:gd name="T25" fmla="*/ 142 h 333"/>
                <a:gd name="T26" fmla="*/ 27 w 330"/>
                <a:gd name="T27" fmla="*/ 94 h 333"/>
                <a:gd name="T28" fmla="*/ 116 w 330"/>
                <a:gd name="T29" fmla="*/ 6 h 333"/>
                <a:gd name="T30" fmla="*/ 162 w 330"/>
                <a:gd name="T31" fmla="*/ 6 h 333"/>
                <a:gd name="T32" fmla="*/ 272 w 330"/>
                <a:gd name="T33" fmla="*/ 13 h 333"/>
                <a:gd name="T34" fmla="*/ 329 w 330"/>
                <a:gd name="T35" fmla="*/ 94 h 333"/>
                <a:gd name="T36" fmla="*/ 295 w 330"/>
                <a:gd name="T37" fmla="*/ 146 h 333"/>
                <a:gd name="T38" fmla="*/ 267 w 330"/>
                <a:gd name="T39" fmla="*/ 148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0" h="333">
                  <a:moveTo>
                    <a:pt x="267" y="148"/>
                  </a:moveTo>
                  <a:cubicBezTo>
                    <a:pt x="254" y="146"/>
                    <a:pt x="240" y="144"/>
                    <a:pt x="226" y="140"/>
                  </a:cubicBezTo>
                  <a:cubicBezTo>
                    <a:pt x="213" y="134"/>
                    <a:pt x="201" y="117"/>
                    <a:pt x="188" y="120"/>
                  </a:cubicBezTo>
                  <a:cubicBezTo>
                    <a:pt x="176" y="123"/>
                    <a:pt x="166" y="133"/>
                    <a:pt x="164" y="146"/>
                  </a:cubicBezTo>
                  <a:cubicBezTo>
                    <a:pt x="163" y="155"/>
                    <a:pt x="164" y="165"/>
                    <a:pt x="163" y="173"/>
                  </a:cubicBezTo>
                  <a:cubicBezTo>
                    <a:pt x="160" y="187"/>
                    <a:pt x="152" y="199"/>
                    <a:pt x="141" y="206"/>
                  </a:cubicBezTo>
                  <a:cubicBezTo>
                    <a:pt x="130" y="212"/>
                    <a:pt x="117" y="215"/>
                    <a:pt x="110" y="223"/>
                  </a:cubicBezTo>
                  <a:cubicBezTo>
                    <a:pt x="103" y="231"/>
                    <a:pt x="102" y="243"/>
                    <a:pt x="93" y="250"/>
                  </a:cubicBezTo>
                  <a:cubicBezTo>
                    <a:pt x="85" y="256"/>
                    <a:pt x="79" y="266"/>
                    <a:pt x="77" y="276"/>
                  </a:cubicBezTo>
                  <a:cubicBezTo>
                    <a:pt x="71" y="300"/>
                    <a:pt x="49" y="304"/>
                    <a:pt x="39" y="333"/>
                  </a:cubicBezTo>
                  <a:cubicBezTo>
                    <a:pt x="7" y="318"/>
                    <a:pt x="11" y="265"/>
                    <a:pt x="22" y="231"/>
                  </a:cubicBezTo>
                  <a:cubicBezTo>
                    <a:pt x="27" y="220"/>
                    <a:pt x="0" y="183"/>
                    <a:pt x="0" y="172"/>
                  </a:cubicBezTo>
                  <a:cubicBezTo>
                    <a:pt x="10" y="163"/>
                    <a:pt x="17" y="153"/>
                    <a:pt x="24" y="142"/>
                  </a:cubicBezTo>
                  <a:cubicBezTo>
                    <a:pt x="29" y="128"/>
                    <a:pt x="24" y="109"/>
                    <a:pt x="27" y="94"/>
                  </a:cubicBezTo>
                  <a:cubicBezTo>
                    <a:pt x="34" y="48"/>
                    <a:pt x="71" y="13"/>
                    <a:pt x="116" y="6"/>
                  </a:cubicBezTo>
                  <a:cubicBezTo>
                    <a:pt x="131" y="4"/>
                    <a:pt x="146" y="4"/>
                    <a:pt x="162" y="6"/>
                  </a:cubicBezTo>
                  <a:cubicBezTo>
                    <a:pt x="198" y="7"/>
                    <a:pt x="237" y="0"/>
                    <a:pt x="272" y="13"/>
                  </a:cubicBezTo>
                  <a:cubicBezTo>
                    <a:pt x="304" y="27"/>
                    <a:pt x="326" y="57"/>
                    <a:pt x="329" y="94"/>
                  </a:cubicBezTo>
                  <a:cubicBezTo>
                    <a:pt x="330" y="117"/>
                    <a:pt x="316" y="138"/>
                    <a:pt x="295" y="146"/>
                  </a:cubicBezTo>
                  <a:cubicBezTo>
                    <a:pt x="286" y="149"/>
                    <a:pt x="276" y="149"/>
                    <a:pt x="267" y="148"/>
                  </a:cubicBezTo>
                  <a:close/>
                </a:path>
              </a:pathLst>
            </a:custGeom>
            <a:solidFill>
              <a:srgbClr val="1C35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911">
              <a:extLst>
                <a:ext uri="{FF2B5EF4-FFF2-40B4-BE49-F238E27FC236}">
                  <a16:creationId xmlns:a16="http://schemas.microsoft.com/office/drawing/2014/main" id="{C254FB68-1B88-C139-1B65-7BD724067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1550" y="3135313"/>
              <a:ext cx="26987" cy="36513"/>
            </a:xfrm>
            <a:custGeom>
              <a:avLst/>
              <a:gdLst>
                <a:gd name="T0" fmla="*/ 76 w 78"/>
                <a:gd name="T1" fmla="*/ 66 h 110"/>
                <a:gd name="T2" fmla="*/ 39 w 78"/>
                <a:gd name="T3" fmla="*/ 3 h 110"/>
                <a:gd name="T4" fmla="*/ 4 w 78"/>
                <a:gd name="T5" fmla="*/ 57 h 110"/>
                <a:gd name="T6" fmla="*/ 42 w 78"/>
                <a:gd name="T7" fmla="*/ 108 h 110"/>
                <a:gd name="T8" fmla="*/ 76 w 78"/>
                <a:gd name="T9" fmla="*/ 6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10">
                  <a:moveTo>
                    <a:pt x="76" y="66"/>
                  </a:moveTo>
                  <a:cubicBezTo>
                    <a:pt x="78" y="35"/>
                    <a:pt x="61" y="6"/>
                    <a:pt x="39" y="3"/>
                  </a:cubicBezTo>
                  <a:cubicBezTo>
                    <a:pt x="16" y="0"/>
                    <a:pt x="0" y="27"/>
                    <a:pt x="4" y="57"/>
                  </a:cubicBezTo>
                  <a:cubicBezTo>
                    <a:pt x="7" y="84"/>
                    <a:pt x="23" y="105"/>
                    <a:pt x="42" y="108"/>
                  </a:cubicBezTo>
                  <a:cubicBezTo>
                    <a:pt x="60" y="110"/>
                    <a:pt x="74" y="92"/>
                    <a:pt x="76" y="66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912">
              <a:extLst>
                <a:ext uri="{FF2B5EF4-FFF2-40B4-BE49-F238E27FC236}">
                  <a16:creationId xmlns:a16="http://schemas.microsoft.com/office/drawing/2014/main" id="{66B38FBB-C9E2-3CE5-F783-C552C7444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825" y="3141663"/>
              <a:ext cx="25400" cy="28575"/>
            </a:xfrm>
            <a:custGeom>
              <a:avLst/>
              <a:gdLst>
                <a:gd name="T0" fmla="*/ 41 w 76"/>
                <a:gd name="T1" fmla="*/ 84 h 85"/>
                <a:gd name="T2" fmla="*/ 41 w 76"/>
                <a:gd name="T3" fmla="*/ 84 h 85"/>
                <a:gd name="T4" fmla="*/ 74 w 76"/>
                <a:gd name="T5" fmla="*/ 46 h 85"/>
                <a:gd name="T6" fmla="*/ 73 w 76"/>
                <a:gd name="T7" fmla="*/ 16 h 85"/>
                <a:gd name="T8" fmla="*/ 2 w 76"/>
                <a:gd name="T9" fmla="*/ 20 h 85"/>
                <a:gd name="T10" fmla="*/ 3 w 76"/>
                <a:gd name="T11" fmla="*/ 51 h 85"/>
                <a:gd name="T12" fmla="*/ 41 w 76"/>
                <a:gd name="T13" fmla="*/ 8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85">
                  <a:moveTo>
                    <a:pt x="41" y="84"/>
                  </a:moveTo>
                  <a:lnTo>
                    <a:pt x="41" y="84"/>
                  </a:lnTo>
                  <a:cubicBezTo>
                    <a:pt x="60" y="83"/>
                    <a:pt x="76" y="66"/>
                    <a:pt x="74" y="46"/>
                  </a:cubicBezTo>
                  <a:lnTo>
                    <a:pt x="73" y="16"/>
                  </a:lnTo>
                  <a:cubicBezTo>
                    <a:pt x="71" y="0"/>
                    <a:pt x="0" y="5"/>
                    <a:pt x="2" y="20"/>
                  </a:cubicBezTo>
                  <a:lnTo>
                    <a:pt x="3" y="51"/>
                  </a:lnTo>
                  <a:cubicBezTo>
                    <a:pt x="5" y="70"/>
                    <a:pt x="21" y="85"/>
                    <a:pt x="41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913">
              <a:extLst>
                <a:ext uri="{FF2B5EF4-FFF2-40B4-BE49-F238E27FC236}">
                  <a16:creationId xmlns:a16="http://schemas.microsoft.com/office/drawing/2014/main" id="{6FBBC7E2-F860-ACA6-5A9B-868C2ECB11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61238" y="3141663"/>
              <a:ext cx="26987" cy="28575"/>
            </a:xfrm>
            <a:custGeom>
              <a:avLst/>
              <a:gdLst>
                <a:gd name="T0" fmla="*/ 43 w 82"/>
                <a:gd name="T1" fmla="*/ 88 h 88"/>
                <a:gd name="T2" fmla="*/ 3 w 82"/>
                <a:gd name="T3" fmla="*/ 51 h 88"/>
                <a:gd name="T4" fmla="*/ 2 w 82"/>
                <a:gd name="T5" fmla="*/ 20 h 88"/>
                <a:gd name="T6" fmla="*/ 41 w 82"/>
                <a:gd name="T7" fmla="*/ 2 h 88"/>
                <a:gd name="T8" fmla="*/ 81 w 82"/>
                <a:gd name="T9" fmla="*/ 16 h 88"/>
                <a:gd name="T10" fmla="*/ 82 w 82"/>
                <a:gd name="T11" fmla="*/ 46 h 88"/>
                <a:gd name="T12" fmla="*/ 73 w 82"/>
                <a:gd name="T13" fmla="*/ 76 h 88"/>
                <a:gd name="T14" fmla="*/ 45 w 82"/>
                <a:gd name="T15" fmla="*/ 88 h 88"/>
                <a:gd name="T16" fmla="*/ 43 w 82"/>
                <a:gd name="T17" fmla="*/ 88 h 88"/>
                <a:gd name="T18" fmla="*/ 47 w 82"/>
                <a:gd name="T19" fmla="*/ 10 h 88"/>
                <a:gd name="T20" fmla="*/ 41 w 82"/>
                <a:gd name="T21" fmla="*/ 10 h 88"/>
                <a:gd name="T22" fmla="*/ 10 w 82"/>
                <a:gd name="T23" fmla="*/ 19 h 88"/>
                <a:gd name="T24" fmla="*/ 11 w 82"/>
                <a:gd name="T25" fmla="*/ 49 h 88"/>
                <a:gd name="T26" fmla="*/ 45 w 82"/>
                <a:gd name="T27" fmla="*/ 78 h 88"/>
                <a:gd name="T28" fmla="*/ 45 w 82"/>
                <a:gd name="T29" fmla="*/ 78 h 88"/>
                <a:gd name="T30" fmla="*/ 74 w 82"/>
                <a:gd name="T31" fmla="*/ 45 h 88"/>
                <a:gd name="T32" fmla="*/ 73 w 82"/>
                <a:gd name="T33" fmla="*/ 14 h 88"/>
                <a:gd name="T34" fmla="*/ 47 w 82"/>
                <a:gd name="T35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" h="88">
                  <a:moveTo>
                    <a:pt x="43" y="88"/>
                  </a:moveTo>
                  <a:cubicBezTo>
                    <a:pt x="22" y="88"/>
                    <a:pt x="4" y="71"/>
                    <a:pt x="3" y="51"/>
                  </a:cubicBezTo>
                  <a:lnTo>
                    <a:pt x="2" y="20"/>
                  </a:lnTo>
                  <a:cubicBezTo>
                    <a:pt x="0" y="5"/>
                    <a:pt x="34" y="3"/>
                    <a:pt x="41" y="2"/>
                  </a:cubicBezTo>
                  <a:cubicBezTo>
                    <a:pt x="47" y="0"/>
                    <a:pt x="81" y="0"/>
                    <a:pt x="81" y="16"/>
                  </a:cubicBezTo>
                  <a:lnTo>
                    <a:pt x="82" y="46"/>
                  </a:lnTo>
                  <a:cubicBezTo>
                    <a:pt x="82" y="58"/>
                    <a:pt x="80" y="67"/>
                    <a:pt x="73" y="76"/>
                  </a:cubicBezTo>
                  <a:cubicBezTo>
                    <a:pt x="66" y="84"/>
                    <a:pt x="56" y="88"/>
                    <a:pt x="45" y="88"/>
                  </a:cubicBezTo>
                  <a:lnTo>
                    <a:pt x="43" y="88"/>
                  </a:lnTo>
                  <a:close/>
                  <a:moveTo>
                    <a:pt x="47" y="10"/>
                  </a:moveTo>
                  <a:lnTo>
                    <a:pt x="41" y="10"/>
                  </a:lnTo>
                  <a:cubicBezTo>
                    <a:pt x="20" y="12"/>
                    <a:pt x="10" y="17"/>
                    <a:pt x="10" y="19"/>
                  </a:cubicBezTo>
                  <a:lnTo>
                    <a:pt x="11" y="49"/>
                  </a:lnTo>
                  <a:cubicBezTo>
                    <a:pt x="13" y="67"/>
                    <a:pt x="27" y="80"/>
                    <a:pt x="45" y="78"/>
                  </a:cubicBezTo>
                  <a:lnTo>
                    <a:pt x="45" y="78"/>
                  </a:lnTo>
                  <a:cubicBezTo>
                    <a:pt x="63" y="77"/>
                    <a:pt x="75" y="63"/>
                    <a:pt x="74" y="45"/>
                  </a:cubicBezTo>
                  <a:lnTo>
                    <a:pt x="73" y="14"/>
                  </a:lnTo>
                  <a:cubicBezTo>
                    <a:pt x="73" y="13"/>
                    <a:pt x="64" y="10"/>
                    <a:pt x="47" y="10"/>
                  </a:cubicBezTo>
                  <a:close/>
                </a:path>
              </a:pathLst>
            </a:custGeom>
            <a:solidFill>
              <a:srgbClr val="FF5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914">
              <a:extLst>
                <a:ext uri="{FF2B5EF4-FFF2-40B4-BE49-F238E27FC236}">
                  <a16:creationId xmlns:a16="http://schemas.microsoft.com/office/drawing/2014/main" id="{E135D991-749D-5942-0EDB-B086F2815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4100" y="3446463"/>
              <a:ext cx="34925" cy="46038"/>
            </a:xfrm>
            <a:custGeom>
              <a:avLst/>
              <a:gdLst>
                <a:gd name="T0" fmla="*/ 89 w 106"/>
                <a:gd name="T1" fmla="*/ 111 h 140"/>
                <a:gd name="T2" fmla="*/ 96 w 106"/>
                <a:gd name="T3" fmla="*/ 118 h 140"/>
                <a:gd name="T4" fmla="*/ 106 w 106"/>
                <a:gd name="T5" fmla="*/ 132 h 140"/>
                <a:gd name="T6" fmla="*/ 105 w 106"/>
                <a:gd name="T7" fmla="*/ 137 h 140"/>
                <a:gd name="T8" fmla="*/ 99 w 106"/>
                <a:gd name="T9" fmla="*/ 140 h 140"/>
                <a:gd name="T10" fmla="*/ 75 w 106"/>
                <a:gd name="T11" fmla="*/ 133 h 140"/>
                <a:gd name="T12" fmla="*/ 38 w 106"/>
                <a:gd name="T13" fmla="*/ 92 h 140"/>
                <a:gd name="T14" fmla="*/ 0 w 106"/>
                <a:gd name="T15" fmla="*/ 34 h 140"/>
                <a:gd name="T16" fmla="*/ 6 w 106"/>
                <a:gd name="T17" fmla="*/ 16 h 140"/>
                <a:gd name="T18" fmla="*/ 42 w 106"/>
                <a:gd name="T19" fmla="*/ 40 h 140"/>
                <a:gd name="T20" fmla="*/ 89 w 106"/>
                <a:gd name="T21" fmla="*/ 111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140">
                  <a:moveTo>
                    <a:pt x="89" y="111"/>
                  </a:moveTo>
                  <a:cubicBezTo>
                    <a:pt x="92" y="114"/>
                    <a:pt x="94" y="117"/>
                    <a:pt x="96" y="118"/>
                  </a:cubicBezTo>
                  <a:cubicBezTo>
                    <a:pt x="101" y="122"/>
                    <a:pt x="103" y="126"/>
                    <a:pt x="106" y="132"/>
                  </a:cubicBezTo>
                  <a:cubicBezTo>
                    <a:pt x="106" y="133"/>
                    <a:pt x="106" y="136"/>
                    <a:pt x="105" y="137"/>
                  </a:cubicBezTo>
                  <a:cubicBezTo>
                    <a:pt x="103" y="139"/>
                    <a:pt x="102" y="140"/>
                    <a:pt x="99" y="140"/>
                  </a:cubicBezTo>
                  <a:cubicBezTo>
                    <a:pt x="91" y="140"/>
                    <a:pt x="82" y="139"/>
                    <a:pt x="75" y="133"/>
                  </a:cubicBezTo>
                  <a:cubicBezTo>
                    <a:pt x="60" y="122"/>
                    <a:pt x="48" y="108"/>
                    <a:pt x="38" y="92"/>
                  </a:cubicBezTo>
                  <a:cubicBezTo>
                    <a:pt x="25" y="75"/>
                    <a:pt x="0" y="57"/>
                    <a:pt x="0" y="34"/>
                  </a:cubicBezTo>
                  <a:cubicBezTo>
                    <a:pt x="0" y="27"/>
                    <a:pt x="2" y="22"/>
                    <a:pt x="6" y="16"/>
                  </a:cubicBezTo>
                  <a:cubicBezTo>
                    <a:pt x="21" y="0"/>
                    <a:pt x="36" y="29"/>
                    <a:pt x="42" y="40"/>
                  </a:cubicBezTo>
                  <a:cubicBezTo>
                    <a:pt x="55" y="66"/>
                    <a:pt x="70" y="90"/>
                    <a:pt x="89" y="111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915">
              <a:extLst>
                <a:ext uri="{FF2B5EF4-FFF2-40B4-BE49-F238E27FC236}">
                  <a16:creationId xmlns:a16="http://schemas.microsoft.com/office/drawing/2014/main" id="{DB5BA0F4-3B8C-B4D1-9F86-AFC6074F5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825" y="3425826"/>
              <a:ext cx="57150" cy="47625"/>
            </a:xfrm>
            <a:custGeom>
              <a:avLst/>
              <a:gdLst>
                <a:gd name="T0" fmla="*/ 144 w 170"/>
                <a:gd name="T1" fmla="*/ 66 h 145"/>
                <a:gd name="T2" fmla="*/ 169 w 170"/>
                <a:gd name="T3" fmla="*/ 108 h 145"/>
                <a:gd name="T4" fmla="*/ 169 w 170"/>
                <a:gd name="T5" fmla="*/ 119 h 145"/>
                <a:gd name="T6" fmla="*/ 158 w 170"/>
                <a:gd name="T7" fmla="*/ 130 h 145"/>
                <a:gd name="T8" fmla="*/ 81 w 170"/>
                <a:gd name="T9" fmla="*/ 140 h 145"/>
                <a:gd name="T10" fmla="*/ 64 w 170"/>
                <a:gd name="T11" fmla="*/ 133 h 145"/>
                <a:gd name="T12" fmla="*/ 56 w 170"/>
                <a:gd name="T13" fmla="*/ 119 h 145"/>
                <a:gd name="T14" fmla="*/ 32 w 170"/>
                <a:gd name="T15" fmla="*/ 67 h 145"/>
                <a:gd name="T16" fmla="*/ 20 w 170"/>
                <a:gd name="T17" fmla="*/ 57 h 145"/>
                <a:gd name="T18" fmla="*/ 0 w 170"/>
                <a:gd name="T19" fmla="*/ 41 h 145"/>
                <a:gd name="T20" fmla="*/ 59 w 170"/>
                <a:gd name="T21" fmla="*/ 5 h 145"/>
                <a:gd name="T22" fmla="*/ 144 w 170"/>
                <a:gd name="T23" fmla="*/ 6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" h="145">
                  <a:moveTo>
                    <a:pt x="144" y="66"/>
                  </a:moveTo>
                  <a:cubicBezTo>
                    <a:pt x="151" y="80"/>
                    <a:pt x="165" y="91"/>
                    <a:pt x="169" y="108"/>
                  </a:cubicBezTo>
                  <a:cubicBezTo>
                    <a:pt x="170" y="112"/>
                    <a:pt x="170" y="115"/>
                    <a:pt x="169" y="119"/>
                  </a:cubicBezTo>
                  <a:cubicBezTo>
                    <a:pt x="166" y="124"/>
                    <a:pt x="162" y="127"/>
                    <a:pt x="158" y="130"/>
                  </a:cubicBezTo>
                  <a:cubicBezTo>
                    <a:pt x="134" y="141"/>
                    <a:pt x="108" y="145"/>
                    <a:pt x="81" y="140"/>
                  </a:cubicBezTo>
                  <a:cubicBezTo>
                    <a:pt x="76" y="138"/>
                    <a:pt x="70" y="137"/>
                    <a:pt x="64" y="133"/>
                  </a:cubicBezTo>
                  <a:cubicBezTo>
                    <a:pt x="60" y="128"/>
                    <a:pt x="57" y="124"/>
                    <a:pt x="56" y="119"/>
                  </a:cubicBezTo>
                  <a:cubicBezTo>
                    <a:pt x="49" y="101"/>
                    <a:pt x="42" y="84"/>
                    <a:pt x="32" y="67"/>
                  </a:cubicBezTo>
                  <a:cubicBezTo>
                    <a:pt x="28" y="63"/>
                    <a:pt x="24" y="60"/>
                    <a:pt x="20" y="57"/>
                  </a:cubicBezTo>
                  <a:cubicBezTo>
                    <a:pt x="16" y="55"/>
                    <a:pt x="5" y="41"/>
                    <a:pt x="0" y="41"/>
                  </a:cubicBezTo>
                  <a:cubicBezTo>
                    <a:pt x="18" y="27"/>
                    <a:pt x="39" y="16"/>
                    <a:pt x="59" y="5"/>
                  </a:cubicBezTo>
                  <a:cubicBezTo>
                    <a:pt x="116" y="0"/>
                    <a:pt x="137" y="53"/>
                    <a:pt x="144" y="66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916">
              <a:extLst>
                <a:ext uri="{FF2B5EF4-FFF2-40B4-BE49-F238E27FC236}">
                  <a16:creationId xmlns:a16="http://schemas.microsoft.com/office/drawing/2014/main" id="{7E680B07-8328-D73F-0D13-E744BA9D0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6300" y="3319463"/>
              <a:ext cx="165100" cy="131763"/>
            </a:xfrm>
            <a:custGeom>
              <a:avLst/>
              <a:gdLst>
                <a:gd name="T0" fmla="*/ 209 w 493"/>
                <a:gd name="T1" fmla="*/ 105 h 392"/>
                <a:gd name="T2" fmla="*/ 493 w 493"/>
                <a:gd name="T3" fmla="*/ 320 h 392"/>
                <a:gd name="T4" fmla="*/ 451 w 493"/>
                <a:gd name="T5" fmla="*/ 391 h 392"/>
                <a:gd name="T6" fmla="*/ 74 w 493"/>
                <a:gd name="T7" fmla="*/ 161 h 392"/>
                <a:gd name="T8" fmla="*/ 179 w 493"/>
                <a:gd name="T9" fmla="*/ 72 h 392"/>
                <a:gd name="T10" fmla="*/ 209 w 493"/>
                <a:gd name="T11" fmla="*/ 105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3" h="392">
                  <a:moveTo>
                    <a:pt x="209" y="105"/>
                  </a:moveTo>
                  <a:cubicBezTo>
                    <a:pt x="277" y="154"/>
                    <a:pt x="322" y="236"/>
                    <a:pt x="493" y="320"/>
                  </a:cubicBezTo>
                  <a:cubicBezTo>
                    <a:pt x="486" y="341"/>
                    <a:pt x="474" y="392"/>
                    <a:pt x="451" y="391"/>
                  </a:cubicBezTo>
                  <a:cubicBezTo>
                    <a:pt x="386" y="332"/>
                    <a:pt x="158" y="277"/>
                    <a:pt x="74" y="161"/>
                  </a:cubicBezTo>
                  <a:cubicBezTo>
                    <a:pt x="0" y="78"/>
                    <a:pt x="137" y="0"/>
                    <a:pt x="179" y="72"/>
                  </a:cubicBezTo>
                  <a:cubicBezTo>
                    <a:pt x="186" y="86"/>
                    <a:pt x="197" y="97"/>
                    <a:pt x="209" y="105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917">
              <a:extLst>
                <a:ext uri="{FF2B5EF4-FFF2-40B4-BE49-F238E27FC236}">
                  <a16:creationId xmlns:a16="http://schemas.microsoft.com/office/drawing/2014/main" id="{65008E21-FA61-C6FA-F578-2C4A77786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9475" y="3179763"/>
              <a:ext cx="63500" cy="187325"/>
            </a:xfrm>
            <a:custGeom>
              <a:avLst/>
              <a:gdLst>
                <a:gd name="T0" fmla="*/ 181 w 189"/>
                <a:gd name="T1" fmla="*/ 10 h 557"/>
                <a:gd name="T2" fmla="*/ 176 w 189"/>
                <a:gd name="T3" fmla="*/ 499 h 557"/>
                <a:gd name="T4" fmla="*/ 49 w 189"/>
                <a:gd name="T5" fmla="*/ 557 h 557"/>
                <a:gd name="T6" fmla="*/ 21 w 189"/>
                <a:gd name="T7" fmla="*/ 490 h 557"/>
                <a:gd name="T8" fmla="*/ 7 w 189"/>
                <a:gd name="T9" fmla="*/ 435 h 557"/>
                <a:gd name="T10" fmla="*/ 27 w 189"/>
                <a:gd name="T11" fmla="*/ 287 h 557"/>
                <a:gd name="T12" fmla="*/ 42 w 189"/>
                <a:gd name="T13" fmla="*/ 224 h 557"/>
                <a:gd name="T14" fmla="*/ 38 w 189"/>
                <a:gd name="T15" fmla="*/ 104 h 557"/>
                <a:gd name="T16" fmla="*/ 181 w 189"/>
                <a:gd name="T17" fmla="*/ 1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557">
                  <a:moveTo>
                    <a:pt x="181" y="10"/>
                  </a:moveTo>
                  <a:cubicBezTo>
                    <a:pt x="189" y="104"/>
                    <a:pt x="182" y="469"/>
                    <a:pt x="176" y="499"/>
                  </a:cubicBezTo>
                  <a:lnTo>
                    <a:pt x="49" y="557"/>
                  </a:lnTo>
                  <a:cubicBezTo>
                    <a:pt x="24" y="539"/>
                    <a:pt x="13" y="521"/>
                    <a:pt x="21" y="490"/>
                  </a:cubicBezTo>
                  <a:cubicBezTo>
                    <a:pt x="27" y="472"/>
                    <a:pt x="13" y="453"/>
                    <a:pt x="7" y="435"/>
                  </a:cubicBezTo>
                  <a:cubicBezTo>
                    <a:pt x="0" y="412"/>
                    <a:pt x="22" y="311"/>
                    <a:pt x="27" y="287"/>
                  </a:cubicBezTo>
                  <a:cubicBezTo>
                    <a:pt x="29" y="266"/>
                    <a:pt x="39" y="247"/>
                    <a:pt x="42" y="224"/>
                  </a:cubicBezTo>
                  <a:cubicBezTo>
                    <a:pt x="47" y="184"/>
                    <a:pt x="32" y="145"/>
                    <a:pt x="38" y="104"/>
                  </a:cubicBezTo>
                  <a:cubicBezTo>
                    <a:pt x="45" y="36"/>
                    <a:pt x="117" y="0"/>
                    <a:pt x="181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918">
              <a:extLst>
                <a:ext uri="{FF2B5EF4-FFF2-40B4-BE49-F238E27FC236}">
                  <a16:creationId xmlns:a16="http://schemas.microsoft.com/office/drawing/2014/main" id="{E631D6B7-C720-45F1-215F-155FA212C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4288" y="3157538"/>
              <a:ext cx="104775" cy="106363"/>
            </a:xfrm>
            <a:custGeom>
              <a:avLst/>
              <a:gdLst>
                <a:gd name="T0" fmla="*/ 22 w 316"/>
                <a:gd name="T1" fmla="*/ 199 h 316"/>
                <a:gd name="T2" fmla="*/ 200 w 316"/>
                <a:gd name="T3" fmla="*/ 292 h 316"/>
                <a:gd name="T4" fmla="*/ 291 w 316"/>
                <a:gd name="T5" fmla="*/ 115 h 316"/>
                <a:gd name="T6" fmla="*/ 114 w 316"/>
                <a:gd name="T7" fmla="*/ 25 h 316"/>
                <a:gd name="T8" fmla="*/ 114 w 316"/>
                <a:gd name="T9" fmla="*/ 25 h 316"/>
                <a:gd name="T10" fmla="*/ 22 w 316"/>
                <a:gd name="T11" fmla="*/ 199 h 316"/>
                <a:gd name="T12" fmla="*/ 22 w 316"/>
                <a:gd name="T13" fmla="*/ 199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6" h="316">
                  <a:moveTo>
                    <a:pt x="22" y="199"/>
                  </a:moveTo>
                  <a:cubicBezTo>
                    <a:pt x="96" y="245"/>
                    <a:pt x="125" y="316"/>
                    <a:pt x="200" y="292"/>
                  </a:cubicBezTo>
                  <a:cubicBezTo>
                    <a:pt x="274" y="269"/>
                    <a:pt x="316" y="189"/>
                    <a:pt x="291" y="115"/>
                  </a:cubicBezTo>
                  <a:cubicBezTo>
                    <a:pt x="267" y="42"/>
                    <a:pt x="188" y="0"/>
                    <a:pt x="114" y="25"/>
                  </a:cubicBezTo>
                  <a:lnTo>
                    <a:pt x="114" y="25"/>
                  </a:lnTo>
                  <a:cubicBezTo>
                    <a:pt x="40" y="47"/>
                    <a:pt x="0" y="125"/>
                    <a:pt x="22" y="199"/>
                  </a:cubicBezTo>
                  <a:cubicBezTo>
                    <a:pt x="22" y="199"/>
                    <a:pt x="22" y="199"/>
                    <a:pt x="22" y="199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919">
              <a:extLst>
                <a:ext uri="{FF2B5EF4-FFF2-40B4-BE49-F238E27FC236}">
                  <a16:creationId xmlns:a16="http://schemas.microsoft.com/office/drawing/2014/main" id="{C490BB72-D9BC-CB14-D9C0-69532DCA0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5875" y="3170238"/>
              <a:ext cx="111125" cy="139700"/>
            </a:xfrm>
            <a:custGeom>
              <a:avLst/>
              <a:gdLst>
                <a:gd name="T0" fmla="*/ 22 w 338"/>
                <a:gd name="T1" fmla="*/ 242 h 419"/>
                <a:gd name="T2" fmla="*/ 54 w 338"/>
                <a:gd name="T3" fmla="*/ 255 h 419"/>
                <a:gd name="T4" fmla="*/ 64 w 338"/>
                <a:gd name="T5" fmla="*/ 279 h 419"/>
                <a:gd name="T6" fmla="*/ 78 w 338"/>
                <a:gd name="T7" fmla="*/ 316 h 419"/>
                <a:gd name="T8" fmla="*/ 99 w 338"/>
                <a:gd name="T9" fmla="*/ 340 h 419"/>
                <a:gd name="T10" fmla="*/ 143 w 338"/>
                <a:gd name="T11" fmla="*/ 343 h 419"/>
                <a:gd name="T12" fmla="*/ 163 w 338"/>
                <a:gd name="T13" fmla="*/ 404 h 419"/>
                <a:gd name="T14" fmla="*/ 337 w 338"/>
                <a:gd name="T15" fmla="*/ 355 h 419"/>
                <a:gd name="T16" fmla="*/ 302 w 338"/>
                <a:gd name="T17" fmla="*/ 221 h 419"/>
                <a:gd name="T18" fmla="*/ 294 w 338"/>
                <a:gd name="T19" fmla="*/ 143 h 419"/>
                <a:gd name="T20" fmla="*/ 216 w 338"/>
                <a:gd name="T21" fmla="*/ 35 h 419"/>
                <a:gd name="T22" fmla="*/ 12 w 338"/>
                <a:gd name="T23" fmla="*/ 150 h 419"/>
                <a:gd name="T24" fmla="*/ 26 w 338"/>
                <a:gd name="T25" fmla="*/ 178 h 419"/>
                <a:gd name="T26" fmla="*/ 33 w 338"/>
                <a:gd name="T27" fmla="*/ 202 h 419"/>
                <a:gd name="T28" fmla="*/ 22 w 338"/>
                <a:gd name="T29" fmla="*/ 242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8" h="419">
                  <a:moveTo>
                    <a:pt x="22" y="242"/>
                  </a:moveTo>
                  <a:cubicBezTo>
                    <a:pt x="32" y="255"/>
                    <a:pt x="47" y="248"/>
                    <a:pt x="54" y="255"/>
                  </a:cubicBezTo>
                  <a:cubicBezTo>
                    <a:pt x="60" y="262"/>
                    <a:pt x="62" y="270"/>
                    <a:pt x="64" y="279"/>
                  </a:cubicBezTo>
                  <a:cubicBezTo>
                    <a:pt x="67" y="291"/>
                    <a:pt x="71" y="304"/>
                    <a:pt x="78" y="316"/>
                  </a:cubicBezTo>
                  <a:cubicBezTo>
                    <a:pt x="82" y="326"/>
                    <a:pt x="90" y="334"/>
                    <a:pt x="99" y="340"/>
                  </a:cubicBezTo>
                  <a:cubicBezTo>
                    <a:pt x="113" y="345"/>
                    <a:pt x="129" y="345"/>
                    <a:pt x="143" y="343"/>
                  </a:cubicBezTo>
                  <a:cubicBezTo>
                    <a:pt x="156" y="341"/>
                    <a:pt x="165" y="355"/>
                    <a:pt x="163" y="404"/>
                  </a:cubicBezTo>
                  <a:cubicBezTo>
                    <a:pt x="174" y="419"/>
                    <a:pt x="338" y="369"/>
                    <a:pt x="337" y="355"/>
                  </a:cubicBezTo>
                  <a:cubicBezTo>
                    <a:pt x="313" y="315"/>
                    <a:pt x="301" y="267"/>
                    <a:pt x="302" y="221"/>
                  </a:cubicBezTo>
                  <a:cubicBezTo>
                    <a:pt x="302" y="195"/>
                    <a:pt x="299" y="169"/>
                    <a:pt x="294" y="143"/>
                  </a:cubicBezTo>
                  <a:cubicBezTo>
                    <a:pt x="284" y="103"/>
                    <a:pt x="252" y="56"/>
                    <a:pt x="216" y="35"/>
                  </a:cubicBezTo>
                  <a:cubicBezTo>
                    <a:pt x="152" y="0"/>
                    <a:pt x="0" y="26"/>
                    <a:pt x="12" y="150"/>
                  </a:cubicBezTo>
                  <a:cubicBezTo>
                    <a:pt x="14" y="162"/>
                    <a:pt x="18" y="171"/>
                    <a:pt x="26" y="178"/>
                  </a:cubicBezTo>
                  <a:cubicBezTo>
                    <a:pt x="33" y="184"/>
                    <a:pt x="36" y="194"/>
                    <a:pt x="33" y="202"/>
                  </a:cubicBezTo>
                  <a:cubicBezTo>
                    <a:pt x="30" y="210"/>
                    <a:pt x="12" y="231"/>
                    <a:pt x="22" y="242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920">
              <a:extLst>
                <a:ext uri="{FF2B5EF4-FFF2-40B4-BE49-F238E27FC236}">
                  <a16:creationId xmlns:a16="http://schemas.microsoft.com/office/drawing/2014/main" id="{C1DD7588-750F-31C1-4462-24E614277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2863" y="3160713"/>
              <a:ext cx="80962" cy="96838"/>
            </a:xfrm>
            <a:custGeom>
              <a:avLst/>
              <a:gdLst>
                <a:gd name="T0" fmla="*/ 9 w 244"/>
                <a:gd name="T1" fmla="*/ 97 h 288"/>
                <a:gd name="T2" fmla="*/ 37 w 244"/>
                <a:gd name="T3" fmla="*/ 58 h 288"/>
                <a:gd name="T4" fmla="*/ 55 w 244"/>
                <a:gd name="T5" fmla="*/ 29 h 288"/>
                <a:gd name="T6" fmla="*/ 121 w 244"/>
                <a:gd name="T7" fmla="*/ 4 h 288"/>
                <a:gd name="T8" fmla="*/ 180 w 244"/>
                <a:gd name="T9" fmla="*/ 39 h 288"/>
                <a:gd name="T10" fmla="*/ 202 w 244"/>
                <a:gd name="T11" fmla="*/ 86 h 288"/>
                <a:gd name="T12" fmla="*/ 230 w 244"/>
                <a:gd name="T13" fmla="*/ 121 h 288"/>
                <a:gd name="T14" fmla="*/ 231 w 244"/>
                <a:gd name="T15" fmla="*/ 199 h 288"/>
                <a:gd name="T16" fmla="*/ 227 w 244"/>
                <a:gd name="T17" fmla="*/ 238 h 288"/>
                <a:gd name="T18" fmla="*/ 223 w 244"/>
                <a:gd name="T19" fmla="*/ 272 h 288"/>
                <a:gd name="T20" fmla="*/ 167 w 244"/>
                <a:gd name="T21" fmla="*/ 285 h 288"/>
                <a:gd name="T22" fmla="*/ 112 w 244"/>
                <a:gd name="T23" fmla="*/ 259 h 288"/>
                <a:gd name="T24" fmla="*/ 75 w 244"/>
                <a:gd name="T25" fmla="*/ 228 h 288"/>
                <a:gd name="T26" fmla="*/ 57 w 244"/>
                <a:gd name="T27" fmla="*/ 227 h 288"/>
                <a:gd name="T28" fmla="*/ 23 w 244"/>
                <a:gd name="T29" fmla="*/ 188 h 288"/>
                <a:gd name="T30" fmla="*/ 20 w 244"/>
                <a:gd name="T31" fmla="*/ 164 h 288"/>
                <a:gd name="T32" fmla="*/ 7 w 244"/>
                <a:gd name="T33" fmla="*/ 140 h 288"/>
                <a:gd name="T34" fmla="*/ 9 w 244"/>
                <a:gd name="T35" fmla="*/ 97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4" h="288">
                  <a:moveTo>
                    <a:pt x="9" y="97"/>
                  </a:moveTo>
                  <a:cubicBezTo>
                    <a:pt x="16" y="83"/>
                    <a:pt x="30" y="73"/>
                    <a:pt x="37" y="58"/>
                  </a:cubicBezTo>
                  <a:cubicBezTo>
                    <a:pt x="41" y="47"/>
                    <a:pt x="46" y="37"/>
                    <a:pt x="55" y="29"/>
                  </a:cubicBezTo>
                  <a:cubicBezTo>
                    <a:pt x="76" y="12"/>
                    <a:pt x="94" y="0"/>
                    <a:pt x="121" y="4"/>
                  </a:cubicBezTo>
                  <a:cubicBezTo>
                    <a:pt x="145" y="8"/>
                    <a:pt x="166" y="20"/>
                    <a:pt x="180" y="39"/>
                  </a:cubicBezTo>
                  <a:cubicBezTo>
                    <a:pt x="188" y="54"/>
                    <a:pt x="195" y="69"/>
                    <a:pt x="202" y="86"/>
                  </a:cubicBezTo>
                  <a:cubicBezTo>
                    <a:pt x="209" y="100"/>
                    <a:pt x="222" y="108"/>
                    <a:pt x="230" y="121"/>
                  </a:cubicBezTo>
                  <a:cubicBezTo>
                    <a:pt x="244" y="143"/>
                    <a:pt x="234" y="175"/>
                    <a:pt x="231" y="199"/>
                  </a:cubicBezTo>
                  <a:cubicBezTo>
                    <a:pt x="230" y="211"/>
                    <a:pt x="229" y="225"/>
                    <a:pt x="227" y="238"/>
                  </a:cubicBezTo>
                  <a:cubicBezTo>
                    <a:pt x="226" y="246"/>
                    <a:pt x="227" y="266"/>
                    <a:pt x="223" y="272"/>
                  </a:cubicBezTo>
                  <a:cubicBezTo>
                    <a:pt x="212" y="286"/>
                    <a:pt x="183" y="288"/>
                    <a:pt x="167" y="285"/>
                  </a:cubicBezTo>
                  <a:cubicBezTo>
                    <a:pt x="147" y="282"/>
                    <a:pt x="127" y="274"/>
                    <a:pt x="112" y="259"/>
                  </a:cubicBezTo>
                  <a:cubicBezTo>
                    <a:pt x="101" y="247"/>
                    <a:pt x="91" y="232"/>
                    <a:pt x="75" y="228"/>
                  </a:cubicBezTo>
                  <a:cubicBezTo>
                    <a:pt x="70" y="227"/>
                    <a:pt x="63" y="227"/>
                    <a:pt x="57" y="227"/>
                  </a:cubicBezTo>
                  <a:cubicBezTo>
                    <a:pt x="39" y="222"/>
                    <a:pt x="25" y="206"/>
                    <a:pt x="23" y="188"/>
                  </a:cubicBezTo>
                  <a:cubicBezTo>
                    <a:pt x="23" y="179"/>
                    <a:pt x="21" y="172"/>
                    <a:pt x="20" y="164"/>
                  </a:cubicBezTo>
                  <a:cubicBezTo>
                    <a:pt x="16" y="156"/>
                    <a:pt x="13" y="149"/>
                    <a:pt x="7" y="140"/>
                  </a:cubicBezTo>
                  <a:cubicBezTo>
                    <a:pt x="0" y="128"/>
                    <a:pt x="0" y="111"/>
                    <a:pt x="9" y="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921">
              <a:extLst>
                <a:ext uri="{FF2B5EF4-FFF2-40B4-BE49-F238E27FC236}">
                  <a16:creationId xmlns:a16="http://schemas.microsoft.com/office/drawing/2014/main" id="{33228FC6-EF64-411F-AA77-7D82E55B1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8575" y="3225801"/>
              <a:ext cx="39687" cy="63500"/>
            </a:xfrm>
            <a:custGeom>
              <a:avLst/>
              <a:gdLst>
                <a:gd name="T0" fmla="*/ 51 w 120"/>
                <a:gd name="T1" fmla="*/ 108 h 189"/>
                <a:gd name="T2" fmla="*/ 7 w 120"/>
                <a:gd name="T3" fmla="*/ 83 h 189"/>
                <a:gd name="T4" fmla="*/ 22 w 120"/>
                <a:gd name="T5" fmla="*/ 121 h 189"/>
                <a:gd name="T6" fmla="*/ 28 w 120"/>
                <a:gd name="T7" fmla="*/ 168 h 189"/>
                <a:gd name="T8" fmla="*/ 74 w 120"/>
                <a:gd name="T9" fmla="*/ 188 h 189"/>
                <a:gd name="T10" fmla="*/ 108 w 120"/>
                <a:gd name="T11" fmla="*/ 155 h 189"/>
                <a:gd name="T12" fmla="*/ 111 w 120"/>
                <a:gd name="T13" fmla="*/ 94 h 189"/>
                <a:gd name="T14" fmla="*/ 85 w 120"/>
                <a:gd name="T15" fmla="*/ 41 h 189"/>
                <a:gd name="T16" fmla="*/ 67 w 120"/>
                <a:gd name="T17" fmla="*/ 0 h 189"/>
                <a:gd name="T18" fmla="*/ 51 w 120"/>
                <a:gd name="T19" fmla="*/ 10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189">
                  <a:moveTo>
                    <a:pt x="51" y="108"/>
                  </a:moveTo>
                  <a:cubicBezTo>
                    <a:pt x="37" y="101"/>
                    <a:pt x="36" y="80"/>
                    <a:pt x="7" y="83"/>
                  </a:cubicBezTo>
                  <a:cubicBezTo>
                    <a:pt x="0" y="98"/>
                    <a:pt x="15" y="110"/>
                    <a:pt x="22" y="121"/>
                  </a:cubicBezTo>
                  <a:cubicBezTo>
                    <a:pt x="32" y="136"/>
                    <a:pt x="18" y="154"/>
                    <a:pt x="28" y="168"/>
                  </a:cubicBezTo>
                  <a:cubicBezTo>
                    <a:pt x="39" y="182"/>
                    <a:pt x="55" y="189"/>
                    <a:pt x="74" y="188"/>
                  </a:cubicBezTo>
                  <a:cubicBezTo>
                    <a:pt x="92" y="186"/>
                    <a:pt x="97" y="168"/>
                    <a:pt x="108" y="155"/>
                  </a:cubicBezTo>
                  <a:cubicBezTo>
                    <a:pt x="120" y="143"/>
                    <a:pt x="118" y="107"/>
                    <a:pt x="111" y="94"/>
                  </a:cubicBezTo>
                  <a:cubicBezTo>
                    <a:pt x="111" y="94"/>
                    <a:pt x="85" y="66"/>
                    <a:pt x="85" y="41"/>
                  </a:cubicBezTo>
                  <a:cubicBezTo>
                    <a:pt x="85" y="26"/>
                    <a:pt x="92" y="0"/>
                    <a:pt x="67" y="0"/>
                  </a:cubicBezTo>
                  <a:cubicBezTo>
                    <a:pt x="71" y="36"/>
                    <a:pt x="40" y="65"/>
                    <a:pt x="51" y="1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922">
              <a:extLst>
                <a:ext uri="{FF2B5EF4-FFF2-40B4-BE49-F238E27FC236}">
                  <a16:creationId xmlns:a16="http://schemas.microsoft.com/office/drawing/2014/main" id="{9823B479-EA98-7CA4-4F27-49CBA1B00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5563" y="3219451"/>
              <a:ext cx="28575" cy="39688"/>
            </a:xfrm>
            <a:custGeom>
              <a:avLst/>
              <a:gdLst>
                <a:gd name="T0" fmla="*/ 43 w 85"/>
                <a:gd name="T1" fmla="*/ 2 h 118"/>
                <a:gd name="T2" fmla="*/ 2 w 85"/>
                <a:gd name="T3" fmla="*/ 61 h 118"/>
                <a:gd name="T4" fmla="*/ 39 w 85"/>
                <a:gd name="T5" fmla="*/ 115 h 118"/>
                <a:gd name="T6" fmla="*/ 81 w 85"/>
                <a:gd name="T7" fmla="*/ 71 h 118"/>
                <a:gd name="T8" fmla="*/ 43 w 85"/>
                <a:gd name="T9" fmla="*/ 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18">
                  <a:moveTo>
                    <a:pt x="43" y="2"/>
                  </a:moveTo>
                  <a:cubicBezTo>
                    <a:pt x="18" y="0"/>
                    <a:pt x="0" y="27"/>
                    <a:pt x="2" y="61"/>
                  </a:cubicBezTo>
                  <a:cubicBezTo>
                    <a:pt x="3" y="90"/>
                    <a:pt x="20" y="112"/>
                    <a:pt x="39" y="115"/>
                  </a:cubicBezTo>
                  <a:cubicBezTo>
                    <a:pt x="59" y="118"/>
                    <a:pt x="77" y="98"/>
                    <a:pt x="81" y="71"/>
                  </a:cubicBezTo>
                  <a:cubicBezTo>
                    <a:pt x="85" y="36"/>
                    <a:pt x="69" y="4"/>
                    <a:pt x="43" y="2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923">
              <a:extLst>
                <a:ext uri="{FF2B5EF4-FFF2-40B4-BE49-F238E27FC236}">
                  <a16:creationId xmlns:a16="http://schemas.microsoft.com/office/drawing/2014/main" id="{01B8B227-C1FA-441E-47FD-AE8C2B2A1E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5088" y="3267076"/>
              <a:ext cx="66675" cy="55563"/>
            </a:xfrm>
            <a:custGeom>
              <a:avLst/>
              <a:gdLst>
                <a:gd name="T0" fmla="*/ 181 w 200"/>
                <a:gd name="T1" fmla="*/ 30 h 165"/>
                <a:gd name="T2" fmla="*/ 65 w 200"/>
                <a:gd name="T3" fmla="*/ 28 h 165"/>
                <a:gd name="T4" fmla="*/ 19 w 200"/>
                <a:gd name="T5" fmla="*/ 134 h 165"/>
                <a:gd name="T6" fmla="*/ 134 w 200"/>
                <a:gd name="T7" fmla="*/ 136 h 165"/>
                <a:gd name="T8" fmla="*/ 181 w 200"/>
                <a:gd name="T9" fmla="*/ 3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65">
                  <a:moveTo>
                    <a:pt x="181" y="30"/>
                  </a:moveTo>
                  <a:cubicBezTo>
                    <a:pt x="162" y="0"/>
                    <a:pt x="110" y="0"/>
                    <a:pt x="65" y="28"/>
                  </a:cubicBezTo>
                  <a:cubicBezTo>
                    <a:pt x="21" y="57"/>
                    <a:pt x="0" y="104"/>
                    <a:pt x="19" y="134"/>
                  </a:cubicBezTo>
                  <a:cubicBezTo>
                    <a:pt x="38" y="164"/>
                    <a:pt x="90" y="165"/>
                    <a:pt x="134" y="136"/>
                  </a:cubicBezTo>
                  <a:cubicBezTo>
                    <a:pt x="179" y="107"/>
                    <a:pt x="200" y="60"/>
                    <a:pt x="181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924">
              <a:extLst>
                <a:ext uri="{FF2B5EF4-FFF2-40B4-BE49-F238E27FC236}">
                  <a16:creationId xmlns:a16="http://schemas.microsoft.com/office/drawing/2014/main" id="{1E1326A0-B44B-ECDE-5DE9-B6E768660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3444876"/>
              <a:ext cx="71437" cy="50800"/>
            </a:xfrm>
            <a:custGeom>
              <a:avLst/>
              <a:gdLst>
                <a:gd name="T0" fmla="*/ 108 w 213"/>
                <a:gd name="T1" fmla="*/ 4 h 151"/>
                <a:gd name="T2" fmla="*/ 75 w 213"/>
                <a:gd name="T3" fmla="*/ 6 h 151"/>
                <a:gd name="T4" fmla="*/ 64 w 213"/>
                <a:gd name="T5" fmla="*/ 17 h 151"/>
                <a:gd name="T6" fmla="*/ 19 w 213"/>
                <a:gd name="T7" fmla="*/ 71 h 151"/>
                <a:gd name="T8" fmla="*/ 12 w 213"/>
                <a:gd name="T9" fmla="*/ 89 h 151"/>
                <a:gd name="T10" fmla="*/ 3 w 213"/>
                <a:gd name="T11" fmla="*/ 114 h 151"/>
                <a:gd name="T12" fmla="*/ 3 w 213"/>
                <a:gd name="T13" fmla="*/ 128 h 151"/>
                <a:gd name="T14" fmla="*/ 7 w 213"/>
                <a:gd name="T15" fmla="*/ 131 h 151"/>
                <a:gd name="T16" fmla="*/ 22 w 213"/>
                <a:gd name="T17" fmla="*/ 130 h 151"/>
                <a:gd name="T18" fmla="*/ 35 w 213"/>
                <a:gd name="T19" fmla="*/ 119 h 151"/>
                <a:gd name="T20" fmla="*/ 58 w 213"/>
                <a:gd name="T21" fmla="*/ 91 h 151"/>
                <a:gd name="T22" fmla="*/ 118 w 213"/>
                <a:gd name="T23" fmla="*/ 78 h 151"/>
                <a:gd name="T24" fmla="*/ 89 w 213"/>
                <a:gd name="T25" fmla="*/ 103 h 151"/>
                <a:gd name="T26" fmla="*/ 76 w 213"/>
                <a:gd name="T27" fmla="*/ 134 h 151"/>
                <a:gd name="T28" fmla="*/ 124 w 213"/>
                <a:gd name="T29" fmla="*/ 117 h 151"/>
                <a:gd name="T30" fmla="*/ 188 w 213"/>
                <a:gd name="T31" fmla="*/ 88 h 151"/>
                <a:gd name="T32" fmla="*/ 196 w 213"/>
                <a:gd name="T33" fmla="*/ 16 h 151"/>
                <a:gd name="T34" fmla="*/ 108 w 213"/>
                <a:gd name="T35" fmla="*/ 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3" h="151">
                  <a:moveTo>
                    <a:pt x="108" y="4"/>
                  </a:moveTo>
                  <a:cubicBezTo>
                    <a:pt x="97" y="0"/>
                    <a:pt x="86" y="2"/>
                    <a:pt x="75" y="6"/>
                  </a:cubicBezTo>
                  <a:cubicBezTo>
                    <a:pt x="71" y="9"/>
                    <a:pt x="68" y="13"/>
                    <a:pt x="64" y="17"/>
                  </a:cubicBezTo>
                  <a:cubicBezTo>
                    <a:pt x="49" y="35"/>
                    <a:pt x="30" y="50"/>
                    <a:pt x="19" y="71"/>
                  </a:cubicBezTo>
                  <a:cubicBezTo>
                    <a:pt x="17" y="77"/>
                    <a:pt x="14" y="84"/>
                    <a:pt x="12" y="89"/>
                  </a:cubicBezTo>
                  <a:cubicBezTo>
                    <a:pt x="10" y="98"/>
                    <a:pt x="5" y="106"/>
                    <a:pt x="3" y="114"/>
                  </a:cubicBezTo>
                  <a:cubicBezTo>
                    <a:pt x="0" y="119"/>
                    <a:pt x="0" y="124"/>
                    <a:pt x="3" y="128"/>
                  </a:cubicBezTo>
                  <a:cubicBezTo>
                    <a:pt x="4" y="130"/>
                    <a:pt x="5" y="131"/>
                    <a:pt x="7" y="131"/>
                  </a:cubicBezTo>
                  <a:cubicBezTo>
                    <a:pt x="12" y="133"/>
                    <a:pt x="18" y="133"/>
                    <a:pt x="22" y="130"/>
                  </a:cubicBezTo>
                  <a:cubicBezTo>
                    <a:pt x="26" y="127"/>
                    <a:pt x="30" y="123"/>
                    <a:pt x="35" y="119"/>
                  </a:cubicBezTo>
                  <a:cubicBezTo>
                    <a:pt x="39" y="114"/>
                    <a:pt x="56" y="95"/>
                    <a:pt x="58" y="91"/>
                  </a:cubicBezTo>
                  <a:cubicBezTo>
                    <a:pt x="75" y="73"/>
                    <a:pt x="95" y="75"/>
                    <a:pt x="118" y="78"/>
                  </a:cubicBezTo>
                  <a:cubicBezTo>
                    <a:pt x="117" y="89"/>
                    <a:pt x="100" y="95"/>
                    <a:pt x="89" y="103"/>
                  </a:cubicBezTo>
                  <a:cubicBezTo>
                    <a:pt x="78" y="109"/>
                    <a:pt x="74" y="123"/>
                    <a:pt x="76" y="134"/>
                  </a:cubicBezTo>
                  <a:cubicBezTo>
                    <a:pt x="82" y="151"/>
                    <a:pt x="99" y="130"/>
                    <a:pt x="124" y="117"/>
                  </a:cubicBezTo>
                  <a:cubicBezTo>
                    <a:pt x="146" y="110"/>
                    <a:pt x="168" y="100"/>
                    <a:pt x="188" y="88"/>
                  </a:cubicBezTo>
                  <a:cubicBezTo>
                    <a:pt x="213" y="67"/>
                    <a:pt x="210" y="16"/>
                    <a:pt x="196" y="16"/>
                  </a:cubicBezTo>
                  <a:cubicBezTo>
                    <a:pt x="161" y="27"/>
                    <a:pt x="121" y="7"/>
                    <a:pt x="108" y="4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925">
              <a:extLst>
                <a:ext uri="{FF2B5EF4-FFF2-40B4-BE49-F238E27FC236}">
                  <a16:creationId xmlns:a16="http://schemas.microsoft.com/office/drawing/2014/main" id="{F3EF745F-3954-096C-880E-2EC654D18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4438" y="3413126"/>
              <a:ext cx="85725" cy="65088"/>
            </a:xfrm>
            <a:custGeom>
              <a:avLst/>
              <a:gdLst>
                <a:gd name="T0" fmla="*/ 162 w 258"/>
                <a:gd name="T1" fmla="*/ 195 h 197"/>
                <a:gd name="T2" fmla="*/ 123 w 258"/>
                <a:gd name="T3" fmla="*/ 191 h 197"/>
                <a:gd name="T4" fmla="*/ 76 w 258"/>
                <a:gd name="T5" fmla="*/ 140 h 197"/>
                <a:gd name="T6" fmla="*/ 26 w 258"/>
                <a:gd name="T7" fmla="*/ 62 h 197"/>
                <a:gd name="T8" fmla="*/ 10 w 258"/>
                <a:gd name="T9" fmla="*/ 5 h 197"/>
                <a:gd name="T10" fmla="*/ 71 w 258"/>
                <a:gd name="T11" fmla="*/ 3 h 197"/>
                <a:gd name="T12" fmla="*/ 130 w 258"/>
                <a:gd name="T13" fmla="*/ 42 h 197"/>
                <a:gd name="T14" fmla="*/ 166 w 258"/>
                <a:gd name="T15" fmla="*/ 22 h 197"/>
                <a:gd name="T16" fmla="*/ 225 w 258"/>
                <a:gd name="T17" fmla="*/ 33 h 197"/>
                <a:gd name="T18" fmla="*/ 258 w 258"/>
                <a:gd name="T19" fmla="*/ 99 h 197"/>
                <a:gd name="T20" fmla="*/ 225 w 258"/>
                <a:gd name="T21" fmla="*/ 149 h 197"/>
                <a:gd name="T22" fmla="*/ 162 w 258"/>
                <a:gd name="T23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8" h="197">
                  <a:moveTo>
                    <a:pt x="162" y="195"/>
                  </a:moveTo>
                  <a:cubicBezTo>
                    <a:pt x="149" y="197"/>
                    <a:pt x="136" y="196"/>
                    <a:pt x="123" y="191"/>
                  </a:cubicBezTo>
                  <a:cubicBezTo>
                    <a:pt x="99" y="178"/>
                    <a:pt x="90" y="161"/>
                    <a:pt x="76" y="140"/>
                  </a:cubicBezTo>
                  <a:cubicBezTo>
                    <a:pt x="59" y="115"/>
                    <a:pt x="51" y="81"/>
                    <a:pt x="26" y="62"/>
                  </a:cubicBezTo>
                  <a:cubicBezTo>
                    <a:pt x="14" y="55"/>
                    <a:pt x="0" y="15"/>
                    <a:pt x="10" y="5"/>
                  </a:cubicBezTo>
                  <a:cubicBezTo>
                    <a:pt x="14" y="0"/>
                    <a:pt x="66" y="0"/>
                    <a:pt x="71" y="3"/>
                  </a:cubicBezTo>
                  <a:cubicBezTo>
                    <a:pt x="99" y="35"/>
                    <a:pt x="109" y="29"/>
                    <a:pt x="130" y="42"/>
                  </a:cubicBezTo>
                  <a:cubicBezTo>
                    <a:pt x="143" y="40"/>
                    <a:pt x="154" y="26"/>
                    <a:pt x="166" y="22"/>
                  </a:cubicBezTo>
                  <a:cubicBezTo>
                    <a:pt x="187" y="15"/>
                    <a:pt x="209" y="19"/>
                    <a:pt x="225" y="33"/>
                  </a:cubicBezTo>
                  <a:cubicBezTo>
                    <a:pt x="246" y="48"/>
                    <a:pt x="257" y="74"/>
                    <a:pt x="258" y="99"/>
                  </a:cubicBezTo>
                  <a:cubicBezTo>
                    <a:pt x="257" y="122"/>
                    <a:pt x="241" y="135"/>
                    <a:pt x="225" y="149"/>
                  </a:cubicBezTo>
                  <a:cubicBezTo>
                    <a:pt x="205" y="164"/>
                    <a:pt x="186" y="191"/>
                    <a:pt x="162" y="195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926">
              <a:extLst>
                <a:ext uri="{FF2B5EF4-FFF2-40B4-BE49-F238E27FC236}">
                  <a16:creationId xmlns:a16="http://schemas.microsoft.com/office/drawing/2014/main" id="{33BB38FA-5692-2A67-73FC-92B8A6B99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3800" y="3398838"/>
              <a:ext cx="52387" cy="39688"/>
            </a:xfrm>
            <a:custGeom>
              <a:avLst/>
              <a:gdLst>
                <a:gd name="T0" fmla="*/ 88 w 153"/>
                <a:gd name="T1" fmla="*/ 0 h 117"/>
                <a:gd name="T2" fmla="*/ 75 w 153"/>
                <a:gd name="T3" fmla="*/ 1 h 117"/>
                <a:gd name="T4" fmla="*/ 42 w 153"/>
                <a:gd name="T5" fmla="*/ 12 h 117"/>
                <a:gd name="T6" fmla="*/ 14 w 153"/>
                <a:gd name="T7" fmla="*/ 48 h 117"/>
                <a:gd name="T8" fmla="*/ 27 w 153"/>
                <a:gd name="T9" fmla="*/ 100 h 117"/>
                <a:gd name="T10" fmla="*/ 64 w 153"/>
                <a:gd name="T11" fmla="*/ 94 h 117"/>
                <a:gd name="T12" fmla="*/ 89 w 153"/>
                <a:gd name="T13" fmla="*/ 114 h 117"/>
                <a:gd name="T14" fmla="*/ 120 w 153"/>
                <a:gd name="T15" fmla="*/ 115 h 117"/>
                <a:gd name="T16" fmla="*/ 149 w 153"/>
                <a:gd name="T17" fmla="*/ 68 h 117"/>
                <a:gd name="T18" fmla="*/ 112 w 153"/>
                <a:gd name="T19" fmla="*/ 14 h 117"/>
                <a:gd name="T20" fmla="*/ 88 w 153"/>
                <a:gd name="T21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3" h="117">
                  <a:moveTo>
                    <a:pt x="88" y="0"/>
                  </a:moveTo>
                  <a:cubicBezTo>
                    <a:pt x="84" y="0"/>
                    <a:pt x="80" y="0"/>
                    <a:pt x="75" y="1"/>
                  </a:cubicBezTo>
                  <a:cubicBezTo>
                    <a:pt x="64" y="4"/>
                    <a:pt x="53" y="8"/>
                    <a:pt x="42" y="12"/>
                  </a:cubicBezTo>
                  <a:cubicBezTo>
                    <a:pt x="29" y="18"/>
                    <a:pt x="24" y="39"/>
                    <a:pt x="14" y="48"/>
                  </a:cubicBezTo>
                  <a:cubicBezTo>
                    <a:pt x="0" y="62"/>
                    <a:pt x="20" y="81"/>
                    <a:pt x="27" y="100"/>
                  </a:cubicBezTo>
                  <a:cubicBezTo>
                    <a:pt x="31" y="110"/>
                    <a:pt x="57" y="99"/>
                    <a:pt x="64" y="94"/>
                  </a:cubicBezTo>
                  <a:cubicBezTo>
                    <a:pt x="60" y="96"/>
                    <a:pt x="87" y="113"/>
                    <a:pt x="89" y="114"/>
                  </a:cubicBezTo>
                  <a:cubicBezTo>
                    <a:pt x="99" y="117"/>
                    <a:pt x="110" y="117"/>
                    <a:pt x="120" y="115"/>
                  </a:cubicBezTo>
                  <a:cubicBezTo>
                    <a:pt x="141" y="110"/>
                    <a:pt x="153" y="90"/>
                    <a:pt x="149" y="68"/>
                  </a:cubicBezTo>
                  <a:cubicBezTo>
                    <a:pt x="146" y="46"/>
                    <a:pt x="126" y="29"/>
                    <a:pt x="112" y="14"/>
                  </a:cubicBezTo>
                  <a:cubicBezTo>
                    <a:pt x="106" y="8"/>
                    <a:pt x="98" y="3"/>
                    <a:pt x="88" y="0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927">
              <a:extLst>
                <a:ext uri="{FF2B5EF4-FFF2-40B4-BE49-F238E27FC236}">
                  <a16:creationId xmlns:a16="http://schemas.microsoft.com/office/drawing/2014/main" id="{798F811B-A647-2197-C1FD-3A969741D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950" y="3259138"/>
              <a:ext cx="179387" cy="207963"/>
            </a:xfrm>
            <a:custGeom>
              <a:avLst/>
              <a:gdLst>
                <a:gd name="T0" fmla="*/ 67 w 540"/>
                <a:gd name="T1" fmla="*/ 415 h 618"/>
                <a:gd name="T2" fmla="*/ 124 w 540"/>
                <a:gd name="T3" fmla="*/ 259 h 618"/>
                <a:gd name="T4" fmla="*/ 209 w 540"/>
                <a:gd name="T5" fmla="*/ 124 h 618"/>
                <a:gd name="T6" fmla="*/ 326 w 540"/>
                <a:gd name="T7" fmla="*/ 70 h 618"/>
                <a:gd name="T8" fmla="*/ 521 w 540"/>
                <a:gd name="T9" fmla="*/ 231 h 618"/>
                <a:gd name="T10" fmla="*/ 533 w 540"/>
                <a:gd name="T11" fmla="*/ 464 h 618"/>
                <a:gd name="T12" fmla="*/ 279 w 540"/>
                <a:gd name="T13" fmla="*/ 554 h 618"/>
                <a:gd name="T14" fmla="*/ 208 w 540"/>
                <a:gd name="T15" fmla="*/ 522 h 618"/>
                <a:gd name="T16" fmla="*/ 102 w 540"/>
                <a:gd name="T17" fmla="*/ 614 h 618"/>
                <a:gd name="T18" fmla="*/ 10 w 540"/>
                <a:gd name="T19" fmla="*/ 529 h 618"/>
                <a:gd name="T20" fmla="*/ 67 w 540"/>
                <a:gd name="T21" fmla="*/ 415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0" h="618">
                  <a:moveTo>
                    <a:pt x="67" y="415"/>
                  </a:moveTo>
                  <a:cubicBezTo>
                    <a:pt x="81" y="363"/>
                    <a:pt x="114" y="308"/>
                    <a:pt x="124" y="259"/>
                  </a:cubicBezTo>
                  <a:cubicBezTo>
                    <a:pt x="135" y="199"/>
                    <a:pt x="150" y="152"/>
                    <a:pt x="209" y="124"/>
                  </a:cubicBezTo>
                  <a:cubicBezTo>
                    <a:pt x="288" y="92"/>
                    <a:pt x="266" y="93"/>
                    <a:pt x="326" y="70"/>
                  </a:cubicBezTo>
                  <a:cubicBezTo>
                    <a:pt x="508" y="0"/>
                    <a:pt x="528" y="152"/>
                    <a:pt x="521" y="231"/>
                  </a:cubicBezTo>
                  <a:cubicBezTo>
                    <a:pt x="514" y="311"/>
                    <a:pt x="526" y="376"/>
                    <a:pt x="533" y="464"/>
                  </a:cubicBezTo>
                  <a:cubicBezTo>
                    <a:pt x="540" y="551"/>
                    <a:pt x="311" y="556"/>
                    <a:pt x="279" y="554"/>
                  </a:cubicBezTo>
                  <a:cubicBezTo>
                    <a:pt x="269" y="554"/>
                    <a:pt x="203" y="524"/>
                    <a:pt x="208" y="522"/>
                  </a:cubicBezTo>
                  <a:cubicBezTo>
                    <a:pt x="180" y="546"/>
                    <a:pt x="144" y="606"/>
                    <a:pt x="102" y="614"/>
                  </a:cubicBezTo>
                  <a:cubicBezTo>
                    <a:pt x="82" y="618"/>
                    <a:pt x="0" y="589"/>
                    <a:pt x="10" y="529"/>
                  </a:cubicBezTo>
                  <a:cubicBezTo>
                    <a:pt x="20" y="469"/>
                    <a:pt x="56" y="458"/>
                    <a:pt x="67" y="415"/>
                  </a:cubicBezTo>
                  <a:close/>
                </a:path>
              </a:pathLst>
            </a:custGeom>
            <a:solidFill>
              <a:srgbClr val="66B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928">
              <a:extLst>
                <a:ext uri="{FF2B5EF4-FFF2-40B4-BE49-F238E27FC236}">
                  <a16:creationId xmlns:a16="http://schemas.microsoft.com/office/drawing/2014/main" id="{83DE3D23-942B-683D-B559-F4AEB904F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1438" y="3797301"/>
              <a:ext cx="87312" cy="50800"/>
            </a:xfrm>
            <a:custGeom>
              <a:avLst/>
              <a:gdLst>
                <a:gd name="T0" fmla="*/ 245 w 260"/>
                <a:gd name="T1" fmla="*/ 108 h 151"/>
                <a:gd name="T2" fmla="*/ 185 w 260"/>
                <a:gd name="T3" fmla="*/ 119 h 151"/>
                <a:gd name="T4" fmla="*/ 127 w 260"/>
                <a:gd name="T5" fmla="*/ 131 h 151"/>
                <a:gd name="T6" fmla="*/ 8 w 260"/>
                <a:gd name="T7" fmla="*/ 135 h 151"/>
                <a:gd name="T8" fmla="*/ 4 w 260"/>
                <a:gd name="T9" fmla="*/ 104 h 151"/>
                <a:gd name="T10" fmla="*/ 64 w 260"/>
                <a:gd name="T11" fmla="*/ 69 h 151"/>
                <a:gd name="T12" fmla="*/ 135 w 260"/>
                <a:gd name="T13" fmla="*/ 11 h 151"/>
                <a:gd name="T14" fmla="*/ 230 w 260"/>
                <a:gd name="T15" fmla="*/ 11 h 151"/>
                <a:gd name="T16" fmla="*/ 245 w 260"/>
                <a:gd name="T17" fmla="*/ 10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0" h="151">
                  <a:moveTo>
                    <a:pt x="245" y="108"/>
                  </a:moveTo>
                  <a:cubicBezTo>
                    <a:pt x="240" y="118"/>
                    <a:pt x="199" y="121"/>
                    <a:pt x="185" y="119"/>
                  </a:cubicBezTo>
                  <a:cubicBezTo>
                    <a:pt x="164" y="115"/>
                    <a:pt x="143" y="119"/>
                    <a:pt x="127" y="131"/>
                  </a:cubicBezTo>
                  <a:cubicBezTo>
                    <a:pt x="91" y="150"/>
                    <a:pt x="47" y="151"/>
                    <a:pt x="8" y="135"/>
                  </a:cubicBezTo>
                  <a:cubicBezTo>
                    <a:pt x="1" y="126"/>
                    <a:pt x="0" y="114"/>
                    <a:pt x="4" y="104"/>
                  </a:cubicBezTo>
                  <a:cubicBezTo>
                    <a:pt x="20" y="76"/>
                    <a:pt x="39" y="82"/>
                    <a:pt x="64" y="69"/>
                  </a:cubicBezTo>
                  <a:cubicBezTo>
                    <a:pt x="89" y="57"/>
                    <a:pt x="109" y="27"/>
                    <a:pt x="135" y="11"/>
                  </a:cubicBezTo>
                  <a:cubicBezTo>
                    <a:pt x="150" y="0"/>
                    <a:pt x="212" y="12"/>
                    <a:pt x="230" y="11"/>
                  </a:cubicBezTo>
                  <a:cubicBezTo>
                    <a:pt x="260" y="30"/>
                    <a:pt x="249" y="101"/>
                    <a:pt x="245" y="108"/>
                  </a:cubicBezTo>
                  <a:close/>
                </a:path>
              </a:pathLst>
            </a:custGeom>
            <a:solidFill>
              <a:srgbClr val="1C35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929">
              <a:extLst>
                <a:ext uri="{FF2B5EF4-FFF2-40B4-BE49-F238E27FC236}">
                  <a16:creationId xmlns:a16="http://schemas.microsoft.com/office/drawing/2014/main" id="{FEB50CB4-306D-3573-72A4-E8735AD3C5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4450" y="3449638"/>
              <a:ext cx="147637" cy="387350"/>
            </a:xfrm>
            <a:custGeom>
              <a:avLst/>
              <a:gdLst>
                <a:gd name="T0" fmla="*/ 1 w 443"/>
                <a:gd name="T1" fmla="*/ 71 h 1153"/>
                <a:gd name="T2" fmla="*/ 10 w 443"/>
                <a:gd name="T3" fmla="*/ 265 h 1153"/>
                <a:gd name="T4" fmla="*/ 19 w 443"/>
                <a:gd name="T5" fmla="*/ 559 h 1153"/>
                <a:gd name="T6" fmla="*/ 193 w 443"/>
                <a:gd name="T7" fmla="*/ 1099 h 1153"/>
                <a:gd name="T8" fmla="*/ 334 w 443"/>
                <a:gd name="T9" fmla="*/ 1082 h 1153"/>
                <a:gd name="T10" fmla="*/ 301 w 443"/>
                <a:gd name="T11" fmla="*/ 719 h 1153"/>
                <a:gd name="T12" fmla="*/ 335 w 443"/>
                <a:gd name="T13" fmla="*/ 364 h 1153"/>
                <a:gd name="T14" fmla="*/ 342 w 443"/>
                <a:gd name="T15" fmla="*/ 0 h 1153"/>
                <a:gd name="T16" fmla="*/ 1 w 443"/>
                <a:gd name="T17" fmla="*/ 71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3" h="1153">
                  <a:moveTo>
                    <a:pt x="1" y="71"/>
                  </a:moveTo>
                  <a:cubicBezTo>
                    <a:pt x="0" y="161"/>
                    <a:pt x="8" y="176"/>
                    <a:pt x="10" y="265"/>
                  </a:cubicBezTo>
                  <a:cubicBezTo>
                    <a:pt x="12" y="350"/>
                    <a:pt x="15" y="440"/>
                    <a:pt x="19" y="559"/>
                  </a:cubicBezTo>
                  <a:cubicBezTo>
                    <a:pt x="95" y="676"/>
                    <a:pt x="178" y="960"/>
                    <a:pt x="193" y="1099"/>
                  </a:cubicBezTo>
                  <a:cubicBezTo>
                    <a:pt x="199" y="1153"/>
                    <a:pt x="334" y="1113"/>
                    <a:pt x="334" y="1082"/>
                  </a:cubicBezTo>
                  <a:cubicBezTo>
                    <a:pt x="355" y="1057"/>
                    <a:pt x="301" y="751"/>
                    <a:pt x="301" y="719"/>
                  </a:cubicBezTo>
                  <a:cubicBezTo>
                    <a:pt x="301" y="524"/>
                    <a:pt x="309" y="457"/>
                    <a:pt x="335" y="364"/>
                  </a:cubicBezTo>
                  <a:cubicBezTo>
                    <a:pt x="345" y="282"/>
                    <a:pt x="443" y="198"/>
                    <a:pt x="342" y="0"/>
                  </a:cubicBezTo>
                  <a:lnTo>
                    <a:pt x="1" y="71"/>
                  </a:lnTo>
                  <a:close/>
                </a:path>
              </a:pathLst>
            </a:custGeom>
            <a:solidFill>
              <a:srgbClr val="1C35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930">
              <a:extLst>
                <a:ext uri="{FF2B5EF4-FFF2-40B4-BE49-F238E27FC236}">
                  <a16:creationId xmlns:a16="http://schemas.microsoft.com/office/drawing/2014/main" id="{BEB9D3D0-BA1C-E166-72F8-94FBE4BB0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7000" y="3798888"/>
              <a:ext cx="90487" cy="74613"/>
            </a:xfrm>
            <a:custGeom>
              <a:avLst/>
              <a:gdLst>
                <a:gd name="T0" fmla="*/ 117 w 269"/>
                <a:gd name="T1" fmla="*/ 41 h 220"/>
                <a:gd name="T2" fmla="*/ 88 w 269"/>
                <a:gd name="T3" fmla="*/ 104 h 220"/>
                <a:gd name="T4" fmla="*/ 29 w 269"/>
                <a:gd name="T5" fmla="*/ 139 h 220"/>
                <a:gd name="T6" fmla="*/ 2 w 269"/>
                <a:gd name="T7" fmla="*/ 168 h 220"/>
                <a:gd name="T8" fmla="*/ 18 w 269"/>
                <a:gd name="T9" fmla="*/ 203 h 220"/>
                <a:gd name="T10" fmla="*/ 57 w 269"/>
                <a:gd name="T11" fmla="*/ 215 h 220"/>
                <a:gd name="T12" fmla="*/ 125 w 269"/>
                <a:gd name="T13" fmla="*/ 206 h 220"/>
                <a:gd name="T14" fmla="*/ 171 w 269"/>
                <a:gd name="T15" fmla="*/ 158 h 220"/>
                <a:gd name="T16" fmla="*/ 265 w 269"/>
                <a:gd name="T17" fmla="*/ 104 h 220"/>
                <a:gd name="T18" fmla="*/ 216 w 269"/>
                <a:gd name="T19" fmla="*/ 0 h 220"/>
                <a:gd name="T20" fmla="*/ 117 w 269"/>
                <a:gd name="T21" fmla="*/ 41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9" h="220">
                  <a:moveTo>
                    <a:pt x="117" y="41"/>
                  </a:moveTo>
                  <a:cubicBezTo>
                    <a:pt x="110" y="68"/>
                    <a:pt x="99" y="79"/>
                    <a:pt x="88" y="104"/>
                  </a:cubicBezTo>
                  <a:cubicBezTo>
                    <a:pt x="74" y="132"/>
                    <a:pt x="57" y="129"/>
                    <a:pt x="29" y="139"/>
                  </a:cubicBezTo>
                  <a:cubicBezTo>
                    <a:pt x="15" y="143"/>
                    <a:pt x="4" y="154"/>
                    <a:pt x="2" y="168"/>
                  </a:cubicBezTo>
                  <a:cubicBezTo>
                    <a:pt x="0" y="182"/>
                    <a:pt x="7" y="196"/>
                    <a:pt x="18" y="203"/>
                  </a:cubicBezTo>
                  <a:cubicBezTo>
                    <a:pt x="29" y="210"/>
                    <a:pt x="43" y="214"/>
                    <a:pt x="57" y="215"/>
                  </a:cubicBezTo>
                  <a:cubicBezTo>
                    <a:pt x="89" y="218"/>
                    <a:pt x="96" y="220"/>
                    <a:pt x="125" y="206"/>
                  </a:cubicBezTo>
                  <a:cubicBezTo>
                    <a:pt x="134" y="202"/>
                    <a:pt x="163" y="164"/>
                    <a:pt x="171" y="158"/>
                  </a:cubicBezTo>
                  <a:cubicBezTo>
                    <a:pt x="195" y="142"/>
                    <a:pt x="261" y="140"/>
                    <a:pt x="265" y="104"/>
                  </a:cubicBezTo>
                  <a:cubicBezTo>
                    <a:pt x="269" y="68"/>
                    <a:pt x="241" y="23"/>
                    <a:pt x="216" y="0"/>
                  </a:cubicBezTo>
                  <a:lnTo>
                    <a:pt x="117" y="41"/>
                  </a:lnTo>
                  <a:close/>
                </a:path>
              </a:pathLst>
            </a:custGeom>
            <a:solidFill>
              <a:srgbClr val="1C35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931">
              <a:extLst>
                <a:ext uri="{FF2B5EF4-FFF2-40B4-BE49-F238E27FC236}">
                  <a16:creationId xmlns:a16="http://schemas.microsoft.com/office/drawing/2014/main" id="{0EFCE28C-C876-ECC6-26D0-D6084A60D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625" y="3557588"/>
              <a:ext cx="158750" cy="284163"/>
            </a:xfrm>
            <a:custGeom>
              <a:avLst/>
              <a:gdLst>
                <a:gd name="T0" fmla="*/ 31 w 479"/>
                <a:gd name="T1" fmla="*/ 390 h 844"/>
                <a:gd name="T2" fmla="*/ 128 w 479"/>
                <a:gd name="T3" fmla="*/ 491 h 844"/>
                <a:gd name="T4" fmla="*/ 348 w 479"/>
                <a:gd name="T5" fmla="*/ 810 h 844"/>
                <a:gd name="T6" fmla="*/ 475 w 479"/>
                <a:gd name="T7" fmla="*/ 723 h 844"/>
                <a:gd name="T8" fmla="*/ 311 w 479"/>
                <a:gd name="T9" fmla="*/ 393 h 844"/>
                <a:gd name="T10" fmla="*/ 273 w 479"/>
                <a:gd name="T11" fmla="*/ 118 h 844"/>
                <a:gd name="T12" fmla="*/ 194 w 479"/>
                <a:gd name="T13" fmla="*/ 26 h 844"/>
                <a:gd name="T14" fmla="*/ 91 w 479"/>
                <a:gd name="T15" fmla="*/ 17 h 844"/>
                <a:gd name="T16" fmla="*/ 20 w 479"/>
                <a:gd name="T17" fmla="*/ 100 h 844"/>
                <a:gd name="T18" fmla="*/ 31 w 479"/>
                <a:gd name="T19" fmla="*/ 390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9" h="844">
                  <a:moveTo>
                    <a:pt x="31" y="390"/>
                  </a:moveTo>
                  <a:cubicBezTo>
                    <a:pt x="63" y="438"/>
                    <a:pt x="88" y="450"/>
                    <a:pt x="128" y="491"/>
                  </a:cubicBezTo>
                  <a:cubicBezTo>
                    <a:pt x="212" y="575"/>
                    <a:pt x="290" y="706"/>
                    <a:pt x="348" y="810"/>
                  </a:cubicBezTo>
                  <a:cubicBezTo>
                    <a:pt x="366" y="844"/>
                    <a:pt x="479" y="748"/>
                    <a:pt x="475" y="723"/>
                  </a:cubicBezTo>
                  <a:cubicBezTo>
                    <a:pt x="454" y="601"/>
                    <a:pt x="379" y="496"/>
                    <a:pt x="311" y="393"/>
                  </a:cubicBezTo>
                  <a:cubicBezTo>
                    <a:pt x="263" y="322"/>
                    <a:pt x="283" y="205"/>
                    <a:pt x="273" y="118"/>
                  </a:cubicBezTo>
                  <a:cubicBezTo>
                    <a:pt x="268" y="74"/>
                    <a:pt x="224" y="58"/>
                    <a:pt x="194" y="26"/>
                  </a:cubicBezTo>
                  <a:cubicBezTo>
                    <a:pt x="167" y="0"/>
                    <a:pt x="123" y="0"/>
                    <a:pt x="91" y="17"/>
                  </a:cubicBezTo>
                  <a:cubicBezTo>
                    <a:pt x="59" y="36"/>
                    <a:pt x="34" y="65"/>
                    <a:pt x="20" y="100"/>
                  </a:cubicBezTo>
                  <a:cubicBezTo>
                    <a:pt x="14" y="263"/>
                    <a:pt x="0" y="345"/>
                    <a:pt x="31" y="390"/>
                  </a:cubicBezTo>
                  <a:close/>
                </a:path>
              </a:pathLst>
            </a:custGeom>
            <a:solidFill>
              <a:srgbClr val="1C35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932">
              <a:extLst>
                <a:ext uri="{FF2B5EF4-FFF2-40B4-BE49-F238E27FC236}">
                  <a16:creationId xmlns:a16="http://schemas.microsoft.com/office/drawing/2014/main" id="{1FE19917-1878-4A26-1A70-B3205095C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5400" y="3332163"/>
              <a:ext cx="158750" cy="212725"/>
            </a:xfrm>
            <a:custGeom>
              <a:avLst/>
              <a:gdLst>
                <a:gd name="T0" fmla="*/ 453 w 478"/>
                <a:gd name="T1" fmla="*/ 436 h 636"/>
                <a:gd name="T2" fmla="*/ 188 w 478"/>
                <a:gd name="T3" fmla="*/ 599 h 636"/>
                <a:gd name="T4" fmla="*/ 53 w 478"/>
                <a:gd name="T5" fmla="*/ 505 h 636"/>
                <a:gd name="T6" fmla="*/ 9 w 478"/>
                <a:gd name="T7" fmla="*/ 239 h 636"/>
                <a:gd name="T8" fmla="*/ 10 w 478"/>
                <a:gd name="T9" fmla="*/ 131 h 636"/>
                <a:gd name="T10" fmla="*/ 115 w 478"/>
                <a:gd name="T11" fmla="*/ 28 h 636"/>
                <a:gd name="T12" fmla="*/ 346 w 478"/>
                <a:gd name="T13" fmla="*/ 69 h 636"/>
                <a:gd name="T14" fmla="*/ 403 w 478"/>
                <a:gd name="T15" fmla="*/ 224 h 636"/>
                <a:gd name="T16" fmla="*/ 453 w 478"/>
                <a:gd name="T17" fmla="*/ 4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8" h="636">
                  <a:moveTo>
                    <a:pt x="453" y="436"/>
                  </a:moveTo>
                  <a:cubicBezTo>
                    <a:pt x="478" y="550"/>
                    <a:pt x="337" y="636"/>
                    <a:pt x="188" y="599"/>
                  </a:cubicBezTo>
                  <a:cubicBezTo>
                    <a:pt x="120" y="582"/>
                    <a:pt x="67" y="562"/>
                    <a:pt x="53" y="505"/>
                  </a:cubicBezTo>
                  <a:cubicBezTo>
                    <a:pt x="30" y="406"/>
                    <a:pt x="16" y="277"/>
                    <a:pt x="9" y="239"/>
                  </a:cubicBezTo>
                  <a:cubicBezTo>
                    <a:pt x="0" y="203"/>
                    <a:pt x="0" y="167"/>
                    <a:pt x="10" y="131"/>
                  </a:cubicBezTo>
                  <a:cubicBezTo>
                    <a:pt x="27" y="82"/>
                    <a:pt x="66" y="44"/>
                    <a:pt x="115" y="28"/>
                  </a:cubicBezTo>
                  <a:cubicBezTo>
                    <a:pt x="187" y="0"/>
                    <a:pt x="289" y="14"/>
                    <a:pt x="346" y="69"/>
                  </a:cubicBezTo>
                  <a:cubicBezTo>
                    <a:pt x="397" y="121"/>
                    <a:pt x="392" y="129"/>
                    <a:pt x="403" y="224"/>
                  </a:cubicBezTo>
                  <a:cubicBezTo>
                    <a:pt x="414" y="319"/>
                    <a:pt x="428" y="322"/>
                    <a:pt x="453" y="436"/>
                  </a:cubicBezTo>
                  <a:close/>
                </a:path>
              </a:pathLst>
            </a:custGeom>
            <a:solidFill>
              <a:srgbClr val="66B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7" name="Oval 86">
            <a:hlinkClick r:id="rId3" action="ppaction://hlinksldjump"/>
            <a:extLst>
              <a:ext uri="{FF2B5EF4-FFF2-40B4-BE49-F238E27FC236}">
                <a16:creationId xmlns:a16="http://schemas.microsoft.com/office/drawing/2014/main" id="{7B6E9C86-F6AD-42B4-A85F-547CE8B150D0}"/>
              </a:ext>
            </a:extLst>
          </p:cNvPr>
          <p:cNvSpPr/>
          <p:nvPr/>
        </p:nvSpPr>
        <p:spPr>
          <a:xfrm>
            <a:off x="9384310" y="820816"/>
            <a:ext cx="128979" cy="12897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88" name="Oval 87">
            <a:hlinkClick r:id="rId4" action="ppaction://hlinksldjump"/>
            <a:extLst>
              <a:ext uri="{FF2B5EF4-FFF2-40B4-BE49-F238E27FC236}">
                <a16:creationId xmlns:a16="http://schemas.microsoft.com/office/drawing/2014/main" id="{FBA8CC17-9F90-4B93-ADE7-46BCD1D83616}"/>
              </a:ext>
            </a:extLst>
          </p:cNvPr>
          <p:cNvSpPr/>
          <p:nvPr/>
        </p:nvSpPr>
        <p:spPr>
          <a:xfrm>
            <a:off x="9384310" y="1983052"/>
            <a:ext cx="128979" cy="128979"/>
          </a:xfrm>
          <a:prstGeom prst="ellipse">
            <a:avLst/>
          </a:prstGeom>
          <a:solidFill>
            <a:srgbClr val="008CB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89" name="Oval 88">
            <a:hlinkClick r:id="rId3" action="ppaction://hlinksldjump"/>
            <a:extLst>
              <a:ext uri="{FF2B5EF4-FFF2-40B4-BE49-F238E27FC236}">
                <a16:creationId xmlns:a16="http://schemas.microsoft.com/office/drawing/2014/main" id="{57C714D3-4298-4346-98C3-9CCF2D3E2CEB}"/>
              </a:ext>
            </a:extLst>
          </p:cNvPr>
          <p:cNvSpPr/>
          <p:nvPr/>
        </p:nvSpPr>
        <p:spPr>
          <a:xfrm>
            <a:off x="9384310" y="823197"/>
            <a:ext cx="128979" cy="128979"/>
          </a:xfrm>
          <a:prstGeom prst="ellipse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90" name="Oval 89">
            <a:hlinkClick r:id="rId5" action="ppaction://hlinksldjump"/>
            <a:extLst>
              <a:ext uri="{FF2B5EF4-FFF2-40B4-BE49-F238E27FC236}">
                <a16:creationId xmlns:a16="http://schemas.microsoft.com/office/drawing/2014/main" id="{ABDD3FB8-E552-48AA-B4E5-31BF1805820C}"/>
              </a:ext>
            </a:extLst>
          </p:cNvPr>
          <p:cNvSpPr/>
          <p:nvPr/>
        </p:nvSpPr>
        <p:spPr>
          <a:xfrm>
            <a:off x="9384310" y="1402303"/>
            <a:ext cx="128979" cy="128979"/>
          </a:xfrm>
          <a:prstGeom prst="ellipse">
            <a:avLst/>
          </a:prstGeom>
          <a:solidFill>
            <a:srgbClr val="1C356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91" name="Oval 90">
            <a:hlinkClick r:id="rId6" action="ppaction://hlinksldjump"/>
            <a:extLst>
              <a:ext uri="{FF2B5EF4-FFF2-40B4-BE49-F238E27FC236}">
                <a16:creationId xmlns:a16="http://schemas.microsoft.com/office/drawing/2014/main" id="{0C91C833-72F5-4A0A-851A-31D81879F497}"/>
              </a:ext>
            </a:extLst>
          </p:cNvPr>
          <p:cNvSpPr/>
          <p:nvPr/>
        </p:nvSpPr>
        <p:spPr>
          <a:xfrm>
            <a:off x="9384310" y="2563074"/>
            <a:ext cx="128979" cy="128979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92" name="Oval 91">
            <a:hlinkClick r:id="rId7" action="ppaction://hlinksldjump"/>
            <a:extLst>
              <a:ext uri="{FF2B5EF4-FFF2-40B4-BE49-F238E27FC236}">
                <a16:creationId xmlns:a16="http://schemas.microsoft.com/office/drawing/2014/main" id="{B4C26A27-4F06-4B43-8A24-80E4243088D3}"/>
              </a:ext>
            </a:extLst>
          </p:cNvPr>
          <p:cNvSpPr/>
          <p:nvPr/>
        </p:nvSpPr>
        <p:spPr>
          <a:xfrm>
            <a:off x="9384310" y="4302666"/>
            <a:ext cx="128979" cy="128979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Oval 92">
            <a:hlinkClick r:id="rId8" action="ppaction://hlinksldjump"/>
            <a:extLst>
              <a:ext uri="{FF2B5EF4-FFF2-40B4-BE49-F238E27FC236}">
                <a16:creationId xmlns:a16="http://schemas.microsoft.com/office/drawing/2014/main" id="{AD81276D-5EB8-44AD-B57D-F0597408BA5B}"/>
              </a:ext>
            </a:extLst>
          </p:cNvPr>
          <p:cNvSpPr/>
          <p:nvPr/>
        </p:nvSpPr>
        <p:spPr>
          <a:xfrm>
            <a:off x="9384310" y="3720774"/>
            <a:ext cx="128979" cy="128979"/>
          </a:xfrm>
          <a:prstGeom prst="ellipse">
            <a:avLst/>
          </a:prstGeom>
          <a:solidFill>
            <a:srgbClr val="6AB24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Oval 93">
            <a:hlinkClick r:id="rId9" action="ppaction://hlinksldjump"/>
            <a:extLst>
              <a:ext uri="{FF2B5EF4-FFF2-40B4-BE49-F238E27FC236}">
                <a16:creationId xmlns:a16="http://schemas.microsoft.com/office/drawing/2014/main" id="{673772F0-58F4-43C3-A985-71B63633FFE2}"/>
              </a:ext>
            </a:extLst>
          </p:cNvPr>
          <p:cNvSpPr/>
          <p:nvPr/>
        </p:nvSpPr>
        <p:spPr>
          <a:xfrm>
            <a:off x="9384310" y="3144004"/>
            <a:ext cx="128979" cy="128979"/>
          </a:xfrm>
          <a:prstGeom prst="ellipse">
            <a:avLst/>
          </a:prstGeom>
          <a:solidFill>
            <a:srgbClr val="03884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Oval 94">
            <a:hlinkClick r:id="rId10" action="ppaction://hlinksldjump"/>
            <a:extLst>
              <a:ext uri="{FF2B5EF4-FFF2-40B4-BE49-F238E27FC236}">
                <a16:creationId xmlns:a16="http://schemas.microsoft.com/office/drawing/2014/main" id="{614B7E31-A763-49C8-B331-F75374E1C299}"/>
              </a:ext>
            </a:extLst>
          </p:cNvPr>
          <p:cNvSpPr/>
          <p:nvPr/>
        </p:nvSpPr>
        <p:spPr>
          <a:xfrm>
            <a:off x="9384310" y="4881778"/>
            <a:ext cx="128979" cy="128979"/>
          </a:xfrm>
          <a:prstGeom prst="ellipse">
            <a:avLst/>
          </a:prstGeom>
          <a:solidFill>
            <a:srgbClr val="F195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Oval 95">
            <a:hlinkClick r:id="rId11" action="ppaction://hlinksldjump"/>
            <a:extLst>
              <a:ext uri="{FF2B5EF4-FFF2-40B4-BE49-F238E27FC236}">
                <a16:creationId xmlns:a16="http://schemas.microsoft.com/office/drawing/2014/main" id="{6B9A4C80-9391-4AEE-B789-2F4C31DF808C}"/>
              </a:ext>
            </a:extLst>
          </p:cNvPr>
          <p:cNvSpPr/>
          <p:nvPr/>
        </p:nvSpPr>
        <p:spPr>
          <a:xfrm>
            <a:off x="9384310" y="5463066"/>
            <a:ext cx="128979" cy="128979"/>
          </a:xfrm>
          <a:prstGeom prst="ellipse">
            <a:avLst/>
          </a:prstGeom>
          <a:solidFill>
            <a:srgbClr val="F8A92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BE564727-B6E0-4DCC-B9EB-93939A16B112}"/>
              </a:ext>
            </a:extLst>
          </p:cNvPr>
          <p:cNvGrpSpPr/>
          <p:nvPr/>
        </p:nvGrpSpPr>
        <p:grpSpPr>
          <a:xfrm>
            <a:off x="9597323" y="2491855"/>
            <a:ext cx="146522" cy="280390"/>
            <a:chOff x="5545138" y="625475"/>
            <a:chExt cx="1489075" cy="2849563"/>
          </a:xfrm>
        </p:grpSpPr>
        <p:sp>
          <p:nvSpPr>
            <p:cNvPr id="98" name="Freeform 117">
              <a:extLst>
                <a:ext uri="{FF2B5EF4-FFF2-40B4-BE49-F238E27FC236}">
                  <a16:creationId xmlns:a16="http://schemas.microsoft.com/office/drawing/2014/main" id="{04263CB9-8358-40AA-9E88-11B8EBBDB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625475"/>
              <a:ext cx="1243013" cy="1697038"/>
            </a:xfrm>
            <a:custGeom>
              <a:avLst/>
              <a:gdLst>
                <a:gd name="T0" fmla="*/ 2278 w 4249"/>
                <a:gd name="T1" fmla="*/ 5744 h 5744"/>
                <a:gd name="T2" fmla="*/ 0 w 4249"/>
                <a:gd name="T3" fmla="*/ 5744 h 5744"/>
                <a:gd name="T4" fmla="*/ 4249 w 4249"/>
                <a:gd name="T5" fmla="*/ 0 h 5744"/>
                <a:gd name="T6" fmla="*/ 2603 w 4249"/>
                <a:gd name="T7" fmla="*/ 4796 h 5744"/>
                <a:gd name="T8" fmla="*/ 2278 w 4249"/>
                <a:gd name="T9" fmla="*/ 5744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2278" y="5744"/>
                  </a:moveTo>
                  <a:lnTo>
                    <a:pt x="0" y="5744"/>
                  </a:lnTo>
                  <a:lnTo>
                    <a:pt x="4249" y="0"/>
                  </a:lnTo>
                  <a:lnTo>
                    <a:pt x="2603" y="4796"/>
                  </a:lnTo>
                  <a:lnTo>
                    <a:pt x="2278" y="5744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20">
              <a:extLst>
                <a:ext uri="{FF2B5EF4-FFF2-40B4-BE49-F238E27FC236}">
                  <a16:creationId xmlns:a16="http://schemas.microsoft.com/office/drawing/2014/main" id="{4E29ED1E-44C3-4177-846D-77A9FA162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1779588"/>
              <a:ext cx="1243013" cy="1695450"/>
            </a:xfrm>
            <a:custGeom>
              <a:avLst/>
              <a:gdLst>
                <a:gd name="T0" fmla="*/ 1972 w 4249"/>
                <a:gd name="T1" fmla="*/ 0 h 5744"/>
                <a:gd name="T2" fmla="*/ 4249 w 4249"/>
                <a:gd name="T3" fmla="*/ 0 h 5744"/>
                <a:gd name="T4" fmla="*/ 0 w 4249"/>
                <a:gd name="T5" fmla="*/ 5744 h 5744"/>
                <a:gd name="T6" fmla="*/ 1646 w 4249"/>
                <a:gd name="T7" fmla="*/ 948 h 5744"/>
                <a:gd name="T8" fmla="*/ 1972 w 4249"/>
                <a:gd name="T9" fmla="*/ 0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1972" y="0"/>
                  </a:moveTo>
                  <a:lnTo>
                    <a:pt x="4249" y="0"/>
                  </a:lnTo>
                  <a:lnTo>
                    <a:pt x="0" y="5744"/>
                  </a:lnTo>
                  <a:lnTo>
                    <a:pt x="1646" y="948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82820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81E8F7-AF85-9E97-0231-21A41EFF4689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Módulo 3 - Mapeamento dos dados locais disponíveis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A19DA3-8527-36E5-87B2-DB0356CA95C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57791" y="1828800"/>
            <a:ext cx="3962399" cy="4348163"/>
          </a:xfrm>
          <a:prstGeom prst="roundRect">
            <a:avLst>
              <a:gd name="adj" fmla="val 3797"/>
            </a:avLst>
          </a:prstGeo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8C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Objetivos do módulo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8C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Mapear quais dados são úteis e cruciais para entender, comunicar e monitorar o EAP em sua área de governo local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8C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Entenda quais dados quantitativos estão ou não disponíveis para os governos locais e como agir para coletar dados 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b="0" dirty="0">
              <a:solidFill>
                <a:srgbClr val="008CBE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200" dirty="0">
                <a:solidFill>
                  <a:srgbClr val="008CBE"/>
                </a:solidFill>
              </a:rPr>
              <a:t>Outros recursos úteis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u="none" strike="noStrike" kern="1200" cap="none" spc="0" normalizeH="0" baseline="0" noProof="0" dirty="0">
                <a:ln>
                  <a:noFill/>
                </a:ln>
                <a:solidFill>
                  <a:srgbClr val="008C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Dados abertos </a:t>
            </a:r>
            <a:r>
              <a:rPr lang="en-GB" sz="1200" b="0" dirty="0">
                <a:solidFill>
                  <a:srgbClr val="008CBE"/>
                </a:solidFill>
              </a:rPr>
              <a:t>do Banco Mundial</a:t>
            </a:r>
            <a:endParaRPr kumimoji="0" lang="en-GB" sz="1200" b="0" u="none" strike="noStrike" kern="1200" cap="none" spc="0" normalizeH="0" baseline="0" noProof="0" dirty="0">
              <a:ln>
                <a:noFill/>
              </a:ln>
              <a:solidFill>
                <a:srgbClr val="008CB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0" dirty="0">
                <a:solidFill>
                  <a:srgbClr val="008CBE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Dados anuais da </a:t>
            </a:r>
            <a:r>
              <a:rPr lang="en-GB" sz="1200" b="0" dirty="0">
                <a:solidFill>
                  <a:srgbClr val="008CBE"/>
                </a:solidFill>
              </a:rPr>
              <a:t>Agência Internacional de Energia (IEA)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u="none" strike="noStrike" kern="1200" cap="none" spc="0" normalizeH="0" baseline="0" noProof="0" dirty="0">
                <a:ln>
                  <a:noFill/>
                </a:ln>
                <a:solidFill>
                  <a:srgbClr val="008C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Rastreador do Objetivo de Desenvolvimento Sustentável 7 </a:t>
            </a:r>
            <a:r>
              <a:rPr kumimoji="0" lang="en-GB" sz="1200" b="0" u="none" strike="noStrike" kern="1200" cap="none" spc="0" normalizeH="0" baseline="0" noProof="0" dirty="0">
                <a:ln>
                  <a:noFill/>
                </a:ln>
                <a:solidFill>
                  <a:srgbClr val="008C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das Nações Unidas </a:t>
            </a:r>
            <a:r>
              <a:rPr kumimoji="0" lang="en-GB" sz="1200" b="0" u="none" strike="noStrike" kern="1200" cap="none" spc="0" normalizeH="0" baseline="0" noProof="0" dirty="0">
                <a:ln>
                  <a:noFill/>
                </a:ln>
                <a:solidFill>
                  <a:srgbClr val="008C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(SDG 7)</a:t>
            </a:r>
            <a:endParaRPr kumimoji="0" lang="en-GB" sz="1200" b="0" u="none" strike="noStrike" kern="1200" cap="none" spc="0" normalizeH="0" baseline="0" noProof="0" dirty="0">
              <a:ln>
                <a:noFill/>
              </a:ln>
              <a:solidFill>
                <a:srgbClr val="008CB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0" dirty="0">
                <a:solidFill>
                  <a:srgbClr val="008CBE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Indicadores regulatórios para energia sustentável (RISE) </a:t>
            </a:r>
            <a:r>
              <a:rPr lang="en-GB" sz="1200" b="0" dirty="0">
                <a:solidFill>
                  <a:srgbClr val="008CBE"/>
                </a:solidFill>
              </a:rPr>
              <a:t>do Banco Mundial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0" i="1" dirty="0">
                <a:solidFill>
                  <a:srgbClr val="008CBE"/>
                </a:solidFill>
              </a:rPr>
              <a:t>Os conjuntos de dados públicos 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008C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específicos da região </a:t>
            </a:r>
            <a:r>
              <a:rPr lang="en-GB" sz="1200" b="0" i="1" dirty="0">
                <a:solidFill>
                  <a:srgbClr val="008CBE"/>
                </a:solidFill>
              </a:rPr>
              <a:t>também são sugeridos na ferramenta baseada em Excel deste módulo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008CB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39ACC0-A8AB-2AFE-4DDA-4CE24BD29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1200" b="0" dirty="0">
                <a:solidFill>
                  <a:schemeClr val="bg1"/>
                </a:solidFill>
              </a:rPr>
              <a:t>Os indicadores do EAPP abordam os três principais atributos de acesso à energia e avaliam o grau em que a energia é </a:t>
            </a:r>
            <a:r>
              <a:rPr lang="en-GB" sz="1200" b="0" dirty="0">
                <a:solidFill>
                  <a:schemeClr val="bg1"/>
                </a:solidFill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segura, sustentável e acessível</a:t>
            </a:r>
            <a:r>
              <a:rPr lang="en-GB" sz="1200" b="0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GB" sz="1200" b="0" dirty="0">
                <a:solidFill>
                  <a:schemeClr val="bg1"/>
                </a:solidFill>
              </a:rPr>
              <a:t>A EAP é um desafio complexo e multifacetado que é contextual e exclusivo de cada governo local. Uma combinação de fatores, incluindo preços locais de energia, estoque de moradias locais, renda familiar, necessidades energéticas familiares e clima local, contribui para experiências e contextos específicos de EAP. </a:t>
            </a:r>
          </a:p>
          <a:p>
            <a:pPr>
              <a:lnSpc>
                <a:spcPct val="120000"/>
              </a:lnSpc>
            </a:pPr>
            <a:r>
              <a:rPr lang="en-GB" sz="1200" b="0" dirty="0">
                <a:solidFill>
                  <a:schemeClr val="bg1"/>
                </a:solidFill>
              </a:rPr>
              <a:t>A pobreza energética é uma expressão direta da privação na vida cotidiana de uma cidade. É um contexto de fundo e um impacto sofrido por indivíduos, famílias e comunidades.</a:t>
            </a:r>
          </a:p>
          <a:p>
            <a:pPr>
              <a:lnSpc>
                <a:spcPct val="120000"/>
              </a:lnSpc>
            </a:pPr>
            <a:r>
              <a:rPr lang="en-GB" sz="1200" b="0" dirty="0">
                <a:solidFill>
                  <a:schemeClr val="bg1"/>
                </a:solidFill>
              </a:rPr>
              <a:t>A ferramenta deste módulo o ajudará a entender como mapear os dados que você possui e como eles se alinham aos indicadores do EAPP.</a:t>
            </a:r>
          </a:p>
          <a:p>
            <a:pPr>
              <a:lnSpc>
                <a:spcPct val="120000"/>
              </a:lnSpc>
            </a:pPr>
            <a:endParaRPr lang="en-GB" sz="1200" b="0" dirty="0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B1EBB0-0C8F-86D6-7504-082749691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Mapeamento de dados locais disponíveis</a:t>
            </a:r>
            <a:r>
              <a:rPr lang="en-GB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F9640F-E1FD-9801-C621-14E28B7E5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97AC88-B9C7-4AEF-9990-0777AFA013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Oval 16">
            <a:hlinkClick r:id="rId8" action="ppaction://hlinksldjump"/>
            <a:extLst>
              <a:ext uri="{FF2B5EF4-FFF2-40B4-BE49-F238E27FC236}">
                <a16:creationId xmlns:a16="http://schemas.microsoft.com/office/drawing/2014/main" id="{A71F42E5-FBF9-42B6-9BA5-8227356B3ACC}"/>
              </a:ext>
            </a:extLst>
          </p:cNvPr>
          <p:cNvSpPr/>
          <p:nvPr/>
        </p:nvSpPr>
        <p:spPr>
          <a:xfrm>
            <a:off x="9384310" y="820816"/>
            <a:ext cx="128979" cy="12897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18" name="Oval 17">
            <a:hlinkClick r:id="rId9" action="ppaction://hlinksldjump"/>
            <a:extLst>
              <a:ext uri="{FF2B5EF4-FFF2-40B4-BE49-F238E27FC236}">
                <a16:creationId xmlns:a16="http://schemas.microsoft.com/office/drawing/2014/main" id="{DF430971-5825-4CDF-B3E6-CFA463B17F09}"/>
              </a:ext>
            </a:extLst>
          </p:cNvPr>
          <p:cNvSpPr/>
          <p:nvPr/>
        </p:nvSpPr>
        <p:spPr>
          <a:xfrm>
            <a:off x="9384310" y="1983052"/>
            <a:ext cx="128979" cy="128979"/>
          </a:xfrm>
          <a:prstGeom prst="ellipse">
            <a:avLst/>
          </a:prstGeom>
          <a:solidFill>
            <a:srgbClr val="008CB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9" name="Oval 18">
            <a:hlinkClick r:id="rId8" action="ppaction://hlinksldjump"/>
            <a:extLst>
              <a:ext uri="{FF2B5EF4-FFF2-40B4-BE49-F238E27FC236}">
                <a16:creationId xmlns:a16="http://schemas.microsoft.com/office/drawing/2014/main" id="{36341EB7-9F23-4927-8358-E8A39B2CE62E}"/>
              </a:ext>
            </a:extLst>
          </p:cNvPr>
          <p:cNvSpPr/>
          <p:nvPr/>
        </p:nvSpPr>
        <p:spPr>
          <a:xfrm>
            <a:off x="9384310" y="823197"/>
            <a:ext cx="128979" cy="128979"/>
          </a:xfrm>
          <a:prstGeom prst="ellipse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0" name="Oval 19">
            <a:hlinkClick r:id="rId10" action="ppaction://hlinksldjump"/>
            <a:extLst>
              <a:ext uri="{FF2B5EF4-FFF2-40B4-BE49-F238E27FC236}">
                <a16:creationId xmlns:a16="http://schemas.microsoft.com/office/drawing/2014/main" id="{BAFFFF3C-3D2F-4B49-B9C6-CC5C0F6747BB}"/>
              </a:ext>
            </a:extLst>
          </p:cNvPr>
          <p:cNvSpPr/>
          <p:nvPr/>
        </p:nvSpPr>
        <p:spPr>
          <a:xfrm>
            <a:off x="9384310" y="1402303"/>
            <a:ext cx="128979" cy="128979"/>
          </a:xfrm>
          <a:prstGeom prst="ellipse">
            <a:avLst/>
          </a:prstGeom>
          <a:solidFill>
            <a:srgbClr val="1C356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1" name="Oval 20">
            <a:hlinkClick r:id="rId11" action="ppaction://hlinksldjump"/>
            <a:extLst>
              <a:ext uri="{FF2B5EF4-FFF2-40B4-BE49-F238E27FC236}">
                <a16:creationId xmlns:a16="http://schemas.microsoft.com/office/drawing/2014/main" id="{2BDD127E-CAC2-4B55-9646-D476CB52ACA0}"/>
              </a:ext>
            </a:extLst>
          </p:cNvPr>
          <p:cNvSpPr/>
          <p:nvPr/>
        </p:nvSpPr>
        <p:spPr>
          <a:xfrm>
            <a:off x="9384310" y="2563074"/>
            <a:ext cx="128979" cy="128979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2" name="Oval 21">
            <a:hlinkClick r:id="rId12" action="ppaction://hlinksldjump"/>
            <a:extLst>
              <a:ext uri="{FF2B5EF4-FFF2-40B4-BE49-F238E27FC236}">
                <a16:creationId xmlns:a16="http://schemas.microsoft.com/office/drawing/2014/main" id="{F195F249-F84F-4E35-A90D-267F43DE073D}"/>
              </a:ext>
            </a:extLst>
          </p:cNvPr>
          <p:cNvSpPr/>
          <p:nvPr/>
        </p:nvSpPr>
        <p:spPr>
          <a:xfrm>
            <a:off x="9384310" y="4302666"/>
            <a:ext cx="128979" cy="128979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hlinkClick r:id="rId13" action="ppaction://hlinksldjump"/>
            <a:extLst>
              <a:ext uri="{FF2B5EF4-FFF2-40B4-BE49-F238E27FC236}">
                <a16:creationId xmlns:a16="http://schemas.microsoft.com/office/drawing/2014/main" id="{0699C071-0441-4F03-8289-22F1DE155EDF}"/>
              </a:ext>
            </a:extLst>
          </p:cNvPr>
          <p:cNvSpPr/>
          <p:nvPr/>
        </p:nvSpPr>
        <p:spPr>
          <a:xfrm>
            <a:off x="9384310" y="3720774"/>
            <a:ext cx="128979" cy="128979"/>
          </a:xfrm>
          <a:prstGeom prst="ellipse">
            <a:avLst/>
          </a:prstGeom>
          <a:solidFill>
            <a:srgbClr val="6AB24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hlinkClick r:id="rId14" action="ppaction://hlinksldjump"/>
            <a:extLst>
              <a:ext uri="{FF2B5EF4-FFF2-40B4-BE49-F238E27FC236}">
                <a16:creationId xmlns:a16="http://schemas.microsoft.com/office/drawing/2014/main" id="{E2561052-612D-44CE-A99F-6C779B9615F5}"/>
              </a:ext>
            </a:extLst>
          </p:cNvPr>
          <p:cNvSpPr/>
          <p:nvPr/>
        </p:nvSpPr>
        <p:spPr>
          <a:xfrm>
            <a:off x="9384310" y="3144004"/>
            <a:ext cx="128979" cy="128979"/>
          </a:xfrm>
          <a:prstGeom prst="ellipse">
            <a:avLst/>
          </a:prstGeom>
          <a:solidFill>
            <a:srgbClr val="03884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hlinkClick r:id="rId15" action="ppaction://hlinksldjump"/>
            <a:extLst>
              <a:ext uri="{FF2B5EF4-FFF2-40B4-BE49-F238E27FC236}">
                <a16:creationId xmlns:a16="http://schemas.microsoft.com/office/drawing/2014/main" id="{4C956C8C-CF8F-44E5-82B5-17B4D7CE5CAA}"/>
              </a:ext>
            </a:extLst>
          </p:cNvPr>
          <p:cNvSpPr/>
          <p:nvPr/>
        </p:nvSpPr>
        <p:spPr>
          <a:xfrm>
            <a:off x="9384310" y="4881778"/>
            <a:ext cx="128979" cy="128979"/>
          </a:xfrm>
          <a:prstGeom prst="ellipse">
            <a:avLst/>
          </a:prstGeom>
          <a:solidFill>
            <a:srgbClr val="F195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hlinkClick r:id="rId16" action="ppaction://hlinksldjump"/>
            <a:extLst>
              <a:ext uri="{FF2B5EF4-FFF2-40B4-BE49-F238E27FC236}">
                <a16:creationId xmlns:a16="http://schemas.microsoft.com/office/drawing/2014/main" id="{BA8274E5-BEBB-466A-AE9B-D47E7B457DC5}"/>
              </a:ext>
            </a:extLst>
          </p:cNvPr>
          <p:cNvSpPr/>
          <p:nvPr/>
        </p:nvSpPr>
        <p:spPr>
          <a:xfrm>
            <a:off x="9384310" y="5463066"/>
            <a:ext cx="128979" cy="128979"/>
          </a:xfrm>
          <a:prstGeom prst="ellipse">
            <a:avLst/>
          </a:prstGeom>
          <a:solidFill>
            <a:srgbClr val="F8A92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00F64CB-4813-4CB4-9BC5-A26F53184D85}"/>
              </a:ext>
            </a:extLst>
          </p:cNvPr>
          <p:cNvGrpSpPr/>
          <p:nvPr/>
        </p:nvGrpSpPr>
        <p:grpSpPr>
          <a:xfrm>
            <a:off x="9597323" y="2491855"/>
            <a:ext cx="146522" cy="280390"/>
            <a:chOff x="5545138" y="625475"/>
            <a:chExt cx="1489075" cy="2849563"/>
          </a:xfrm>
        </p:grpSpPr>
        <p:sp>
          <p:nvSpPr>
            <p:cNvPr id="28" name="Freeform 117">
              <a:extLst>
                <a:ext uri="{FF2B5EF4-FFF2-40B4-BE49-F238E27FC236}">
                  <a16:creationId xmlns:a16="http://schemas.microsoft.com/office/drawing/2014/main" id="{AAB91B44-DFD0-4083-81D8-02B8AC418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625475"/>
              <a:ext cx="1243013" cy="1697038"/>
            </a:xfrm>
            <a:custGeom>
              <a:avLst/>
              <a:gdLst>
                <a:gd name="T0" fmla="*/ 2278 w 4249"/>
                <a:gd name="T1" fmla="*/ 5744 h 5744"/>
                <a:gd name="T2" fmla="*/ 0 w 4249"/>
                <a:gd name="T3" fmla="*/ 5744 h 5744"/>
                <a:gd name="T4" fmla="*/ 4249 w 4249"/>
                <a:gd name="T5" fmla="*/ 0 h 5744"/>
                <a:gd name="T6" fmla="*/ 2603 w 4249"/>
                <a:gd name="T7" fmla="*/ 4796 h 5744"/>
                <a:gd name="T8" fmla="*/ 2278 w 4249"/>
                <a:gd name="T9" fmla="*/ 5744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2278" y="5744"/>
                  </a:moveTo>
                  <a:lnTo>
                    <a:pt x="0" y="5744"/>
                  </a:lnTo>
                  <a:lnTo>
                    <a:pt x="4249" y="0"/>
                  </a:lnTo>
                  <a:lnTo>
                    <a:pt x="2603" y="4796"/>
                  </a:lnTo>
                  <a:lnTo>
                    <a:pt x="2278" y="5744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20">
              <a:extLst>
                <a:ext uri="{FF2B5EF4-FFF2-40B4-BE49-F238E27FC236}">
                  <a16:creationId xmlns:a16="http://schemas.microsoft.com/office/drawing/2014/main" id="{2D5446CC-95D0-492D-905C-2DCFF1FEE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1779588"/>
              <a:ext cx="1243013" cy="1695450"/>
            </a:xfrm>
            <a:custGeom>
              <a:avLst/>
              <a:gdLst>
                <a:gd name="T0" fmla="*/ 1972 w 4249"/>
                <a:gd name="T1" fmla="*/ 0 h 5744"/>
                <a:gd name="T2" fmla="*/ 4249 w 4249"/>
                <a:gd name="T3" fmla="*/ 0 h 5744"/>
                <a:gd name="T4" fmla="*/ 0 w 4249"/>
                <a:gd name="T5" fmla="*/ 5744 h 5744"/>
                <a:gd name="T6" fmla="*/ 1646 w 4249"/>
                <a:gd name="T7" fmla="*/ 948 h 5744"/>
                <a:gd name="T8" fmla="*/ 1972 w 4249"/>
                <a:gd name="T9" fmla="*/ 0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1972" y="0"/>
                  </a:moveTo>
                  <a:lnTo>
                    <a:pt x="4249" y="0"/>
                  </a:lnTo>
                  <a:lnTo>
                    <a:pt x="0" y="5744"/>
                  </a:lnTo>
                  <a:lnTo>
                    <a:pt x="1646" y="948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592649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29E82D-0077-B0E6-61C2-154C1EA5F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Por que os </a:t>
            </a:r>
            <a:r>
              <a:rPr lang="en-GB" dirty="0" err="1">
                <a:solidFill>
                  <a:schemeClr val="bg1"/>
                </a:solidFill>
              </a:rPr>
              <a:t>indicadores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são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importantes</a:t>
            </a:r>
            <a:r>
              <a:rPr lang="en-GB" dirty="0">
                <a:solidFill>
                  <a:schemeClr val="bg1"/>
                </a:solidFill>
              </a:rPr>
              <a:t>?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3F5F095-44EC-DA04-929C-F1DFB2326FD1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Módulo 3 - Mapeamento dos dados locais disponíveis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D3CF11-6FE6-C900-2AF8-35AA19B1ADA9}"/>
              </a:ext>
            </a:extLst>
          </p:cNvPr>
          <p:cNvSpPr txBox="1">
            <a:spLocks/>
          </p:cNvSpPr>
          <p:nvPr/>
        </p:nvSpPr>
        <p:spPr>
          <a:xfrm>
            <a:off x="685800" y="1828800"/>
            <a:ext cx="4157419" cy="427148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 sz="1200" b="0" dirty="0">
                <a:solidFill>
                  <a:schemeClr val="bg1"/>
                </a:solidFill>
              </a:rPr>
              <a:t>O </a:t>
            </a:r>
            <a:r>
              <a:rPr lang="en-GB" sz="1200" b="0" dirty="0" err="1">
                <a:solidFill>
                  <a:schemeClr val="bg1"/>
                </a:solidFill>
              </a:rPr>
              <a:t>acompanhamento</a:t>
            </a:r>
            <a:r>
              <a:rPr lang="en-GB" sz="1200" b="0" dirty="0">
                <a:solidFill>
                  <a:schemeClr val="bg1"/>
                </a:solidFill>
              </a:rPr>
              <a:t> do </a:t>
            </a:r>
            <a:r>
              <a:rPr lang="en-GB" sz="1200" b="0" dirty="0" err="1">
                <a:solidFill>
                  <a:schemeClr val="bg1"/>
                </a:solidFill>
              </a:rPr>
              <a:t>progresso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em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relação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aos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indicadores</a:t>
            </a:r>
            <a:r>
              <a:rPr lang="en-GB" sz="1200" b="0" dirty="0">
                <a:solidFill>
                  <a:schemeClr val="bg1"/>
                </a:solidFill>
              </a:rPr>
              <a:t> do EAPP </a:t>
            </a:r>
            <a:r>
              <a:rPr lang="en-GB" sz="1200" b="0" dirty="0" err="1">
                <a:solidFill>
                  <a:schemeClr val="bg1"/>
                </a:solidFill>
              </a:rPr>
              <a:t>faz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parte</a:t>
            </a:r>
            <a:r>
              <a:rPr lang="en-GB" sz="1200" b="0" dirty="0">
                <a:solidFill>
                  <a:schemeClr val="bg1"/>
                </a:solidFill>
              </a:rPr>
              <a:t> dos </a:t>
            </a:r>
            <a:r>
              <a:rPr lang="en-GB" sz="1200" b="0" dirty="0" err="1">
                <a:solidFill>
                  <a:schemeClr val="bg1"/>
                </a:solidFill>
              </a:rPr>
              <a:t>requisitos</a:t>
            </a:r>
            <a:r>
              <a:rPr lang="en-GB" sz="1200" b="0" dirty="0">
                <a:solidFill>
                  <a:schemeClr val="bg1"/>
                </a:solidFill>
              </a:rPr>
              <a:t> de </a:t>
            </a:r>
            <a:r>
              <a:rPr lang="en-GB" sz="1200" b="0" dirty="0" err="1">
                <a:solidFill>
                  <a:schemeClr val="bg1"/>
                </a:solidFill>
              </a:rPr>
              <a:t>relatório</a:t>
            </a:r>
            <a:r>
              <a:rPr lang="en-GB" sz="1200" b="0" dirty="0">
                <a:solidFill>
                  <a:schemeClr val="bg1"/>
                </a:solidFill>
              </a:rPr>
              <a:t> para </a:t>
            </a:r>
            <a:r>
              <a:rPr lang="en-GB" sz="1200" b="0" dirty="0" err="1">
                <a:solidFill>
                  <a:schemeClr val="bg1"/>
                </a:solidFill>
              </a:rPr>
              <a:t>todos</a:t>
            </a:r>
            <a:r>
              <a:rPr lang="en-GB" sz="1200" b="0" dirty="0">
                <a:solidFill>
                  <a:schemeClr val="bg1"/>
                </a:solidFill>
              </a:rPr>
              <a:t> os </a:t>
            </a:r>
            <a:r>
              <a:rPr lang="en-GB" sz="1200" b="0" dirty="0" err="1">
                <a:solidFill>
                  <a:schemeClr val="bg1"/>
                </a:solidFill>
              </a:rPr>
              <a:t>signatários</a:t>
            </a:r>
            <a:r>
              <a:rPr lang="en-GB" sz="1200" b="0" dirty="0">
                <a:solidFill>
                  <a:schemeClr val="bg1"/>
                </a:solidFill>
              </a:rPr>
              <a:t> do GCoM, </a:t>
            </a:r>
            <a:r>
              <a:rPr lang="en-GB" sz="1200" b="0" dirty="0" err="1">
                <a:solidFill>
                  <a:schemeClr val="bg1"/>
                </a:solidFill>
              </a:rPr>
              <a:t>projetados</a:t>
            </a:r>
            <a:r>
              <a:rPr lang="en-GB" sz="1200" b="0" dirty="0">
                <a:solidFill>
                  <a:schemeClr val="bg1"/>
                </a:solidFill>
              </a:rPr>
              <a:t> para </a:t>
            </a:r>
            <a:r>
              <a:rPr lang="en-GB" sz="1200" b="0" dirty="0" err="1">
                <a:solidFill>
                  <a:schemeClr val="bg1"/>
                </a:solidFill>
              </a:rPr>
              <a:t>ajudar</a:t>
            </a:r>
            <a:r>
              <a:rPr lang="en-GB" sz="1200" b="0" dirty="0">
                <a:solidFill>
                  <a:schemeClr val="bg1"/>
                </a:solidFill>
              </a:rPr>
              <a:t> os </a:t>
            </a:r>
            <a:r>
              <a:rPr lang="en-GB" sz="1200" b="0" dirty="0" err="1">
                <a:solidFill>
                  <a:schemeClr val="bg1"/>
                </a:solidFill>
              </a:rPr>
              <a:t>governos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locais</a:t>
            </a:r>
            <a:r>
              <a:rPr lang="en-GB" sz="1200" b="0" dirty="0">
                <a:solidFill>
                  <a:schemeClr val="bg1"/>
                </a:solidFill>
              </a:rPr>
              <a:t> a </a:t>
            </a:r>
            <a:r>
              <a:rPr lang="en-GB" sz="1200" b="0" dirty="0" err="1">
                <a:solidFill>
                  <a:schemeClr val="bg1"/>
                </a:solidFill>
              </a:rPr>
              <a:t>entender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seus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contextos</a:t>
            </a:r>
            <a:r>
              <a:rPr lang="en-GB" sz="1200" b="0" dirty="0">
                <a:solidFill>
                  <a:schemeClr val="bg1"/>
                </a:solidFill>
              </a:rPr>
              <a:t> de EAP e </a:t>
            </a:r>
            <a:r>
              <a:rPr lang="en-GB" sz="1200" b="0" dirty="0" err="1">
                <a:solidFill>
                  <a:schemeClr val="bg1"/>
                </a:solidFill>
              </a:rPr>
              <a:t>agir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em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direção</a:t>
            </a:r>
            <a:r>
              <a:rPr lang="en-GB" sz="1200" b="0" dirty="0">
                <a:solidFill>
                  <a:schemeClr val="bg1"/>
                </a:solidFill>
              </a:rPr>
              <a:t> a um </a:t>
            </a:r>
            <a:r>
              <a:rPr lang="en-GB" sz="1200" b="0" dirty="0" err="1">
                <a:solidFill>
                  <a:schemeClr val="bg1"/>
                </a:solidFill>
              </a:rPr>
              <a:t>futuro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mais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sustentável</a:t>
            </a:r>
            <a:r>
              <a:rPr lang="en-GB" sz="1200" b="0" dirty="0">
                <a:solidFill>
                  <a:schemeClr val="bg1"/>
                </a:solidFill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en-GB" sz="1200" b="0" dirty="0">
                <a:solidFill>
                  <a:schemeClr val="bg1"/>
                </a:solidFill>
              </a:rPr>
              <a:t>Os </a:t>
            </a:r>
            <a:r>
              <a:rPr lang="en-GB" sz="1200" b="0" dirty="0" err="1">
                <a:solidFill>
                  <a:schemeClr val="bg1"/>
                </a:solidFill>
              </a:rPr>
              <a:t>indicadores</a:t>
            </a:r>
            <a:r>
              <a:rPr lang="en-GB" sz="1200" b="0" dirty="0">
                <a:solidFill>
                  <a:schemeClr val="bg1"/>
                </a:solidFill>
              </a:rPr>
              <a:t> do EAPP </a:t>
            </a:r>
            <a:r>
              <a:rPr lang="en-GB" sz="1200" b="0" dirty="0" err="1">
                <a:solidFill>
                  <a:schemeClr val="bg1"/>
                </a:solidFill>
              </a:rPr>
              <a:t>são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divididos</a:t>
            </a:r>
            <a:r>
              <a:rPr lang="en-GB" sz="1200" b="0" dirty="0">
                <a:solidFill>
                  <a:schemeClr val="bg1"/>
                </a:solidFill>
              </a:rPr>
              <a:t> entre </a:t>
            </a:r>
            <a:r>
              <a:rPr lang="en-GB" sz="1200" b="0" dirty="0" err="1">
                <a:solidFill>
                  <a:schemeClr val="bg1"/>
                </a:solidFill>
              </a:rPr>
              <a:t>obrigatórios</a:t>
            </a:r>
            <a:r>
              <a:rPr lang="en-GB" sz="1200" b="0" dirty="0">
                <a:solidFill>
                  <a:schemeClr val="bg1"/>
                </a:solidFill>
              </a:rPr>
              <a:t> e </a:t>
            </a:r>
            <a:r>
              <a:rPr lang="en-GB" sz="1200" b="0" dirty="0" err="1">
                <a:solidFill>
                  <a:schemeClr val="bg1"/>
                </a:solidFill>
              </a:rPr>
              <a:t>não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obrigatórios</a:t>
            </a:r>
            <a:r>
              <a:rPr lang="en-GB" sz="1200" b="0" dirty="0">
                <a:solidFill>
                  <a:schemeClr val="bg1"/>
                </a:solidFill>
              </a:rPr>
              <a:t>, e </a:t>
            </a:r>
            <a:r>
              <a:rPr lang="en-GB" sz="1200" b="0" dirty="0" err="1">
                <a:solidFill>
                  <a:schemeClr val="bg1"/>
                </a:solidFill>
              </a:rPr>
              <a:t>globais</a:t>
            </a:r>
            <a:r>
              <a:rPr lang="en-GB" sz="1200" b="0" dirty="0">
                <a:solidFill>
                  <a:schemeClr val="bg1"/>
                </a:solidFill>
              </a:rPr>
              <a:t> e </a:t>
            </a:r>
            <a:r>
              <a:rPr lang="en-GB" sz="1200" b="0" dirty="0" err="1">
                <a:solidFill>
                  <a:schemeClr val="bg1"/>
                </a:solidFill>
              </a:rPr>
              <a:t>regionais</a:t>
            </a:r>
            <a:r>
              <a:rPr lang="en-GB" sz="1200" b="0" dirty="0">
                <a:solidFill>
                  <a:schemeClr val="bg1"/>
                </a:solidFill>
              </a:rPr>
              <a:t>. </a:t>
            </a:r>
            <a:r>
              <a:rPr lang="en-GB" sz="1200" b="0" dirty="0" err="1">
                <a:solidFill>
                  <a:schemeClr val="bg1"/>
                </a:solidFill>
              </a:rPr>
              <a:t>Espera</a:t>
            </a:r>
            <a:r>
              <a:rPr lang="en-GB" sz="1200" b="0" dirty="0">
                <a:solidFill>
                  <a:schemeClr val="bg1"/>
                </a:solidFill>
              </a:rPr>
              <a:t>-se que os </a:t>
            </a:r>
            <a:r>
              <a:rPr lang="en-GB" sz="1200" b="0" dirty="0" err="1">
                <a:solidFill>
                  <a:schemeClr val="bg1"/>
                </a:solidFill>
              </a:rPr>
              <a:t>governos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locais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informem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pelo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menos</a:t>
            </a:r>
            <a:r>
              <a:rPr lang="en-GB" sz="1200" b="0" dirty="0">
                <a:solidFill>
                  <a:schemeClr val="bg1"/>
                </a:solidFill>
              </a:rPr>
              <a:t> um </a:t>
            </a:r>
            <a:r>
              <a:rPr lang="en-GB" sz="1200" b="0" dirty="0" err="1">
                <a:solidFill>
                  <a:schemeClr val="bg1"/>
                </a:solidFill>
              </a:rPr>
              <a:t>indicador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obrigatório</a:t>
            </a:r>
            <a:r>
              <a:rPr lang="en-GB" sz="1200" b="0" dirty="0">
                <a:solidFill>
                  <a:schemeClr val="bg1"/>
                </a:solidFill>
              </a:rPr>
              <a:t> para </a:t>
            </a:r>
            <a:r>
              <a:rPr lang="en-GB" sz="1200" b="0" dirty="0" err="1">
                <a:solidFill>
                  <a:schemeClr val="bg1"/>
                </a:solidFill>
              </a:rPr>
              <a:t>cada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atributo</a:t>
            </a:r>
            <a:r>
              <a:rPr lang="en-GB" sz="1200" b="0" dirty="0">
                <a:solidFill>
                  <a:schemeClr val="bg1"/>
                </a:solidFill>
              </a:rPr>
              <a:t> de </a:t>
            </a:r>
            <a:r>
              <a:rPr lang="en-GB" sz="1200" b="0" dirty="0" err="1">
                <a:solidFill>
                  <a:schemeClr val="bg1"/>
                </a:solidFill>
              </a:rPr>
              <a:t>acesso</a:t>
            </a:r>
            <a:r>
              <a:rPr lang="en-GB" sz="1200" b="0" dirty="0">
                <a:solidFill>
                  <a:schemeClr val="bg1"/>
                </a:solidFill>
              </a:rPr>
              <a:t> à </a:t>
            </a:r>
            <a:r>
              <a:rPr lang="en-GB" sz="1200" b="0" dirty="0" err="1">
                <a:solidFill>
                  <a:schemeClr val="bg1"/>
                </a:solidFill>
              </a:rPr>
              <a:t>energia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relevante</a:t>
            </a:r>
            <a:r>
              <a:rPr lang="en-GB" sz="1200" b="0" dirty="0">
                <a:solidFill>
                  <a:schemeClr val="bg1"/>
                </a:solidFill>
              </a:rPr>
              <a:t> para </a:t>
            </a:r>
            <a:r>
              <a:rPr lang="en-GB" sz="1200" b="0" dirty="0" err="1">
                <a:solidFill>
                  <a:schemeClr val="bg1"/>
                </a:solidFill>
              </a:rPr>
              <a:t>sua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região</a:t>
            </a:r>
            <a:r>
              <a:rPr lang="en-GB" sz="1200" b="0" dirty="0">
                <a:solidFill>
                  <a:schemeClr val="bg1"/>
                </a:solidFill>
              </a:rPr>
              <a:t>. </a:t>
            </a:r>
            <a:r>
              <a:rPr lang="en-GB" sz="1200" b="0" dirty="0" err="1">
                <a:solidFill>
                  <a:schemeClr val="bg1"/>
                </a:solidFill>
              </a:rPr>
              <a:t>Você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também</a:t>
            </a:r>
            <a:r>
              <a:rPr lang="en-GB" sz="1200" b="0" dirty="0">
                <a:solidFill>
                  <a:schemeClr val="bg1"/>
                </a:solidFill>
              </a:rPr>
              <a:t> é </a:t>
            </a:r>
            <a:r>
              <a:rPr lang="en-GB" sz="1200" b="0" dirty="0" err="1">
                <a:solidFill>
                  <a:schemeClr val="bg1"/>
                </a:solidFill>
              </a:rPr>
              <a:t>incentivado</a:t>
            </a:r>
            <a:r>
              <a:rPr lang="en-GB" sz="1200" b="0" dirty="0">
                <a:solidFill>
                  <a:schemeClr val="bg1"/>
                </a:solidFill>
              </a:rPr>
              <a:t> a </a:t>
            </a:r>
            <a:r>
              <a:rPr lang="en-GB" sz="1200" b="0" dirty="0" err="1">
                <a:solidFill>
                  <a:schemeClr val="bg1"/>
                </a:solidFill>
              </a:rPr>
              <a:t>relatar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indicadores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globais</a:t>
            </a:r>
            <a:r>
              <a:rPr lang="en-GB" sz="1200" b="0" dirty="0">
                <a:solidFill>
                  <a:schemeClr val="bg1"/>
                </a:solidFill>
              </a:rPr>
              <a:t> e </a:t>
            </a:r>
            <a:r>
              <a:rPr lang="en-GB" sz="1200" b="0" dirty="0" err="1">
                <a:solidFill>
                  <a:schemeClr val="bg1"/>
                </a:solidFill>
              </a:rPr>
              <a:t>regionais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não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obrigatórios</a:t>
            </a:r>
            <a:r>
              <a:rPr lang="en-GB" sz="1200" b="0" dirty="0">
                <a:solidFill>
                  <a:schemeClr val="bg1"/>
                </a:solidFill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en-GB" sz="1200" b="0" dirty="0">
                <a:solidFill>
                  <a:schemeClr val="bg1"/>
                </a:solidFill>
              </a:rPr>
              <a:t>Os </a:t>
            </a:r>
            <a:r>
              <a:rPr lang="en-GB" sz="1200" b="0" dirty="0" err="1">
                <a:solidFill>
                  <a:schemeClr val="bg1"/>
                </a:solidFill>
              </a:rPr>
              <a:t>governos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locais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estão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bem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posicionados</a:t>
            </a:r>
            <a:r>
              <a:rPr lang="en-GB" sz="1200" b="0" dirty="0">
                <a:solidFill>
                  <a:schemeClr val="bg1"/>
                </a:solidFill>
              </a:rPr>
              <a:t> para </a:t>
            </a:r>
            <a:r>
              <a:rPr lang="en-GB" sz="1200" b="0" dirty="0" err="1">
                <a:solidFill>
                  <a:schemeClr val="bg1"/>
                </a:solidFill>
              </a:rPr>
              <a:t>melhorar</a:t>
            </a:r>
            <a:r>
              <a:rPr lang="en-GB" sz="1200" b="0" dirty="0">
                <a:solidFill>
                  <a:schemeClr val="bg1"/>
                </a:solidFill>
              </a:rPr>
              <a:t> o </a:t>
            </a:r>
            <a:r>
              <a:rPr lang="en-GB" sz="1200" b="0" dirty="0" err="1">
                <a:solidFill>
                  <a:schemeClr val="bg1"/>
                </a:solidFill>
              </a:rPr>
              <a:t>acesso</a:t>
            </a:r>
            <a:r>
              <a:rPr lang="en-GB" sz="1200" b="0" dirty="0">
                <a:solidFill>
                  <a:schemeClr val="bg1"/>
                </a:solidFill>
              </a:rPr>
              <a:t> à </a:t>
            </a:r>
            <a:r>
              <a:rPr lang="en-GB" sz="1200" b="0" dirty="0" err="1">
                <a:solidFill>
                  <a:schemeClr val="bg1"/>
                </a:solidFill>
              </a:rPr>
              <a:t>energia</a:t>
            </a:r>
            <a:r>
              <a:rPr lang="en-GB" sz="1200" b="0" dirty="0">
                <a:solidFill>
                  <a:schemeClr val="bg1"/>
                </a:solidFill>
              </a:rPr>
              <a:t> e </a:t>
            </a:r>
            <a:r>
              <a:rPr lang="en-GB" sz="1200" b="0" dirty="0" err="1">
                <a:solidFill>
                  <a:schemeClr val="bg1"/>
                </a:solidFill>
              </a:rPr>
              <a:t>aliviar</a:t>
            </a:r>
            <a:r>
              <a:rPr lang="en-GB" sz="1200" b="0" dirty="0">
                <a:solidFill>
                  <a:schemeClr val="bg1"/>
                </a:solidFill>
              </a:rPr>
              <a:t> a </a:t>
            </a:r>
            <a:r>
              <a:rPr lang="en-GB" sz="1200" b="0" dirty="0" err="1">
                <a:solidFill>
                  <a:schemeClr val="bg1"/>
                </a:solidFill>
              </a:rPr>
              <a:t>pobreza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energética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devido</a:t>
            </a:r>
            <a:r>
              <a:rPr lang="en-GB" sz="1200" b="0" dirty="0">
                <a:solidFill>
                  <a:schemeClr val="bg1"/>
                </a:solidFill>
              </a:rPr>
              <a:t> à </a:t>
            </a:r>
            <a:r>
              <a:rPr lang="en-GB" sz="1200" b="0" dirty="0" err="1">
                <a:solidFill>
                  <a:schemeClr val="bg1"/>
                </a:solidFill>
              </a:rPr>
              <a:t>sua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propriedade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sobre</a:t>
            </a:r>
            <a:r>
              <a:rPr lang="en-GB" sz="1200" b="0" dirty="0">
                <a:solidFill>
                  <a:schemeClr val="bg1"/>
                </a:solidFill>
              </a:rPr>
              <a:t> a coleta, </a:t>
            </a:r>
            <a:r>
              <a:rPr lang="en-GB" sz="1200" b="0" dirty="0" err="1">
                <a:solidFill>
                  <a:schemeClr val="bg1"/>
                </a:solidFill>
              </a:rPr>
              <a:t>análise</a:t>
            </a:r>
            <a:r>
              <a:rPr lang="en-GB" sz="1200" b="0" dirty="0">
                <a:solidFill>
                  <a:schemeClr val="bg1"/>
                </a:solidFill>
              </a:rPr>
              <a:t> e </a:t>
            </a:r>
            <a:r>
              <a:rPr lang="en-GB" sz="1200" b="0" dirty="0" err="1">
                <a:solidFill>
                  <a:schemeClr val="bg1"/>
                </a:solidFill>
              </a:rPr>
              <a:t>comunicação</a:t>
            </a:r>
            <a:r>
              <a:rPr lang="en-GB" sz="1200" b="0" dirty="0">
                <a:solidFill>
                  <a:schemeClr val="bg1"/>
                </a:solidFill>
              </a:rPr>
              <a:t> de dados e à </a:t>
            </a:r>
            <a:r>
              <a:rPr lang="en-GB" sz="1200" b="0" dirty="0" err="1">
                <a:solidFill>
                  <a:schemeClr val="bg1"/>
                </a:solidFill>
              </a:rPr>
              <a:t>proximidade</a:t>
            </a:r>
            <a:r>
              <a:rPr lang="en-GB" sz="1200" b="0" dirty="0">
                <a:solidFill>
                  <a:schemeClr val="bg1"/>
                </a:solidFill>
              </a:rPr>
              <a:t> com os </a:t>
            </a:r>
            <a:r>
              <a:rPr lang="en-GB" sz="1200" b="0" dirty="0" err="1">
                <a:solidFill>
                  <a:schemeClr val="bg1"/>
                </a:solidFill>
              </a:rPr>
              <a:t>contextos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locais</a:t>
            </a:r>
            <a:r>
              <a:rPr lang="en-GB" sz="1200" b="0" dirty="0">
                <a:solidFill>
                  <a:schemeClr val="bg1"/>
                </a:solidFill>
              </a:rPr>
              <a:t>, </a:t>
            </a:r>
            <a:r>
              <a:rPr lang="en-GB" sz="1200" b="0" dirty="0" err="1">
                <a:solidFill>
                  <a:schemeClr val="bg1"/>
                </a:solidFill>
              </a:rPr>
              <a:t>histórias</a:t>
            </a:r>
            <a:r>
              <a:rPr lang="en-GB" sz="1200" b="0" dirty="0">
                <a:solidFill>
                  <a:schemeClr val="bg1"/>
                </a:solidFill>
              </a:rPr>
              <a:t> e </a:t>
            </a:r>
            <a:r>
              <a:rPr lang="en-GB" sz="1200" b="0" dirty="0" err="1">
                <a:solidFill>
                  <a:schemeClr val="bg1"/>
                </a:solidFill>
              </a:rPr>
              <a:t>experiências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vividas</a:t>
            </a:r>
            <a:r>
              <a:rPr lang="en-GB" sz="1200" b="0" dirty="0">
                <a:solidFill>
                  <a:schemeClr val="bg1"/>
                </a:solidFill>
              </a:rPr>
              <a:t>. </a:t>
            </a:r>
            <a:r>
              <a:rPr lang="en-GB" sz="1200" b="0" dirty="0" err="1">
                <a:solidFill>
                  <a:schemeClr val="bg1"/>
                </a:solidFill>
              </a:rPr>
              <a:t>Muitos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governos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locais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são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responsáveis</a:t>
            </a:r>
            <a:r>
              <a:rPr lang="en-GB" sz="1200" b="0" dirty="0">
                <a:solidFill>
                  <a:schemeClr val="bg1"/>
                </a:solidFill>
              </a:rPr>
              <a:t> pela coleta, </a:t>
            </a:r>
            <a:r>
              <a:rPr lang="en-GB" sz="1200" b="0" dirty="0" err="1">
                <a:solidFill>
                  <a:schemeClr val="bg1"/>
                </a:solidFill>
              </a:rPr>
              <a:t>análise</a:t>
            </a:r>
            <a:r>
              <a:rPr lang="en-GB" sz="1200" b="0" dirty="0">
                <a:solidFill>
                  <a:schemeClr val="bg1"/>
                </a:solidFill>
              </a:rPr>
              <a:t> e </a:t>
            </a:r>
            <a:r>
              <a:rPr lang="en-GB" sz="1200" b="0" dirty="0" err="1">
                <a:solidFill>
                  <a:schemeClr val="bg1"/>
                </a:solidFill>
              </a:rPr>
              <a:t>comunicação</a:t>
            </a:r>
            <a:r>
              <a:rPr lang="en-GB" sz="1200" b="0" dirty="0">
                <a:solidFill>
                  <a:schemeClr val="bg1"/>
                </a:solidFill>
              </a:rPr>
              <a:t> de dados </a:t>
            </a:r>
            <a:r>
              <a:rPr lang="en-GB" sz="1200" b="0" dirty="0" err="1">
                <a:solidFill>
                  <a:schemeClr val="bg1"/>
                </a:solidFill>
              </a:rPr>
              <a:t>socioeconômicos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locais</a:t>
            </a:r>
            <a:r>
              <a:rPr lang="en-GB" sz="1200" b="0" dirty="0">
                <a:solidFill>
                  <a:schemeClr val="bg1"/>
                </a:solidFill>
              </a:rPr>
              <a:t>. Essa é </a:t>
            </a:r>
            <a:r>
              <a:rPr lang="en-GB" sz="1200" b="0" dirty="0" err="1">
                <a:solidFill>
                  <a:schemeClr val="bg1"/>
                </a:solidFill>
              </a:rPr>
              <a:t>uma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área</a:t>
            </a:r>
            <a:r>
              <a:rPr lang="en-GB" sz="1200" b="0" dirty="0">
                <a:solidFill>
                  <a:schemeClr val="bg1"/>
                </a:solidFill>
              </a:rPr>
              <a:t> de </a:t>
            </a:r>
            <a:r>
              <a:rPr lang="en-GB" sz="1200" b="0" dirty="0" err="1">
                <a:solidFill>
                  <a:schemeClr val="bg1"/>
                </a:solidFill>
              </a:rPr>
              <a:t>responsabilidade</a:t>
            </a:r>
            <a:r>
              <a:rPr lang="en-GB" sz="1200" b="0" dirty="0">
                <a:solidFill>
                  <a:schemeClr val="bg1"/>
                </a:solidFill>
              </a:rPr>
              <a:t> e </a:t>
            </a:r>
            <a:r>
              <a:rPr lang="en-GB" sz="1200" b="0" dirty="0" err="1">
                <a:solidFill>
                  <a:schemeClr val="bg1"/>
                </a:solidFill>
              </a:rPr>
              <a:t>oportunidade</a:t>
            </a:r>
            <a:r>
              <a:rPr lang="en-GB" sz="1200" b="0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endParaRPr lang="en-GB" b="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D98E73-AC43-B7FB-87A1-21E9AB1CC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t>54</a:t>
            </a:fld>
            <a:endParaRPr lang="en-US"/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C18276AE-80B2-C7E4-4A3E-430DE3E44E2B}"/>
              </a:ext>
            </a:extLst>
          </p:cNvPr>
          <p:cNvSpPr txBox="1">
            <a:spLocks/>
          </p:cNvSpPr>
          <p:nvPr/>
        </p:nvSpPr>
        <p:spPr>
          <a:xfrm>
            <a:off x="5257800" y="1828799"/>
            <a:ext cx="3967164" cy="4271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 sz="1200" b="0" dirty="0">
                <a:solidFill>
                  <a:schemeClr val="bg1"/>
                </a:solidFill>
              </a:rPr>
              <a:t>Podemos </a:t>
            </a:r>
            <a:r>
              <a:rPr lang="en-GB" sz="1200" b="0" dirty="0" err="1">
                <a:solidFill>
                  <a:schemeClr val="bg1"/>
                </a:solidFill>
              </a:rPr>
              <a:t>nos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perguntar</a:t>
            </a:r>
            <a:r>
              <a:rPr lang="en-GB" sz="1200" b="0" dirty="0">
                <a:solidFill>
                  <a:schemeClr val="bg1"/>
                </a:solidFill>
              </a:rPr>
              <a:t>: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200" b="0" dirty="0">
                <a:solidFill>
                  <a:schemeClr val="bg1"/>
                </a:solidFill>
              </a:rPr>
              <a:t>Como os dados </a:t>
            </a:r>
            <a:r>
              <a:rPr lang="en-GB" sz="1200" b="0" dirty="0" err="1">
                <a:solidFill>
                  <a:schemeClr val="bg1"/>
                </a:solidFill>
              </a:rPr>
              <a:t>podem</a:t>
            </a:r>
            <a:r>
              <a:rPr lang="en-GB" sz="1200" b="0" dirty="0">
                <a:solidFill>
                  <a:schemeClr val="bg1"/>
                </a:solidFill>
              </a:rPr>
              <a:t> ser </a:t>
            </a:r>
            <a:r>
              <a:rPr lang="en-GB" sz="1200" b="0" dirty="0" err="1">
                <a:solidFill>
                  <a:schemeClr val="bg1"/>
                </a:solidFill>
              </a:rPr>
              <a:t>agregados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br>
              <a:rPr lang="en-GB" sz="1200" b="0" dirty="0">
                <a:solidFill>
                  <a:schemeClr val="bg1"/>
                </a:solidFill>
              </a:rPr>
            </a:br>
            <a:r>
              <a:rPr lang="en-GB" sz="1200" b="0" dirty="0">
                <a:solidFill>
                  <a:schemeClr val="bg1"/>
                </a:solidFill>
              </a:rPr>
              <a:t>e </a:t>
            </a:r>
            <a:r>
              <a:rPr lang="en-GB" sz="1200" b="0" dirty="0" err="1">
                <a:solidFill>
                  <a:schemeClr val="bg1"/>
                </a:solidFill>
              </a:rPr>
              <a:t>comunicados</a:t>
            </a:r>
            <a:r>
              <a:rPr lang="en-GB" sz="1200" b="0" dirty="0">
                <a:solidFill>
                  <a:schemeClr val="bg1"/>
                </a:solidFill>
              </a:rPr>
              <a:t> de forma </a:t>
            </a:r>
            <a:r>
              <a:rPr lang="en-GB" sz="1200" b="0" dirty="0" err="1">
                <a:solidFill>
                  <a:schemeClr val="bg1"/>
                </a:solidFill>
              </a:rPr>
              <a:t>sensível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br>
              <a:rPr lang="en-GB" sz="1200" b="0" dirty="0">
                <a:solidFill>
                  <a:schemeClr val="bg1"/>
                </a:solidFill>
              </a:rPr>
            </a:br>
            <a:r>
              <a:rPr lang="en-GB" sz="1200" b="0" dirty="0">
                <a:solidFill>
                  <a:schemeClr val="bg1"/>
                </a:solidFill>
              </a:rPr>
              <a:t>e </a:t>
            </a:r>
            <a:r>
              <a:rPr lang="en-GB" sz="1200" b="0" dirty="0" err="1">
                <a:solidFill>
                  <a:schemeClr val="bg1"/>
                </a:solidFill>
              </a:rPr>
              <a:t>construtivas</a:t>
            </a:r>
            <a:r>
              <a:rPr lang="en-GB" sz="1200" b="0" dirty="0">
                <a:solidFill>
                  <a:schemeClr val="bg1"/>
                </a:solidFill>
              </a:rPr>
              <a:t>?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200" b="0" dirty="0">
                <a:solidFill>
                  <a:schemeClr val="bg1"/>
                </a:solidFill>
              </a:rPr>
              <a:t>Como a coleta de dados </a:t>
            </a:r>
            <a:r>
              <a:rPr lang="en-GB" sz="1200" b="0" dirty="0" err="1">
                <a:solidFill>
                  <a:schemeClr val="bg1"/>
                </a:solidFill>
              </a:rPr>
              <a:t>pode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envolver</a:t>
            </a:r>
            <a:r>
              <a:rPr lang="en-GB" sz="1200" b="0" dirty="0">
                <a:solidFill>
                  <a:schemeClr val="bg1"/>
                </a:solidFill>
              </a:rPr>
              <a:t> a </a:t>
            </a:r>
            <a:br>
              <a:rPr lang="en-GB" sz="1200" b="0" dirty="0">
                <a:solidFill>
                  <a:schemeClr val="bg1"/>
                </a:solidFill>
              </a:rPr>
            </a:br>
            <a:r>
              <a:rPr lang="en-GB" sz="1200" b="0" dirty="0" err="1">
                <a:solidFill>
                  <a:schemeClr val="bg1"/>
                </a:solidFill>
              </a:rPr>
              <a:t>comunidade</a:t>
            </a:r>
            <a:r>
              <a:rPr lang="en-GB" sz="1200" b="0" dirty="0">
                <a:solidFill>
                  <a:schemeClr val="bg1"/>
                </a:solidFill>
              </a:rPr>
              <a:t> local </a:t>
            </a:r>
            <a:r>
              <a:rPr lang="en-GB" sz="1200" b="0" dirty="0" err="1">
                <a:solidFill>
                  <a:schemeClr val="bg1"/>
                </a:solidFill>
              </a:rPr>
              <a:t>mais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diretamente</a:t>
            </a:r>
            <a:r>
              <a:rPr lang="en-GB" sz="1200" b="0" dirty="0">
                <a:solidFill>
                  <a:schemeClr val="bg1"/>
                </a:solidFill>
              </a:rPr>
              <a:t> no </a:t>
            </a:r>
            <a:r>
              <a:rPr lang="en-GB" sz="1200" b="0" dirty="0" err="1">
                <a:solidFill>
                  <a:schemeClr val="bg1"/>
                </a:solidFill>
              </a:rPr>
              <a:t>compartilhamento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br>
              <a:rPr lang="en-GB" sz="1200" b="0" dirty="0">
                <a:solidFill>
                  <a:schemeClr val="bg1"/>
                </a:solidFill>
              </a:rPr>
            </a:br>
            <a:r>
              <a:rPr lang="en-GB" sz="1200" b="0" dirty="0" err="1">
                <a:solidFill>
                  <a:schemeClr val="bg1"/>
                </a:solidFill>
              </a:rPr>
              <a:t>suas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experiências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vividas</a:t>
            </a:r>
            <a:r>
              <a:rPr lang="en-GB" sz="1200" b="0" dirty="0">
                <a:solidFill>
                  <a:schemeClr val="bg1"/>
                </a:solidFill>
              </a:rPr>
              <a:t>?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200" b="0" dirty="0">
                <a:solidFill>
                  <a:schemeClr val="bg1"/>
                </a:solidFill>
              </a:rPr>
              <a:t>Como os dados </a:t>
            </a:r>
            <a:r>
              <a:rPr lang="en-GB" sz="1200" b="0" dirty="0" err="1">
                <a:solidFill>
                  <a:schemeClr val="bg1"/>
                </a:solidFill>
              </a:rPr>
              <a:t>podem</a:t>
            </a:r>
            <a:r>
              <a:rPr lang="en-GB" sz="1200" b="0" dirty="0">
                <a:solidFill>
                  <a:schemeClr val="bg1"/>
                </a:solidFill>
              </a:rPr>
              <a:t> ser </a:t>
            </a:r>
            <a:r>
              <a:rPr lang="en-GB" sz="1200" b="0" dirty="0" err="1">
                <a:solidFill>
                  <a:schemeClr val="bg1"/>
                </a:solidFill>
              </a:rPr>
              <a:t>usados</a:t>
            </a:r>
            <a:r>
              <a:rPr lang="en-GB" sz="1200" b="0" dirty="0">
                <a:solidFill>
                  <a:schemeClr val="bg1"/>
                </a:solidFill>
              </a:rPr>
              <a:t> para </a:t>
            </a:r>
            <a:r>
              <a:rPr lang="en-GB" sz="1200" b="0" dirty="0" err="1">
                <a:solidFill>
                  <a:schemeClr val="bg1"/>
                </a:solidFill>
              </a:rPr>
              <a:t>coordenar</a:t>
            </a:r>
            <a:r>
              <a:rPr lang="en-GB" sz="1200" b="0" dirty="0">
                <a:solidFill>
                  <a:schemeClr val="bg1"/>
                </a:solidFill>
              </a:rPr>
              <a:t> as partes </a:t>
            </a:r>
            <a:r>
              <a:rPr lang="en-GB" sz="1200" b="0" dirty="0" err="1">
                <a:solidFill>
                  <a:schemeClr val="bg1"/>
                </a:solidFill>
              </a:rPr>
              <a:t>interessadas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locais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em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soluções</a:t>
            </a:r>
            <a:r>
              <a:rPr lang="en-GB" sz="1200" b="0" dirty="0">
                <a:solidFill>
                  <a:schemeClr val="bg1"/>
                </a:solidFill>
              </a:rPr>
              <a:t> para o </a:t>
            </a:r>
            <a:r>
              <a:rPr lang="en-GB" sz="1200" b="0" dirty="0" err="1">
                <a:solidFill>
                  <a:schemeClr val="bg1"/>
                </a:solidFill>
              </a:rPr>
              <a:t>acesso</a:t>
            </a:r>
            <a:r>
              <a:rPr lang="en-GB" sz="1200" b="0" dirty="0">
                <a:solidFill>
                  <a:schemeClr val="bg1"/>
                </a:solidFill>
              </a:rPr>
              <a:t> à </a:t>
            </a:r>
            <a:r>
              <a:rPr lang="en-GB" sz="1200" b="0" dirty="0" err="1">
                <a:solidFill>
                  <a:schemeClr val="bg1"/>
                </a:solidFill>
              </a:rPr>
              <a:t>energia</a:t>
            </a:r>
            <a:r>
              <a:rPr lang="en-GB" sz="1200" b="0" dirty="0">
                <a:solidFill>
                  <a:schemeClr val="bg1"/>
                </a:solidFill>
              </a:rPr>
              <a:t> e a </a:t>
            </a:r>
            <a:r>
              <a:rPr lang="en-GB" sz="1200" b="0" dirty="0" err="1">
                <a:solidFill>
                  <a:schemeClr val="bg1"/>
                </a:solidFill>
              </a:rPr>
              <a:t>pobreza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energética</a:t>
            </a:r>
            <a:r>
              <a:rPr lang="en-GB" sz="1200" b="0" dirty="0">
                <a:solidFill>
                  <a:schemeClr val="bg1"/>
                </a:solidFill>
              </a:rPr>
              <a:t> e para defender </a:t>
            </a:r>
            <a:r>
              <a:rPr lang="en-GB" sz="1200" b="0" dirty="0" err="1">
                <a:solidFill>
                  <a:schemeClr val="bg1"/>
                </a:solidFill>
              </a:rPr>
              <a:t>políticas</a:t>
            </a:r>
            <a:r>
              <a:rPr lang="en-GB" sz="1200" b="0" dirty="0">
                <a:solidFill>
                  <a:schemeClr val="bg1"/>
                </a:solidFill>
              </a:rPr>
              <a:t> e </a:t>
            </a:r>
            <a:r>
              <a:rPr lang="en-GB" sz="1200" b="0" dirty="0" err="1">
                <a:solidFill>
                  <a:schemeClr val="bg1"/>
                </a:solidFill>
              </a:rPr>
              <a:t>programas</a:t>
            </a:r>
            <a:r>
              <a:rPr lang="en-GB" sz="1200" b="0" dirty="0">
                <a:solidFill>
                  <a:schemeClr val="bg1"/>
                </a:solidFill>
              </a:rPr>
              <a:t> junto </a:t>
            </a:r>
            <a:r>
              <a:rPr lang="en-GB" sz="1200" b="0" dirty="0" err="1">
                <a:solidFill>
                  <a:schemeClr val="bg1"/>
                </a:solidFill>
              </a:rPr>
              <a:t>aos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governos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regionais</a:t>
            </a:r>
            <a:r>
              <a:rPr lang="en-GB" sz="1200" b="0" dirty="0">
                <a:solidFill>
                  <a:schemeClr val="bg1"/>
                </a:solidFill>
              </a:rPr>
              <a:t> e </a:t>
            </a:r>
            <a:r>
              <a:rPr lang="en-GB" sz="1200" b="0" dirty="0" err="1">
                <a:solidFill>
                  <a:schemeClr val="bg1"/>
                </a:solidFill>
              </a:rPr>
              <a:t>nacionais</a:t>
            </a:r>
            <a:r>
              <a:rPr lang="en-GB" sz="1200" b="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7" name="Oval 16">
            <a:hlinkClick r:id="rId3" action="ppaction://hlinksldjump"/>
            <a:extLst>
              <a:ext uri="{FF2B5EF4-FFF2-40B4-BE49-F238E27FC236}">
                <a16:creationId xmlns:a16="http://schemas.microsoft.com/office/drawing/2014/main" id="{3F2CBA65-43CA-4366-9CA5-781FF34C3158}"/>
              </a:ext>
            </a:extLst>
          </p:cNvPr>
          <p:cNvSpPr/>
          <p:nvPr/>
        </p:nvSpPr>
        <p:spPr>
          <a:xfrm>
            <a:off x="9384310" y="820816"/>
            <a:ext cx="128979" cy="12897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18" name="Oval 17">
            <a:hlinkClick r:id="rId4" action="ppaction://hlinksldjump"/>
            <a:extLst>
              <a:ext uri="{FF2B5EF4-FFF2-40B4-BE49-F238E27FC236}">
                <a16:creationId xmlns:a16="http://schemas.microsoft.com/office/drawing/2014/main" id="{72CDAB6B-61E6-4691-A22D-9900F4ED8B0F}"/>
              </a:ext>
            </a:extLst>
          </p:cNvPr>
          <p:cNvSpPr/>
          <p:nvPr/>
        </p:nvSpPr>
        <p:spPr>
          <a:xfrm>
            <a:off x="9384310" y="1983052"/>
            <a:ext cx="128979" cy="128979"/>
          </a:xfrm>
          <a:prstGeom prst="ellipse">
            <a:avLst/>
          </a:prstGeom>
          <a:solidFill>
            <a:srgbClr val="008CB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9" name="Oval 18">
            <a:hlinkClick r:id="rId3" action="ppaction://hlinksldjump"/>
            <a:extLst>
              <a:ext uri="{FF2B5EF4-FFF2-40B4-BE49-F238E27FC236}">
                <a16:creationId xmlns:a16="http://schemas.microsoft.com/office/drawing/2014/main" id="{5645DAF1-53BD-404C-82B0-7BA628F8CD55}"/>
              </a:ext>
            </a:extLst>
          </p:cNvPr>
          <p:cNvSpPr/>
          <p:nvPr/>
        </p:nvSpPr>
        <p:spPr>
          <a:xfrm>
            <a:off x="9384310" y="823197"/>
            <a:ext cx="128979" cy="128979"/>
          </a:xfrm>
          <a:prstGeom prst="ellipse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0" name="Oval 19">
            <a:hlinkClick r:id="rId5" action="ppaction://hlinksldjump"/>
            <a:extLst>
              <a:ext uri="{FF2B5EF4-FFF2-40B4-BE49-F238E27FC236}">
                <a16:creationId xmlns:a16="http://schemas.microsoft.com/office/drawing/2014/main" id="{2FCB565A-3EF7-4192-87EA-7BBAD666D16E}"/>
              </a:ext>
            </a:extLst>
          </p:cNvPr>
          <p:cNvSpPr/>
          <p:nvPr/>
        </p:nvSpPr>
        <p:spPr>
          <a:xfrm>
            <a:off x="9384310" y="1402303"/>
            <a:ext cx="128979" cy="128979"/>
          </a:xfrm>
          <a:prstGeom prst="ellipse">
            <a:avLst/>
          </a:prstGeom>
          <a:solidFill>
            <a:srgbClr val="1C356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1" name="Oval 20">
            <a:hlinkClick r:id="rId6" action="ppaction://hlinksldjump"/>
            <a:extLst>
              <a:ext uri="{FF2B5EF4-FFF2-40B4-BE49-F238E27FC236}">
                <a16:creationId xmlns:a16="http://schemas.microsoft.com/office/drawing/2014/main" id="{38D0C22B-7094-4097-B7F2-64C1948513F6}"/>
              </a:ext>
            </a:extLst>
          </p:cNvPr>
          <p:cNvSpPr/>
          <p:nvPr/>
        </p:nvSpPr>
        <p:spPr>
          <a:xfrm>
            <a:off x="9384310" y="2563074"/>
            <a:ext cx="128979" cy="128979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2" name="Oval 21">
            <a:hlinkClick r:id="rId7" action="ppaction://hlinksldjump"/>
            <a:extLst>
              <a:ext uri="{FF2B5EF4-FFF2-40B4-BE49-F238E27FC236}">
                <a16:creationId xmlns:a16="http://schemas.microsoft.com/office/drawing/2014/main" id="{94BAE441-2344-4DED-978D-456DA678013B}"/>
              </a:ext>
            </a:extLst>
          </p:cNvPr>
          <p:cNvSpPr/>
          <p:nvPr/>
        </p:nvSpPr>
        <p:spPr>
          <a:xfrm>
            <a:off x="9384310" y="4302666"/>
            <a:ext cx="128979" cy="128979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hlinkClick r:id="rId8" action="ppaction://hlinksldjump"/>
            <a:extLst>
              <a:ext uri="{FF2B5EF4-FFF2-40B4-BE49-F238E27FC236}">
                <a16:creationId xmlns:a16="http://schemas.microsoft.com/office/drawing/2014/main" id="{E2E631D8-9033-48C6-B676-E6854F044195}"/>
              </a:ext>
            </a:extLst>
          </p:cNvPr>
          <p:cNvSpPr/>
          <p:nvPr/>
        </p:nvSpPr>
        <p:spPr>
          <a:xfrm>
            <a:off x="9384310" y="3720774"/>
            <a:ext cx="128979" cy="128979"/>
          </a:xfrm>
          <a:prstGeom prst="ellipse">
            <a:avLst/>
          </a:prstGeom>
          <a:solidFill>
            <a:srgbClr val="6AB24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hlinkClick r:id="rId9" action="ppaction://hlinksldjump"/>
            <a:extLst>
              <a:ext uri="{FF2B5EF4-FFF2-40B4-BE49-F238E27FC236}">
                <a16:creationId xmlns:a16="http://schemas.microsoft.com/office/drawing/2014/main" id="{D66DB689-600E-4107-8580-3B7F055AD76F}"/>
              </a:ext>
            </a:extLst>
          </p:cNvPr>
          <p:cNvSpPr/>
          <p:nvPr/>
        </p:nvSpPr>
        <p:spPr>
          <a:xfrm>
            <a:off x="9384310" y="3144004"/>
            <a:ext cx="128979" cy="128979"/>
          </a:xfrm>
          <a:prstGeom prst="ellipse">
            <a:avLst/>
          </a:prstGeom>
          <a:solidFill>
            <a:srgbClr val="03884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hlinkClick r:id="rId10" action="ppaction://hlinksldjump"/>
            <a:extLst>
              <a:ext uri="{FF2B5EF4-FFF2-40B4-BE49-F238E27FC236}">
                <a16:creationId xmlns:a16="http://schemas.microsoft.com/office/drawing/2014/main" id="{48BE005A-C785-47F1-AB31-3D20D9CDFE6B}"/>
              </a:ext>
            </a:extLst>
          </p:cNvPr>
          <p:cNvSpPr/>
          <p:nvPr/>
        </p:nvSpPr>
        <p:spPr>
          <a:xfrm>
            <a:off x="9384310" y="4881778"/>
            <a:ext cx="128979" cy="128979"/>
          </a:xfrm>
          <a:prstGeom prst="ellipse">
            <a:avLst/>
          </a:prstGeom>
          <a:solidFill>
            <a:srgbClr val="F195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hlinkClick r:id="rId11" action="ppaction://hlinksldjump"/>
            <a:extLst>
              <a:ext uri="{FF2B5EF4-FFF2-40B4-BE49-F238E27FC236}">
                <a16:creationId xmlns:a16="http://schemas.microsoft.com/office/drawing/2014/main" id="{BABBCEB3-B165-4C0E-8651-EDC63807A3CF}"/>
              </a:ext>
            </a:extLst>
          </p:cNvPr>
          <p:cNvSpPr/>
          <p:nvPr/>
        </p:nvSpPr>
        <p:spPr>
          <a:xfrm>
            <a:off x="9384310" y="5463066"/>
            <a:ext cx="128979" cy="128979"/>
          </a:xfrm>
          <a:prstGeom prst="ellipse">
            <a:avLst/>
          </a:prstGeom>
          <a:solidFill>
            <a:srgbClr val="F8A92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B5A59F6-1F11-4DB5-BD94-7A78D6D85442}"/>
              </a:ext>
            </a:extLst>
          </p:cNvPr>
          <p:cNvGrpSpPr/>
          <p:nvPr/>
        </p:nvGrpSpPr>
        <p:grpSpPr>
          <a:xfrm>
            <a:off x="9597323" y="2491855"/>
            <a:ext cx="146522" cy="280390"/>
            <a:chOff x="5545138" y="625475"/>
            <a:chExt cx="1489075" cy="2849563"/>
          </a:xfrm>
        </p:grpSpPr>
        <p:sp>
          <p:nvSpPr>
            <p:cNvPr id="28" name="Freeform 117">
              <a:extLst>
                <a:ext uri="{FF2B5EF4-FFF2-40B4-BE49-F238E27FC236}">
                  <a16:creationId xmlns:a16="http://schemas.microsoft.com/office/drawing/2014/main" id="{C4E86680-C490-4815-BA6D-8EF762202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625475"/>
              <a:ext cx="1243013" cy="1697038"/>
            </a:xfrm>
            <a:custGeom>
              <a:avLst/>
              <a:gdLst>
                <a:gd name="T0" fmla="*/ 2278 w 4249"/>
                <a:gd name="T1" fmla="*/ 5744 h 5744"/>
                <a:gd name="T2" fmla="*/ 0 w 4249"/>
                <a:gd name="T3" fmla="*/ 5744 h 5744"/>
                <a:gd name="T4" fmla="*/ 4249 w 4249"/>
                <a:gd name="T5" fmla="*/ 0 h 5744"/>
                <a:gd name="T6" fmla="*/ 2603 w 4249"/>
                <a:gd name="T7" fmla="*/ 4796 h 5744"/>
                <a:gd name="T8" fmla="*/ 2278 w 4249"/>
                <a:gd name="T9" fmla="*/ 5744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2278" y="5744"/>
                  </a:moveTo>
                  <a:lnTo>
                    <a:pt x="0" y="5744"/>
                  </a:lnTo>
                  <a:lnTo>
                    <a:pt x="4249" y="0"/>
                  </a:lnTo>
                  <a:lnTo>
                    <a:pt x="2603" y="4796"/>
                  </a:lnTo>
                  <a:lnTo>
                    <a:pt x="2278" y="5744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20">
              <a:extLst>
                <a:ext uri="{FF2B5EF4-FFF2-40B4-BE49-F238E27FC236}">
                  <a16:creationId xmlns:a16="http://schemas.microsoft.com/office/drawing/2014/main" id="{D86E0918-40B9-462D-BA52-CC2251D42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1779588"/>
              <a:ext cx="1243013" cy="1695450"/>
            </a:xfrm>
            <a:custGeom>
              <a:avLst/>
              <a:gdLst>
                <a:gd name="T0" fmla="*/ 1972 w 4249"/>
                <a:gd name="T1" fmla="*/ 0 h 5744"/>
                <a:gd name="T2" fmla="*/ 4249 w 4249"/>
                <a:gd name="T3" fmla="*/ 0 h 5744"/>
                <a:gd name="T4" fmla="*/ 0 w 4249"/>
                <a:gd name="T5" fmla="*/ 5744 h 5744"/>
                <a:gd name="T6" fmla="*/ 1646 w 4249"/>
                <a:gd name="T7" fmla="*/ 948 h 5744"/>
                <a:gd name="T8" fmla="*/ 1972 w 4249"/>
                <a:gd name="T9" fmla="*/ 0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1972" y="0"/>
                  </a:moveTo>
                  <a:lnTo>
                    <a:pt x="4249" y="0"/>
                  </a:lnTo>
                  <a:lnTo>
                    <a:pt x="0" y="5744"/>
                  </a:lnTo>
                  <a:lnTo>
                    <a:pt x="1646" y="948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77172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785302-0014-3697-F065-719917D878C9}"/>
              </a:ext>
            </a:extLst>
          </p:cNvPr>
          <p:cNvSpPr/>
          <p:nvPr/>
        </p:nvSpPr>
        <p:spPr>
          <a:xfrm>
            <a:off x="5257800" y="1828800"/>
            <a:ext cx="3962390" cy="636104"/>
          </a:xfrm>
          <a:prstGeom prst="roundRect">
            <a:avLst>
              <a:gd name="adj" fmla="val 7041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0AB3EB5-177D-57C6-A15B-07A902998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bg1"/>
                </a:solidFill>
              </a:rPr>
              <a:t>Serviços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públicos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como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fontes</a:t>
            </a:r>
            <a:r>
              <a:rPr lang="en-GB" dirty="0">
                <a:solidFill>
                  <a:schemeClr val="bg1"/>
                </a:solidFill>
              </a:rPr>
              <a:t> de dados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6A99339-AC67-4F47-4AF9-8D327AF72BF8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Módulo 3 - Experiência vivida como dados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2DC04C-6EE6-29B7-2192-7D0D790F4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t>55</a:t>
            </a:fld>
            <a:endParaRPr lang="en-US"/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0D286933-CC69-7CDB-CB46-B6F2A6A1DD9C}"/>
              </a:ext>
            </a:extLst>
          </p:cNvPr>
          <p:cNvSpPr txBox="1">
            <a:spLocks/>
          </p:cNvSpPr>
          <p:nvPr/>
        </p:nvSpPr>
        <p:spPr>
          <a:xfrm>
            <a:off x="669720" y="1828800"/>
            <a:ext cx="3962399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 sz="1200" dirty="0" err="1">
                <a:solidFill>
                  <a:schemeClr val="bg1"/>
                </a:solidFill>
              </a:rPr>
              <a:t>Empresas</a:t>
            </a:r>
            <a:r>
              <a:rPr lang="en-GB" sz="1200" dirty="0">
                <a:solidFill>
                  <a:schemeClr val="bg1"/>
                </a:solidFill>
              </a:rPr>
              <a:t> de </a:t>
            </a:r>
            <a:r>
              <a:rPr lang="en-GB" sz="1200" dirty="0" err="1">
                <a:solidFill>
                  <a:schemeClr val="bg1"/>
                </a:solidFill>
              </a:rPr>
              <a:t>serviços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públicos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como</a:t>
            </a:r>
            <a:r>
              <a:rPr lang="en-GB" sz="1200" dirty="0">
                <a:solidFill>
                  <a:schemeClr val="bg1"/>
                </a:solidFill>
              </a:rPr>
              <a:t> partes </a:t>
            </a:r>
            <a:r>
              <a:rPr lang="en-GB" sz="1200" dirty="0" err="1">
                <a:solidFill>
                  <a:schemeClr val="bg1"/>
                </a:solidFill>
              </a:rPr>
              <a:t>interessadas</a:t>
            </a:r>
            <a:r>
              <a:rPr lang="en-GB" sz="1200" dirty="0">
                <a:solidFill>
                  <a:schemeClr val="bg1"/>
                </a:solidFill>
              </a:rPr>
              <a:t> no EAP </a:t>
            </a:r>
          </a:p>
          <a:p>
            <a:pPr>
              <a:lnSpc>
                <a:spcPct val="120000"/>
              </a:lnSpc>
            </a:pPr>
            <a:r>
              <a:rPr lang="en-GB" sz="1200" b="0" dirty="0">
                <a:solidFill>
                  <a:schemeClr val="bg1"/>
                </a:solidFill>
              </a:rPr>
              <a:t>As </a:t>
            </a:r>
            <a:r>
              <a:rPr lang="en-GB" sz="1200" b="0" dirty="0" err="1">
                <a:solidFill>
                  <a:schemeClr val="bg1"/>
                </a:solidFill>
              </a:rPr>
              <a:t>empresas</a:t>
            </a:r>
            <a:r>
              <a:rPr lang="en-GB" sz="1200" b="0" dirty="0">
                <a:solidFill>
                  <a:schemeClr val="bg1"/>
                </a:solidFill>
              </a:rPr>
              <a:t> de </a:t>
            </a:r>
            <a:r>
              <a:rPr lang="en-GB" sz="1200" b="0" dirty="0" err="1">
                <a:solidFill>
                  <a:schemeClr val="bg1"/>
                </a:solidFill>
              </a:rPr>
              <a:t>serviços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públicos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locais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podem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fornecer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muitos</a:t>
            </a:r>
            <a:r>
              <a:rPr lang="en-GB" sz="1200" b="0" dirty="0">
                <a:solidFill>
                  <a:schemeClr val="bg1"/>
                </a:solidFill>
              </a:rPr>
              <a:t> dados </a:t>
            </a:r>
            <a:r>
              <a:rPr lang="en-GB" sz="1200" b="0" dirty="0" err="1">
                <a:solidFill>
                  <a:schemeClr val="bg1"/>
                </a:solidFill>
              </a:rPr>
              <a:t>úteis</a:t>
            </a:r>
            <a:r>
              <a:rPr lang="en-GB" sz="1200" b="0" dirty="0">
                <a:solidFill>
                  <a:schemeClr val="bg1"/>
                </a:solidFill>
              </a:rPr>
              <a:t> que </a:t>
            </a:r>
            <a:r>
              <a:rPr lang="en-GB" sz="1200" b="0" dirty="0" err="1">
                <a:solidFill>
                  <a:schemeClr val="bg1"/>
                </a:solidFill>
              </a:rPr>
              <a:t>são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abordados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nos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indicadores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globais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obrigatórios</a:t>
            </a:r>
            <a:r>
              <a:rPr lang="en-GB" sz="1200" b="0" dirty="0">
                <a:solidFill>
                  <a:schemeClr val="bg1"/>
                </a:solidFill>
              </a:rPr>
              <a:t>, </a:t>
            </a:r>
            <a:r>
              <a:rPr lang="en-GB" sz="1200" b="0" dirty="0" err="1">
                <a:solidFill>
                  <a:schemeClr val="bg1"/>
                </a:solidFill>
              </a:rPr>
              <a:t>não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obrigatórios</a:t>
            </a:r>
            <a:r>
              <a:rPr lang="en-GB" sz="1200" b="0" dirty="0">
                <a:solidFill>
                  <a:schemeClr val="bg1"/>
                </a:solidFill>
              </a:rPr>
              <a:t> e </a:t>
            </a:r>
            <a:r>
              <a:rPr lang="en-GB" sz="1200" b="0" dirty="0" err="1">
                <a:solidFill>
                  <a:schemeClr val="bg1"/>
                </a:solidFill>
              </a:rPr>
              <a:t>regionais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não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obrigatórios</a:t>
            </a:r>
            <a:r>
              <a:rPr lang="en-GB" sz="1200" b="0" dirty="0">
                <a:solidFill>
                  <a:schemeClr val="bg1"/>
                </a:solidFill>
              </a:rPr>
              <a:t>. As </a:t>
            </a:r>
            <a:r>
              <a:rPr lang="en-GB" sz="1200" b="0" dirty="0" err="1">
                <a:solidFill>
                  <a:schemeClr val="bg1"/>
                </a:solidFill>
              </a:rPr>
              <a:t>empresas</a:t>
            </a:r>
            <a:r>
              <a:rPr lang="en-GB" sz="1200" b="0" dirty="0">
                <a:solidFill>
                  <a:schemeClr val="bg1"/>
                </a:solidFill>
              </a:rPr>
              <a:t> de </a:t>
            </a:r>
            <a:r>
              <a:rPr lang="en-GB" sz="1200" b="0" dirty="0" err="1">
                <a:solidFill>
                  <a:schemeClr val="bg1"/>
                </a:solidFill>
              </a:rPr>
              <a:t>serviços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públicos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podem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ter</a:t>
            </a:r>
            <a:r>
              <a:rPr lang="en-GB" sz="1200" b="0" dirty="0">
                <a:solidFill>
                  <a:schemeClr val="bg1"/>
                </a:solidFill>
              </a:rPr>
              <a:t> dados </a:t>
            </a:r>
            <a:r>
              <a:rPr lang="en-GB" sz="1200" b="0" dirty="0" err="1">
                <a:solidFill>
                  <a:schemeClr val="bg1"/>
                </a:solidFill>
              </a:rPr>
              <a:t>relevantes</a:t>
            </a:r>
            <a:r>
              <a:rPr lang="en-GB" sz="1200" b="0" dirty="0">
                <a:solidFill>
                  <a:schemeClr val="bg1"/>
                </a:solidFill>
              </a:rPr>
              <a:t>, mas </a:t>
            </a:r>
            <a:r>
              <a:rPr lang="en-GB" sz="1200" b="0" dirty="0" err="1">
                <a:solidFill>
                  <a:schemeClr val="bg1"/>
                </a:solidFill>
              </a:rPr>
              <a:t>podem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não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estar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dispostas</a:t>
            </a:r>
            <a:r>
              <a:rPr lang="en-GB" sz="1200" b="0" dirty="0">
                <a:solidFill>
                  <a:schemeClr val="bg1"/>
                </a:solidFill>
              </a:rPr>
              <a:t> a </a:t>
            </a:r>
            <a:r>
              <a:rPr lang="en-GB" sz="1200" b="0" dirty="0" err="1">
                <a:solidFill>
                  <a:schemeClr val="bg1"/>
                </a:solidFill>
              </a:rPr>
              <a:t>compartilhá-los</a:t>
            </a:r>
            <a:r>
              <a:rPr lang="en-GB" sz="1200" b="0" dirty="0">
                <a:solidFill>
                  <a:schemeClr val="bg1"/>
                </a:solidFill>
              </a:rPr>
              <a:t> com o </a:t>
            </a:r>
            <a:r>
              <a:rPr lang="en-GB" sz="1200" b="0" dirty="0" err="1">
                <a:solidFill>
                  <a:schemeClr val="bg1"/>
                </a:solidFill>
              </a:rPr>
              <a:t>município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em</a:t>
            </a:r>
            <a:r>
              <a:rPr lang="en-GB" sz="1200" b="0" dirty="0">
                <a:solidFill>
                  <a:schemeClr val="bg1"/>
                </a:solidFill>
              </a:rPr>
              <a:t> que </a:t>
            </a:r>
            <a:r>
              <a:rPr lang="en-GB" sz="1200" b="0" dirty="0" err="1">
                <a:solidFill>
                  <a:schemeClr val="bg1"/>
                </a:solidFill>
              </a:rPr>
              <a:t>operam</a:t>
            </a:r>
            <a:r>
              <a:rPr lang="en-GB" sz="1200" b="0" dirty="0">
                <a:solidFill>
                  <a:schemeClr val="bg1"/>
                </a:solidFill>
              </a:rPr>
              <a:t>. </a:t>
            </a:r>
            <a:r>
              <a:rPr lang="en-GB" sz="1200" b="0" dirty="0" err="1">
                <a:solidFill>
                  <a:schemeClr val="bg1"/>
                </a:solidFill>
              </a:rPr>
              <a:t>Portanto</a:t>
            </a:r>
            <a:r>
              <a:rPr lang="en-GB" sz="1200" b="0" dirty="0">
                <a:solidFill>
                  <a:schemeClr val="bg1"/>
                </a:solidFill>
              </a:rPr>
              <a:t>, é </a:t>
            </a:r>
            <a:r>
              <a:rPr lang="en-GB" sz="1200" b="0" dirty="0" err="1">
                <a:solidFill>
                  <a:schemeClr val="bg1"/>
                </a:solidFill>
              </a:rPr>
              <a:t>importante</a:t>
            </a:r>
            <a:r>
              <a:rPr lang="en-GB" sz="1200" b="0" dirty="0">
                <a:solidFill>
                  <a:schemeClr val="bg1"/>
                </a:solidFill>
              </a:rPr>
              <a:t> defender que as </a:t>
            </a:r>
            <a:r>
              <a:rPr lang="en-GB" sz="1200" b="0" dirty="0" err="1">
                <a:solidFill>
                  <a:schemeClr val="bg1"/>
                </a:solidFill>
              </a:rPr>
              <a:t>empresas</a:t>
            </a:r>
            <a:r>
              <a:rPr lang="en-GB" sz="1200" b="0" dirty="0">
                <a:solidFill>
                  <a:schemeClr val="bg1"/>
                </a:solidFill>
              </a:rPr>
              <a:t> de </a:t>
            </a:r>
            <a:r>
              <a:rPr lang="en-GB" sz="1200" b="0" dirty="0" err="1">
                <a:solidFill>
                  <a:schemeClr val="bg1"/>
                </a:solidFill>
              </a:rPr>
              <a:t>serviços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públicos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compartilhem</a:t>
            </a:r>
            <a:r>
              <a:rPr lang="en-GB" sz="1200" b="0" dirty="0">
                <a:solidFill>
                  <a:schemeClr val="bg1"/>
                </a:solidFill>
              </a:rPr>
              <a:t> esses dados com os </a:t>
            </a:r>
            <a:r>
              <a:rPr lang="en-GB" sz="1200" b="0" dirty="0" err="1">
                <a:solidFill>
                  <a:schemeClr val="bg1"/>
                </a:solidFill>
              </a:rPr>
              <a:t>governos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locais</a:t>
            </a:r>
            <a:r>
              <a:rPr lang="en-GB" sz="1200" b="0" dirty="0">
                <a:solidFill>
                  <a:schemeClr val="bg1"/>
                </a:solidFill>
              </a:rPr>
              <a:t>. Os </a:t>
            </a:r>
            <a:r>
              <a:rPr lang="en-GB" sz="1200" b="0" dirty="0" err="1">
                <a:solidFill>
                  <a:schemeClr val="bg1"/>
                </a:solidFill>
              </a:rPr>
              <a:t>governos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locais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também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devem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procurar</a:t>
            </a:r>
            <a:r>
              <a:rPr lang="en-GB" sz="1200" b="0" dirty="0">
                <a:solidFill>
                  <a:schemeClr val="bg1"/>
                </a:solidFill>
              </a:rPr>
              <a:t> as </a:t>
            </a:r>
            <a:r>
              <a:rPr lang="en-GB" sz="1200" b="0" dirty="0" err="1">
                <a:solidFill>
                  <a:schemeClr val="bg1"/>
                </a:solidFill>
              </a:rPr>
              <a:t>empresas</a:t>
            </a:r>
            <a:r>
              <a:rPr lang="en-GB" sz="1200" b="0" dirty="0">
                <a:solidFill>
                  <a:schemeClr val="bg1"/>
                </a:solidFill>
              </a:rPr>
              <a:t> de </a:t>
            </a:r>
            <a:r>
              <a:rPr lang="en-GB" sz="1200" b="0" dirty="0" err="1">
                <a:solidFill>
                  <a:schemeClr val="bg1"/>
                </a:solidFill>
              </a:rPr>
              <a:t>serviços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públicos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em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busca</a:t>
            </a:r>
            <a:r>
              <a:rPr lang="en-GB" sz="1200" b="0" dirty="0">
                <a:solidFill>
                  <a:schemeClr val="bg1"/>
                </a:solidFill>
              </a:rPr>
              <a:t> de </a:t>
            </a:r>
            <a:r>
              <a:rPr lang="en-GB" sz="1200" b="0" dirty="0" err="1">
                <a:solidFill>
                  <a:schemeClr val="bg1"/>
                </a:solidFill>
              </a:rPr>
              <a:t>colaboração</a:t>
            </a:r>
            <a:r>
              <a:rPr lang="en-GB" sz="1200" b="0" dirty="0">
                <a:solidFill>
                  <a:schemeClr val="bg1"/>
                </a:solidFill>
              </a:rPr>
              <a:t> para </a:t>
            </a:r>
            <a:r>
              <a:rPr lang="en-GB" sz="1200" b="0" dirty="0" err="1">
                <a:solidFill>
                  <a:schemeClr val="bg1"/>
                </a:solidFill>
              </a:rPr>
              <a:t>acessar</a:t>
            </a:r>
            <a:r>
              <a:rPr lang="en-GB" sz="1200" b="0" dirty="0">
                <a:solidFill>
                  <a:schemeClr val="bg1"/>
                </a:solidFill>
              </a:rPr>
              <a:t> os dados que </a:t>
            </a:r>
            <a:r>
              <a:rPr lang="en-GB" sz="1200" b="0" dirty="0" err="1">
                <a:solidFill>
                  <a:schemeClr val="bg1"/>
                </a:solidFill>
              </a:rPr>
              <a:t>possuem</a:t>
            </a:r>
            <a:r>
              <a:rPr lang="en-GB" sz="1200" b="0" dirty="0">
                <a:solidFill>
                  <a:schemeClr val="bg1"/>
                </a:solidFill>
              </a:rPr>
              <a:t>. </a:t>
            </a:r>
            <a:endParaRPr lang="en-GB" b="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1200" b="0" dirty="0" err="1">
                <a:solidFill>
                  <a:schemeClr val="bg1"/>
                </a:solidFill>
              </a:rPr>
              <a:t>Embora</a:t>
            </a:r>
            <a:r>
              <a:rPr lang="en-GB" sz="1200" b="0" dirty="0">
                <a:solidFill>
                  <a:schemeClr val="bg1"/>
                </a:solidFill>
              </a:rPr>
              <a:t> as </a:t>
            </a:r>
            <a:r>
              <a:rPr lang="en-GB" sz="1200" b="0" dirty="0" err="1">
                <a:solidFill>
                  <a:schemeClr val="bg1"/>
                </a:solidFill>
              </a:rPr>
              <a:t>pequenas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empresas</a:t>
            </a:r>
            <a:r>
              <a:rPr lang="en-GB" sz="1200" b="0" dirty="0">
                <a:solidFill>
                  <a:schemeClr val="bg1"/>
                </a:solidFill>
              </a:rPr>
              <a:t> de </a:t>
            </a:r>
            <a:r>
              <a:rPr lang="en-GB" sz="1200" b="0" dirty="0" err="1">
                <a:solidFill>
                  <a:schemeClr val="bg1"/>
                </a:solidFill>
              </a:rPr>
              <a:t>serviços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públicos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talvez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não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consigam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traçar</a:t>
            </a:r>
            <a:r>
              <a:rPr lang="en-GB" sz="1200" b="0" dirty="0">
                <a:solidFill>
                  <a:schemeClr val="bg1"/>
                </a:solidFill>
              </a:rPr>
              <a:t> um panorama </a:t>
            </a:r>
            <a:r>
              <a:rPr lang="en-GB" sz="1200" b="0" dirty="0" err="1">
                <a:solidFill>
                  <a:schemeClr val="bg1"/>
                </a:solidFill>
              </a:rPr>
              <a:t>completo</a:t>
            </a:r>
            <a:r>
              <a:rPr lang="en-GB" sz="1200" b="0" dirty="0">
                <a:solidFill>
                  <a:schemeClr val="bg1"/>
                </a:solidFill>
              </a:rPr>
              <a:t> com </a:t>
            </a:r>
            <a:r>
              <a:rPr lang="en-GB" sz="1200" b="0" dirty="0" err="1">
                <a:solidFill>
                  <a:schemeClr val="bg1"/>
                </a:solidFill>
              </a:rPr>
              <a:t>seus</a:t>
            </a:r>
            <a:r>
              <a:rPr lang="en-GB" sz="1200" b="0" dirty="0">
                <a:solidFill>
                  <a:schemeClr val="bg1"/>
                </a:solidFill>
              </a:rPr>
              <a:t> dados, </a:t>
            </a:r>
            <a:r>
              <a:rPr lang="en-GB" sz="1200" b="0" dirty="0" err="1">
                <a:solidFill>
                  <a:schemeClr val="bg1"/>
                </a:solidFill>
              </a:rPr>
              <a:t>elas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podem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contribuir</a:t>
            </a:r>
            <a:r>
              <a:rPr lang="en-GB" sz="1200" b="0" dirty="0">
                <a:solidFill>
                  <a:schemeClr val="bg1"/>
                </a:solidFill>
              </a:rPr>
              <a:t> para a </a:t>
            </a:r>
            <a:r>
              <a:rPr lang="en-GB" sz="1200" b="0" dirty="0" err="1">
                <a:solidFill>
                  <a:schemeClr val="bg1"/>
                </a:solidFill>
              </a:rPr>
              <a:t>compreensão</a:t>
            </a:r>
            <a:r>
              <a:rPr lang="en-GB" sz="1200" b="0" dirty="0">
                <a:solidFill>
                  <a:schemeClr val="bg1"/>
                </a:solidFill>
              </a:rPr>
              <a:t> do EAP </a:t>
            </a:r>
            <a:r>
              <a:rPr lang="en-GB" sz="1200" b="0" dirty="0" err="1">
                <a:solidFill>
                  <a:schemeClr val="bg1"/>
                </a:solidFill>
              </a:rPr>
              <a:t>dentro</a:t>
            </a:r>
            <a:r>
              <a:rPr lang="en-GB" sz="1200" b="0" dirty="0">
                <a:solidFill>
                  <a:schemeClr val="bg1"/>
                </a:solidFill>
              </a:rPr>
              <a:t> dos </a:t>
            </a:r>
            <a:r>
              <a:rPr lang="en-GB" sz="1200" b="0" dirty="0" err="1">
                <a:solidFill>
                  <a:schemeClr val="bg1"/>
                </a:solidFill>
              </a:rPr>
              <a:t>limites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locais</a:t>
            </a:r>
            <a:r>
              <a:rPr lang="en-GB" sz="1200" b="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A22D156C-1189-65C3-FFB7-E84AD9C3FBCD}"/>
              </a:ext>
            </a:extLst>
          </p:cNvPr>
          <p:cNvSpPr txBox="1">
            <a:spLocks/>
          </p:cNvSpPr>
          <p:nvPr/>
        </p:nvSpPr>
        <p:spPr>
          <a:xfrm>
            <a:off x="5706049" y="1903550"/>
            <a:ext cx="3749703" cy="42832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GB" sz="10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endParaRPr lang="en-GB" sz="10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endParaRPr lang="en-GB" sz="10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endParaRPr lang="en-GB" sz="10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endParaRPr lang="en-GB" sz="10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en-GB" sz="1100" b="0">
                <a:solidFill>
                  <a:schemeClr val="bg1"/>
                </a:solidFill>
              </a:rPr>
              <a:t>Mix de fontes de energia térmica (aquecimento e resfriamento) consumida em sua cidade</a:t>
            </a:r>
          </a:p>
          <a:p>
            <a:pPr>
              <a:lnSpc>
                <a:spcPct val="110000"/>
              </a:lnSpc>
            </a:pPr>
            <a:endParaRPr lang="en-GB" sz="1100" b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en-GB" sz="1100" b="0">
                <a:solidFill>
                  <a:schemeClr val="bg1"/>
                </a:solidFill>
              </a:rPr>
              <a:t>Número médio de interrupções no fornecimento de energia elétrica em um mês (ou ano) típico</a:t>
            </a:r>
          </a:p>
          <a:p>
            <a:pPr>
              <a:lnSpc>
                <a:spcPct val="110000"/>
              </a:lnSpc>
            </a:pPr>
            <a:endParaRPr lang="en-GB" sz="1100" b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en-GB" sz="1100" b="0">
                <a:solidFill>
                  <a:schemeClr val="bg1"/>
                </a:solidFill>
              </a:rPr>
              <a:t>Capacidade total de energia instalada dentro dos limites locais</a:t>
            </a:r>
          </a:p>
          <a:p>
            <a:pPr>
              <a:lnSpc>
                <a:spcPct val="110000"/>
              </a:lnSpc>
            </a:pPr>
            <a:endParaRPr lang="en-GB" sz="1100" b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en-GB" sz="1100" b="0">
                <a:solidFill>
                  <a:schemeClr val="bg1"/>
                </a:solidFill>
              </a:rPr>
              <a:t>Taxa de cobrança de contas de eletricidade</a:t>
            </a:r>
          </a:p>
          <a:p>
            <a:pPr>
              <a:lnSpc>
                <a:spcPct val="110000"/>
              </a:lnSpc>
            </a:pPr>
            <a:endParaRPr lang="en-GB" sz="1100" b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en-GB" sz="1100" b="0">
                <a:solidFill>
                  <a:schemeClr val="bg1"/>
                </a:solidFill>
              </a:rPr>
              <a:t>População capaz/disposta a pagar pela eletricidade </a:t>
            </a:r>
          </a:p>
          <a:p>
            <a:pPr>
              <a:lnSpc>
                <a:spcPct val="110000"/>
              </a:lnSpc>
            </a:pPr>
            <a:r>
              <a:rPr lang="en-GB" sz="1050" b="0" i="1">
                <a:solidFill>
                  <a:schemeClr val="bg1"/>
                </a:solidFill>
              </a:rPr>
              <a:t>Etc...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FAF1D4F-45C8-4559-A0E1-B3DD430B50B5}"/>
              </a:ext>
            </a:extLst>
          </p:cNvPr>
          <p:cNvGrpSpPr/>
          <p:nvPr/>
        </p:nvGrpSpPr>
        <p:grpSpPr>
          <a:xfrm>
            <a:off x="5364143" y="2464904"/>
            <a:ext cx="341906" cy="3148613"/>
            <a:chOff x="5364143" y="2464904"/>
            <a:chExt cx="341906" cy="3148613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8028502-2B51-8763-F262-7FF5D4100F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64143" y="2464904"/>
              <a:ext cx="2987" cy="3148613"/>
            </a:xfrm>
            <a:prstGeom prst="line">
              <a:avLst/>
            </a:prstGeom>
            <a:ln w="38100">
              <a:solidFill>
                <a:srgbClr val="0069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16D6351-3FD5-1E23-AFAA-3C2273BC3D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64143" y="2842965"/>
              <a:ext cx="341906" cy="0"/>
            </a:xfrm>
            <a:prstGeom prst="line">
              <a:avLst/>
            </a:prstGeom>
            <a:ln w="38100">
              <a:solidFill>
                <a:srgbClr val="0069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6C48A4B-7F49-9C92-A97E-A5A0252246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64143" y="3631470"/>
              <a:ext cx="341906" cy="0"/>
            </a:xfrm>
            <a:prstGeom prst="line">
              <a:avLst/>
            </a:prstGeom>
            <a:ln w="38100">
              <a:solidFill>
                <a:srgbClr val="0069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FC92BEC-B2FB-3D2D-B796-9296B2D7FC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64143" y="4369273"/>
              <a:ext cx="341906" cy="0"/>
            </a:xfrm>
            <a:prstGeom prst="line">
              <a:avLst/>
            </a:prstGeom>
            <a:ln w="38100">
              <a:solidFill>
                <a:srgbClr val="0069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6851141-BF80-1928-ABEC-A30D2CCF37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64143" y="4991944"/>
              <a:ext cx="341906" cy="0"/>
            </a:xfrm>
            <a:prstGeom prst="line">
              <a:avLst/>
            </a:prstGeom>
            <a:ln w="38100">
              <a:solidFill>
                <a:srgbClr val="0069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D47E78B-4A8F-4A8E-1408-79125D3F13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64143" y="5613517"/>
              <a:ext cx="341906" cy="0"/>
            </a:xfrm>
            <a:prstGeom prst="line">
              <a:avLst/>
            </a:prstGeom>
            <a:ln w="38100">
              <a:solidFill>
                <a:srgbClr val="0069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Content Placeholder 1">
            <a:extLst>
              <a:ext uri="{FF2B5EF4-FFF2-40B4-BE49-F238E27FC236}">
                <a16:creationId xmlns:a16="http://schemas.microsoft.com/office/drawing/2014/main" id="{66507C8C-2532-F1A7-20DD-6442790DEF4B}"/>
              </a:ext>
            </a:extLst>
          </p:cNvPr>
          <p:cNvSpPr txBox="1">
            <a:spLocks/>
          </p:cNvSpPr>
          <p:nvPr/>
        </p:nvSpPr>
        <p:spPr>
          <a:xfrm>
            <a:off x="5286559" y="1879697"/>
            <a:ext cx="3962399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 sz="1200">
                <a:solidFill>
                  <a:schemeClr val="bg1"/>
                </a:solidFill>
              </a:rPr>
              <a:t>Exemplos de indicadores de EAP que as empresas de serviços públicos podem ajudar a responder: </a:t>
            </a:r>
          </a:p>
        </p:txBody>
      </p:sp>
      <p:sp>
        <p:nvSpPr>
          <p:cNvPr id="25" name="Oval 24">
            <a:hlinkClick r:id="rId3" action="ppaction://hlinksldjump"/>
            <a:extLst>
              <a:ext uri="{FF2B5EF4-FFF2-40B4-BE49-F238E27FC236}">
                <a16:creationId xmlns:a16="http://schemas.microsoft.com/office/drawing/2014/main" id="{7583AF14-CADE-4984-B207-706E3DEE2772}"/>
              </a:ext>
            </a:extLst>
          </p:cNvPr>
          <p:cNvSpPr/>
          <p:nvPr/>
        </p:nvSpPr>
        <p:spPr>
          <a:xfrm>
            <a:off x="9384310" y="820816"/>
            <a:ext cx="128979" cy="12897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26" name="Oval 25">
            <a:hlinkClick r:id="rId4" action="ppaction://hlinksldjump"/>
            <a:extLst>
              <a:ext uri="{FF2B5EF4-FFF2-40B4-BE49-F238E27FC236}">
                <a16:creationId xmlns:a16="http://schemas.microsoft.com/office/drawing/2014/main" id="{B218F511-6ABA-4E27-90D1-BE0E96A0E2EF}"/>
              </a:ext>
            </a:extLst>
          </p:cNvPr>
          <p:cNvSpPr/>
          <p:nvPr/>
        </p:nvSpPr>
        <p:spPr>
          <a:xfrm>
            <a:off x="9384310" y="1983052"/>
            <a:ext cx="128979" cy="128979"/>
          </a:xfrm>
          <a:prstGeom prst="ellipse">
            <a:avLst/>
          </a:prstGeom>
          <a:solidFill>
            <a:srgbClr val="008CB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7" name="Oval 26">
            <a:hlinkClick r:id="rId3" action="ppaction://hlinksldjump"/>
            <a:extLst>
              <a:ext uri="{FF2B5EF4-FFF2-40B4-BE49-F238E27FC236}">
                <a16:creationId xmlns:a16="http://schemas.microsoft.com/office/drawing/2014/main" id="{8CA152E1-A0C4-4617-BEEC-BF2521A87B86}"/>
              </a:ext>
            </a:extLst>
          </p:cNvPr>
          <p:cNvSpPr/>
          <p:nvPr/>
        </p:nvSpPr>
        <p:spPr>
          <a:xfrm>
            <a:off x="9384310" y="823197"/>
            <a:ext cx="128979" cy="128979"/>
          </a:xfrm>
          <a:prstGeom prst="ellipse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44" name="Oval 43">
            <a:hlinkClick r:id="rId5" action="ppaction://hlinksldjump"/>
            <a:extLst>
              <a:ext uri="{FF2B5EF4-FFF2-40B4-BE49-F238E27FC236}">
                <a16:creationId xmlns:a16="http://schemas.microsoft.com/office/drawing/2014/main" id="{6B45BD6C-ED98-4438-ADA3-24F052B04115}"/>
              </a:ext>
            </a:extLst>
          </p:cNvPr>
          <p:cNvSpPr/>
          <p:nvPr/>
        </p:nvSpPr>
        <p:spPr>
          <a:xfrm>
            <a:off x="9384310" y="1402303"/>
            <a:ext cx="128979" cy="128979"/>
          </a:xfrm>
          <a:prstGeom prst="ellipse">
            <a:avLst/>
          </a:prstGeom>
          <a:solidFill>
            <a:srgbClr val="1C356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45" name="Oval 44">
            <a:hlinkClick r:id="rId6" action="ppaction://hlinksldjump"/>
            <a:extLst>
              <a:ext uri="{FF2B5EF4-FFF2-40B4-BE49-F238E27FC236}">
                <a16:creationId xmlns:a16="http://schemas.microsoft.com/office/drawing/2014/main" id="{BFEE43DF-0A23-43A0-B0AE-6E9D44BE8BEA}"/>
              </a:ext>
            </a:extLst>
          </p:cNvPr>
          <p:cNvSpPr/>
          <p:nvPr/>
        </p:nvSpPr>
        <p:spPr>
          <a:xfrm>
            <a:off x="9384310" y="2563074"/>
            <a:ext cx="128979" cy="128979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46" name="Oval 45">
            <a:hlinkClick r:id="rId7" action="ppaction://hlinksldjump"/>
            <a:extLst>
              <a:ext uri="{FF2B5EF4-FFF2-40B4-BE49-F238E27FC236}">
                <a16:creationId xmlns:a16="http://schemas.microsoft.com/office/drawing/2014/main" id="{09054938-8742-4829-9E22-5C7083D2E750}"/>
              </a:ext>
            </a:extLst>
          </p:cNvPr>
          <p:cNvSpPr/>
          <p:nvPr/>
        </p:nvSpPr>
        <p:spPr>
          <a:xfrm>
            <a:off x="9384310" y="4302666"/>
            <a:ext cx="128979" cy="128979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hlinkClick r:id="rId8" action="ppaction://hlinksldjump"/>
            <a:extLst>
              <a:ext uri="{FF2B5EF4-FFF2-40B4-BE49-F238E27FC236}">
                <a16:creationId xmlns:a16="http://schemas.microsoft.com/office/drawing/2014/main" id="{7FABB0F0-4169-4BA4-93F8-3294779558EC}"/>
              </a:ext>
            </a:extLst>
          </p:cNvPr>
          <p:cNvSpPr/>
          <p:nvPr/>
        </p:nvSpPr>
        <p:spPr>
          <a:xfrm>
            <a:off x="9384310" y="3720774"/>
            <a:ext cx="128979" cy="128979"/>
          </a:xfrm>
          <a:prstGeom prst="ellipse">
            <a:avLst/>
          </a:prstGeom>
          <a:solidFill>
            <a:srgbClr val="6AB24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hlinkClick r:id="rId9" action="ppaction://hlinksldjump"/>
            <a:extLst>
              <a:ext uri="{FF2B5EF4-FFF2-40B4-BE49-F238E27FC236}">
                <a16:creationId xmlns:a16="http://schemas.microsoft.com/office/drawing/2014/main" id="{276B3513-E508-492B-BA63-4B8A8016AB51}"/>
              </a:ext>
            </a:extLst>
          </p:cNvPr>
          <p:cNvSpPr/>
          <p:nvPr/>
        </p:nvSpPr>
        <p:spPr>
          <a:xfrm>
            <a:off x="9384310" y="3144004"/>
            <a:ext cx="128979" cy="128979"/>
          </a:xfrm>
          <a:prstGeom prst="ellipse">
            <a:avLst/>
          </a:prstGeom>
          <a:solidFill>
            <a:srgbClr val="03884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hlinkClick r:id="rId10" action="ppaction://hlinksldjump"/>
            <a:extLst>
              <a:ext uri="{FF2B5EF4-FFF2-40B4-BE49-F238E27FC236}">
                <a16:creationId xmlns:a16="http://schemas.microsoft.com/office/drawing/2014/main" id="{EF44B3A5-37AD-44DC-8F35-3FD70056112D}"/>
              </a:ext>
            </a:extLst>
          </p:cNvPr>
          <p:cNvSpPr/>
          <p:nvPr/>
        </p:nvSpPr>
        <p:spPr>
          <a:xfrm>
            <a:off x="9384310" y="4881778"/>
            <a:ext cx="128979" cy="128979"/>
          </a:xfrm>
          <a:prstGeom prst="ellipse">
            <a:avLst/>
          </a:prstGeom>
          <a:solidFill>
            <a:srgbClr val="F195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hlinkClick r:id="rId11" action="ppaction://hlinksldjump"/>
            <a:extLst>
              <a:ext uri="{FF2B5EF4-FFF2-40B4-BE49-F238E27FC236}">
                <a16:creationId xmlns:a16="http://schemas.microsoft.com/office/drawing/2014/main" id="{7264987E-1FCD-4C88-8BE7-8763632B9F95}"/>
              </a:ext>
            </a:extLst>
          </p:cNvPr>
          <p:cNvSpPr/>
          <p:nvPr/>
        </p:nvSpPr>
        <p:spPr>
          <a:xfrm>
            <a:off x="9384310" y="5463066"/>
            <a:ext cx="128979" cy="128979"/>
          </a:xfrm>
          <a:prstGeom prst="ellipse">
            <a:avLst/>
          </a:prstGeom>
          <a:solidFill>
            <a:srgbClr val="F8A92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9038B18-0633-4A1D-A0FF-A23750181334}"/>
              </a:ext>
            </a:extLst>
          </p:cNvPr>
          <p:cNvGrpSpPr/>
          <p:nvPr/>
        </p:nvGrpSpPr>
        <p:grpSpPr>
          <a:xfrm>
            <a:off x="9597323" y="2491855"/>
            <a:ext cx="146522" cy="280390"/>
            <a:chOff x="5545138" y="625475"/>
            <a:chExt cx="1489075" cy="2849563"/>
          </a:xfrm>
        </p:grpSpPr>
        <p:sp>
          <p:nvSpPr>
            <p:cNvPr id="52" name="Freeform 117">
              <a:extLst>
                <a:ext uri="{FF2B5EF4-FFF2-40B4-BE49-F238E27FC236}">
                  <a16:creationId xmlns:a16="http://schemas.microsoft.com/office/drawing/2014/main" id="{43556AA5-8CAD-44C3-8622-671CF71D8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625475"/>
              <a:ext cx="1243013" cy="1697038"/>
            </a:xfrm>
            <a:custGeom>
              <a:avLst/>
              <a:gdLst>
                <a:gd name="T0" fmla="*/ 2278 w 4249"/>
                <a:gd name="T1" fmla="*/ 5744 h 5744"/>
                <a:gd name="T2" fmla="*/ 0 w 4249"/>
                <a:gd name="T3" fmla="*/ 5744 h 5744"/>
                <a:gd name="T4" fmla="*/ 4249 w 4249"/>
                <a:gd name="T5" fmla="*/ 0 h 5744"/>
                <a:gd name="T6" fmla="*/ 2603 w 4249"/>
                <a:gd name="T7" fmla="*/ 4796 h 5744"/>
                <a:gd name="T8" fmla="*/ 2278 w 4249"/>
                <a:gd name="T9" fmla="*/ 5744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2278" y="5744"/>
                  </a:moveTo>
                  <a:lnTo>
                    <a:pt x="0" y="5744"/>
                  </a:lnTo>
                  <a:lnTo>
                    <a:pt x="4249" y="0"/>
                  </a:lnTo>
                  <a:lnTo>
                    <a:pt x="2603" y="4796"/>
                  </a:lnTo>
                  <a:lnTo>
                    <a:pt x="2278" y="5744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20">
              <a:extLst>
                <a:ext uri="{FF2B5EF4-FFF2-40B4-BE49-F238E27FC236}">
                  <a16:creationId xmlns:a16="http://schemas.microsoft.com/office/drawing/2014/main" id="{E55930BA-FBCF-4B54-A6AD-DC1A58206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1779588"/>
              <a:ext cx="1243013" cy="1695450"/>
            </a:xfrm>
            <a:custGeom>
              <a:avLst/>
              <a:gdLst>
                <a:gd name="T0" fmla="*/ 1972 w 4249"/>
                <a:gd name="T1" fmla="*/ 0 h 5744"/>
                <a:gd name="T2" fmla="*/ 4249 w 4249"/>
                <a:gd name="T3" fmla="*/ 0 h 5744"/>
                <a:gd name="T4" fmla="*/ 0 w 4249"/>
                <a:gd name="T5" fmla="*/ 5744 h 5744"/>
                <a:gd name="T6" fmla="*/ 1646 w 4249"/>
                <a:gd name="T7" fmla="*/ 948 h 5744"/>
                <a:gd name="T8" fmla="*/ 1972 w 4249"/>
                <a:gd name="T9" fmla="*/ 0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1972" y="0"/>
                  </a:moveTo>
                  <a:lnTo>
                    <a:pt x="4249" y="0"/>
                  </a:lnTo>
                  <a:lnTo>
                    <a:pt x="0" y="5744"/>
                  </a:lnTo>
                  <a:lnTo>
                    <a:pt x="1646" y="948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55674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5B9A53-1485-DB50-EBFC-F595244A00EF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1200" b="0" dirty="0">
                <a:solidFill>
                  <a:schemeClr val="tx1"/>
                </a:solidFill>
              </a:rPr>
              <a:t>Essa ferramenta permitirá que você identifique e </a:t>
            </a:r>
            <a:r>
              <a:rPr lang="en-GB" sz="1200" b="0" dirty="0" err="1">
                <a:solidFill>
                  <a:schemeClr val="tx1"/>
                </a:solidFill>
              </a:rPr>
              <a:t>documente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quais</a:t>
            </a:r>
            <a:r>
              <a:rPr lang="en-GB" sz="1200" b="0" dirty="0">
                <a:solidFill>
                  <a:schemeClr val="tx1"/>
                </a:solidFill>
              </a:rPr>
              <a:t> indicadores do EAP são mais relevantes para seu governo local. Uma biblioteca de links para conjuntos de dados públicos também é fornecida para apoiar a coleta de dados e a elaboração de </a:t>
            </a:r>
            <a:r>
              <a:rPr lang="en-GB" sz="1200" b="0" dirty="0" err="1">
                <a:solidFill>
                  <a:schemeClr val="tx1"/>
                </a:solidFill>
              </a:rPr>
              <a:t>relatórios</a:t>
            </a:r>
            <a:r>
              <a:rPr lang="en-GB" sz="1200" b="0" dirty="0">
                <a:solidFill>
                  <a:schemeClr val="tx1"/>
                </a:solidFill>
              </a:rPr>
              <a:t> para o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Common Reporting Framework </a:t>
            </a:r>
            <a:r>
              <a:rPr lang="en-GB" sz="1200" b="0" dirty="0" err="1">
                <a:solidFill>
                  <a:schemeClr val="tx1"/>
                </a:solidFill>
              </a:rPr>
              <a:t>do GCoM </a:t>
            </a:r>
            <a:r>
              <a:rPr lang="en-GB" sz="1200" b="0" dirty="0">
                <a:solidFill>
                  <a:schemeClr val="tx1"/>
                </a:solidFill>
              </a:rPr>
              <a:t>por meio da trilha CDP-ICLEI. </a:t>
            </a:r>
          </a:p>
          <a:p>
            <a:pPr>
              <a:lnSpc>
                <a:spcPct val="120000"/>
              </a:lnSpc>
            </a:pP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Para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priorizar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os dados,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você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pode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usar as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informações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coletadas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no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módulo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1 para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identificar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quais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dados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são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necessários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com base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nas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histórias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descobertas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. </a:t>
            </a:r>
            <a:endParaRPr lang="en-GB" sz="1200" b="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Os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pontos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de dados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podem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ser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relacionados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às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histórias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do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Módulo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2,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servindo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como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"dados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qualitativos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" para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medir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os </a:t>
            </a:r>
            <a:r>
              <a:rPr lang="en-GB" sz="12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indicadores</a:t>
            </a:r>
            <a:r>
              <a:rPr lang="en-GB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2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obrigatórios</a:t>
            </a:r>
            <a:r>
              <a:rPr lang="en-GB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</a:t>
            </a:r>
            <a:r>
              <a:rPr lang="en-GB" sz="12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não</a:t>
            </a:r>
            <a:r>
              <a:rPr lang="en-GB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2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obrigatórios</a:t>
            </a:r>
            <a:r>
              <a:rPr lang="en-GB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 </a:t>
            </a:r>
            <a:r>
              <a:rPr lang="en-GB" sz="12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regionais</a:t>
            </a:r>
            <a:r>
              <a:rPr lang="en-GB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do EAPP.</a:t>
            </a:r>
          </a:p>
          <a:p>
            <a:pPr>
              <a:lnSpc>
                <a:spcPct val="120000"/>
              </a:lnSpc>
            </a:pPr>
            <a:r>
              <a:rPr lang="en-GB" sz="1200" dirty="0">
                <a:solidFill>
                  <a:schemeClr val="tx1"/>
                </a:solidFill>
                <a:highlight>
                  <a:srgbClr val="00FFFF"/>
                </a:highlight>
              </a:rPr>
              <a:t>Faça o download dessa ferramenta baseada em Excel </a:t>
            </a:r>
            <a:r>
              <a:rPr lang="en-GB" sz="1200" u="sng" dirty="0">
                <a:solidFill>
                  <a:schemeClr val="tx1"/>
                </a:solidFill>
                <a:highlight>
                  <a:srgbClr val="00FFFF"/>
                </a:highlight>
                <a:hlinkClick r:id="rId5"/>
              </a:rPr>
              <a:t>aqui</a:t>
            </a:r>
            <a:endParaRPr lang="en-GB" sz="1200" b="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GB" sz="1200" b="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18DD01-7517-9640-D709-1DBF20305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2E3"/>
                </a:solidFill>
              </a:rPr>
              <a:t>Ferramenta de banco de dados de indicadores EAP</a:t>
            </a: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B71EB549-41B9-6286-B0BB-DE8DC238B82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lnSpcReduction="10000"/>
          </a:bodyPr>
          <a:lstStyle/>
          <a:p>
            <a:r>
              <a:rPr lang="en-GB" sz="1200" dirty="0">
                <a:solidFill>
                  <a:srgbClr val="00B2E3"/>
                </a:solidFill>
              </a:rPr>
              <a:t>Quando usar essa ferramenta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Você pode usar essa ferramenta quando precisar fazer relatórios sobre indicadores obrigatórios, não obrigatórios e regionais como </a:t>
            </a:r>
            <a:b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parte do CRF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 GCoM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r>
              <a:rPr lang="en-GB" sz="1200" dirty="0">
                <a:solidFill>
                  <a:srgbClr val="00B2E3"/>
                </a:solidFill>
              </a:rPr>
              <a:t>Quem deve fazer parte da conversa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0" dirty="0">
                <a:solidFill>
                  <a:prstClr val="black"/>
                </a:solidFill>
              </a:rPr>
              <a:t>Departamentos do governo local relacionados à infraestrutura e regulamentação de energia, apoio social, planejamento urbano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Empresas de serviços públicos locais </a:t>
            </a:r>
          </a:p>
          <a:p>
            <a:r>
              <a:rPr lang="en-GB" sz="1200" dirty="0">
                <a:solidFill>
                  <a:srgbClr val="00B2E3"/>
                </a:solidFill>
              </a:rPr>
              <a:t>Sugestão de configuração e logística</a:t>
            </a:r>
          </a:p>
          <a:p>
            <a:pPr>
              <a:lnSpc>
                <a:spcPct val="120000"/>
              </a:lnSpc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Essa ferramenta é apresentada em uma pasta de trabalho do Excel </a:t>
            </a:r>
            <a:b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 quatro planilhas separadas. A planilha da segunda parte dessa ferramenta pode ser impressa em tamanho grande e usada </a:t>
            </a:r>
            <a:b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para orientar e informar discussões para defender o acesso à energia.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95774D-52E6-C10F-4320-29417479FC6A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GB" dirty="0">
                <a:solidFill>
                  <a:srgbClr val="00B2E3"/>
                </a:solidFill>
              </a:rPr>
              <a:t>Módulo 3 - Mapeamento dos dados locais disponíveis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84F019-4EB0-1866-9411-3BB75C555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t>56</a:t>
            </a:fld>
            <a:endParaRPr lang="en-US"/>
          </a:p>
        </p:txBody>
      </p:sp>
      <p:sp>
        <p:nvSpPr>
          <p:cNvPr id="28" name="Oval 27">
            <a:hlinkClick r:id="rId6" action="ppaction://hlinksldjump"/>
            <a:extLst>
              <a:ext uri="{FF2B5EF4-FFF2-40B4-BE49-F238E27FC236}">
                <a16:creationId xmlns:a16="http://schemas.microsoft.com/office/drawing/2014/main" id="{F009120F-1AF2-48E4-82D7-0C44CFC85468}"/>
              </a:ext>
            </a:extLst>
          </p:cNvPr>
          <p:cNvSpPr/>
          <p:nvPr/>
        </p:nvSpPr>
        <p:spPr>
          <a:xfrm>
            <a:off x="9384310" y="820816"/>
            <a:ext cx="128979" cy="12897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29" name="Oval 28">
            <a:hlinkClick r:id="rId7" action="ppaction://hlinksldjump"/>
            <a:extLst>
              <a:ext uri="{FF2B5EF4-FFF2-40B4-BE49-F238E27FC236}">
                <a16:creationId xmlns:a16="http://schemas.microsoft.com/office/drawing/2014/main" id="{37FA9BBF-3B9F-432C-8585-F96F43A2ECED}"/>
              </a:ext>
            </a:extLst>
          </p:cNvPr>
          <p:cNvSpPr/>
          <p:nvPr/>
        </p:nvSpPr>
        <p:spPr>
          <a:xfrm>
            <a:off x="9384310" y="1983052"/>
            <a:ext cx="128979" cy="128979"/>
          </a:xfrm>
          <a:prstGeom prst="ellipse">
            <a:avLst/>
          </a:prstGeom>
          <a:solidFill>
            <a:srgbClr val="008C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0" name="Oval 29">
            <a:hlinkClick r:id="rId6" action="ppaction://hlinksldjump"/>
            <a:extLst>
              <a:ext uri="{FF2B5EF4-FFF2-40B4-BE49-F238E27FC236}">
                <a16:creationId xmlns:a16="http://schemas.microsoft.com/office/drawing/2014/main" id="{D56A8997-EF42-42BD-81C5-27F28BBAFDFB}"/>
              </a:ext>
            </a:extLst>
          </p:cNvPr>
          <p:cNvSpPr/>
          <p:nvPr/>
        </p:nvSpPr>
        <p:spPr>
          <a:xfrm>
            <a:off x="9384310" y="823197"/>
            <a:ext cx="128979" cy="12897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1" name="Oval 30">
            <a:hlinkClick r:id="rId8" action="ppaction://hlinksldjump"/>
            <a:extLst>
              <a:ext uri="{FF2B5EF4-FFF2-40B4-BE49-F238E27FC236}">
                <a16:creationId xmlns:a16="http://schemas.microsoft.com/office/drawing/2014/main" id="{B7D987C7-4218-41D1-A2FF-F572358C4643}"/>
              </a:ext>
            </a:extLst>
          </p:cNvPr>
          <p:cNvSpPr/>
          <p:nvPr/>
        </p:nvSpPr>
        <p:spPr>
          <a:xfrm>
            <a:off x="9384310" y="1402303"/>
            <a:ext cx="128979" cy="128979"/>
          </a:xfrm>
          <a:prstGeom prst="ellipse">
            <a:avLst/>
          </a:prstGeom>
          <a:solidFill>
            <a:srgbClr val="1C35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2" name="Oval 31">
            <a:hlinkClick r:id="rId9" action="ppaction://hlinksldjump"/>
            <a:extLst>
              <a:ext uri="{FF2B5EF4-FFF2-40B4-BE49-F238E27FC236}">
                <a16:creationId xmlns:a16="http://schemas.microsoft.com/office/drawing/2014/main" id="{D25ABC68-E34C-4277-B987-0C83C7167A22}"/>
              </a:ext>
            </a:extLst>
          </p:cNvPr>
          <p:cNvSpPr/>
          <p:nvPr/>
        </p:nvSpPr>
        <p:spPr>
          <a:xfrm>
            <a:off x="9384310" y="2563074"/>
            <a:ext cx="128979" cy="12897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3" name="Oval 32">
            <a:hlinkClick r:id="rId10" action="ppaction://hlinksldjump"/>
            <a:extLst>
              <a:ext uri="{FF2B5EF4-FFF2-40B4-BE49-F238E27FC236}">
                <a16:creationId xmlns:a16="http://schemas.microsoft.com/office/drawing/2014/main" id="{1747B016-0F00-4B5F-8913-CD64ADFA8475}"/>
              </a:ext>
            </a:extLst>
          </p:cNvPr>
          <p:cNvSpPr/>
          <p:nvPr/>
        </p:nvSpPr>
        <p:spPr>
          <a:xfrm>
            <a:off x="9384310" y="4302666"/>
            <a:ext cx="128979" cy="12897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hlinkClick r:id="rId11" action="ppaction://hlinksldjump"/>
            <a:extLst>
              <a:ext uri="{FF2B5EF4-FFF2-40B4-BE49-F238E27FC236}">
                <a16:creationId xmlns:a16="http://schemas.microsoft.com/office/drawing/2014/main" id="{100CB02B-7508-4B11-A0E9-CD56D188EA6B}"/>
              </a:ext>
            </a:extLst>
          </p:cNvPr>
          <p:cNvSpPr/>
          <p:nvPr/>
        </p:nvSpPr>
        <p:spPr>
          <a:xfrm>
            <a:off x="9384310" y="3720774"/>
            <a:ext cx="128979" cy="128979"/>
          </a:xfrm>
          <a:prstGeom prst="ellipse">
            <a:avLst/>
          </a:prstGeom>
          <a:solidFill>
            <a:srgbClr val="6AB2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hlinkClick r:id="rId12" action="ppaction://hlinksldjump"/>
            <a:extLst>
              <a:ext uri="{FF2B5EF4-FFF2-40B4-BE49-F238E27FC236}">
                <a16:creationId xmlns:a16="http://schemas.microsoft.com/office/drawing/2014/main" id="{46557068-0869-43D8-8DB6-36DB67F79CE5}"/>
              </a:ext>
            </a:extLst>
          </p:cNvPr>
          <p:cNvSpPr/>
          <p:nvPr/>
        </p:nvSpPr>
        <p:spPr>
          <a:xfrm>
            <a:off x="9384310" y="3144004"/>
            <a:ext cx="128979" cy="128979"/>
          </a:xfrm>
          <a:prstGeom prst="ellipse">
            <a:avLst/>
          </a:prstGeom>
          <a:solidFill>
            <a:srgbClr val="0388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hlinkClick r:id="rId13" action="ppaction://hlinksldjump"/>
            <a:extLst>
              <a:ext uri="{FF2B5EF4-FFF2-40B4-BE49-F238E27FC236}">
                <a16:creationId xmlns:a16="http://schemas.microsoft.com/office/drawing/2014/main" id="{98B03536-9EE8-4A1F-BE60-324904256974}"/>
              </a:ext>
            </a:extLst>
          </p:cNvPr>
          <p:cNvSpPr/>
          <p:nvPr/>
        </p:nvSpPr>
        <p:spPr>
          <a:xfrm>
            <a:off x="9384310" y="4881778"/>
            <a:ext cx="128979" cy="128979"/>
          </a:xfrm>
          <a:prstGeom prst="ellipse">
            <a:avLst/>
          </a:prstGeom>
          <a:solidFill>
            <a:srgbClr val="F19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hlinkClick r:id="rId14" action="ppaction://hlinksldjump"/>
            <a:extLst>
              <a:ext uri="{FF2B5EF4-FFF2-40B4-BE49-F238E27FC236}">
                <a16:creationId xmlns:a16="http://schemas.microsoft.com/office/drawing/2014/main" id="{4B1E7567-82FE-4B68-B852-E55856685D9C}"/>
              </a:ext>
            </a:extLst>
          </p:cNvPr>
          <p:cNvSpPr/>
          <p:nvPr/>
        </p:nvSpPr>
        <p:spPr>
          <a:xfrm>
            <a:off x="9384310" y="5463066"/>
            <a:ext cx="128979" cy="128979"/>
          </a:xfrm>
          <a:prstGeom prst="ellipse">
            <a:avLst/>
          </a:prstGeom>
          <a:solidFill>
            <a:srgbClr val="F8A9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CF144AC-DAED-4D9E-82CC-F3EB21F4DE56}"/>
              </a:ext>
            </a:extLst>
          </p:cNvPr>
          <p:cNvGrpSpPr/>
          <p:nvPr/>
        </p:nvGrpSpPr>
        <p:grpSpPr>
          <a:xfrm>
            <a:off x="9597323" y="2491855"/>
            <a:ext cx="146522" cy="280390"/>
            <a:chOff x="5545138" y="625475"/>
            <a:chExt cx="1489075" cy="2849563"/>
          </a:xfrm>
        </p:grpSpPr>
        <p:sp>
          <p:nvSpPr>
            <p:cNvPr id="39" name="Freeform 117">
              <a:extLst>
                <a:ext uri="{FF2B5EF4-FFF2-40B4-BE49-F238E27FC236}">
                  <a16:creationId xmlns:a16="http://schemas.microsoft.com/office/drawing/2014/main" id="{B88A090E-8D94-49D5-8EF7-245C3EB72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625475"/>
              <a:ext cx="1243013" cy="1697038"/>
            </a:xfrm>
            <a:custGeom>
              <a:avLst/>
              <a:gdLst>
                <a:gd name="T0" fmla="*/ 2278 w 4249"/>
                <a:gd name="T1" fmla="*/ 5744 h 5744"/>
                <a:gd name="T2" fmla="*/ 0 w 4249"/>
                <a:gd name="T3" fmla="*/ 5744 h 5744"/>
                <a:gd name="T4" fmla="*/ 4249 w 4249"/>
                <a:gd name="T5" fmla="*/ 0 h 5744"/>
                <a:gd name="T6" fmla="*/ 2603 w 4249"/>
                <a:gd name="T7" fmla="*/ 4796 h 5744"/>
                <a:gd name="T8" fmla="*/ 2278 w 4249"/>
                <a:gd name="T9" fmla="*/ 5744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2278" y="5744"/>
                  </a:moveTo>
                  <a:lnTo>
                    <a:pt x="0" y="5744"/>
                  </a:lnTo>
                  <a:lnTo>
                    <a:pt x="4249" y="0"/>
                  </a:lnTo>
                  <a:lnTo>
                    <a:pt x="2603" y="4796"/>
                  </a:lnTo>
                  <a:lnTo>
                    <a:pt x="2278" y="5744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20">
              <a:extLst>
                <a:ext uri="{FF2B5EF4-FFF2-40B4-BE49-F238E27FC236}">
                  <a16:creationId xmlns:a16="http://schemas.microsoft.com/office/drawing/2014/main" id="{0C9EA0E8-C995-4A04-A1C3-8D4D1F2E2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1779588"/>
              <a:ext cx="1243013" cy="1695450"/>
            </a:xfrm>
            <a:custGeom>
              <a:avLst/>
              <a:gdLst>
                <a:gd name="T0" fmla="*/ 1972 w 4249"/>
                <a:gd name="T1" fmla="*/ 0 h 5744"/>
                <a:gd name="T2" fmla="*/ 4249 w 4249"/>
                <a:gd name="T3" fmla="*/ 0 h 5744"/>
                <a:gd name="T4" fmla="*/ 0 w 4249"/>
                <a:gd name="T5" fmla="*/ 5744 h 5744"/>
                <a:gd name="T6" fmla="*/ 1646 w 4249"/>
                <a:gd name="T7" fmla="*/ 948 h 5744"/>
                <a:gd name="T8" fmla="*/ 1972 w 4249"/>
                <a:gd name="T9" fmla="*/ 0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1972" y="0"/>
                  </a:moveTo>
                  <a:lnTo>
                    <a:pt x="4249" y="0"/>
                  </a:lnTo>
                  <a:lnTo>
                    <a:pt x="0" y="5744"/>
                  </a:lnTo>
                  <a:lnTo>
                    <a:pt x="1646" y="948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3683838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18DD01-7517-9640-D709-1DBF20305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685800"/>
            <a:ext cx="8539162" cy="9906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B2E3"/>
                </a:solidFill>
              </a:rPr>
              <a:t>Ferramenta e guia de facilitação</a:t>
            </a:r>
            <a:br>
              <a:rPr lang="en-GB" dirty="0">
                <a:solidFill>
                  <a:srgbClr val="00B2E3"/>
                </a:solidFill>
              </a:rPr>
            </a:br>
            <a:r>
              <a:rPr lang="en-GB" sz="2000" b="0" dirty="0">
                <a:solidFill>
                  <a:srgbClr val="00B2E3"/>
                </a:solidFill>
              </a:rPr>
              <a:t>Banco de dados de indicadores</a:t>
            </a:r>
            <a:endParaRPr lang="en-GB" dirty="0">
              <a:solidFill>
                <a:srgbClr val="00B2E3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95774D-52E6-C10F-4320-29417479FC6A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GB" dirty="0">
                <a:solidFill>
                  <a:srgbClr val="00B2E3"/>
                </a:solidFill>
              </a:rPr>
              <a:t>Módulo 3 - Mapeamento dos dados locais disponíveis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84F019-4EB0-1866-9411-3BB75C555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t>57</a:t>
            </a:fld>
            <a:endParaRPr lang="en-US"/>
          </a:p>
        </p:txBody>
      </p:sp>
      <p:pic>
        <p:nvPicPr>
          <p:cNvPr id="25" name="Content Placeholder 24" descr="A computer screen with a black screen&#10;&#10;Description automatically generated">
            <a:extLst>
              <a:ext uri="{FF2B5EF4-FFF2-40B4-BE49-F238E27FC236}">
                <a16:creationId xmlns:a16="http://schemas.microsoft.com/office/drawing/2014/main" id="{24083912-5FF8-D626-9B36-DAAAA2D050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25"/>
          <a:stretch/>
        </p:blipFill>
        <p:spPr>
          <a:xfrm>
            <a:off x="701880" y="1846408"/>
            <a:ext cx="8534400" cy="3678766"/>
          </a:xfr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15" name="Wave 14">
            <a:extLst>
              <a:ext uri="{FF2B5EF4-FFF2-40B4-BE49-F238E27FC236}">
                <a16:creationId xmlns:a16="http://schemas.microsoft.com/office/drawing/2014/main" id="{028B32F6-BC51-C230-61BD-63CF3D4EF921}"/>
              </a:ext>
            </a:extLst>
          </p:cNvPr>
          <p:cNvSpPr/>
          <p:nvPr/>
        </p:nvSpPr>
        <p:spPr>
          <a:xfrm flipH="1">
            <a:off x="917532" y="4606835"/>
            <a:ext cx="3481210" cy="1294796"/>
          </a:xfrm>
          <a:custGeom>
            <a:avLst/>
            <a:gdLst>
              <a:gd name="connsiteX0" fmla="*/ 0 w 3481210"/>
              <a:gd name="connsiteY0" fmla="*/ 22491 h 1294796"/>
              <a:gd name="connsiteX1" fmla="*/ 3481210 w 3481210"/>
              <a:gd name="connsiteY1" fmla="*/ 22491 h 1294796"/>
              <a:gd name="connsiteX2" fmla="*/ 3481210 w 3481210"/>
              <a:gd name="connsiteY2" fmla="*/ 1272305 h 1294796"/>
              <a:gd name="connsiteX3" fmla="*/ 0 w 3481210"/>
              <a:gd name="connsiteY3" fmla="*/ 1272305 h 1294796"/>
              <a:gd name="connsiteX4" fmla="*/ 0 w 3481210"/>
              <a:gd name="connsiteY4" fmla="*/ 22491 h 129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1210" h="1294796" fill="none" extrusionOk="0">
                <a:moveTo>
                  <a:pt x="0" y="22491"/>
                </a:moveTo>
                <a:cubicBezTo>
                  <a:pt x="1080062" y="15032"/>
                  <a:pt x="2510613" y="35089"/>
                  <a:pt x="3481210" y="22491"/>
                </a:cubicBezTo>
                <a:cubicBezTo>
                  <a:pt x="3593272" y="468674"/>
                  <a:pt x="3498803" y="709421"/>
                  <a:pt x="3481210" y="1272305"/>
                </a:cubicBezTo>
                <a:cubicBezTo>
                  <a:pt x="2409184" y="1474778"/>
                  <a:pt x="1063747" y="1045955"/>
                  <a:pt x="0" y="1272305"/>
                </a:cubicBezTo>
                <a:cubicBezTo>
                  <a:pt x="-7698" y="1060235"/>
                  <a:pt x="25002" y="192597"/>
                  <a:pt x="0" y="22491"/>
                </a:cubicBezTo>
                <a:close/>
              </a:path>
              <a:path w="3481210" h="1294796" stroke="0" extrusionOk="0">
                <a:moveTo>
                  <a:pt x="0" y="22491"/>
                </a:moveTo>
                <a:cubicBezTo>
                  <a:pt x="1100003" y="-106579"/>
                  <a:pt x="2363228" y="274317"/>
                  <a:pt x="3481210" y="22491"/>
                </a:cubicBezTo>
                <a:cubicBezTo>
                  <a:pt x="3507346" y="556205"/>
                  <a:pt x="3437955" y="697507"/>
                  <a:pt x="3481210" y="1272305"/>
                </a:cubicBezTo>
                <a:cubicBezTo>
                  <a:pt x="2401656" y="1389733"/>
                  <a:pt x="1220228" y="1018452"/>
                  <a:pt x="0" y="1272305"/>
                </a:cubicBezTo>
                <a:cubicBezTo>
                  <a:pt x="-37275" y="796921"/>
                  <a:pt x="-79886" y="587624"/>
                  <a:pt x="0" y="22491"/>
                </a:cubicBezTo>
                <a:close/>
              </a:path>
            </a:pathLst>
          </a:custGeom>
          <a:solidFill>
            <a:srgbClr val="F2F2F2">
              <a:alpha val="89804"/>
            </a:srgbClr>
          </a:solidFill>
          <a:ln w="28575">
            <a:solidFill>
              <a:schemeClr val="accent5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911498443">
                  <a:prstGeom prst="wave">
                    <a:avLst>
                      <a:gd name="adj1" fmla="val 1737"/>
                      <a:gd name="adj2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800" tIns="54000" rIns="72000" bIns="54000" rtlCol="0" anchor="t" anchorCtr="0"/>
          <a:lstStyle/>
          <a:p>
            <a:r>
              <a:rPr lang="en-SG" sz="105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SG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indicadores do Pilar EAP </a:t>
            </a:r>
            <a:r>
              <a:rPr lang="en-SG" sz="1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GCoM </a:t>
            </a:r>
            <a:r>
              <a:rPr lang="en-SG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são organizados (e podem ser filtrados) por: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SG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Indicadores obrigatórios e não obrigatórios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SG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Categoria EAP (seguro, sustentável, acessível)</a:t>
            </a:r>
            <a:endParaRPr lang="en-GB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Wave 16">
            <a:extLst>
              <a:ext uri="{FF2B5EF4-FFF2-40B4-BE49-F238E27FC236}">
                <a16:creationId xmlns:a16="http://schemas.microsoft.com/office/drawing/2014/main" id="{4D3D1415-8FA0-7BEC-23FF-0EC685B2B506}"/>
              </a:ext>
            </a:extLst>
          </p:cNvPr>
          <p:cNvSpPr/>
          <p:nvPr/>
        </p:nvSpPr>
        <p:spPr>
          <a:xfrm flipH="1">
            <a:off x="5829084" y="5277383"/>
            <a:ext cx="3375035" cy="872040"/>
          </a:xfrm>
          <a:custGeom>
            <a:avLst/>
            <a:gdLst>
              <a:gd name="connsiteX0" fmla="*/ 0 w 3375035"/>
              <a:gd name="connsiteY0" fmla="*/ 15147 h 872040"/>
              <a:gd name="connsiteX1" fmla="*/ 3375035 w 3375035"/>
              <a:gd name="connsiteY1" fmla="*/ 15147 h 872040"/>
              <a:gd name="connsiteX2" fmla="*/ 3375035 w 3375035"/>
              <a:gd name="connsiteY2" fmla="*/ 856893 h 872040"/>
              <a:gd name="connsiteX3" fmla="*/ 0 w 3375035"/>
              <a:gd name="connsiteY3" fmla="*/ 856893 h 872040"/>
              <a:gd name="connsiteX4" fmla="*/ 0 w 3375035"/>
              <a:gd name="connsiteY4" fmla="*/ 15147 h 872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5035" h="872040" fill="none" extrusionOk="0">
                <a:moveTo>
                  <a:pt x="0" y="15147"/>
                </a:moveTo>
                <a:cubicBezTo>
                  <a:pt x="1089253" y="-5296"/>
                  <a:pt x="2281546" y="55279"/>
                  <a:pt x="3375035" y="15147"/>
                </a:cubicBezTo>
                <a:cubicBezTo>
                  <a:pt x="3317314" y="184993"/>
                  <a:pt x="3434422" y="467413"/>
                  <a:pt x="3375035" y="856893"/>
                </a:cubicBezTo>
                <a:cubicBezTo>
                  <a:pt x="2270082" y="936323"/>
                  <a:pt x="1104199" y="773804"/>
                  <a:pt x="0" y="856893"/>
                </a:cubicBezTo>
                <a:cubicBezTo>
                  <a:pt x="-53605" y="663586"/>
                  <a:pt x="17150" y="422132"/>
                  <a:pt x="0" y="15147"/>
                </a:cubicBezTo>
                <a:close/>
              </a:path>
              <a:path w="3375035" h="872040" stroke="0" extrusionOk="0">
                <a:moveTo>
                  <a:pt x="0" y="15147"/>
                </a:moveTo>
                <a:cubicBezTo>
                  <a:pt x="1047298" y="-104954"/>
                  <a:pt x="2279920" y="190280"/>
                  <a:pt x="3375035" y="15147"/>
                </a:cubicBezTo>
                <a:cubicBezTo>
                  <a:pt x="3439231" y="184035"/>
                  <a:pt x="3370129" y="503217"/>
                  <a:pt x="3375035" y="856893"/>
                </a:cubicBezTo>
                <a:cubicBezTo>
                  <a:pt x="2310527" y="939159"/>
                  <a:pt x="1155722" y="714574"/>
                  <a:pt x="0" y="856893"/>
                </a:cubicBezTo>
                <a:cubicBezTo>
                  <a:pt x="62601" y="694921"/>
                  <a:pt x="70296" y="118421"/>
                  <a:pt x="0" y="15147"/>
                </a:cubicBezTo>
                <a:close/>
              </a:path>
            </a:pathLst>
          </a:custGeom>
          <a:solidFill>
            <a:srgbClr val="F2F2F2">
              <a:alpha val="89804"/>
            </a:srgbClr>
          </a:solidFill>
          <a:ln w="28575">
            <a:solidFill>
              <a:schemeClr val="accent5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911498443">
                  <a:prstGeom prst="wave">
                    <a:avLst>
                      <a:gd name="adj1" fmla="val 1737"/>
                      <a:gd name="adj2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800" tIns="54000" rIns="72000" bIns="54000" rtlCol="0" anchor="t" anchorCtr="0"/>
          <a:lstStyle/>
          <a:p>
            <a:r>
              <a:rPr lang="en-SG" sz="105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SG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conjuntos de dados públicos sugeridos são </a:t>
            </a:r>
            <a:r>
              <a:rPr lang="en-SG" sz="1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detalhados</a:t>
            </a:r>
            <a:r>
              <a:rPr lang="en-SG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vinculados - a maioria deles é para dados em nível </a:t>
            </a:r>
            <a:r>
              <a:rPr lang="en-SG" sz="1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nacional</a:t>
            </a:r>
            <a:r>
              <a:rPr lang="en-SG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SG" sz="1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SG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regionais</a:t>
            </a:r>
            <a:endParaRPr lang="en-GB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 28">
            <a:hlinkClick r:id="rId4" action="ppaction://hlinksldjump"/>
            <a:extLst>
              <a:ext uri="{FF2B5EF4-FFF2-40B4-BE49-F238E27FC236}">
                <a16:creationId xmlns:a16="http://schemas.microsoft.com/office/drawing/2014/main" id="{9BB27CA9-F24B-4302-8ABC-969472267D8F}"/>
              </a:ext>
            </a:extLst>
          </p:cNvPr>
          <p:cNvSpPr/>
          <p:nvPr/>
        </p:nvSpPr>
        <p:spPr>
          <a:xfrm>
            <a:off x="9384310" y="820816"/>
            <a:ext cx="128979" cy="12897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30" name="Oval 29">
            <a:hlinkClick r:id="rId5" action="ppaction://hlinksldjump"/>
            <a:extLst>
              <a:ext uri="{FF2B5EF4-FFF2-40B4-BE49-F238E27FC236}">
                <a16:creationId xmlns:a16="http://schemas.microsoft.com/office/drawing/2014/main" id="{5ACC24BE-19CC-4FAE-BFC7-846DA190405B}"/>
              </a:ext>
            </a:extLst>
          </p:cNvPr>
          <p:cNvSpPr/>
          <p:nvPr/>
        </p:nvSpPr>
        <p:spPr>
          <a:xfrm>
            <a:off x="9384310" y="1983052"/>
            <a:ext cx="128979" cy="128979"/>
          </a:xfrm>
          <a:prstGeom prst="ellipse">
            <a:avLst/>
          </a:prstGeom>
          <a:solidFill>
            <a:srgbClr val="008C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1" name="Oval 30">
            <a:hlinkClick r:id="rId4" action="ppaction://hlinksldjump"/>
            <a:extLst>
              <a:ext uri="{FF2B5EF4-FFF2-40B4-BE49-F238E27FC236}">
                <a16:creationId xmlns:a16="http://schemas.microsoft.com/office/drawing/2014/main" id="{A6534065-72E2-4259-816B-0B3DAF1030CB}"/>
              </a:ext>
            </a:extLst>
          </p:cNvPr>
          <p:cNvSpPr/>
          <p:nvPr/>
        </p:nvSpPr>
        <p:spPr>
          <a:xfrm>
            <a:off x="9384310" y="823197"/>
            <a:ext cx="128979" cy="12897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2" name="Oval 31">
            <a:hlinkClick r:id="rId6" action="ppaction://hlinksldjump"/>
            <a:extLst>
              <a:ext uri="{FF2B5EF4-FFF2-40B4-BE49-F238E27FC236}">
                <a16:creationId xmlns:a16="http://schemas.microsoft.com/office/drawing/2014/main" id="{6776519E-346C-429D-A0DA-A163E5C3EBDF}"/>
              </a:ext>
            </a:extLst>
          </p:cNvPr>
          <p:cNvSpPr/>
          <p:nvPr/>
        </p:nvSpPr>
        <p:spPr>
          <a:xfrm>
            <a:off x="9384310" y="1402303"/>
            <a:ext cx="128979" cy="128979"/>
          </a:xfrm>
          <a:prstGeom prst="ellipse">
            <a:avLst/>
          </a:prstGeom>
          <a:solidFill>
            <a:srgbClr val="1C35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3" name="Oval 32">
            <a:hlinkClick r:id="rId7" action="ppaction://hlinksldjump"/>
            <a:extLst>
              <a:ext uri="{FF2B5EF4-FFF2-40B4-BE49-F238E27FC236}">
                <a16:creationId xmlns:a16="http://schemas.microsoft.com/office/drawing/2014/main" id="{899BD3AD-0D8A-4055-91EF-661564B11E52}"/>
              </a:ext>
            </a:extLst>
          </p:cNvPr>
          <p:cNvSpPr/>
          <p:nvPr/>
        </p:nvSpPr>
        <p:spPr>
          <a:xfrm>
            <a:off x="9384310" y="2563074"/>
            <a:ext cx="128979" cy="12897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4" name="Oval 33">
            <a:hlinkClick r:id="rId8" action="ppaction://hlinksldjump"/>
            <a:extLst>
              <a:ext uri="{FF2B5EF4-FFF2-40B4-BE49-F238E27FC236}">
                <a16:creationId xmlns:a16="http://schemas.microsoft.com/office/drawing/2014/main" id="{7066EC90-0100-4004-8191-42980245C561}"/>
              </a:ext>
            </a:extLst>
          </p:cNvPr>
          <p:cNvSpPr/>
          <p:nvPr/>
        </p:nvSpPr>
        <p:spPr>
          <a:xfrm>
            <a:off x="9384310" y="4302666"/>
            <a:ext cx="128979" cy="12897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hlinkClick r:id="rId9" action="ppaction://hlinksldjump"/>
            <a:extLst>
              <a:ext uri="{FF2B5EF4-FFF2-40B4-BE49-F238E27FC236}">
                <a16:creationId xmlns:a16="http://schemas.microsoft.com/office/drawing/2014/main" id="{459C6AEB-5D91-4F99-A119-3F923A669A18}"/>
              </a:ext>
            </a:extLst>
          </p:cNvPr>
          <p:cNvSpPr/>
          <p:nvPr/>
        </p:nvSpPr>
        <p:spPr>
          <a:xfrm>
            <a:off x="9384310" y="3720774"/>
            <a:ext cx="128979" cy="128979"/>
          </a:xfrm>
          <a:prstGeom prst="ellipse">
            <a:avLst/>
          </a:prstGeom>
          <a:solidFill>
            <a:srgbClr val="6AB2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hlinkClick r:id="rId10" action="ppaction://hlinksldjump"/>
            <a:extLst>
              <a:ext uri="{FF2B5EF4-FFF2-40B4-BE49-F238E27FC236}">
                <a16:creationId xmlns:a16="http://schemas.microsoft.com/office/drawing/2014/main" id="{2DAB33D0-BE25-453D-B83D-FBB6F82E9BC5}"/>
              </a:ext>
            </a:extLst>
          </p:cNvPr>
          <p:cNvSpPr/>
          <p:nvPr/>
        </p:nvSpPr>
        <p:spPr>
          <a:xfrm>
            <a:off x="9384310" y="3144004"/>
            <a:ext cx="128979" cy="128979"/>
          </a:xfrm>
          <a:prstGeom prst="ellipse">
            <a:avLst/>
          </a:prstGeom>
          <a:solidFill>
            <a:srgbClr val="0388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hlinkClick r:id="rId11" action="ppaction://hlinksldjump"/>
            <a:extLst>
              <a:ext uri="{FF2B5EF4-FFF2-40B4-BE49-F238E27FC236}">
                <a16:creationId xmlns:a16="http://schemas.microsoft.com/office/drawing/2014/main" id="{6F170327-D06F-4214-935E-55BA7AB297CB}"/>
              </a:ext>
            </a:extLst>
          </p:cNvPr>
          <p:cNvSpPr/>
          <p:nvPr/>
        </p:nvSpPr>
        <p:spPr>
          <a:xfrm>
            <a:off x="9384310" y="4881778"/>
            <a:ext cx="128979" cy="128979"/>
          </a:xfrm>
          <a:prstGeom prst="ellipse">
            <a:avLst/>
          </a:prstGeom>
          <a:solidFill>
            <a:srgbClr val="F19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hlinkClick r:id="rId12" action="ppaction://hlinksldjump"/>
            <a:extLst>
              <a:ext uri="{FF2B5EF4-FFF2-40B4-BE49-F238E27FC236}">
                <a16:creationId xmlns:a16="http://schemas.microsoft.com/office/drawing/2014/main" id="{BCCB9FDA-A572-4F3C-BAA2-C3B47CA47E20}"/>
              </a:ext>
            </a:extLst>
          </p:cNvPr>
          <p:cNvSpPr/>
          <p:nvPr/>
        </p:nvSpPr>
        <p:spPr>
          <a:xfrm>
            <a:off x="9384310" y="5463066"/>
            <a:ext cx="128979" cy="128979"/>
          </a:xfrm>
          <a:prstGeom prst="ellipse">
            <a:avLst/>
          </a:prstGeom>
          <a:solidFill>
            <a:srgbClr val="F8A9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E997B6E-8D42-4506-ADE8-1475C06BA29A}"/>
              </a:ext>
            </a:extLst>
          </p:cNvPr>
          <p:cNvGrpSpPr/>
          <p:nvPr/>
        </p:nvGrpSpPr>
        <p:grpSpPr>
          <a:xfrm>
            <a:off x="9597323" y="2491855"/>
            <a:ext cx="146522" cy="280390"/>
            <a:chOff x="5545138" y="625475"/>
            <a:chExt cx="1489075" cy="2849563"/>
          </a:xfrm>
        </p:grpSpPr>
        <p:sp>
          <p:nvSpPr>
            <p:cNvPr id="40" name="Freeform 117">
              <a:extLst>
                <a:ext uri="{FF2B5EF4-FFF2-40B4-BE49-F238E27FC236}">
                  <a16:creationId xmlns:a16="http://schemas.microsoft.com/office/drawing/2014/main" id="{E5B8CDA2-2066-48EA-8E19-5435A2639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625475"/>
              <a:ext cx="1243013" cy="1697038"/>
            </a:xfrm>
            <a:custGeom>
              <a:avLst/>
              <a:gdLst>
                <a:gd name="T0" fmla="*/ 2278 w 4249"/>
                <a:gd name="T1" fmla="*/ 5744 h 5744"/>
                <a:gd name="T2" fmla="*/ 0 w 4249"/>
                <a:gd name="T3" fmla="*/ 5744 h 5744"/>
                <a:gd name="T4" fmla="*/ 4249 w 4249"/>
                <a:gd name="T5" fmla="*/ 0 h 5744"/>
                <a:gd name="T6" fmla="*/ 2603 w 4249"/>
                <a:gd name="T7" fmla="*/ 4796 h 5744"/>
                <a:gd name="T8" fmla="*/ 2278 w 4249"/>
                <a:gd name="T9" fmla="*/ 5744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2278" y="5744"/>
                  </a:moveTo>
                  <a:lnTo>
                    <a:pt x="0" y="5744"/>
                  </a:lnTo>
                  <a:lnTo>
                    <a:pt x="4249" y="0"/>
                  </a:lnTo>
                  <a:lnTo>
                    <a:pt x="2603" y="4796"/>
                  </a:lnTo>
                  <a:lnTo>
                    <a:pt x="2278" y="5744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20">
              <a:extLst>
                <a:ext uri="{FF2B5EF4-FFF2-40B4-BE49-F238E27FC236}">
                  <a16:creationId xmlns:a16="http://schemas.microsoft.com/office/drawing/2014/main" id="{8A32CBF4-6418-4AE3-91C2-7C75072B5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1779588"/>
              <a:ext cx="1243013" cy="1695450"/>
            </a:xfrm>
            <a:custGeom>
              <a:avLst/>
              <a:gdLst>
                <a:gd name="T0" fmla="*/ 1972 w 4249"/>
                <a:gd name="T1" fmla="*/ 0 h 5744"/>
                <a:gd name="T2" fmla="*/ 4249 w 4249"/>
                <a:gd name="T3" fmla="*/ 0 h 5744"/>
                <a:gd name="T4" fmla="*/ 0 w 4249"/>
                <a:gd name="T5" fmla="*/ 5744 h 5744"/>
                <a:gd name="T6" fmla="*/ 1646 w 4249"/>
                <a:gd name="T7" fmla="*/ 948 h 5744"/>
                <a:gd name="T8" fmla="*/ 1972 w 4249"/>
                <a:gd name="T9" fmla="*/ 0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1972" y="0"/>
                  </a:moveTo>
                  <a:lnTo>
                    <a:pt x="4249" y="0"/>
                  </a:lnTo>
                  <a:lnTo>
                    <a:pt x="0" y="5744"/>
                  </a:lnTo>
                  <a:lnTo>
                    <a:pt x="1646" y="948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8428294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18DD01-7517-9640-D709-1DBF20305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685800"/>
            <a:ext cx="8539152" cy="100523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B2E3"/>
                </a:solidFill>
              </a:rPr>
              <a:t>Ferramenta e guia de facilitação</a:t>
            </a:r>
            <a:br>
              <a:rPr lang="en-GB" dirty="0">
                <a:solidFill>
                  <a:srgbClr val="00B2E3"/>
                </a:solidFill>
              </a:rPr>
            </a:br>
            <a:r>
              <a:rPr lang="en-GB" sz="2000" b="0" dirty="0">
                <a:solidFill>
                  <a:srgbClr val="00B2E3"/>
                </a:solidFill>
              </a:rPr>
              <a:t>Folha de mapeamento de indicadores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95774D-52E6-C10F-4320-29417479FC6A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GB" dirty="0">
                <a:solidFill>
                  <a:srgbClr val="00B2E3"/>
                </a:solidFill>
              </a:rPr>
              <a:t>Módulo 3 - Mapeamento dos dados locais disponíveis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84F019-4EB0-1866-9411-3BB75C555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t>58</a:t>
            </a:fld>
            <a:endParaRPr lang="en-US"/>
          </a:p>
        </p:txBody>
      </p:sp>
      <p:pic>
        <p:nvPicPr>
          <p:cNvPr id="31" name="Content Placeholder 30" descr="A green and orange rectangular object&#10;&#10;Description automatically generated with medium confidence">
            <a:extLst>
              <a:ext uri="{FF2B5EF4-FFF2-40B4-BE49-F238E27FC236}">
                <a16:creationId xmlns:a16="http://schemas.microsoft.com/office/drawing/2014/main" id="{6125ECFE-1753-26E5-3577-05DFEC2D12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" r="3586"/>
          <a:stretch/>
        </p:blipFill>
        <p:spPr>
          <a:xfrm>
            <a:off x="681038" y="2383146"/>
            <a:ext cx="8534400" cy="1350625"/>
          </a:xfr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19" name="Teardrop 18">
            <a:extLst>
              <a:ext uri="{FF2B5EF4-FFF2-40B4-BE49-F238E27FC236}">
                <a16:creationId xmlns:a16="http://schemas.microsoft.com/office/drawing/2014/main" id="{542D1429-99E1-BA4D-F1B3-91DF26CAB4F1}"/>
              </a:ext>
            </a:extLst>
          </p:cNvPr>
          <p:cNvSpPr/>
          <p:nvPr/>
        </p:nvSpPr>
        <p:spPr>
          <a:xfrm flipH="1">
            <a:off x="4727888" y="3495340"/>
            <a:ext cx="4271752" cy="2676860"/>
          </a:xfrm>
          <a:custGeom>
            <a:avLst/>
            <a:gdLst>
              <a:gd name="connsiteX0" fmla="*/ 0 w 4271752"/>
              <a:gd name="connsiteY0" fmla="*/ 1338430 h 2676860"/>
              <a:gd name="connsiteX1" fmla="*/ 2135876 w 4271752"/>
              <a:gd name="connsiteY1" fmla="*/ 0 h 2676860"/>
              <a:gd name="connsiteX2" fmla="*/ 4272072 w 4271752"/>
              <a:gd name="connsiteY2" fmla="*/ -201 h 2676860"/>
              <a:gd name="connsiteX3" fmla="*/ 4271752 w 4271752"/>
              <a:gd name="connsiteY3" fmla="*/ 1338430 h 2676860"/>
              <a:gd name="connsiteX4" fmla="*/ 2135876 w 4271752"/>
              <a:gd name="connsiteY4" fmla="*/ 2676860 h 2676860"/>
              <a:gd name="connsiteX5" fmla="*/ 0 w 4271752"/>
              <a:gd name="connsiteY5" fmla="*/ 1338430 h 2676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71752" h="2676860" fill="none" extrusionOk="0">
                <a:moveTo>
                  <a:pt x="0" y="1338430"/>
                </a:moveTo>
                <a:cubicBezTo>
                  <a:pt x="89842" y="415302"/>
                  <a:pt x="974883" y="-101971"/>
                  <a:pt x="2135876" y="0"/>
                </a:cubicBezTo>
                <a:cubicBezTo>
                  <a:pt x="2659069" y="115575"/>
                  <a:pt x="3414347" y="76184"/>
                  <a:pt x="4272072" y="-201"/>
                </a:cubicBezTo>
                <a:cubicBezTo>
                  <a:pt x="4336960" y="484745"/>
                  <a:pt x="4271846" y="944374"/>
                  <a:pt x="4271752" y="1338430"/>
                </a:cubicBezTo>
                <a:cubicBezTo>
                  <a:pt x="4165293" y="2064216"/>
                  <a:pt x="3201033" y="2750078"/>
                  <a:pt x="2135876" y="2676860"/>
                </a:cubicBezTo>
                <a:cubicBezTo>
                  <a:pt x="966510" y="2736676"/>
                  <a:pt x="11088" y="2123723"/>
                  <a:pt x="0" y="1338430"/>
                </a:cubicBezTo>
                <a:close/>
              </a:path>
              <a:path w="4271752" h="2676860" stroke="0" extrusionOk="0">
                <a:moveTo>
                  <a:pt x="0" y="1338430"/>
                </a:moveTo>
                <a:cubicBezTo>
                  <a:pt x="-84490" y="523556"/>
                  <a:pt x="965241" y="37427"/>
                  <a:pt x="2135876" y="0"/>
                </a:cubicBezTo>
                <a:cubicBezTo>
                  <a:pt x="3062263" y="155158"/>
                  <a:pt x="3696543" y="85029"/>
                  <a:pt x="4272072" y="-201"/>
                </a:cubicBezTo>
                <a:cubicBezTo>
                  <a:pt x="4300073" y="460827"/>
                  <a:pt x="4285462" y="851225"/>
                  <a:pt x="4271752" y="1338430"/>
                </a:cubicBezTo>
                <a:cubicBezTo>
                  <a:pt x="4290250" y="2078347"/>
                  <a:pt x="3214889" y="2861173"/>
                  <a:pt x="2135876" y="2676860"/>
                </a:cubicBezTo>
                <a:cubicBezTo>
                  <a:pt x="854900" y="2762035"/>
                  <a:pt x="105809" y="2042855"/>
                  <a:pt x="0" y="1338430"/>
                </a:cubicBezTo>
                <a:close/>
              </a:path>
            </a:pathLst>
          </a:custGeom>
          <a:solidFill>
            <a:srgbClr val="F2F2F2">
              <a:alpha val="89804"/>
            </a:srgbClr>
          </a:solidFill>
          <a:ln w="28575">
            <a:solidFill>
              <a:schemeClr val="accent6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911498443">
                  <a:prstGeom prst="teardrop">
                    <a:avLst>
                      <a:gd name="adj" fmla="val 100015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SG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cada categoria de EAP, observe:</a:t>
            </a:r>
          </a:p>
          <a:p>
            <a:pPr marL="228600" indent="-228600">
              <a:buFont typeface="+mj-lt"/>
              <a:buAutoNum type="arabicPeriod"/>
            </a:pPr>
            <a:r>
              <a:rPr lang="en-SG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 indicador é útil? </a:t>
            </a:r>
            <a:br>
              <a:rPr lang="en-SG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SG" sz="1200" i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 </a:t>
            </a:r>
            <a:r>
              <a:rPr lang="en-SG" sz="1200" i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folha</a:t>
            </a:r>
            <a:r>
              <a:rPr lang="en-SG" sz="1200" i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banco de dados de indicadores e/ou as conclusões do Módulo 2 podem ser úteis)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 esses dados são coletados e/ou gerenciados pelo seu governo local ou por partes interessadas externas?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Você e/ou sua equipe têm acesso a esses dados atualmente? Quais são as etapas para obter esses dados?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4B3A0DD-6558-4757-8358-E5C340D29EAE}"/>
              </a:ext>
            </a:extLst>
          </p:cNvPr>
          <p:cNvSpPr txBox="1"/>
          <p:nvPr/>
        </p:nvSpPr>
        <p:spPr>
          <a:xfrm>
            <a:off x="681038" y="1673337"/>
            <a:ext cx="85344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200" dirty="0">
                <a:latin typeface="Arial"/>
                <a:cs typeface="Arial"/>
              </a:rPr>
              <a:t>Um </a:t>
            </a:r>
            <a:r>
              <a:rPr lang="en-GB" sz="1200" dirty="0" err="1">
                <a:latin typeface="Arial"/>
                <a:cs typeface="Arial"/>
              </a:rPr>
              <a:t>modelo</a:t>
            </a:r>
            <a:r>
              <a:rPr lang="en-GB" sz="1200" dirty="0">
                <a:latin typeface="Arial"/>
                <a:cs typeface="Arial"/>
              </a:rPr>
              <a:t> </a:t>
            </a:r>
            <a:r>
              <a:rPr lang="en-GB" sz="1200" dirty="0" err="1">
                <a:latin typeface="Arial"/>
                <a:cs typeface="Arial"/>
              </a:rPr>
              <a:t>adicional</a:t>
            </a:r>
            <a:r>
              <a:rPr lang="en-GB" sz="1200" dirty="0">
                <a:latin typeface="Arial"/>
                <a:cs typeface="Arial"/>
              </a:rPr>
              <a:t> </a:t>
            </a:r>
            <a:r>
              <a:rPr lang="en-GB" sz="1200" dirty="0" err="1">
                <a:latin typeface="Arial"/>
                <a:cs typeface="Arial"/>
              </a:rPr>
              <a:t>está</a:t>
            </a:r>
            <a:r>
              <a:rPr lang="en-GB" sz="1200" dirty="0">
                <a:latin typeface="Arial"/>
                <a:cs typeface="Arial"/>
              </a:rPr>
              <a:t> </a:t>
            </a:r>
            <a:r>
              <a:rPr lang="en-GB" sz="1200" dirty="0" err="1">
                <a:latin typeface="Arial"/>
                <a:cs typeface="Arial"/>
              </a:rPr>
              <a:t>incluído</a:t>
            </a:r>
            <a:r>
              <a:rPr lang="en-GB" sz="1200" dirty="0">
                <a:latin typeface="Arial"/>
                <a:cs typeface="Arial"/>
              </a:rPr>
              <a:t> </a:t>
            </a:r>
            <a:r>
              <a:rPr lang="en-GB" sz="1200" dirty="0" err="1">
                <a:latin typeface="Arial"/>
                <a:cs typeface="Arial"/>
              </a:rPr>
              <a:t>como</a:t>
            </a:r>
            <a:r>
              <a:rPr lang="en-GB" sz="1200" dirty="0">
                <a:latin typeface="Arial"/>
                <a:cs typeface="Arial"/>
              </a:rPr>
              <a:t> ferramenta de workshop </a:t>
            </a:r>
            <a:r>
              <a:rPr lang="en-GB" sz="1200" dirty="0" err="1">
                <a:latin typeface="Arial"/>
                <a:cs typeface="Arial"/>
              </a:rPr>
              <a:t>ou</a:t>
            </a:r>
            <a:r>
              <a:rPr lang="en-GB" sz="1200" dirty="0">
                <a:latin typeface="Arial"/>
                <a:cs typeface="Arial"/>
              </a:rPr>
              <a:t> </a:t>
            </a:r>
            <a:r>
              <a:rPr lang="en-GB" sz="1200" dirty="0" err="1">
                <a:latin typeface="Arial"/>
                <a:cs typeface="Arial"/>
              </a:rPr>
              <a:t>planejamento</a:t>
            </a:r>
            <a:r>
              <a:rPr lang="en-GB" sz="1200" dirty="0">
                <a:latin typeface="Arial"/>
                <a:cs typeface="Arial"/>
              </a:rPr>
              <a:t> para </a:t>
            </a:r>
            <a:r>
              <a:rPr lang="en-GB" sz="1200" dirty="0" err="1">
                <a:latin typeface="Arial"/>
                <a:cs typeface="Arial"/>
              </a:rPr>
              <a:t>mapear</a:t>
            </a:r>
            <a:r>
              <a:rPr lang="en-GB" sz="1200" dirty="0">
                <a:latin typeface="Arial"/>
                <a:cs typeface="Arial"/>
              </a:rPr>
              <a:t> </a:t>
            </a:r>
            <a:r>
              <a:rPr lang="en-GB" sz="1200" dirty="0" err="1">
                <a:latin typeface="Arial"/>
                <a:cs typeface="Arial"/>
              </a:rPr>
              <a:t>pontos</a:t>
            </a:r>
            <a:r>
              <a:rPr lang="en-GB" sz="1200" dirty="0">
                <a:latin typeface="Arial"/>
                <a:cs typeface="Arial"/>
              </a:rPr>
              <a:t> de dados </a:t>
            </a:r>
            <a:r>
              <a:rPr lang="en-GB" sz="1200" dirty="0" err="1">
                <a:latin typeface="Arial"/>
                <a:cs typeface="Arial"/>
              </a:rPr>
              <a:t>relevantes</a:t>
            </a:r>
            <a:r>
              <a:rPr lang="en-GB" sz="1200" dirty="0">
                <a:latin typeface="Arial"/>
                <a:cs typeface="Arial"/>
              </a:rPr>
              <a:t> para </a:t>
            </a:r>
            <a:r>
              <a:rPr lang="en-GB" sz="1200" dirty="0" err="1">
                <a:latin typeface="Arial"/>
                <a:cs typeface="Arial"/>
              </a:rPr>
              <a:t>declarações</a:t>
            </a:r>
            <a:r>
              <a:rPr lang="en-GB" sz="1200" dirty="0">
                <a:latin typeface="Arial"/>
                <a:cs typeface="Arial"/>
              </a:rPr>
              <a:t> de </a:t>
            </a:r>
            <a:r>
              <a:rPr lang="en-GB" sz="1200" dirty="0" err="1">
                <a:latin typeface="Arial"/>
                <a:cs typeface="Arial"/>
              </a:rPr>
              <a:t>problemas</a:t>
            </a:r>
            <a:r>
              <a:rPr lang="en-GB" sz="1200" dirty="0">
                <a:latin typeface="Arial"/>
                <a:cs typeface="Arial"/>
              </a:rPr>
              <a:t> </a:t>
            </a:r>
            <a:r>
              <a:rPr lang="en-GB" sz="1200" dirty="0" err="1">
                <a:latin typeface="Arial"/>
                <a:cs typeface="Arial"/>
              </a:rPr>
              <a:t>encontradas</a:t>
            </a:r>
            <a:r>
              <a:rPr lang="en-GB" sz="1200" dirty="0">
                <a:latin typeface="Arial"/>
                <a:cs typeface="Arial"/>
              </a:rPr>
              <a:t> no </a:t>
            </a:r>
            <a:r>
              <a:rPr lang="en-GB" sz="1200" dirty="0" err="1">
                <a:latin typeface="Arial"/>
                <a:cs typeface="Arial"/>
              </a:rPr>
              <a:t>Módulo</a:t>
            </a:r>
            <a:r>
              <a:rPr lang="en-GB" sz="1200" dirty="0">
                <a:latin typeface="Arial"/>
                <a:cs typeface="Arial"/>
              </a:rPr>
              <a:t> 2.</a:t>
            </a:r>
          </a:p>
        </p:txBody>
      </p:sp>
      <p:sp>
        <p:nvSpPr>
          <p:cNvPr id="28" name="Oval 27">
            <a:hlinkClick r:id="rId4" action="ppaction://hlinksldjump"/>
            <a:extLst>
              <a:ext uri="{FF2B5EF4-FFF2-40B4-BE49-F238E27FC236}">
                <a16:creationId xmlns:a16="http://schemas.microsoft.com/office/drawing/2014/main" id="{2CAFC00E-25D5-4C0F-BA8C-9BD9EE94EB1D}"/>
              </a:ext>
            </a:extLst>
          </p:cNvPr>
          <p:cNvSpPr/>
          <p:nvPr/>
        </p:nvSpPr>
        <p:spPr>
          <a:xfrm>
            <a:off x="9384310" y="820816"/>
            <a:ext cx="128979" cy="12897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29" name="Oval 28">
            <a:hlinkClick r:id="rId5" action="ppaction://hlinksldjump"/>
            <a:extLst>
              <a:ext uri="{FF2B5EF4-FFF2-40B4-BE49-F238E27FC236}">
                <a16:creationId xmlns:a16="http://schemas.microsoft.com/office/drawing/2014/main" id="{49A9687F-BAC8-4605-BC73-709EAC93F6C1}"/>
              </a:ext>
            </a:extLst>
          </p:cNvPr>
          <p:cNvSpPr/>
          <p:nvPr/>
        </p:nvSpPr>
        <p:spPr>
          <a:xfrm>
            <a:off x="9384310" y="1983052"/>
            <a:ext cx="128979" cy="128979"/>
          </a:xfrm>
          <a:prstGeom prst="ellipse">
            <a:avLst/>
          </a:prstGeom>
          <a:solidFill>
            <a:srgbClr val="008C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0" name="Oval 29">
            <a:hlinkClick r:id="rId4" action="ppaction://hlinksldjump"/>
            <a:extLst>
              <a:ext uri="{FF2B5EF4-FFF2-40B4-BE49-F238E27FC236}">
                <a16:creationId xmlns:a16="http://schemas.microsoft.com/office/drawing/2014/main" id="{425709BF-3700-4034-9793-2317736A24A8}"/>
              </a:ext>
            </a:extLst>
          </p:cNvPr>
          <p:cNvSpPr/>
          <p:nvPr/>
        </p:nvSpPr>
        <p:spPr>
          <a:xfrm>
            <a:off x="9384310" y="823197"/>
            <a:ext cx="128979" cy="12897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2" name="Oval 31">
            <a:hlinkClick r:id="rId6" action="ppaction://hlinksldjump"/>
            <a:extLst>
              <a:ext uri="{FF2B5EF4-FFF2-40B4-BE49-F238E27FC236}">
                <a16:creationId xmlns:a16="http://schemas.microsoft.com/office/drawing/2014/main" id="{A88FD2F2-944D-47FC-90E9-1F615433A9DA}"/>
              </a:ext>
            </a:extLst>
          </p:cNvPr>
          <p:cNvSpPr/>
          <p:nvPr/>
        </p:nvSpPr>
        <p:spPr>
          <a:xfrm>
            <a:off x="9384310" y="1402303"/>
            <a:ext cx="128979" cy="128979"/>
          </a:xfrm>
          <a:prstGeom prst="ellipse">
            <a:avLst/>
          </a:prstGeom>
          <a:solidFill>
            <a:srgbClr val="1C35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3" name="Oval 32">
            <a:hlinkClick r:id="rId7" action="ppaction://hlinksldjump"/>
            <a:extLst>
              <a:ext uri="{FF2B5EF4-FFF2-40B4-BE49-F238E27FC236}">
                <a16:creationId xmlns:a16="http://schemas.microsoft.com/office/drawing/2014/main" id="{415F1C8D-3E4E-4039-B045-03158548AFCB}"/>
              </a:ext>
            </a:extLst>
          </p:cNvPr>
          <p:cNvSpPr/>
          <p:nvPr/>
        </p:nvSpPr>
        <p:spPr>
          <a:xfrm>
            <a:off x="9384310" y="2563074"/>
            <a:ext cx="128979" cy="12897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4" name="Oval 33">
            <a:hlinkClick r:id="rId8" action="ppaction://hlinksldjump"/>
            <a:extLst>
              <a:ext uri="{FF2B5EF4-FFF2-40B4-BE49-F238E27FC236}">
                <a16:creationId xmlns:a16="http://schemas.microsoft.com/office/drawing/2014/main" id="{990D6440-2B73-43D9-A9BA-2E3C9FA801ED}"/>
              </a:ext>
            </a:extLst>
          </p:cNvPr>
          <p:cNvSpPr/>
          <p:nvPr/>
        </p:nvSpPr>
        <p:spPr>
          <a:xfrm>
            <a:off x="9384310" y="4302666"/>
            <a:ext cx="128979" cy="12897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hlinkClick r:id="rId9" action="ppaction://hlinksldjump"/>
            <a:extLst>
              <a:ext uri="{FF2B5EF4-FFF2-40B4-BE49-F238E27FC236}">
                <a16:creationId xmlns:a16="http://schemas.microsoft.com/office/drawing/2014/main" id="{6187D214-D3E9-457E-8502-5A8EDB600F08}"/>
              </a:ext>
            </a:extLst>
          </p:cNvPr>
          <p:cNvSpPr/>
          <p:nvPr/>
        </p:nvSpPr>
        <p:spPr>
          <a:xfrm>
            <a:off x="9384310" y="3720774"/>
            <a:ext cx="128979" cy="128979"/>
          </a:xfrm>
          <a:prstGeom prst="ellipse">
            <a:avLst/>
          </a:prstGeom>
          <a:solidFill>
            <a:srgbClr val="6AB2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hlinkClick r:id="rId10" action="ppaction://hlinksldjump"/>
            <a:extLst>
              <a:ext uri="{FF2B5EF4-FFF2-40B4-BE49-F238E27FC236}">
                <a16:creationId xmlns:a16="http://schemas.microsoft.com/office/drawing/2014/main" id="{8DBD6E45-22C5-431D-83DC-E174734C5E16}"/>
              </a:ext>
            </a:extLst>
          </p:cNvPr>
          <p:cNvSpPr/>
          <p:nvPr/>
        </p:nvSpPr>
        <p:spPr>
          <a:xfrm>
            <a:off x="9384310" y="3144004"/>
            <a:ext cx="128979" cy="128979"/>
          </a:xfrm>
          <a:prstGeom prst="ellipse">
            <a:avLst/>
          </a:prstGeom>
          <a:solidFill>
            <a:srgbClr val="0388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hlinkClick r:id="rId11" action="ppaction://hlinksldjump"/>
            <a:extLst>
              <a:ext uri="{FF2B5EF4-FFF2-40B4-BE49-F238E27FC236}">
                <a16:creationId xmlns:a16="http://schemas.microsoft.com/office/drawing/2014/main" id="{07C711C6-0E4E-4121-ACB9-63EEB1A4EAC9}"/>
              </a:ext>
            </a:extLst>
          </p:cNvPr>
          <p:cNvSpPr/>
          <p:nvPr/>
        </p:nvSpPr>
        <p:spPr>
          <a:xfrm>
            <a:off x="9384310" y="4881778"/>
            <a:ext cx="128979" cy="128979"/>
          </a:xfrm>
          <a:prstGeom prst="ellipse">
            <a:avLst/>
          </a:prstGeom>
          <a:solidFill>
            <a:srgbClr val="F19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hlinkClick r:id="rId12" action="ppaction://hlinksldjump"/>
            <a:extLst>
              <a:ext uri="{FF2B5EF4-FFF2-40B4-BE49-F238E27FC236}">
                <a16:creationId xmlns:a16="http://schemas.microsoft.com/office/drawing/2014/main" id="{9A17CCAE-04A3-4FDA-8F84-69D3CC4C0463}"/>
              </a:ext>
            </a:extLst>
          </p:cNvPr>
          <p:cNvSpPr/>
          <p:nvPr/>
        </p:nvSpPr>
        <p:spPr>
          <a:xfrm>
            <a:off x="9384310" y="5463066"/>
            <a:ext cx="128979" cy="128979"/>
          </a:xfrm>
          <a:prstGeom prst="ellipse">
            <a:avLst/>
          </a:prstGeom>
          <a:solidFill>
            <a:srgbClr val="F8A9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60BC711-B0CD-409A-9E5E-8F16501A4D99}"/>
              </a:ext>
            </a:extLst>
          </p:cNvPr>
          <p:cNvGrpSpPr/>
          <p:nvPr/>
        </p:nvGrpSpPr>
        <p:grpSpPr>
          <a:xfrm>
            <a:off x="9597323" y="2491855"/>
            <a:ext cx="146522" cy="280390"/>
            <a:chOff x="5545138" y="625475"/>
            <a:chExt cx="1489075" cy="2849563"/>
          </a:xfrm>
        </p:grpSpPr>
        <p:sp>
          <p:nvSpPr>
            <p:cNvPr id="40" name="Freeform 117">
              <a:extLst>
                <a:ext uri="{FF2B5EF4-FFF2-40B4-BE49-F238E27FC236}">
                  <a16:creationId xmlns:a16="http://schemas.microsoft.com/office/drawing/2014/main" id="{53469159-06F5-49C0-B763-DB121C0E2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625475"/>
              <a:ext cx="1243013" cy="1697038"/>
            </a:xfrm>
            <a:custGeom>
              <a:avLst/>
              <a:gdLst>
                <a:gd name="T0" fmla="*/ 2278 w 4249"/>
                <a:gd name="T1" fmla="*/ 5744 h 5744"/>
                <a:gd name="T2" fmla="*/ 0 w 4249"/>
                <a:gd name="T3" fmla="*/ 5744 h 5744"/>
                <a:gd name="T4" fmla="*/ 4249 w 4249"/>
                <a:gd name="T5" fmla="*/ 0 h 5744"/>
                <a:gd name="T6" fmla="*/ 2603 w 4249"/>
                <a:gd name="T7" fmla="*/ 4796 h 5744"/>
                <a:gd name="T8" fmla="*/ 2278 w 4249"/>
                <a:gd name="T9" fmla="*/ 5744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2278" y="5744"/>
                  </a:moveTo>
                  <a:lnTo>
                    <a:pt x="0" y="5744"/>
                  </a:lnTo>
                  <a:lnTo>
                    <a:pt x="4249" y="0"/>
                  </a:lnTo>
                  <a:lnTo>
                    <a:pt x="2603" y="4796"/>
                  </a:lnTo>
                  <a:lnTo>
                    <a:pt x="2278" y="5744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20">
              <a:extLst>
                <a:ext uri="{FF2B5EF4-FFF2-40B4-BE49-F238E27FC236}">
                  <a16:creationId xmlns:a16="http://schemas.microsoft.com/office/drawing/2014/main" id="{FCAB04A1-E193-48A3-BA93-2653A374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1779588"/>
              <a:ext cx="1243013" cy="1695450"/>
            </a:xfrm>
            <a:custGeom>
              <a:avLst/>
              <a:gdLst>
                <a:gd name="T0" fmla="*/ 1972 w 4249"/>
                <a:gd name="T1" fmla="*/ 0 h 5744"/>
                <a:gd name="T2" fmla="*/ 4249 w 4249"/>
                <a:gd name="T3" fmla="*/ 0 h 5744"/>
                <a:gd name="T4" fmla="*/ 0 w 4249"/>
                <a:gd name="T5" fmla="*/ 5744 h 5744"/>
                <a:gd name="T6" fmla="*/ 1646 w 4249"/>
                <a:gd name="T7" fmla="*/ 948 h 5744"/>
                <a:gd name="T8" fmla="*/ 1972 w 4249"/>
                <a:gd name="T9" fmla="*/ 0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1972" y="0"/>
                  </a:moveTo>
                  <a:lnTo>
                    <a:pt x="4249" y="0"/>
                  </a:lnTo>
                  <a:lnTo>
                    <a:pt x="0" y="5744"/>
                  </a:lnTo>
                  <a:lnTo>
                    <a:pt x="1646" y="948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59591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A6B6DE-1945-CC33-0D20-25901FB66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685800"/>
            <a:ext cx="8354871" cy="990600"/>
          </a:xfrm>
        </p:spPr>
        <p:txBody>
          <a:bodyPr>
            <a:normAutofit fontScale="90000"/>
          </a:bodyPr>
          <a:lstStyle/>
          <a:p>
            <a:r>
              <a:rPr lang="en-GB" sz="1400" b="0" dirty="0">
                <a:solidFill>
                  <a:srgbClr val="00B2E3"/>
                </a:solidFill>
              </a:rPr>
              <a:t>Planilha de </a:t>
            </a:r>
            <a:r>
              <a:rPr lang="en-GB" sz="1400" b="0" dirty="0" err="1">
                <a:solidFill>
                  <a:srgbClr val="00B2E3"/>
                </a:solidFill>
              </a:rPr>
              <a:t>verificação</a:t>
            </a:r>
            <a:br>
              <a:rPr lang="en-GB" dirty="0">
                <a:solidFill>
                  <a:srgbClr val="00B2E3"/>
                </a:solidFill>
              </a:rPr>
            </a:br>
            <a:r>
              <a:rPr lang="en-GB" dirty="0" err="1">
                <a:solidFill>
                  <a:srgbClr val="00B2E3"/>
                </a:solidFill>
              </a:rPr>
              <a:t>Mapeamento</a:t>
            </a:r>
            <a:r>
              <a:rPr lang="en-GB" dirty="0">
                <a:solidFill>
                  <a:srgbClr val="00B2E3"/>
                </a:solidFill>
              </a:rPr>
              <a:t> dos dados </a:t>
            </a:r>
            <a:r>
              <a:rPr lang="en-GB" dirty="0" err="1">
                <a:solidFill>
                  <a:srgbClr val="00B2E3"/>
                </a:solidFill>
              </a:rPr>
              <a:t>locais</a:t>
            </a:r>
            <a:r>
              <a:rPr lang="en-GB" dirty="0">
                <a:solidFill>
                  <a:srgbClr val="00B2E3"/>
                </a:solidFill>
              </a:rPr>
              <a:t> </a:t>
            </a:r>
            <a:r>
              <a:rPr lang="en-GB" dirty="0" err="1">
                <a:solidFill>
                  <a:srgbClr val="00B2E3"/>
                </a:solidFill>
              </a:rPr>
              <a:t>disponíveis</a:t>
            </a:r>
            <a:endParaRPr lang="en-GB" b="0" dirty="0">
              <a:solidFill>
                <a:srgbClr val="00B2E3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2E0195-96B5-134E-46ED-1310874CA204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GB">
                <a:solidFill>
                  <a:srgbClr val="00B2E3"/>
                </a:solidFill>
              </a:rPr>
              <a:t>Módulo 3 - Mapeamento dos dados locais disponíveis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E4021BD-1591-859C-7588-49D26C53D842}"/>
              </a:ext>
            </a:extLst>
          </p:cNvPr>
          <p:cNvSpPr/>
          <p:nvPr/>
        </p:nvSpPr>
        <p:spPr>
          <a:xfrm>
            <a:off x="685799" y="1836784"/>
            <a:ext cx="4179164" cy="4335417"/>
          </a:xfrm>
          <a:prstGeom prst="roundRect">
            <a:avLst>
              <a:gd name="adj" fmla="val 902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ysClr val="windowText" lastClr="00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C5615F-F642-C804-BCE0-A6A873FCD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t>59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52B453A-17A5-AC4C-C4D3-94CF77A1CE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138531"/>
              </p:ext>
            </p:extLst>
          </p:nvPr>
        </p:nvGraphicFramePr>
        <p:xfrm>
          <a:off x="838119" y="1908700"/>
          <a:ext cx="3867046" cy="4136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3523">
                  <a:extLst>
                    <a:ext uri="{9D8B030D-6E8A-4147-A177-3AD203B41FA5}">
                      <a16:colId xmlns:a16="http://schemas.microsoft.com/office/drawing/2014/main" val="3502882387"/>
                    </a:ext>
                  </a:extLst>
                </a:gridCol>
                <a:gridCol w="1933523">
                  <a:extLst>
                    <a:ext uri="{9D8B030D-6E8A-4147-A177-3AD203B41FA5}">
                      <a16:colId xmlns:a16="http://schemas.microsoft.com/office/drawing/2014/main" val="1668967503"/>
                    </a:ext>
                  </a:extLst>
                </a:gridCol>
              </a:tblGrid>
              <a:tr h="1013830"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Quais dados quantitativos você coleta ou a que tem acesso?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Onde esses dados são mantidos em sua administração?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46475"/>
                  </a:ext>
                </a:extLst>
              </a:tr>
              <a:tr h="520527">
                <a:tc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790460"/>
                  </a:ext>
                </a:extLst>
              </a:tr>
              <a:tr h="520527">
                <a:tc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2728057"/>
                  </a:ext>
                </a:extLst>
              </a:tr>
              <a:tr h="520527">
                <a:tc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8120478"/>
                  </a:ext>
                </a:extLst>
              </a:tr>
              <a:tr h="520527">
                <a:tc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48351"/>
                  </a:ext>
                </a:extLst>
              </a:tr>
              <a:tr h="520527">
                <a:tc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4549599"/>
                  </a:ext>
                </a:extLst>
              </a:tr>
              <a:tr h="520527">
                <a:tc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1722375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F69BF19-6060-CAF0-F76F-5FB09A97F6F5}"/>
              </a:ext>
            </a:extLst>
          </p:cNvPr>
          <p:cNvSpPr/>
          <p:nvPr/>
        </p:nvSpPr>
        <p:spPr>
          <a:xfrm>
            <a:off x="5016543" y="1862199"/>
            <a:ext cx="4179164" cy="4335417"/>
          </a:xfrm>
          <a:prstGeom prst="roundRect">
            <a:avLst>
              <a:gd name="adj" fmla="val 902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ysClr val="windowText" lastClr="000000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80FF336-8FE5-2A89-D58B-E6BB5260D8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486795"/>
              </p:ext>
            </p:extLst>
          </p:nvPr>
        </p:nvGraphicFramePr>
        <p:xfrm>
          <a:off x="5168863" y="1934115"/>
          <a:ext cx="3867046" cy="4136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3523">
                  <a:extLst>
                    <a:ext uri="{9D8B030D-6E8A-4147-A177-3AD203B41FA5}">
                      <a16:colId xmlns:a16="http://schemas.microsoft.com/office/drawing/2014/main" val="3502882387"/>
                    </a:ext>
                  </a:extLst>
                </a:gridCol>
                <a:gridCol w="1933523">
                  <a:extLst>
                    <a:ext uri="{9D8B030D-6E8A-4147-A177-3AD203B41FA5}">
                      <a16:colId xmlns:a16="http://schemas.microsoft.com/office/drawing/2014/main" val="1668967503"/>
                    </a:ext>
                  </a:extLst>
                </a:gridCol>
              </a:tblGrid>
              <a:tr h="1013830"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Quais dados quantitativos você não coleta ou não tem acesso?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Quais fontes de dados você pode usar na ferramenta?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46475"/>
                  </a:ext>
                </a:extLst>
              </a:tr>
              <a:tr h="520527">
                <a:tc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790460"/>
                  </a:ext>
                </a:extLst>
              </a:tr>
              <a:tr h="520527">
                <a:tc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2728057"/>
                  </a:ext>
                </a:extLst>
              </a:tr>
              <a:tr h="520527">
                <a:tc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8120478"/>
                  </a:ext>
                </a:extLst>
              </a:tr>
              <a:tr h="520527">
                <a:tc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48351"/>
                  </a:ext>
                </a:extLst>
              </a:tr>
              <a:tr h="520527">
                <a:tc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4549599"/>
                  </a:ext>
                </a:extLst>
              </a:tr>
              <a:tr h="520527">
                <a:tc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1722375"/>
                  </a:ext>
                </a:extLst>
              </a:tr>
            </a:tbl>
          </a:graphicData>
        </a:graphic>
      </p:graphicFrame>
      <p:sp>
        <p:nvSpPr>
          <p:cNvPr id="30" name="Oval 29">
            <a:hlinkClick r:id="rId3" action="ppaction://hlinksldjump"/>
            <a:extLst>
              <a:ext uri="{FF2B5EF4-FFF2-40B4-BE49-F238E27FC236}">
                <a16:creationId xmlns:a16="http://schemas.microsoft.com/office/drawing/2014/main" id="{60BEF9FC-7F71-4E73-8A8A-E650B92052EE}"/>
              </a:ext>
            </a:extLst>
          </p:cNvPr>
          <p:cNvSpPr/>
          <p:nvPr/>
        </p:nvSpPr>
        <p:spPr>
          <a:xfrm>
            <a:off x="9384310" y="820816"/>
            <a:ext cx="128979" cy="12897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31" name="Oval 30">
            <a:hlinkClick r:id="rId4" action="ppaction://hlinksldjump"/>
            <a:extLst>
              <a:ext uri="{FF2B5EF4-FFF2-40B4-BE49-F238E27FC236}">
                <a16:creationId xmlns:a16="http://schemas.microsoft.com/office/drawing/2014/main" id="{711E49EB-0F85-4447-87A7-56A93505EF60}"/>
              </a:ext>
            </a:extLst>
          </p:cNvPr>
          <p:cNvSpPr/>
          <p:nvPr/>
        </p:nvSpPr>
        <p:spPr>
          <a:xfrm>
            <a:off x="9384310" y="1983052"/>
            <a:ext cx="128979" cy="128979"/>
          </a:xfrm>
          <a:prstGeom prst="ellipse">
            <a:avLst/>
          </a:prstGeom>
          <a:solidFill>
            <a:srgbClr val="008C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2" name="Oval 31">
            <a:hlinkClick r:id="rId3" action="ppaction://hlinksldjump"/>
            <a:extLst>
              <a:ext uri="{FF2B5EF4-FFF2-40B4-BE49-F238E27FC236}">
                <a16:creationId xmlns:a16="http://schemas.microsoft.com/office/drawing/2014/main" id="{515FD3DE-009F-4E52-A334-4CEFB4D604F2}"/>
              </a:ext>
            </a:extLst>
          </p:cNvPr>
          <p:cNvSpPr/>
          <p:nvPr/>
        </p:nvSpPr>
        <p:spPr>
          <a:xfrm>
            <a:off x="9384310" y="823197"/>
            <a:ext cx="128979" cy="12897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3" name="Oval 32">
            <a:hlinkClick r:id="rId5" action="ppaction://hlinksldjump"/>
            <a:extLst>
              <a:ext uri="{FF2B5EF4-FFF2-40B4-BE49-F238E27FC236}">
                <a16:creationId xmlns:a16="http://schemas.microsoft.com/office/drawing/2014/main" id="{CA56DC32-0726-4CBA-A2F7-A0ACDDF3E58B}"/>
              </a:ext>
            </a:extLst>
          </p:cNvPr>
          <p:cNvSpPr/>
          <p:nvPr/>
        </p:nvSpPr>
        <p:spPr>
          <a:xfrm>
            <a:off x="9384310" y="1402303"/>
            <a:ext cx="128979" cy="128979"/>
          </a:xfrm>
          <a:prstGeom prst="ellipse">
            <a:avLst/>
          </a:prstGeom>
          <a:solidFill>
            <a:srgbClr val="1C35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4" name="Oval 33">
            <a:hlinkClick r:id="rId6" action="ppaction://hlinksldjump"/>
            <a:extLst>
              <a:ext uri="{FF2B5EF4-FFF2-40B4-BE49-F238E27FC236}">
                <a16:creationId xmlns:a16="http://schemas.microsoft.com/office/drawing/2014/main" id="{B242A44F-BAFC-428C-9C9A-E597725E992F}"/>
              </a:ext>
            </a:extLst>
          </p:cNvPr>
          <p:cNvSpPr/>
          <p:nvPr/>
        </p:nvSpPr>
        <p:spPr>
          <a:xfrm>
            <a:off x="9384310" y="2563074"/>
            <a:ext cx="128979" cy="12897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5" name="Oval 34">
            <a:hlinkClick r:id="rId7" action="ppaction://hlinksldjump"/>
            <a:extLst>
              <a:ext uri="{FF2B5EF4-FFF2-40B4-BE49-F238E27FC236}">
                <a16:creationId xmlns:a16="http://schemas.microsoft.com/office/drawing/2014/main" id="{1D2020AF-AE46-480F-80B4-39C5F81A745D}"/>
              </a:ext>
            </a:extLst>
          </p:cNvPr>
          <p:cNvSpPr/>
          <p:nvPr/>
        </p:nvSpPr>
        <p:spPr>
          <a:xfrm>
            <a:off x="9384310" y="4302666"/>
            <a:ext cx="128979" cy="12897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hlinkClick r:id="rId8" action="ppaction://hlinksldjump"/>
            <a:extLst>
              <a:ext uri="{FF2B5EF4-FFF2-40B4-BE49-F238E27FC236}">
                <a16:creationId xmlns:a16="http://schemas.microsoft.com/office/drawing/2014/main" id="{8F8FCCDC-91C3-4591-AF0A-2F7C80FE3317}"/>
              </a:ext>
            </a:extLst>
          </p:cNvPr>
          <p:cNvSpPr/>
          <p:nvPr/>
        </p:nvSpPr>
        <p:spPr>
          <a:xfrm>
            <a:off x="9384310" y="3720774"/>
            <a:ext cx="128979" cy="128979"/>
          </a:xfrm>
          <a:prstGeom prst="ellipse">
            <a:avLst/>
          </a:prstGeom>
          <a:solidFill>
            <a:srgbClr val="6AB2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hlinkClick r:id="rId9" action="ppaction://hlinksldjump"/>
            <a:extLst>
              <a:ext uri="{FF2B5EF4-FFF2-40B4-BE49-F238E27FC236}">
                <a16:creationId xmlns:a16="http://schemas.microsoft.com/office/drawing/2014/main" id="{704DC9CE-F45B-4693-9D95-CA7627BFF89F}"/>
              </a:ext>
            </a:extLst>
          </p:cNvPr>
          <p:cNvSpPr/>
          <p:nvPr/>
        </p:nvSpPr>
        <p:spPr>
          <a:xfrm>
            <a:off x="9384310" y="3144004"/>
            <a:ext cx="128979" cy="128979"/>
          </a:xfrm>
          <a:prstGeom prst="ellipse">
            <a:avLst/>
          </a:prstGeom>
          <a:solidFill>
            <a:srgbClr val="0388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hlinkClick r:id="rId10" action="ppaction://hlinksldjump"/>
            <a:extLst>
              <a:ext uri="{FF2B5EF4-FFF2-40B4-BE49-F238E27FC236}">
                <a16:creationId xmlns:a16="http://schemas.microsoft.com/office/drawing/2014/main" id="{DC8F9130-E3DB-4A60-A452-9D8C11F851D4}"/>
              </a:ext>
            </a:extLst>
          </p:cNvPr>
          <p:cNvSpPr/>
          <p:nvPr/>
        </p:nvSpPr>
        <p:spPr>
          <a:xfrm>
            <a:off x="9384310" y="4881778"/>
            <a:ext cx="128979" cy="128979"/>
          </a:xfrm>
          <a:prstGeom prst="ellipse">
            <a:avLst/>
          </a:prstGeom>
          <a:solidFill>
            <a:srgbClr val="F19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hlinkClick r:id="rId11" action="ppaction://hlinksldjump"/>
            <a:extLst>
              <a:ext uri="{FF2B5EF4-FFF2-40B4-BE49-F238E27FC236}">
                <a16:creationId xmlns:a16="http://schemas.microsoft.com/office/drawing/2014/main" id="{7C77A9DD-EED1-4C2F-8D3E-F4B3603E5E28}"/>
              </a:ext>
            </a:extLst>
          </p:cNvPr>
          <p:cNvSpPr/>
          <p:nvPr/>
        </p:nvSpPr>
        <p:spPr>
          <a:xfrm>
            <a:off x="9384310" y="5463066"/>
            <a:ext cx="128979" cy="128979"/>
          </a:xfrm>
          <a:prstGeom prst="ellipse">
            <a:avLst/>
          </a:prstGeom>
          <a:solidFill>
            <a:srgbClr val="F8A9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C9F0A81-8978-43E0-82AB-52E96F2E876A}"/>
              </a:ext>
            </a:extLst>
          </p:cNvPr>
          <p:cNvGrpSpPr/>
          <p:nvPr/>
        </p:nvGrpSpPr>
        <p:grpSpPr>
          <a:xfrm>
            <a:off x="9597323" y="2491855"/>
            <a:ext cx="146522" cy="280390"/>
            <a:chOff x="5545138" y="625475"/>
            <a:chExt cx="1489075" cy="2849563"/>
          </a:xfrm>
        </p:grpSpPr>
        <p:sp>
          <p:nvSpPr>
            <p:cNvPr id="41" name="Freeform 117">
              <a:extLst>
                <a:ext uri="{FF2B5EF4-FFF2-40B4-BE49-F238E27FC236}">
                  <a16:creationId xmlns:a16="http://schemas.microsoft.com/office/drawing/2014/main" id="{B26751F6-96E1-4102-B069-72F2A9037B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625475"/>
              <a:ext cx="1243013" cy="1697038"/>
            </a:xfrm>
            <a:custGeom>
              <a:avLst/>
              <a:gdLst>
                <a:gd name="T0" fmla="*/ 2278 w 4249"/>
                <a:gd name="T1" fmla="*/ 5744 h 5744"/>
                <a:gd name="T2" fmla="*/ 0 w 4249"/>
                <a:gd name="T3" fmla="*/ 5744 h 5744"/>
                <a:gd name="T4" fmla="*/ 4249 w 4249"/>
                <a:gd name="T5" fmla="*/ 0 h 5744"/>
                <a:gd name="T6" fmla="*/ 2603 w 4249"/>
                <a:gd name="T7" fmla="*/ 4796 h 5744"/>
                <a:gd name="T8" fmla="*/ 2278 w 4249"/>
                <a:gd name="T9" fmla="*/ 5744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2278" y="5744"/>
                  </a:moveTo>
                  <a:lnTo>
                    <a:pt x="0" y="5744"/>
                  </a:lnTo>
                  <a:lnTo>
                    <a:pt x="4249" y="0"/>
                  </a:lnTo>
                  <a:lnTo>
                    <a:pt x="2603" y="4796"/>
                  </a:lnTo>
                  <a:lnTo>
                    <a:pt x="2278" y="5744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20">
              <a:extLst>
                <a:ext uri="{FF2B5EF4-FFF2-40B4-BE49-F238E27FC236}">
                  <a16:creationId xmlns:a16="http://schemas.microsoft.com/office/drawing/2014/main" id="{420105F3-BC6A-4F3C-B84A-D26B19E7E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1779588"/>
              <a:ext cx="1243013" cy="1695450"/>
            </a:xfrm>
            <a:custGeom>
              <a:avLst/>
              <a:gdLst>
                <a:gd name="T0" fmla="*/ 1972 w 4249"/>
                <a:gd name="T1" fmla="*/ 0 h 5744"/>
                <a:gd name="T2" fmla="*/ 4249 w 4249"/>
                <a:gd name="T3" fmla="*/ 0 h 5744"/>
                <a:gd name="T4" fmla="*/ 0 w 4249"/>
                <a:gd name="T5" fmla="*/ 5744 h 5744"/>
                <a:gd name="T6" fmla="*/ 1646 w 4249"/>
                <a:gd name="T7" fmla="*/ 948 h 5744"/>
                <a:gd name="T8" fmla="*/ 1972 w 4249"/>
                <a:gd name="T9" fmla="*/ 0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1972" y="0"/>
                  </a:moveTo>
                  <a:lnTo>
                    <a:pt x="4249" y="0"/>
                  </a:lnTo>
                  <a:lnTo>
                    <a:pt x="0" y="5744"/>
                  </a:lnTo>
                  <a:lnTo>
                    <a:pt x="1646" y="948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4897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35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A19DA3-8527-36E5-87B2-DB0356CA95C8}"/>
              </a:ext>
            </a:extLst>
          </p:cNvPr>
          <p:cNvSpPr>
            <a:spLocks noGrp="1"/>
          </p:cNvSpPr>
          <p:nvPr>
            <p:ph idx="14"/>
          </p:nvPr>
        </p:nvSpPr>
        <p:spPr>
          <a:prstGeom prst="roundRect">
            <a:avLst>
              <a:gd name="adj" fmla="val 3041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GB" sz="1200" dirty="0" err="1">
                <a:solidFill>
                  <a:schemeClr val="accent6"/>
                </a:solidFill>
              </a:rPr>
              <a:t>Objetivos</a:t>
            </a:r>
            <a:r>
              <a:rPr lang="en-GB" sz="1200" dirty="0">
                <a:solidFill>
                  <a:schemeClr val="accent6"/>
                </a:solidFill>
              </a:rPr>
              <a:t> da </a:t>
            </a:r>
            <a:r>
              <a:rPr lang="en-GB" sz="1200" dirty="0" err="1">
                <a:solidFill>
                  <a:schemeClr val="accent6"/>
                </a:solidFill>
              </a:rPr>
              <a:t>introdução</a:t>
            </a:r>
            <a:endParaRPr lang="en-GB" sz="1200" dirty="0">
              <a:solidFill>
                <a:schemeClr val="accent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0" dirty="0" err="1">
                <a:solidFill>
                  <a:schemeClr val="accent6"/>
                </a:solidFill>
              </a:rPr>
              <a:t>Entenda</a:t>
            </a:r>
            <a:r>
              <a:rPr lang="en-GB" sz="1200" b="0" dirty="0">
                <a:solidFill>
                  <a:schemeClr val="accent6"/>
                </a:solidFill>
              </a:rPr>
              <a:t> o que é o Common Reporting Framework e </a:t>
            </a:r>
            <a:r>
              <a:rPr lang="en-GB" sz="1200" b="0" dirty="0" err="1">
                <a:solidFill>
                  <a:schemeClr val="accent6"/>
                </a:solidFill>
              </a:rPr>
              <a:t>como</a:t>
            </a:r>
            <a:r>
              <a:rPr lang="en-GB" sz="1200" b="0" dirty="0">
                <a:solidFill>
                  <a:schemeClr val="accent6"/>
                </a:solidFill>
              </a:rPr>
              <a:t> o pilar EAP se </a:t>
            </a:r>
            <a:r>
              <a:rPr lang="en-GB" sz="1200" b="0" dirty="0" err="1">
                <a:solidFill>
                  <a:schemeClr val="accent6"/>
                </a:solidFill>
              </a:rPr>
              <a:t>encaixa</a:t>
            </a:r>
            <a:r>
              <a:rPr lang="en-GB" sz="1200" b="0" dirty="0">
                <a:solidFill>
                  <a:schemeClr val="accent6"/>
                </a:solidFill>
              </a:rPr>
              <a:t> no CRF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0" dirty="0" err="1">
                <a:solidFill>
                  <a:schemeClr val="accent6"/>
                </a:solidFill>
              </a:rPr>
              <a:t>Entenda</a:t>
            </a:r>
            <a:r>
              <a:rPr lang="en-GB" sz="1200" b="0" dirty="0">
                <a:solidFill>
                  <a:schemeClr val="accent6"/>
                </a:solidFill>
              </a:rPr>
              <a:t> o que é o EAP e </a:t>
            </a:r>
            <a:r>
              <a:rPr lang="en-GB" sz="1200" b="0" dirty="0" err="1">
                <a:solidFill>
                  <a:schemeClr val="accent6"/>
                </a:solidFill>
              </a:rPr>
              <a:t>seus</a:t>
            </a:r>
            <a:r>
              <a:rPr lang="en-GB" sz="1200" b="0" dirty="0">
                <a:solidFill>
                  <a:schemeClr val="accent6"/>
                </a:solidFill>
              </a:rPr>
              <a:t> </a:t>
            </a:r>
            <a:r>
              <a:rPr lang="en-GB" sz="1200" b="0" dirty="0" err="1">
                <a:solidFill>
                  <a:schemeClr val="accent6"/>
                </a:solidFill>
              </a:rPr>
              <a:t>três</a:t>
            </a:r>
            <a:r>
              <a:rPr lang="en-GB" sz="1200" b="0" dirty="0">
                <a:solidFill>
                  <a:schemeClr val="accent6"/>
                </a:solidFill>
              </a:rPr>
              <a:t> </a:t>
            </a:r>
            <a:r>
              <a:rPr lang="en-GB" sz="1200" b="0" dirty="0" err="1">
                <a:solidFill>
                  <a:schemeClr val="accent6"/>
                </a:solidFill>
              </a:rPr>
              <a:t>principais</a:t>
            </a:r>
            <a:r>
              <a:rPr lang="en-GB" sz="1200" b="0" dirty="0">
                <a:solidFill>
                  <a:schemeClr val="accent6"/>
                </a:solidFill>
              </a:rPr>
              <a:t> </a:t>
            </a:r>
            <a:r>
              <a:rPr lang="en-GB" sz="1200" b="0" dirty="0" err="1">
                <a:solidFill>
                  <a:schemeClr val="accent6"/>
                </a:solidFill>
              </a:rPr>
              <a:t>atributos</a:t>
            </a:r>
            <a:r>
              <a:rPr lang="en-GB" sz="1200" b="0" dirty="0">
                <a:solidFill>
                  <a:schemeClr val="accent6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0" dirty="0" err="1">
                <a:solidFill>
                  <a:schemeClr val="accent6"/>
                </a:solidFill>
              </a:rPr>
              <a:t>Aprenda</a:t>
            </a:r>
            <a:r>
              <a:rPr lang="en-GB" sz="1200" b="0" dirty="0">
                <a:solidFill>
                  <a:schemeClr val="accent6"/>
                </a:solidFill>
              </a:rPr>
              <a:t> a </a:t>
            </a:r>
            <a:r>
              <a:rPr lang="en-GB" sz="1200" b="0" dirty="0" err="1">
                <a:solidFill>
                  <a:schemeClr val="accent6"/>
                </a:solidFill>
              </a:rPr>
              <a:t>navegar</a:t>
            </a:r>
            <a:r>
              <a:rPr lang="en-GB" sz="1200" b="0" dirty="0">
                <a:solidFill>
                  <a:schemeClr val="accent6"/>
                </a:solidFill>
              </a:rPr>
              <a:t> </a:t>
            </a:r>
            <a:r>
              <a:rPr lang="en-GB" sz="1200" b="0" dirty="0" err="1">
                <a:solidFill>
                  <a:schemeClr val="accent6"/>
                </a:solidFill>
              </a:rPr>
              <a:t>pelo</a:t>
            </a:r>
            <a:r>
              <a:rPr lang="en-GB" sz="1200" b="0" dirty="0">
                <a:solidFill>
                  <a:schemeClr val="accent6"/>
                </a:solidFill>
              </a:rPr>
              <a:t> kit de ferramentas e a usar as </a:t>
            </a:r>
            <a:r>
              <a:rPr lang="en-GB" sz="1200" b="0" dirty="0" err="1">
                <a:solidFill>
                  <a:schemeClr val="accent6"/>
                </a:solidFill>
              </a:rPr>
              <a:t>planilhas</a:t>
            </a:r>
            <a:r>
              <a:rPr lang="en-GB" sz="1200" b="0" dirty="0">
                <a:solidFill>
                  <a:schemeClr val="accent6"/>
                </a:solidFill>
              </a:rPr>
              <a:t> de </a:t>
            </a:r>
            <a:r>
              <a:rPr lang="en-GB" sz="1200" b="0" dirty="0" err="1">
                <a:solidFill>
                  <a:schemeClr val="accent6"/>
                </a:solidFill>
              </a:rPr>
              <a:t>verificação</a:t>
            </a:r>
            <a:endParaRPr lang="en-GB" sz="1200" b="0" dirty="0">
              <a:solidFill>
                <a:schemeClr val="accent6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39ACC0-A8AB-2AFE-4DDA-4CE24BD29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pt-BR" sz="1200" b="0" dirty="0">
                <a:solidFill>
                  <a:schemeClr val="bg1"/>
                </a:solidFill>
              </a:rPr>
              <a:t>Este kit de ferramentas começa por apresentar o que é a EAP e define seus três pilares de energia segura, sustentável e acessível. Ele também detalha os compromissos da EAP e a promessa dos signatários do GCoM de relatar de acordo com  Marco Comum de Reporte, fornecendo uma visão geral e uma explicação do Pilar de Acesso à Energia e Pobreza (EAPP).</a:t>
            </a:r>
            <a:endParaRPr lang="en-GB" sz="1200" b="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75FE3-D730-D818-DFA7-9DB8C3B17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t>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B1EBB0-0C8F-86D6-7504-082749691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0" dirty="0"/>
              <a:t>Visão </a:t>
            </a:r>
            <a:r>
              <a:rPr lang="en-GB" sz="2400" b="0" dirty="0" err="1"/>
              <a:t>geral</a:t>
            </a:r>
            <a:r>
              <a:rPr lang="en-GB" sz="2400" b="0" dirty="0"/>
              <a:t> do </a:t>
            </a:r>
            <a:r>
              <a:rPr lang="en-GB" sz="2400" b="0" dirty="0" err="1"/>
              <a:t>módulo</a:t>
            </a:r>
            <a:br>
              <a:rPr lang="en-GB" dirty="0"/>
            </a:br>
            <a:r>
              <a:rPr lang="en-GB" dirty="0"/>
              <a:t>Introdução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81E8F7-AF85-9E97-0231-21A41EFF468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GB">
                <a:solidFill>
                  <a:schemeClr val="accent6"/>
                </a:solidFill>
              </a:rPr>
              <a:t>Introdução</a:t>
            </a:r>
          </a:p>
        </p:txBody>
      </p:sp>
      <p:sp>
        <p:nvSpPr>
          <p:cNvPr id="9" name="Oval 8">
            <a:hlinkClick r:id="rId3" action="ppaction://hlinksldjump"/>
            <a:extLst>
              <a:ext uri="{FF2B5EF4-FFF2-40B4-BE49-F238E27FC236}">
                <a16:creationId xmlns:a16="http://schemas.microsoft.com/office/drawing/2014/main" id="{068E370E-9F0B-4565-A3C7-C7B05D2AE46C}"/>
              </a:ext>
            </a:extLst>
          </p:cNvPr>
          <p:cNvSpPr/>
          <p:nvPr/>
        </p:nvSpPr>
        <p:spPr>
          <a:xfrm>
            <a:off x="9384310" y="820816"/>
            <a:ext cx="128979" cy="12897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C85F9BC-BB13-4134-9873-1C4D1DF44DD8}"/>
              </a:ext>
            </a:extLst>
          </p:cNvPr>
          <p:cNvGrpSpPr/>
          <p:nvPr/>
        </p:nvGrpSpPr>
        <p:grpSpPr>
          <a:xfrm>
            <a:off x="9597323" y="745110"/>
            <a:ext cx="146522" cy="280390"/>
            <a:chOff x="5545138" y="625475"/>
            <a:chExt cx="1489075" cy="2849563"/>
          </a:xfrm>
        </p:grpSpPr>
        <p:sp>
          <p:nvSpPr>
            <p:cNvPr id="12" name="Freeform 117">
              <a:extLst>
                <a:ext uri="{FF2B5EF4-FFF2-40B4-BE49-F238E27FC236}">
                  <a16:creationId xmlns:a16="http://schemas.microsoft.com/office/drawing/2014/main" id="{9EDBFF38-610E-4224-BBF6-E68AF997D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625475"/>
              <a:ext cx="1243013" cy="1697038"/>
            </a:xfrm>
            <a:custGeom>
              <a:avLst/>
              <a:gdLst>
                <a:gd name="T0" fmla="*/ 2278 w 4249"/>
                <a:gd name="T1" fmla="*/ 5744 h 5744"/>
                <a:gd name="T2" fmla="*/ 0 w 4249"/>
                <a:gd name="T3" fmla="*/ 5744 h 5744"/>
                <a:gd name="T4" fmla="*/ 4249 w 4249"/>
                <a:gd name="T5" fmla="*/ 0 h 5744"/>
                <a:gd name="T6" fmla="*/ 2603 w 4249"/>
                <a:gd name="T7" fmla="*/ 4796 h 5744"/>
                <a:gd name="T8" fmla="*/ 2278 w 4249"/>
                <a:gd name="T9" fmla="*/ 5744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2278" y="5744"/>
                  </a:moveTo>
                  <a:lnTo>
                    <a:pt x="0" y="5744"/>
                  </a:lnTo>
                  <a:lnTo>
                    <a:pt x="4249" y="0"/>
                  </a:lnTo>
                  <a:lnTo>
                    <a:pt x="2603" y="4796"/>
                  </a:lnTo>
                  <a:lnTo>
                    <a:pt x="2278" y="5744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0">
              <a:extLst>
                <a:ext uri="{FF2B5EF4-FFF2-40B4-BE49-F238E27FC236}">
                  <a16:creationId xmlns:a16="http://schemas.microsoft.com/office/drawing/2014/main" id="{F509D8AB-1906-41A2-9373-2D4607078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1779588"/>
              <a:ext cx="1243013" cy="1695450"/>
            </a:xfrm>
            <a:custGeom>
              <a:avLst/>
              <a:gdLst>
                <a:gd name="T0" fmla="*/ 1972 w 4249"/>
                <a:gd name="T1" fmla="*/ 0 h 5744"/>
                <a:gd name="T2" fmla="*/ 4249 w 4249"/>
                <a:gd name="T3" fmla="*/ 0 h 5744"/>
                <a:gd name="T4" fmla="*/ 0 w 4249"/>
                <a:gd name="T5" fmla="*/ 5744 h 5744"/>
                <a:gd name="T6" fmla="*/ 1646 w 4249"/>
                <a:gd name="T7" fmla="*/ 948 h 5744"/>
                <a:gd name="T8" fmla="*/ 1972 w 4249"/>
                <a:gd name="T9" fmla="*/ 0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1972" y="0"/>
                  </a:moveTo>
                  <a:lnTo>
                    <a:pt x="4249" y="0"/>
                  </a:lnTo>
                  <a:lnTo>
                    <a:pt x="0" y="5744"/>
                  </a:lnTo>
                  <a:lnTo>
                    <a:pt x="1646" y="948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341484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88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DD23A1-5F38-B958-53CB-B760BC4C80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685800"/>
            <a:ext cx="8885679" cy="2387600"/>
          </a:xfrm>
        </p:spPr>
        <p:txBody>
          <a:bodyPr>
            <a:normAutofit fontScale="90000"/>
          </a:bodyPr>
          <a:lstStyle/>
          <a:p>
            <a:r>
              <a:rPr lang="en-GB" b="0" dirty="0" err="1"/>
              <a:t>Módulo</a:t>
            </a:r>
            <a:r>
              <a:rPr lang="en-GB" b="0" dirty="0"/>
              <a:t> 4</a:t>
            </a:r>
            <a:br>
              <a:rPr lang="en-GB" dirty="0"/>
            </a:br>
            <a:r>
              <a:rPr lang="en-GB" spc="-100" dirty="0"/>
              <a:t>Desenvolvimento de </a:t>
            </a:r>
            <a:r>
              <a:rPr lang="en-GB" spc="-100" dirty="0" err="1"/>
              <a:t>uma</a:t>
            </a:r>
            <a:r>
              <a:rPr lang="en-GB" spc="-100" dirty="0"/>
              <a:t> </a:t>
            </a:r>
            <a:r>
              <a:rPr lang="en-GB" spc="-100" dirty="0" err="1"/>
              <a:t>referência</a:t>
            </a:r>
            <a:r>
              <a:rPr lang="en-GB" spc="-100" dirty="0"/>
              <a:t> do base de EAP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0CDC75D-E4D7-DB2F-CEEE-640187BFC5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985A8A-66E3-9A99-7619-B3DDBB3BB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t>60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11D37FE-D3A7-B47A-8E58-0099F5F8539F}"/>
              </a:ext>
            </a:extLst>
          </p:cNvPr>
          <p:cNvGrpSpPr/>
          <p:nvPr/>
        </p:nvGrpSpPr>
        <p:grpSpPr>
          <a:xfrm>
            <a:off x="4809492" y="4117170"/>
            <a:ext cx="4070971" cy="2536437"/>
            <a:chOff x="5653088" y="3806826"/>
            <a:chExt cx="1019174" cy="635001"/>
          </a:xfrm>
        </p:grpSpPr>
        <p:sp>
          <p:nvSpPr>
            <p:cNvPr id="6" name="Freeform 2050">
              <a:extLst>
                <a:ext uri="{FF2B5EF4-FFF2-40B4-BE49-F238E27FC236}">
                  <a16:creationId xmlns:a16="http://schemas.microsoft.com/office/drawing/2014/main" id="{D5E05CBC-AE7A-0B4C-6FEA-23B99C381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6963" y="3806826"/>
              <a:ext cx="201612" cy="365125"/>
            </a:xfrm>
            <a:custGeom>
              <a:avLst/>
              <a:gdLst>
                <a:gd name="T0" fmla="*/ 377 w 605"/>
                <a:gd name="T1" fmla="*/ 245 h 1084"/>
                <a:gd name="T2" fmla="*/ 601 w 605"/>
                <a:gd name="T3" fmla="*/ 21 h 1084"/>
                <a:gd name="T4" fmla="*/ 605 w 605"/>
                <a:gd name="T5" fmla="*/ 12 h 1084"/>
                <a:gd name="T6" fmla="*/ 593 w 605"/>
                <a:gd name="T7" fmla="*/ 0 h 1084"/>
                <a:gd name="T8" fmla="*/ 586 w 605"/>
                <a:gd name="T9" fmla="*/ 2 h 1084"/>
                <a:gd name="T10" fmla="*/ 413 w 605"/>
                <a:gd name="T11" fmla="*/ 111 h 1084"/>
                <a:gd name="T12" fmla="*/ 361 w 605"/>
                <a:gd name="T13" fmla="*/ 181 h 1084"/>
                <a:gd name="T14" fmla="*/ 350 w 605"/>
                <a:gd name="T15" fmla="*/ 225 h 1084"/>
                <a:gd name="T16" fmla="*/ 348 w 605"/>
                <a:gd name="T17" fmla="*/ 225 h 1084"/>
                <a:gd name="T18" fmla="*/ 323 w 605"/>
                <a:gd name="T19" fmla="*/ 238 h 1084"/>
                <a:gd name="T20" fmla="*/ 16 w 605"/>
                <a:gd name="T21" fmla="*/ 155 h 1084"/>
                <a:gd name="T22" fmla="*/ 12 w 605"/>
                <a:gd name="T23" fmla="*/ 155 h 1084"/>
                <a:gd name="T24" fmla="*/ 0 w 605"/>
                <a:gd name="T25" fmla="*/ 167 h 1084"/>
                <a:gd name="T26" fmla="*/ 7 w 605"/>
                <a:gd name="T27" fmla="*/ 178 h 1084"/>
                <a:gd name="T28" fmla="*/ 188 w 605"/>
                <a:gd name="T29" fmla="*/ 274 h 1084"/>
                <a:gd name="T30" fmla="*/ 243 w 605"/>
                <a:gd name="T31" fmla="*/ 287 h 1084"/>
                <a:gd name="T32" fmla="*/ 274 w 605"/>
                <a:gd name="T33" fmla="*/ 283 h 1084"/>
                <a:gd name="T34" fmla="*/ 274 w 605"/>
                <a:gd name="T35" fmla="*/ 283 h 1084"/>
                <a:gd name="T36" fmla="*/ 321 w 605"/>
                <a:gd name="T37" fmla="*/ 271 h 1084"/>
                <a:gd name="T38" fmla="*/ 328 w 605"/>
                <a:gd name="T39" fmla="*/ 280 h 1084"/>
                <a:gd name="T40" fmla="*/ 312 w 605"/>
                <a:gd name="T41" fmla="*/ 1012 h 1084"/>
                <a:gd name="T42" fmla="*/ 271 w 605"/>
                <a:gd name="T43" fmla="*/ 1046 h 1084"/>
                <a:gd name="T44" fmla="*/ 348 w 605"/>
                <a:gd name="T45" fmla="*/ 1084 h 1084"/>
                <a:gd name="T46" fmla="*/ 425 w 605"/>
                <a:gd name="T47" fmla="*/ 1046 h 1084"/>
                <a:gd name="T48" fmla="*/ 383 w 605"/>
                <a:gd name="T49" fmla="*/ 1012 h 1084"/>
                <a:gd name="T50" fmla="*/ 371 w 605"/>
                <a:gd name="T51" fmla="*/ 431 h 1084"/>
                <a:gd name="T52" fmla="*/ 331 w 605"/>
                <a:gd name="T53" fmla="*/ 282 h 1084"/>
                <a:gd name="T54" fmla="*/ 348 w 605"/>
                <a:gd name="T55" fmla="*/ 287 h 1084"/>
                <a:gd name="T56" fmla="*/ 349 w 605"/>
                <a:gd name="T57" fmla="*/ 287 h 1084"/>
                <a:gd name="T58" fmla="*/ 432 w 605"/>
                <a:gd name="T59" fmla="*/ 596 h 1084"/>
                <a:gd name="T60" fmla="*/ 444 w 605"/>
                <a:gd name="T61" fmla="*/ 604 h 1084"/>
                <a:gd name="T62" fmla="*/ 456 w 605"/>
                <a:gd name="T63" fmla="*/ 592 h 1084"/>
                <a:gd name="T64" fmla="*/ 448 w 605"/>
                <a:gd name="T65" fmla="*/ 388 h 1084"/>
                <a:gd name="T66" fmla="*/ 414 w 605"/>
                <a:gd name="T67" fmla="*/ 309 h 1084"/>
                <a:gd name="T68" fmla="*/ 414 w 605"/>
                <a:gd name="T69" fmla="*/ 309 h 1084"/>
                <a:gd name="T70" fmla="*/ 376 w 605"/>
                <a:gd name="T71" fmla="*/ 270 h 1084"/>
                <a:gd name="T72" fmla="*/ 379 w 605"/>
                <a:gd name="T73" fmla="*/ 256 h 1084"/>
                <a:gd name="T74" fmla="*/ 377 w 605"/>
                <a:gd name="T75" fmla="*/ 245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5" h="1084">
                  <a:moveTo>
                    <a:pt x="377" y="245"/>
                  </a:moveTo>
                  <a:lnTo>
                    <a:pt x="601" y="21"/>
                  </a:lnTo>
                  <a:cubicBezTo>
                    <a:pt x="604" y="19"/>
                    <a:pt x="605" y="16"/>
                    <a:pt x="605" y="12"/>
                  </a:cubicBezTo>
                  <a:cubicBezTo>
                    <a:pt x="605" y="6"/>
                    <a:pt x="600" y="0"/>
                    <a:pt x="593" y="0"/>
                  </a:cubicBezTo>
                  <a:cubicBezTo>
                    <a:pt x="590" y="0"/>
                    <a:pt x="588" y="1"/>
                    <a:pt x="586" y="2"/>
                  </a:cubicBezTo>
                  <a:lnTo>
                    <a:pt x="413" y="111"/>
                  </a:lnTo>
                  <a:cubicBezTo>
                    <a:pt x="388" y="127"/>
                    <a:pt x="369" y="152"/>
                    <a:pt x="361" y="181"/>
                  </a:cubicBezTo>
                  <a:lnTo>
                    <a:pt x="350" y="225"/>
                  </a:lnTo>
                  <a:lnTo>
                    <a:pt x="348" y="225"/>
                  </a:lnTo>
                  <a:cubicBezTo>
                    <a:pt x="338" y="225"/>
                    <a:pt x="328" y="230"/>
                    <a:pt x="323" y="238"/>
                  </a:cubicBezTo>
                  <a:lnTo>
                    <a:pt x="16" y="155"/>
                  </a:lnTo>
                  <a:cubicBezTo>
                    <a:pt x="15" y="155"/>
                    <a:pt x="13" y="155"/>
                    <a:pt x="12" y="155"/>
                  </a:cubicBezTo>
                  <a:cubicBezTo>
                    <a:pt x="5" y="155"/>
                    <a:pt x="0" y="160"/>
                    <a:pt x="0" y="167"/>
                  </a:cubicBezTo>
                  <a:cubicBezTo>
                    <a:pt x="0" y="172"/>
                    <a:pt x="3" y="176"/>
                    <a:pt x="7" y="178"/>
                  </a:cubicBezTo>
                  <a:lnTo>
                    <a:pt x="188" y="274"/>
                  </a:lnTo>
                  <a:cubicBezTo>
                    <a:pt x="205" y="283"/>
                    <a:pt x="224" y="287"/>
                    <a:pt x="243" y="287"/>
                  </a:cubicBezTo>
                  <a:cubicBezTo>
                    <a:pt x="254" y="287"/>
                    <a:pt x="264" y="286"/>
                    <a:pt x="274" y="283"/>
                  </a:cubicBezTo>
                  <a:lnTo>
                    <a:pt x="274" y="283"/>
                  </a:lnTo>
                  <a:lnTo>
                    <a:pt x="321" y="271"/>
                  </a:lnTo>
                  <a:cubicBezTo>
                    <a:pt x="323" y="275"/>
                    <a:pt x="325" y="278"/>
                    <a:pt x="328" y="280"/>
                  </a:cubicBezTo>
                  <a:lnTo>
                    <a:pt x="312" y="1012"/>
                  </a:lnTo>
                  <a:cubicBezTo>
                    <a:pt x="288" y="1019"/>
                    <a:pt x="271" y="1031"/>
                    <a:pt x="271" y="1046"/>
                  </a:cubicBezTo>
                  <a:cubicBezTo>
                    <a:pt x="271" y="1067"/>
                    <a:pt x="305" y="1084"/>
                    <a:pt x="348" y="1084"/>
                  </a:cubicBezTo>
                  <a:cubicBezTo>
                    <a:pt x="390" y="1084"/>
                    <a:pt x="425" y="1067"/>
                    <a:pt x="425" y="1046"/>
                  </a:cubicBezTo>
                  <a:cubicBezTo>
                    <a:pt x="425" y="1031"/>
                    <a:pt x="408" y="1019"/>
                    <a:pt x="383" y="1012"/>
                  </a:cubicBezTo>
                  <a:lnTo>
                    <a:pt x="371" y="431"/>
                  </a:lnTo>
                  <a:lnTo>
                    <a:pt x="331" y="282"/>
                  </a:lnTo>
                  <a:cubicBezTo>
                    <a:pt x="336" y="285"/>
                    <a:pt x="342" y="287"/>
                    <a:pt x="348" y="287"/>
                  </a:cubicBezTo>
                  <a:lnTo>
                    <a:pt x="349" y="287"/>
                  </a:lnTo>
                  <a:lnTo>
                    <a:pt x="432" y="596"/>
                  </a:lnTo>
                  <a:cubicBezTo>
                    <a:pt x="434" y="601"/>
                    <a:pt x="438" y="604"/>
                    <a:pt x="444" y="604"/>
                  </a:cubicBezTo>
                  <a:cubicBezTo>
                    <a:pt x="451" y="604"/>
                    <a:pt x="456" y="599"/>
                    <a:pt x="456" y="592"/>
                  </a:cubicBezTo>
                  <a:lnTo>
                    <a:pt x="448" y="388"/>
                  </a:lnTo>
                  <a:cubicBezTo>
                    <a:pt x="447" y="358"/>
                    <a:pt x="435" y="330"/>
                    <a:pt x="414" y="309"/>
                  </a:cubicBezTo>
                  <a:lnTo>
                    <a:pt x="414" y="309"/>
                  </a:lnTo>
                  <a:lnTo>
                    <a:pt x="376" y="270"/>
                  </a:lnTo>
                  <a:cubicBezTo>
                    <a:pt x="378" y="266"/>
                    <a:pt x="379" y="261"/>
                    <a:pt x="379" y="256"/>
                  </a:cubicBezTo>
                  <a:cubicBezTo>
                    <a:pt x="379" y="252"/>
                    <a:pt x="379" y="248"/>
                    <a:pt x="377" y="2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2051">
              <a:extLst>
                <a:ext uri="{FF2B5EF4-FFF2-40B4-BE49-F238E27FC236}">
                  <a16:creationId xmlns:a16="http://schemas.microsoft.com/office/drawing/2014/main" id="{54472140-E3A5-72C4-8CBC-D2E02CCBCD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1063" y="3898901"/>
              <a:ext cx="100012" cy="274638"/>
            </a:xfrm>
            <a:custGeom>
              <a:avLst/>
              <a:gdLst>
                <a:gd name="T0" fmla="*/ 303 w 303"/>
                <a:gd name="T1" fmla="*/ 9 h 815"/>
                <a:gd name="T2" fmla="*/ 266 w 303"/>
                <a:gd name="T3" fmla="*/ 0 h 815"/>
                <a:gd name="T4" fmla="*/ 261 w 303"/>
                <a:gd name="T5" fmla="*/ 15 h 815"/>
                <a:gd name="T6" fmla="*/ 287 w 303"/>
                <a:gd name="T7" fmla="*/ 15 h 815"/>
                <a:gd name="T8" fmla="*/ 297 w 303"/>
                <a:gd name="T9" fmla="*/ 32 h 815"/>
                <a:gd name="T10" fmla="*/ 303 w 303"/>
                <a:gd name="T11" fmla="*/ 9 h 815"/>
                <a:gd name="T12" fmla="*/ 154 w 303"/>
                <a:gd name="T13" fmla="*/ 788 h 815"/>
                <a:gd name="T14" fmla="*/ 122 w 303"/>
                <a:gd name="T15" fmla="*/ 744 h 815"/>
                <a:gd name="T16" fmla="*/ 261 w 303"/>
                <a:gd name="T17" fmla="*/ 179 h 815"/>
                <a:gd name="T18" fmla="*/ 261 w 303"/>
                <a:gd name="T19" fmla="*/ 16 h 815"/>
                <a:gd name="T20" fmla="*/ 54 w 303"/>
                <a:gd name="T21" fmla="*/ 726 h 815"/>
                <a:gd name="T22" fmla="*/ 5 w 303"/>
                <a:gd name="T23" fmla="*/ 748 h 815"/>
                <a:gd name="T24" fmla="*/ 70 w 303"/>
                <a:gd name="T25" fmla="*/ 804 h 815"/>
                <a:gd name="T26" fmla="*/ 154 w 303"/>
                <a:gd name="T27" fmla="*/ 788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3" h="815">
                  <a:moveTo>
                    <a:pt x="303" y="9"/>
                  </a:moveTo>
                  <a:lnTo>
                    <a:pt x="266" y="0"/>
                  </a:lnTo>
                  <a:lnTo>
                    <a:pt x="261" y="15"/>
                  </a:lnTo>
                  <a:lnTo>
                    <a:pt x="287" y="15"/>
                  </a:lnTo>
                  <a:lnTo>
                    <a:pt x="297" y="32"/>
                  </a:lnTo>
                  <a:lnTo>
                    <a:pt x="303" y="9"/>
                  </a:lnTo>
                  <a:close/>
                  <a:moveTo>
                    <a:pt x="154" y="788"/>
                  </a:moveTo>
                  <a:cubicBezTo>
                    <a:pt x="158" y="773"/>
                    <a:pt x="145" y="757"/>
                    <a:pt x="122" y="744"/>
                  </a:cubicBezTo>
                  <a:lnTo>
                    <a:pt x="261" y="179"/>
                  </a:lnTo>
                  <a:lnTo>
                    <a:pt x="261" y="16"/>
                  </a:lnTo>
                  <a:lnTo>
                    <a:pt x="54" y="726"/>
                  </a:lnTo>
                  <a:cubicBezTo>
                    <a:pt x="28" y="726"/>
                    <a:pt x="9" y="734"/>
                    <a:pt x="5" y="748"/>
                  </a:cubicBezTo>
                  <a:cubicBezTo>
                    <a:pt x="0" y="768"/>
                    <a:pt x="29" y="793"/>
                    <a:pt x="70" y="804"/>
                  </a:cubicBezTo>
                  <a:cubicBezTo>
                    <a:pt x="111" y="815"/>
                    <a:pt x="148" y="808"/>
                    <a:pt x="154" y="7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2052">
              <a:extLst>
                <a:ext uri="{FF2B5EF4-FFF2-40B4-BE49-F238E27FC236}">
                  <a16:creationId xmlns:a16="http://schemas.microsoft.com/office/drawing/2014/main" id="{9C3B789B-9855-8C03-88CE-362B3B0A1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9950" y="3838576"/>
              <a:ext cx="209550" cy="184150"/>
            </a:xfrm>
            <a:custGeom>
              <a:avLst/>
              <a:gdLst>
                <a:gd name="T0" fmla="*/ 237 w 628"/>
                <a:gd name="T1" fmla="*/ 194 h 550"/>
                <a:gd name="T2" fmla="*/ 285 w 628"/>
                <a:gd name="T3" fmla="*/ 194 h 550"/>
                <a:gd name="T4" fmla="*/ 307 w 628"/>
                <a:gd name="T5" fmla="*/ 217 h 550"/>
                <a:gd name="T6" fmla="*/ 308 w 628"/>
                <a:gd name="T7" fmla="*/ 217 h 550"/>
                <a:gd name="T8" fmla="*/ 308 w 628"/>
                <a:gd name="T9" fmla="*/ 537 h 550"/>
                <a:gd name="T10" fmla="*/ 317 w 628"/>
                <a:gd name="T11" fmla="*/ 548 h 550"/>
                <a:gd name="T12" fmla="*/ 333 w 628"/>
                <a:gd name="T13" fmla="*/ 539 h 550"/>
                <a:gd name="T14" fmla="*/ 378 w 628"/>
                <a:gd name="T15" fmla="*/ 340 h 550"/>
                <a:gd name="T16" fmla="*/ 365 w 628"/>
                <a:gd name="T17" fmla="*/ 254 h 550"/>
                <a:gd name="T18" fmla="*/ 365 w 628"/>
                <a:gd name="T19" fmla="*/ 254 h 550"/>
                <a:gd name="T20" fmla="*/ 338 w 628"/>
                <a:gd name="T21" fmla="*/ 208 h 550"/>
                <a:gd name="T22" fmla="*/ 345 w 628"/>
                <a:gd name="T23" fmla="*/ 195 h 550"/>
                <a:gd name="T24" fmla="*/ 346 w 628"/>
                <a:gd name="T25" fmla="*/ 183 h 550"/>
                <a:gd name="T26" fmla="*/ 620 w 628"/>
                <a:gd name="T27" fmla="*/ 25 h 550"/>
                <a:gd name="T28" fmla="*/ 626 w 628"/>
                <a:gd name="T29" fmla="*/ 18 h 550"/>
                <a:gd name="T30" fmla="*/ 618 w 628"/>
                <a:gd name="T31" fmla="*/ 3 h 550"/>
                <a:gd name="T32" fmla="*/ 610 w 628"/>
                <a:gd name="T33" fmla="*/ 3 h 550"/>
                <a:gd name="T34" fmla="*/ 416 w 628"/>
                <a:gd name="T35" fmla="*/ 63 h 550"/>
                <a:gd name="T36" fmla="*/ 347 w 628"/>
                <a:gd name="T37" fmla="*/ 118 h 550"/>
                <a:gd name="T38" fmla="*/ 347 w 628"/>
                <a:gd name="T39" fmla="*/ 118 h 550"/>
                <a:gd name="T40" fmla="*/ 325 w 628"/>
                <a:gd name="T41" fmla="*/ 157 h 550"/>
                <a:gd name="T42" fmla="*/ 323 w 628"/>
                <a:gd name="T43" fmla="*/ 156 h 550"/>
                <a:gd name="T44" fmla="*/ 295 w 628"/>
                <a:gd name="T45" fmla="*/ 162 h 550"/>
                <a:gd name="T46" fmla="*/ 21 w 628"/>
                <a:gd name="T47" fmla="*/ 4 h 550"/>
                <a:gd name="T48" fmla="*/ 17 w 628"/>
                <a:gd name="T49" fmla="*/ 2 h 550"/>
                <a:gd name="T50" fmla="*/ 2 w 628"/>
                <a:gd name="T51" fmla="*/ 10 h 550"/>
                <a:gd name="T52" fmla="*/ 6 w 628"/>
                <a:gd name="T53" fmla="*/ 23 h 550"/>
                <a:gd name="T54" fmla="*/ 156 w 628"/>
                <a:gd name="T55" fmla="*/ 162 h 550"/>
                <a:gd name="T56" fmla="*/ 206 w 628"/>
                <a:gd name="T57" fmla="*/ 190 h 550"/>
                <a:gd name="T58" fmla="*/ 237 w 628"/>
                <a:gd name="T59" fmla="*/ 194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28" h="550">
                  <a:moveTo>
                    <a:pt x="237" y="194"/>
                  </a:moveTo>
                  <a:lnTo>
                    <a:pt x="285" y="194"/>
                  </a:lnTo>
                  <a:cubicBezTo>
                    <a:pt x="287" y="205"/>
                    <a:pt x="296" y="214"/>
                    <a:pt x="307" y="217"/>
                  </a:cubicBezTo>
                  <a:lnTo>
                    <a:pt x="308" y="217"/>
                  </a:lnTo>
                  <a:lnTo>
                    <a:pt x="308" y="537"/>
                  </a:lnTo>
                  <a:cubicBezTo>
                    <a:pt x="309" y="542"/>
                    <a:pt x="312" y="547"/>
                    <a:pt x="317" y="548"/>
                  </a:cubicBezTo>
                  <a:cubicBezTo>
                    <a:pt x="324" y="550"/>
                    <a:pt x="331" y="546"/>
                    <a:pt x="333" y="539"/>
                  </a:cubicBezTo>
                  <a:lnTo>
                    <a:pt x="378" y="340"/>
                  </a:lnTo>
                  <a:cubicBezTo>
                    <a:pt x="384" y="311"/>
                    <a:pt x="380" y="280"/>
                    <a:pt x="365" y="254"/>
                  </a:cubicBezTo>
                  <a:lnTo>
                    <a:pt x="365" y="254"/>
                  </a:lnTo>
                  <a:lnTo>
                    <a:pt x="338" y="208"/>
                  </a:lnTo>
                  <a:cubicBezTo>
                    <a:pt x="341" y="204"/>
                    <a:pt x="344" y="200"/>
                    <a:pt x="345" y="195"/>
                  </a:cubicBezTo>
                  <a:cubicBezTo>
                    <a:pt x="346" y="191"/>
                    <a:pt x="347" y="187"/>
                    <a:pt x="346" y="183"/>
                  </a:cubicBezTo>
                  <a:lnTo>
                    <a:pt x="620" y="25"/>
                  </a:lnTo>
                  <a:cubicBezTo>
                    <a:pt x="623" y="24"/>
                    <a:pt x="626" y="21"/>
                    <a:pt x="626" y="18"/>
                  </a:cubicBezTo>
                  <a:cubicBezTo>
                    <a:pt x="628" y="11"/>
                    <a:pt x="624" y="5"/>
                    <a:pt x="618" y="3"/>
                  </a:cubicBezTo>
                  <a:cubicBezTo>
                    <a:pt x="615" y="2"/>
                    <a:pt x="613" y="2"/>
                    <a:pt x="610" y="3"/>
                  </a:cubicBezTo>
                  <a:lnTo>
                    <a:pt x="416" y="63"/>
                  </a:lnTo>
                  <a:cubicBezTo>
                    <a:pt x="387" y="72"/>
                    <a:pt x="363" y="92"/>
                    <a:pt x="347" y="118"/>
                  </a:cubicBezTo>
                  <a:lnTo>
                    <a:pt x="347" y="118"/>
                  </a:lnTo>
                  <a:lnTo>
                    <a:pt x="325" y="157"/>
                  </a:lnTo>
                  <a:lnTo>
                    <a:pt x="323" y="156"/>
                  </a:lnTo>
                  <a:cubicBezTo>
                    <a:pt x="313" y="154"/>
                    <a:pt x="303" y="156"/>
                    <a:pt x="295" y="162"/>
                  </a:cubicBezTo>
                  <a:lnTo>
                    <a:pt x="21" y="4"/>
                  </a:lnTo>
                  <a:cubicBezTo>
                    <a:pt x="19" y="3"/>
                    <a:pt x="18" y="2"/>
                    <a:pt x="17" y="2"/>
                  </a:cubicBezTo>
                  <a:cubicBezTo>
                    <a:pt x="10" y="0"/>
                    <a:pt x="3" y="4"/>
                    <a:pt x="2" y="10"/>
                  </a:cubicBezTo>
                  <a:cubicBezTo>
                    <a:pt x="0" y="15"/>
                    <a:pt x="2" y="20"/>
                    <a:pt x="6" y="23"/>
                  </a:cubicBezTo>
                  <a:lnTo>
                    <a:pt x="156" y="162"/>
                  </a:lnTo>
                  <a:cubicBezTo>
                    <a:pt x="170" y="175"/>
                    <a:pt x="187" y="185"/>
                    <a:pt x="206" y="190"/>
                  </a:cubicBezTo>
                  <a:cubicBezTo>
                    <a:pt x="216" y="192"/>
                    <a:pt x="226" y="194"/>
                    <a:pt x="237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053">
              <a:extLst>
                <a:ext uri="{FF2B5EF4-FFF2-40B4-BE49-F238E27FC236}">
                  <a16:creationId xmlns:a16="http://schemas.microsoft.com/office/drawing/2014/main" id="{FDF2C138-E66E-3B30-A6CE-5F55D9B10D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3088" y="4338639"/>
              <a:ext cx="63500" cy="103188"/>
            </a:xfrm>
            <a:custGeom>
              <a:avLst/>
              <a:gdLst>
                <a:gd name="T0" fmla="*/ 28 w 194"/>
                <a:gd name="T1" fmla="*/ 176 h 307"/>
                <a:gd name="T2" fmla="*/ 28 w 194"/>
                <a:gd name="T3" fmla="*/ 172 h 307"/>
                <a:gd name="T4" fmla="*/ 28 w 194"/>
                <a:gd name="T5" fmla="*/ 167 h 307"/>
                <a:gd name="T6" fmla="*/ 11 w 194"/>
                <a:gd name="T7" fmla="*/ 130 h 307"/>
                <a:gd name="T8" fmla="*/ 0 w 194"/>
                <a:gd name="T9" fmla="*/ 72 h 307"/>
                <a:gd name="T10" fmla="*/ 3 w 194"/>
                <a:gd name="T11" fmla="*/ 44 h 307"/>
                <a:gd name="T12" fmla="*/ 135 w 194"/>
                <a:gd name="T13" fmla="*/ 8 h 307"/>
                <a:gd name="T14" fmla="*/ 132 w 194"/>
                <a:gd name="T15" fmla="*/ 193 h 307"/>
                <a:gd name="T16" fmla="*/ 132 w 194"/>
                <a:gd name="T17" fmla="*/ 194 h 307"/>
                <a:gd name="T18" fmla="*/ 159 w 194"/>
                <a:gd name="T19" fmla="*/ 220 h 307"/>
                <a:gd name="T20" fmla="*/ 159 w 194"/>
                <a:gd name="T21" fmla="*/ 220 h 307"/>
                <a:gd name="T22" fmla="*/ 164 w 194"/>
                <a:gd name="T23" fmla="*/ 220 h 307"/>
                <a:gd name="T24" fmla="*/ 181 w 194"/>
                <a:gd name="T25" fmla="*/ 225 h 307"/>
                <a:gd name="T26" fmla="*/ 194 w 194"/>
                <a:gd name="T27" fmla="*/ 250 h 307"/>
                <a:gd name="T28" fmla="*/ 193 w 194"/>
                <a:gd name="T29" fmla="*/ 259 h 307"/>
                <a:gd name="T30" fmla="*/ 87 w 194"/>
                <a:gd name="T31" fmla="*/ 307 h 307"/>
                <a:gd name="T32" fmla="*/ 26 w 194"/>
                <a:gd name="T33" fmla="*/ 265 h 307"/>
                <a:gd name="T34" fmla="*/ 22 w 194"/>
                <a:gd name="T35" fmla="*/ 234 h 307"/>
                <a:gd name="T36" fmla="*/ 24 w 194"/>
                <a:gd name="T37" fmla="*/ 211 h 307"/>
                <a:gd name="T38" fmla="*/ 28 w 194"/>
                <a:gd name="T39" fmla="*/ 176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4" h="307">
                  <a:moveTo>
                    <a:pt x="28" y="176"/>
                  </a:moveTo>
                  <a:cubicBezTo>
                    <a:pt x="28" y="175"/>
                    <a:pt x="28" y="173"/>
                    <a:pt x="28" y="172"/>
                  </a:cubicBezTo>
                  <a:cubicBezTo>
                    <a:pt x="28" y="170"/>
                    <a:pt x="28" y="169"/>
                    <a:pt x="28" y="167"/>
                  </a:cubicBezTo>
                  <a:cubicBezTo>
                    <a:pt x="23" y="154"/>
                    <a:pt x="17" y="142"/>
                    <a:pt x="11" y="130"/>
                  </a:cubicBezTo>
                  <a:cubicBezTo>
                    <a:pt x="4" y="111"/>
                    <a:pt x="0" y="91"/>
                    <a:pt x="0" y="72"/>
                  </a:cubicBezTo>
                  <a:cubicBezTo>
                    <a:pt x="0" y="63"/>
                    <a:pt x="1" y="53"/>
                    <a:pt x="3" y="44"/>
                  </a:cubicBezTo>
                  <a:cubicBezTo>
                    <a:pt x="24" y="0"/>
                    <a:pt x="96" y="15"/>
                    <a:pt x="135" y="8"/>
                  </a:cubicBezTo>
                  <a:cubicBezTo>
                    <a:pt x="140" y="8"/>
                    <a:pt x="135" y="135"/>
                    <a:pt x="132" y="193"/>
                  </a:cubicBezTo>
                  <a:cubicBezTo>
                    <a:pt x="132" y="193"/>
                    <a:pt x="132" y="194"/>
                    <a:pt x="132" y="194"/>
                  </a:cubicBezTo>
                  <a:cubicBezTo>
                    <a:pt x="132" y="209"/>
                    <a:pt x="144" y="220"/>
                    <a:pt x="159" y="220"/>
                  </a:cubicBezTo>
                  <a:cubicBezTo>
                    <a:pt x="159" y="220"/>
                    <a:pt x="159" y="220"/>
                    <a:pt x="159" y="220"/>
                  </a:cubicBezTo>
                  <a:cubicBezTo>
                    <a:pt x="161" y="220"/>
                    <a:pt x="162" y="220"/>
                    <a:pt x="164" y="220"/>
                  </a:cubicBezTo>
                  <a:cubicBezTo>
                    <a:pt x="170" y="220"/>
                    <a:pt x="176" y="222"/>
                    <a:pt x="181" y="225"/>
                  </a:cubicBezTo>
                  <a:cubicBezTo>
                    <a:pt x="189" y="230"/>
                    <a:pt x="194" y="240"/>
                    <a:pt x="194" y="250"/>
                  </a:cubicBezTo>
                  <a:cubicBezTo>
                    <a:pt x="194" y="253"/>
                    <a:pt x="194" y="256"/>
                    <a:pt x="193" y="259"/>
                  </a:cubicBezTo>
                  <a:cubicBezTo>
                    <a:pt x="190" y="267"/>
                    <a:pt x="156" y="307"/>
                    <a:pt x="87" y="307"/>
                  </a:cubicBezTo>
                  <a:cubicBezTo>
                    <a:pt x="61" y="306"/>
                    <a:pt x="37" y="290"/>
                    <a:pt x="26" y="265"/>
                  </a:cubicBezTo>
                  <a:cubicBezTo>
                    <a:pt x="24" y="255"/>
                    <a:pt x="22" y="245"/>
                    <a:pt x="22" y="234"/>
                  </a:cubicBezTo>
                  <a:cubicBezTo>
                    <a:pt x="22" y="227"/>
                    <a:pt x="23" y="219"/>
                    <a:pt x="24" y="211"/>
                  </a:cubicBezTo>
                  <a:cubicBezTo>
                    <a:pt x="26" y="200"/>
                    <a:pt x="27" y="188"/>
                    <a:pt x="28" y="176"/>
                  </a:cubicBezTo>
                  <a:close/>
                </a:path>
              </a:pathLst>
            </a:custGeom>
            <a:solidFill>
              <a:srgbClr val="1C35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054">
              <a:extLst>
                <a:ext uri="{FF2B5EF4-FFF2-40B4-BE49-F238E27FC236}">
                  <a16:creationId xmlns:a16="http://schemas.microsoft.com/office/drawing/2014/main" id="{D97FA822-261D-6E58-D144-749D3B4D0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5788" y="4097339"/>
              <a:ext cx="182562" cy="309563"/>
            </a:xfrm>
            <a:custGeom>
              <a:avLst/>
              <a:gdLst>
                <a:gd name="T0" fmla="*/ 513 w 547"/>
                <a:gd name="T1" fmla="*/ 226 h 923"/>
                <a:gd name="T2" fmla="*/ 547 w 547"/>
                <a:gd name="T3" fmla="*/ 753 h 923"/>
                <a:gd name="T4" fmla="*/ 436 w 547"/>
                <a:gd name="T5" fmla="*/ 875 h 923"/>
                <a:gd name="T6" fmla="*/ 69 w 547"/>
                <a:gd name="T7" fmla="*/ 922 h 923"/>
                <a:gd name="T8" fmla="*/ 50 w 547"/>
                <a:gd name="T9" fmla="*/ 737 h 923"/>
                <a:gd name="T10" fmla="*/ 306 w 547"/>
                <a:gd name="T11" fmla="*/ 678 h 923"/>
                <a:gd name="T12" fmla="*/ 257 w 547"/>
                <a:gd name="T13" fmla="*/ 461 h 923"/>
                <a:gd name="T14" fmla="*/ 263 w 547"/>
                <a:gd name="T15" fmla="*/ 77 h 923"/>
                <a:gd name="T16" fmla="*/ 513 w 547"/>
                <a:gd name="T17" fmla="*/ 226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7" h="923">
                  <a:moveTo>
                    <a:pt x="513" y="226"/>
                  </a:moveTo>
                  <a:cubicBezTo>
                    <a:pt x="513" y="226"/>
                    <a:pt x="547" y="651"/>
                    <a:pt x="547" y="753"/>
                  </a:cubicBezTo>
                  <a:cubicBezTo>
                    <a:pt x="547" y="854"/>
                    <a:pt x="499" y="875"/>
                    <a:pt x="436" y="875"/>
                  </a:cubicBezTo>
                  <a:cubicBezTo>
                    <a:pt x="313" y="880"/>
                    <a:pt x="190" y="896"/>
                    <a:pt x="69" y="922"/>
                  </a:cubicBezTo>
                  <a:cubicBezTo>
                    <a:pt x="0" y="923"/>
                    <a:pt x="50" y="737"/>
                    <a:pt x="50" y="737"/>
                  </a:cubicBezTo>
                  <a:lnTo>
                    <a:pt x="306" y="678"/>
                  </a:lnTo>
                  <a:cubicBezTo>
                    <a:pt x="306" y="678"/>
                    <a:pt x="289" y="526"/>
                    <a:pt x="257" y="461"/>
                  </a:cubicBezTo>
                  <a:cubicBezTo>
                    <a:pt x="152" y="265"/>
                    <a:pt x="254" y="139"/>
                    <a:pt x="263" y="77"/>
                  </a:cubicBezTo>
                  <a:cubicBezTo>
                    <a:pt x="275" y="0"/>
                    <a:pt x="513" y="226"/>
                    <a:pt x="513" y="226"/>
                  </a:cubicBezTo>
                  <a:close/>
                </a:path>
              </a:pathLst>
            </a:custGeom>
            <a:solidFill>
              <a:srgbClr val="1C35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055">
              <a:extLst>
                <a:ext uri="{FF2B5EF4-FFF2-40B4-BE49-F238E27FC236}">
                  <a16:creationId xmlns:a16="http://schemas.microsoft.com/office/drawing/2014/main" id="{54D9ECF9-3892-024F-A3DD-C8D22617F9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5025" y="4341814"/>
              <a:ext cx="107950" cy="63500"/>
            </a:xfrm>
            <a:custGeom>
              <a:avLst/>
              <a:gdLst>
                <a:gd name="T0" fmla="*/ 236 w 320"/>
                <a:gd name="T1" fmla="*/ 59 h 188"/>
                <a:gd name="T2" fmla="*/ 315 w 320"/>
                <a:gd name="T3" fmla="*/ 102 h 188"/>
                <a:gd name="T4" fmla="*/ 191 w 320"/>
                <a:gd name="T5" fmla="*/ 161 h 188"/>
                <a:gd name="T6" fmla="*/ 159 w 320"/>
                <a:gd name="T7" fmla="*/ 156 h 188"/>
                <a:gd name="T8" fmla="*/ 21 w 320"/>
                <a:gd name="T9" fmla="*/ 161 h 188"/>
                <a:gd name="T10" fmla="*/ 9 w 320"/>
                <a:gd name="T11" fmla="*/ 46 h 188"/>
                <a:gd name="T12" fmla="*/ 44 w 320"/>
                <a:gd name="T13" fmla="*/ 29 h 188"/>
                <a:gd name="T14" fmla="*/ 131 w 320"/>
                <a:gd name="T15" fmla="*/ 10 h 188"/>
                <a:gd name="T16" fmla="*/ 229 w 320"/>
                <a:gd name="T17" fmla="*/ 60 h 188"/>
                <a:gd name="T18" fmla="*/ 236 w 320"/>
                <a:gd name="T19" fmla="*/ 59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0" h="188">
                  <a:moveTo>
                    <a:pt x="236" y="59"/>
                  </a:moveTo>
                  <a:cubicBezTo>
                    <a:pt x="261" y="61"/>
                    <a:pt x="306" y="56"/>
                    <a:pt x="315" y="102"/>
                  </a:cubicBezTo>
                  <a:cubicBezTo>
                    <a:pt x="320" y="123"/>
                    <a:pt x="268" y="168"/>
                    <a:pt x="191" y="161"/>
                  </a:cubicBezTo>
                  <a:cubicBezTo>
                    <a:pt x="180" y="161"/>
                    <a:pt x="169" y="157"/>
                    <a:pt x="159" y="156"/>
                  </a:cubicBezTo>
                  <a:cubicBezTo>
                    <a:pt x="115" y="150"/>
                    <a:pt x="62" y="188"/>
                    <a:pt x="21" y="161"/>
                  </a:cubicBezTo>
                  <a:cubicBezTo>
                    <a:pt x="9" y="153"/>
                    <a:pt x="0" y="108"/>
                    <a:pt x="9" y="46"/>
                  </a:cubicBezTo>
                  <a:cubicBezTo>
                    <a:pt x="20" y="39"/>
                    <a:pt x="32" y="34"/>
                    <a:pt x="44" y="29"/>
                  </a:cubicBezTo>
                  <a:cubicBezTo>
                    <a:pt x="54" y="25"/>
                    <a:pt x="125" y="0"/>
                    <a:pt x="131" y="10"/>
                  </a:cubicBezTo>
                  <a:cubicBezTo>
                    <a:pt x="154" y="41"/>
                    <a:pt x="190" y="60"/>
                    <a:pt x="229" y="60"/>
                  </a:cubicBezTo>
                  <a:cubicBezTo>
                    <a:pt x="231" y="60"/>
                    <a:pt x="233" y="60"/>
                    <a:pt x="236" y="59"/>
                  </a:cubicBezTo>
                  <a:close/>
                </a:path>
              </a:pathLst>
            </a:custGeom>
            <a:solidFill>
              <a:srgbClr val="1C35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056">
              <a:extLst>
                <a:ext uri="{FF2B5EF4-FFF2-40B4-BE49-F238E27FC236}">
                  <a16:creationId xmlns:a16="http://schemas.microsoft.com/office/drawing/2014/main" id="{63CDDB7D-4972-7367-F32A-CD4B5DF57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2625" y="4181476"/>
              <a:ext cx="211137" cy="187325"/>
            </a:xfrm>
            <a:custGeom>
              <a:avLst/>
              <a:gdLst>
                <a:gd name="T0" fmla="*/ 493 w 632"/>
                <a:gd name="T1" fmla="*/ 0 h 559"/>
                <a:gd name="T2" fmla="*/ 9 w 632"/>
                <a:gd name="T3" fmla="*/ 49 h 559"/>
                <a:gd name="T4" fmla="*/ 203 w 632"/>
                <a:gd name="T5" fmla="*/ 287 h 559"/>
                <a:gd name="T6" fmla="*/ 439 w 632"/>
                <a:gd name="T7" fmla="*/ 230 h 559"/>
                <a:gd name="T8" fmla="*/ 461 w 632"/>
                <a:gd name="T9" fmla="*/ 534 h 559"/>
                <a:gd name="T10" fmla="*/ 621 w 632"/>
                <a:gd name="T11" fmla="*/ 559 h 559"/>
                <a:gd name="T12" fmla="*/ 627 w 632"/>
                <a:gd name="T13" fmla="*/ 146 h 559"/>
                <a:gd name="T14" fmla="*/ 493 w 632"/>
                <a:gd name="T15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2" h="559">
                  <a:moveTo>
                    <a:pt x="493" y="0"/>
                  </a:moveTo>
                  <a:cubicBezTo>
                    <a:pt x="388" y="0"/>
                    <a:pt x="71" y="33"/>
                    <a:pt x="9" y="49"/>
                  </a:cubicBezTo>
                  <a:cubicBezTo>
                    <a:pt x="0" y="187"/>
                    <a:pt x="43" y="300"/>
                    <a:pt x="203" y="287"/>
                  </a:cubicBezTo>
                  <a:cubicBezTo>
                    <a:pt x="203" y="287"/>
                    <a:pt x="357" y="262"/>
                    <a:pt x="439" y="230"/>
                  </a:cubicBezTo>
                  <a:lnTo>
                    <a:pt x="461" y="534"/>
                  </a:lnTo>
                  <a:lnTo>
                    <a:pt x="621" y="559"/>
                  </a:lnTo>
                  <a:cubicBezTo>
                    <a:pt x="621" y="559"/>
                    <a:pt x="613" y="318"/>
                    <a:pt x="627" y="146"/>
                  </a:cubicBezTo>
                  <a:cubicBezTo>
                    <a:pt x="632" y="88"/>
                    <a:pt x="599" y="0"/>
                    <a:pt x="493" y="0"/>
                  </a:cubicBezTo>
                  <a:close/>
                </a:path>
              </a:pathLst>
            </a:custGeom>
            <a:solidFill>
              <a:srgbClr val="1C35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057">
              <a:extLst>
                <a:ext uri="{FF2B5EF4-FFF2-40B4-BE49-F238E27FC236}">
                  <a16:creationId xmlns:a16="http://schemas.microsoft.com/office/drawing/2014/main" id="{0E074A6B-8211-F1CD-4211-555288379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9775" y="3835401"/>
              <a:ext cx="96837" cy="100013"/>
            </a:xfrm>
            <a:custGeom>
              <a:avLst/>
              <a:gdLst>
                <a:gd name="T0" fmla="*/ 0 w 288"/>
                <a:gd name="T1" fmla="*/ 97 h 298"/>
                <a:gd name="T2" fmla="*/ 87 w 288"/>
                <a:gd name="T3" fmla="*/ 288 h 298"/>
                <a:gd name="T4" fmla="*/ 139 w 288"/>
                <a:gd name="T5" fmla="*/ 298 h 298"/>
                <a:gd name="T6" fmla="*/ 288 w 288"/>
                <a:gd name="T7" fmla="*/ 149 h 298"/>
                <a:gd name="T8" fmla="*/ 139 w 288"/>
                <a:gd name="T9" fmla="*/ 0 h 298"/>
                <a:gd name="T10" fmla="*/ 0 w 288"/>
                <a:gd name="T11" fmla="*/ 97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" h="298">
                  <a:moveTo>
                    <a:pt x="0" y="97"/>
                  </a:moveTo>
                  <a:cubicBezTo>
                    <a:pt x="31" y="183"/>
                    <a:pt x="10" y="260"/>
                    <a:pt x="87" y="288"/>
                  </a:cubicBezTo>
                  <a:cubicBezTo>
                    <a:pt x="104" y="295"/>
                    <a:pt x="121" y="298"/>
                    <a:pt x="139" y="298"/>
                  </a:cubicBezTo>
                  <a:cubicBezTo>
                    <a:pt x="222" y="298"/>
                    <a:pt x="288" y="231"/>
                    <a:pt x="288" y="149"/>
                  </a:cubicBezTo>
                  <a:cubicBezTo>
                    <a:pt x="288" y="66"/>
                    <a:pt x="222" y="0"/>
                    <a:pt x="139" y="0"/>
                  </a:cubicBezTo>
                  <a:cubicBezTo>
                    <a:pt x="77" y="0"/>
                    <a:pt x="21" y="38"/>
                    <a:pt x="0" y="97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058">
              <a:extLst>
                <a:ext uri="{FF2B5EF4-FFF2-40B4-BE49-F238E27FC236}">
                  <a16:creationId xmlns:a16="http://schemas.microsoft.com/office/drawing/2014/main" id="{D660F564-9FC4-69F7-0D7E-CFD79286D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3900" y="3817939"/>
              <a:ext cx="103187" cy="174625"/>
            </a:xfrm>
            <a:custGeom>
              <a:avLst/>
              <a:gdLst>
                <a:gd name="T0" fmla="*/ 3 w 313"/>
                <a:gd name="T1" fmla="*/ 199 h 521"/>
                <a:gd name="T2" fmla="*/ 21 w 313"/>
                <a:gd name="T3" fmla="*/ 230 h 521"/>
                <a:gd name="T4" fmla="*/ 13 w 313"/>
                <a:gd name="T5" fmla="*/ 257 h 521"/>
                <a:gd name="T6" fmla="*/ 1 w 313"/>
                <a:gd name="T7" fmla="*/ 297 h 521"/>
                <a:gd name="T8" fmla="*/ 0 w 313"/>
                <a:gd name="T9" fmla="*/ 310 h 521"/>
                <a:gd name="T10" fmla="*/ 4 w 313"/>
                <a:gd name="T11" fmla="*/ 331 h 521"/>
                <a:gd name="T12" fmla="*/ 55 w 313"/>
                <a:gd name="T13" fmla="*/ 376 h 521"/>
                <a:gd name="T14" fmla="*/ 63 w 313"/>
                <a:gd name="T15" fmla="*/ 403 h 521"/>
                <a:gd name="T16" fmla="*/ 63 w 313"/>
                <a:gd name="T17" fmla="*/ 411 h 521"/>
                <a:gd name="T18" fmla="*/ 52 w 313"/>
                <a:gd name="T19" fmla="*/ 456 h 521"/>
                <a:gd name="T20" fmla="*/ 52 w 313"/>
                <a:gd name="T21" fmla="*/ 459 h 521"/>
                <a:gd name="T22" fmla="*/ 63 w 313"/>
                <a:gd name="T23" fmla="*/ 498 h 521"/>
                <a:gd name="T24" fmla="*/ 112 w 313"/>
                <a:gd name="T25" fmla="*/ 521 h 521"/>
                <a:gd name="T26" fmla="*/ 114 w 313"/>
                <a:gd name="T27" fmla="*/ 521 h 521"/>
                <a:gd name="T28" fmla="*/ 171 w 313"/>
                <a:gd name="T29" fmla="*/ 511 h 521"/>
                <a:gd name="T30" fmla="*/ 206 w 313"/>
                <a:gd name="T31" fmla="*/ 496 h 521"/>
                <a:gd name="T32" fmla="*/ 227 w 313"/>
                <a:gd name="T33" fmla="*/ 465 h 521"/>
                <a:gd name="T34" fmla="*/ 227 w 313"/>
                <a:gd name="T35" fmla="*/ 418 h 521"/>
                <a:gd name="T36" fmla="*/ 252 w 313"/>
                <a:gd name="T37" fmla="*/ 365 h 521"/>
                <a:gd name="T38" fmla="*/ 296 w 313"/>
                <a:gd name="T39" fmla="*/ 295 h 521"/>
                <a:gd name="T40" fmla="*/ 313 w 313"/>
                <a:gd name="T41" fmla="*/ 217 h 521"/>
                <a:gd name="T42" fmla="*/ 302 w 313"/>
                <a:gd name="T43" fmla="*/ 154 h 521"/>
                <a:gd name="T44" fmla="*/ 50 w 313"/>
                <a:gd name="T45" fmla="*/ 133 h 521"/>
                <a:gd name="T46" fmla="*/ 46 w 313"/>
                <a:gd name="T47" fmla="*/ 178 h 521"/>
                <a:gd name="T48" fmla="*/ 3 w 313"/>
                <a:gd name="T49" fmla="*/ 199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3" h="521">
                  <a:moveTo>
                    <a:pt x="3" y="199"/>
                  </a:moveTo>
                  <a:cubicBezTo>
                    <a:pt x="3" y="215"/>
                    <a:pt x="20" y="220"/>
                    <a:pt x="21" y="230"/>
                  </a:cubicBezTo>
                  <a:cubicBezTo>
                    <a:pt x="21" y="240"/>
                    <a:pt x="18" y="249"/>
                    <a:pt x="13" y="257"/>
                  </a:cubicBezTo>
                  <a:cubicBezTo>
                    <a:pt x="7" y="269"/>
                    <a:pt x="3" y="283"/>
                    <a:pt x="1" y="297"/>
                  </a:cubicBezTo>
                  <a:cubicBezTo>
                    <a:pt x="0" y="301"/>
                    <a:pt x="0" y="306"/>
                    <a:pt x="0" y="310"/>
                  </a:cubicBezTo>
                  <a:cubicBezTo>
                    <a:pt x="0" y="317"/>
                    <a:pt x="1" y="324"/>
                    <a:pt x="4" y="331"/>
                  </a:cubicBezTo>
                  <a:cubicBezTo>
                    <a:pt x="14" y="354"/>
                    <a:pt x="40" y="358"/>
                    <a:pt x="55" y="376"/>
                  </a:cubicBezTo>
                  <a:cubicBezTo>
                    <a:pt x="60" y="384"/>
                    <a:pt x="63" y="393"/>
                    <a:pt x="63" y="403"/>
                  </a:cubicBezTo>
                  <a:cubicBezTo>
                    <a:pt x="63" y="405"/>
                    <a:pt x="63" y="408"/>
                    <a:pt x="63" y="411"/>
                  </a:cubicBezTo>
                  <a:cubicBezTo>
                    <a:pt x="58" y="426"/>
                    <a:pt x="54" y="440"/>
                    <a:pt x="52" y="456"/>
                  </a:cubicBezTo>
                  <a:cubicBezTo>
                    <a:pt x="52" y="457"/>
                    <a:pt x="52" y="458"/>
                    <a:pt x="52" y="459"/>
                  </a:cubicBezTo>
                  <a:cubicBezTo>
                    <a:pt x="52" y="473"/>
                    <a:pt x="56" y="486"/>
                    <a:pt x="63" y="498"/>
                  </a:cubicBezTo>
                  <a:cubicBezTo>
                    <a:pt x="75" y="513"/>
                    <a:pt x="93" y="521"/>
                    <a:pt x="112" y="521"/>
                  </a:cubicBezTo>
                  <a:cubicBezTo>
                    <a:pt x="113" y="521"/>
                    <a:pt x="113" y="521"/>
                    <a:pt x="114" y="521"/>
                  </a:cubicBezTo>
                  <a:cubicBezTo>
                    <a:pt x="133" y="521"/>
                    <a:pt x="152" y="517"/>
                    <a:pt x="171" y="511"/>
                  </a:cubicBezTo>
                  <a:cubicBezTo>
                    <a:pt x="183" y="508"/>
                    <a:pt x="195" y="503"/>
                    <a:pt x="206" y="496"/>
                  </a:cubicBezTo>
                  <a:cubicBezTo>
                    <a:pt x="217" y="489"/>
                    <a:pt x="225" y="478"/>
                    <a:pt x="227" y="465"/>
                  </a:cubicBezTo>
                  <a:cubicBezTo>
                    <a:pt x="228" y="448"/>
                    <a:pt x="222" y="435"/>
                    <a:pt x="227" y="418"/>
                  </a:cubicBezTo>
                  <a:cubicBezTo>
                    <a:pt x="232" y="399"/>
                    <a:pt x="240" y="381"/>
                    <a:pt x="252" y="365"/>
                  </a:cubicBezTo>
                  <a:cubicBezTo>
                    <a:pt x="268" y="343"/>
                    <a:pt x="283" y="319"/>
                    <a:pt x="296" y="295"/>
                  </a:cubicBezTo>
                  <a:cubicBezTo>
                    <a:pt x="307" y="270"/>
                    <a:pt x="313" y="244"/>
                    <a:pt x="313" y="217"/>
                  </a:cubicBezTo>
                  <a:cubicBezTo>
                    <a:pt x="313" y="195"/>
                    <a:pt x="309" y="174"/>
                    <a:pt x="302" y="154"/>
                  </a:cubicBezTo>
                  <a:cubicBezTo>
                    <a:pt x="271" y="80"/>
                    <a:pt x="116" y="0"/>
                    <a:pt x="50" y="133"/>
                  </a:cubicBezTo>
                  <a:cubicBezTo>
                    <a:pt x="48" y="145"/>
                    <a:pt x="57" y="173"/>
                    <a:pt x="46" y="178"/>
                  </a:cubicBezTo>
                  <a:cubicBezTo>
                    <a:pt x="36" y="183"/>
                    <a:pt x="3" y="183"/>
                    <a:pt x="3" y="199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59">
              <a:extLst>
                <a:ext uri="{FF2B5EF4-FFF2-40B4-BE49-F238E27FC236}">
                  <a16:creationId xmlns:a16="http://schemas.microsoft.com/office/drawing/2014/main" id="{0B5BF35C-C991-7FCE-8A2B-85D24EFC5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2000" y="3843339"/>
              <a:ext cx="79375" cy="106363"/>
            </a:xfrm>
            <a:custGeom>
              <a:avLst/>
              <a:gdLst>
                <a:gd name="T0" fmla="*/ 56 w 236"/>
                <a:gd name="T1" fmla="*/ 26 h 319"/>
                <a:gd name="T2" fmla="*/ 105 w 236"/>
                <a:gd name="T3" fmla="*/ 13 h 319"/>
                <a:gd name="T4" fmla="*/ 139 w 236"/>
                <a:gd name="T5" fmla="*/ 0 h 319"/>
                <a:gd name="T6" fmla="*/ 211 w 236"/>
                <a:gd name="T7" fmla="*/ 24 h 319"/>
                <a:gd name="T8" fmla="*/ 236 w 236"/>
                <a:gd name="T9" fmla="*/ 88 h 319"/>
                <a:gd name="T10" fmla="*/ 236 w 236"/>
                <a:gd name="T11" fmla="*/ 92 h 319"/>
                <a:gd name="T12" fmla="*/ 224 w 236"/>
                <a:gd name="T13" fmla="*/ 145 h 319"/>
                <a:gd name="T14" fmla="*/ 224 w 236"/>
                <a:gd name="T15" fmla="*/ 192 h 319"/>
                <a:gd name="T16" fmla="*/ 174 w 236"/>
                <a:gd name="T17" fmla="*/ 258 h 319"/>
                <a:gd name="T18" fmla="*/ 145 w 236"/>
                <a:gd name="T19" fmla="*/ 288 h 319"/>
                <a:gd name="T20" fmla="*/ 118 w 236"/>
                <a:gd name="T21" fmla="*/ 314 h 319"/>
                <a:gd name="T22" fmla="*/ 63 w 236"/>
                <a:gd name="T23" fmla="*/ 289 h 319"/>
                <a:gd name="T24" fmla="*/ 34 w 236"/>
                <a:gd name="T25" fmla="*/ 231 h 319"/>
                <a:gd name="T26" fmla="*/ 24 w 236"/>
                <a:gd name="T27" fmla="*/ 181 h 319"/>
                <a:gd name="T28" fmla="*/ 10 w 236"/>
                <a:gd name="T29" fmla="*/ 168 h 319"/>
                <a:gd name="T30" fmla="*/ 0 w 236"/>
                <a:gd name="T31" fmla="*/ 138 h 319"/>
                <a:gd name="T32" fmla="*/ 7 w 236"/>
                <a:gd name="T33" fmla="*/ 113 h 319"/>
                <a:gd name="T34" fmla="*/ 20 w 236"/>
                <a:gd name="T35" fmla="*/ 91 h 319"/>
                <a:gd name="T36" fmla="*/ 25 w 236"/>
                <a:gd name="T37" fmla="*/ 64 h 319"/>
                <a:gd name="T38" fmla="*/ 56 w 236"/>
                <a:gd name="T39" fmla="*/ 2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6" h="319">
                  <a:moveTo>
                    <a:pt x="56" y="26"/>
                  </a:moveTo>
                  <a:cubicBezTo>
                    <a:pt x="72" y="19"/>
                    <a:pt x="89" y="20"/>
                    <a:pt x="105" y="13"/>
                  </a:cubicBezTo>
                  <a:cubicBezTo>
                    <a:pt x="115" y="6"/>
                    <a:pt x="127" y="2"/>
                    <a:pt x="139" y="0"/>
                  </a:cubicBezTo>
                  <a:cubicBezTo>
                    <a:pt x="167" y="0"/>
                    <a:pt x="190" y="2"/>
                    <a:pt x="211" y="24"/>
                  </a:cubicBezTo>
                  <a:cubicBezTo>
                    <a:pt x="227" y="41"/>
                    <a:pt x="236" y="64"/>
                    <a:pt x="236" y="88"/>
                  </a:cubicBezTo>
                  <a:cubicBezTo>
                    <a:pt x="236" y="89"/>
                    <a:pt x="236" y="91"/>
                    <a:pt x="236" y="92"/>
                  </a:cubicBezTo>
                  <a:cubicBezTo>
                    <a:pt x="233" y="110"/>
                    <a:pt x="229" y="128"/>
                    <a:pt x="224" y="145"/>
                  </a:cubicBezTo>
                  <a:cubicBezTo>
                    <a:pt x="220" y="161"/>
                    <a:pt x="226" y="176"/>
                    <a:pt x="224" y="192"/>
                  </a:cubicBezTo>
                  <a:cubicBezTo>
                    <a:pt x="220" y="219"/>
                    <a:pt x="192" y="240"/>
                    <a:pt x="174" y="258"/>
                  </a:cubicBezTo>
                  <a:cubicBezTo>
                    <a:pt x="164" y="268"/>
                    <a:pt x="155" y="278"/>
                    <a:pt x="145" y="288"/>
                  </a:cubicBezTo>
                  <a:cubicBezTo>
                    <a:pt x="138" y="295"/>
                    <a:pt x="128" y="312"/>
                    <a:pt x="118" y="314"/>
                  </a:cubicBezTo>
                  <a:cubicBezTo>
                    <a:pt x="101" y="319"/>
                    <a:pt x="75" y="300"/>
                    <a:pt x="63" y="289"/>
                  </a:cubicBezTo>
                  <a:cubicBezTo>
                    <a:pt x="47" y="274"/>
                    <a:pt x="37" y="253"/>
                    <a:pt x="34" y="231"/>
                  </a:cubicBezTo>
                  <a:cubicBezTo>
                    <a:pt x="32" y="213"/>
                    <a:pt x="34" y="195"/>
                    <a:pt x="24" y="181"/>
                  </a:cubicBezTo>
                  <a:cubicBezTo>
                    <a:pt x="20" y="176"/>
                    <a:pt x="14" y="172"/>
                    <a:pt x="10" y="168"/>
                  </a:cubicBezTo>
                  <a:cubicBezTo>
                    <a:pt x="3" y="159"/>
                    <a:pt x="0" y="149"/>
                    <a:pt x="0" y="138"/>
                  </a:cubicBezTo>
                  <a:cubicBezTo>
                    <a:pt x="0" y="129"/>
                    <a:pt x="2" y="120"/>
                    <a:pt x="7" y="113"/>
                  </a:cubicBezTo>
                  <a:cubicBezTo>
                    <a:pt x="12" y="106"/>
                    <a:pt x="16" y="99"/>
                    <a:pt x="20" y="91"/>
                  </a:cubicBezTo>
                  <a:cubicBezTo>
                    <a:pt x="22" y="82"/>
                    <a:pt x="24" y="73"/>
                    <a:pt x="25" y="64"/>
                  </a:cubicBezTo>
                  <a:cubicBezTo>
                    <a:pt x="29" y="47"/>
                    <a:pt x="40" y="33"/>
                    <a:pt x="56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060">
              <a:extLst>
                <a:ext uri="{FF2B5EF4-FFF2-40B4-BE49-F238E27FC236}">
                  <a16:creationId xmlns:a16="http://schemas.microsoft.com/office/drawing/2014/main" id="{0A746C6E-E41F-3FE8-29FC-F601B4D7C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4063" y="3884614"/>
              <a:ext cx="36512" cy="41275"/>
            </a:xfrm>
            <a:custGeom>
              <a:avLst/>
              <a:gdLst>
                <a:gd name="T0" fmla="*/ 91 w 110"/>
                <a:gd name="T1" fmla="*/ 18 h 123"/>
                <a:gd name="T2" fmla="*/ 18 w 110"/>
                <a:gd name="T3" fmla="*/ 40 h 123"/>
                <a:gd name="T4" fmla="*/ 14 w 110"/>
                <a:gd name="T5" fmla="*/ 109 h 123"/>
                <a:gd name="T6" fmla="*/ 79 w 110"/>
                <a:gd name="T7" fmla="*/ 98 h 123"/>
                <a:gd name="T8" fmla="*/ 91 w 110"/>
                <a:gd name="T9" fmla="*/ 1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3">
                  <a:moveTo>
                    <a:pt x="91" y="18"/>
                  </a:moveTo>
                  <a:cubicBezTo>
                    <a:pt x="72" y="0"/>
                    <a:pt x="38" y="12"/>
                    <a:pt x="18" y="40"/>
                  </a:cubicBezTo>
                  <a:cubicBezTo>
                    <a:pt x="1" y="64"/>
                    <a:pt x="0" y="94"/>
                    <a:pt x="14" y="109"/>
                  </a:cubicBezTo>
                  <a:cubicBezTo>
                    <a:pt x="29" y="123"/>
                    <a:pt x="57" y="120"/>
                    <a:pt x="79" y="98"/>
                  </a:cubicBezTo>
                  <a:cubicBezTo>
                    <a:pt x="102" y="74"/>
                    <a:pt x="110" y="36"/>
                    <a:pt x="91" y="18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61">
              <a:extLst>
                <a:ext uri="{FF2B5EF4-FFF2-40B4-BE49-F238E27FC236}">
                  <a16:creationId xmlns:a16="http://schemas.microsoft.com/office/drawing/2014/main" id="{8828CD8A-7F9C-7A5D-8187-4767E7176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1825" y="3943351"/>
              <a:ext cx="195262" cy="304800"/>
            </a:xfrm>
            <a:custGeom>
              <a:avLst/>
              <a:gdLst>
                <a:gd name="T0" fmla="*/ 47 w 587"/>
                <a:gd name="T1" fmla="*/ 379 h 907"/>
                <a:gd name="T2" fmla="*/ 140 w 587"/>
                <a:gd name="T3" fmla="*/ 172 h 907"/>
                <a:gd name="T4" fmla="*/ 238 w 587"/>
                <a:gd name="T5" fmla="*/ 81 h 907"/>
                <a:gd name="T6" fmla="*/ 301 w 587"/>
                <a:gd name="T7" fmla="*/ 60 h 907"/>
                <a:gd name="T8" fmla="*/ 379 w 587"/>
                <a:gd name="T9" fmla="*/ 10 h 907"/>
                <a:gd name="T10" fmla="*/ 530 w 587"/>
                <a:gd name="T11" fmla="*/ 70 h 907"/>
                <a:gd name="T12" fmla="*/ 587 w 587"/>
                <a:gd name="T13" fmla="*/ 237 h 907"/>
                <a:gd name="T14" fmla="*/ 543 w 587"/>
                <a:gd name="T15" fmla="*/ 715 h 907"/>
                <a:gd name="T16" fmla="*/ 75 w 587"/>
                <a:gd name="T17" fmla="*/ 710 h 907"/>
                <a:gd name="T18" fmla="*/ 123 w 587"/>
                <a:gd name="T19" fmla="*/ 520 h 907"/>
                <a:gd name="T20" fmla="*/ 47 w 587"/>
                <a:gd name="T21" fmla="*/ 379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7" h="907">
                  <a:moveTo>
                    <a:pt x="47" y="379"/>
                  </a:moveTo>
                  <a:cubicBezTo>
                    <a:pt x="94" y="271"/>
                    <a:pt x="140" y="172"/>
                    <a:pt x="140" y="172"/>
                  </a:cubicBezTo>
                  <a:cubicBezTo>
                    <a:pt x="157" y="128"/>
                    <a:pt x="193" y="95"/>
                    <a:pt x="238" y="81"/>
                  </a:cubicBezTo>
                  <a:cubicBezTo>
                    <a:pt x="283" y="67"/>
                    <a:pt x="280" y="67"/>
                    <a:pt x="301" y="60"/>
                  </a:cubicBezTo>
                  <a:cubicBezTo>
                    <a:pt x="322" y="53"/>
                    <a:pt x="315" y="0"/>
                    <a:pt x="379" y="10"/>
                  </a:cubicBezTo>
                  <a:cubicBezTo>
                    <a:pt x="465" y="26"/>
                    <a:pt x="450" y="61"/>
                    <a:pt x="530" y="70"/>
                  </a:cubicBezTo>
                  <a:cubicBezTo>
                    <a:pt x="587" y="82"/>
                    <a:pt x="587" y="118"/>
                    <a:pt x="587" y="237"/>
                  </a:cubicBezTo>
                  <a:cubicBezTo>
                    <a:pt x="587" y="427"/>
                    <a:pt x="541" y="502"/>
                    <a:pt x="543" y="715"/>
                  </a:cubicBezTo>
                  <a:cubicBezTo>
                    <a:pt x="335" y="710"/>
                    <a:pt x="77" y="907"/>
                    <a:pt x="75" y="710"/>
                  </a:cubicBezTo>
                  <a:cubicBezTo>
                    <a:pt x="75" y="643"/>
                    <a:pt x="107" y="589"/>
                    <a:pt x="123" y="520"/>
                  </a:cubicBezTo>
                  <a:cubicBezTo>
                    <a:pt x="32" y="520"/>
                    <a:pt x="0" y="487"/>
                    <a:pt x="47" y="379"/>
                  </a:cubicBezTo>
                  <a:close/>
                </a:path>
              </a:pathLst>
            </a:custGeom>
            <a:solidFill>
              <a:srgbClr val="008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062">
              <a:extLst>
                <a:ext uri="{FF2B5EF4-FFF2-40B4-BE49-F238E27FC236}">
                  <a16:creationId xmlns:a16="http://schemas.microsoft.com/office/drawing/2014/main" id="{361C4538-12D0-3BC2-3E10-E216696A2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8988" y="3978276"/>
              <a:ext cx="38100" cy="147638"/>
            </a:xfrm>
            <a:custGeom>
              <a:avLst/>
              <a:gdLst>
                <a:gd name="T0" fmla="*/ 117 w 117"/>
                <a:gd name="T1" fmla="*/ 132 h 440"/>
                <a:gd name="T2" fmla="*/ 117 w 117"/>
                <a:gd name="T3" fmla="*/ 105 h 440"/>
                <a:gd name="T4" fmla="*/ 112 w 117"/>
                <a:gd name="T5" fmla="*/ 17 h 440"/>
                <a:gd name="T6" fmla="*/ 29 w 117"/>
                <a:gd name="T7" fmla="*/ 100 h 440"/>
                <a:gd name="T8" fmla="*/ 0 w 117"/>
                <a:gd name="T9" fmla="*/ 221 h 440"/>
                <a:gd name="T10" fmla="*/ 83 w 117"/>
                <a:gd name="T11" fmla="*/ 440 h 440"/>
                <a:gd name="T12" fmla="*/ 117 w 117"/>
                <a:gd name="T13" fmla="*/ 132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440">
                  <a:moveTo>
                    <a:pt x="117" y="132"/>
                  </a:moveTo>
                  <a:cubicBezTo>
                    <a:pt x="117" y="123"/>
                    <a:pt x="117" y="114"/>
                    <a:pt x="117" y="105"/>
                  </a:cubicBezTo>
                  <a:cubicBezTo>
                    <a:pt x="117" y="76"/>
                    <a:pt x="116" y="46"/>
                    <a:pt x="112" y="17"/>
                  </a:cubicBezTo>
                  <a:cubicBezTo>
                    <a:pt x="64" y="0"/>
                    <a:pt x="45" y="60"/>
                    <a:pt x="29" y="100"/>
                  </a:cubicBezTo>
                  <a:cubicBezTo>
                    <a:pt x="10" y="145"/>
                    <a:pt x="14" y="174"/>
                    <a:pt x="0" y="221"/>
                  </a:cubicBezTo>
                  <a:cubicBezTo>
                    <a:pt x="35" y="297"/>
                    <a:pt x="55" y="376"/>
                    <a:pt x="83" y="440"/>
                  </a:cubicBezTo>
                  <a:cubicBezTo>
                    <a:pt x="96" y="337"/>
                    <a:pt x="117" y="261"/>
                    <a:pt x="117" y="132"/>
                  </a:cubicBezTo>
                  <a:close/>
                </a:path>
              </a:pathLst>
            </a:custGeom>
            <a:solidFill>
              <a:srgbClr val="1C35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063">
              <a:extLst>
                <a:ext uri="{FF2B5EF4-FFF2-40B4-BE49-F238E27FC236}">
                  <a16:creationId xmlns:a16="http://schemas.microsoft.com/office/drawing/2014/main" id="{8ADC12F9-DCE1-6A0F-F10D-0A3F6863F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6463" y="4044951"/>
              <a:ext cx="71437" cy="58738"/>
            </a:xfrm>
            <a:custGeom>
              <a:avLst/>
              <a:gdLst>
                <a:gd name="T0" fmla="*/ 0 w 214"/>
                <a:gd name="T1" fmla="*/ 97 h 173"/>
                <a:gd name="T2" fmla="*/ 51 w 214"/>
                <a:gd name="T3" fmla="*/ 22 h 173"/>
                <a:gd name="T4" fmla="*/ 64 w 214"/>
                <a:gd name="T5" fmla="*/ 8 h 173"/>
                <a:gd name="T6" fmla="*/ 98 w 214"/>
                <a:gd name="T7" fmla="*/ 6 h 173"/>
                <a:gd name="T8" fmla="*/ 124 w 214"/>
                <a:gd name="T9" fmla="*/ 1 h 173"/>
                <a:gd name="T10" fmla="*/ 131 w 214"/>
                <a:gd name="T11" fmla="*/ 0 h 173"/>
                <a:gd name="T12" fmla="*/ 148 w 214"/>
                <a:gd name="T13" fmla="*/ 5 h 173"/>
                <a:gd name="T14" fmla="*/ 153 w 214"/>
                <a:gd name="T15" fmla="*/ 16 h 173"/>
                <a:gd name="T16" fmla="*/ 148 w 214"/>
                <a:gd name="T17" fmla="*/ 27 h 173"/>
                <a:gd name="T18" fmla="*/ 185 w 214"/>
                <a:gd name="T19" fmla="*/ 15 h 173"/>
                <a:gd name="T20" fmla="*/ 189 w 214"/>
                <a:gd name="T21" fmla="*/ 15 h 173"/>
                <a:gd name="T22" fmla="*/ 204 w 214"/>
                <a:gd name="T23" fmla="*/ 47 h 173"/>
                <a:gd name="T24" fmla="*/ 181 w 214"/>
                <a:gd name="T25" fmla="*/ 60 h 173"/>
                <a:gd name="T26" fmla="*/ 169 w 214"/>
                <a:gd name="T27" fmla="*/ 102 h 173"/>
                <a:gd name="T28" fmla="*/ 153 w 214"/>
                <a:gd name="T29" fmla="*/ 119 h 173"/>
                <a:gd name="T30" fmla="*/ 89 w 214"/>
                <a:gd name="T31" fmla="*/ 160 h 173"/>
                <a:gd name="T32" fmla="*/ 35 w 214"/>
                <a:gd name="T33" fmla="*/ 173 h 173"/>
                <a:gd name="T34" fmla="*/ 15 w 214"/>
                <a:gd name="T35" fmla="*/ 172 h 173"/>
                <a:gd name="T36" fmla="*/ 0 w 214"/>
                <a:gd name="T37" fmla="*/ 97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4" h="173">
                  <a:moveTo>
                    <a:pt x="0" y="97"/>
                  </a:moveTo>
                  <a:lnTo>
                    <a:pt x="51" y="22"/>
                  </a:lnTo>
                  <a:cubicBezTo>
                    <a:pt x="54" y="16"/>
                    <a:pt x="59" y="11"/>
                    <a:pt x="64" y="8"/>
                  </a:cubicBezTo>
                  <a:cubicBezTo>
                    <a:pt x="75" y="2"/>
                    <a:pt x="87" y="7"/>
                    <a:pt x="98" y="6"/>
                  </a:cubicBezTo>
                  <a:cubicBezTo>
                    <a:pt x="107" y="5"/>
                    <a:pt x="115" y="3"/>
                    <a:pt x="124" y="1"/>
                  </a:cubicBezTo>
                  <a:cubicBezTo>
                    <a:pt x="126" y="0"/>
                    <a:pt x="129" y="0"/>
                    <a:pt x="131" y="0"/>
                  </a:cubicBezTo>
                  <a:cubicBezTo>
                    <a:pt x="137" y="0"/>
                    <a:pt x="143" y="1"/>
                    <a:pt x="148" y="5"/>
                  </a:cubicBezTo>
                  <a:cubicBezTo>
                    <a:pt x="151" y="7"/>
                    <a:pt x="153" y="11"/>
                    <a:pt x="153" y="16"/>
                  </a:cubicBezTo>
                  <a:cubicBezTo>
                    <a:pt x="153" y="20"/>
                    <a:pt x="151" y="24"/>
                    <a:pt x="148" y="27"/>
                  </a:cubicBezTo>
                  <a:cubicBezTo>
                    <a:pt x="159" y="19"/>
                    <a:pt x="172" y="15"/>
                    <a:pt x="185" y="15"/>
                  </a:cubicBezTo>
                  <a:cubicBezTo>
                    <a:pt x="187" y="15"/>
                    <a:pt x="188" y="15"/>
                    <a:pt x="189" y="15"/>
                  </a:cubicBezTo>
                  <a:cubicBezTo>
                    <a:pt x="203" y="18"/>
                    <a:pt x="214" y="37"/>
                    <a:pt x="204" y="47"/>
                  </a:cubicBezTo>
                  <a:cubicBezTo>
                    <a:pt x="199" y="54"/>
                    <a:pt x="187" y="54"/>
                    <a:pt x="181" y="60"/>
                  </a:cubicBezTo>
                  <a:cubicBezTo>
                    <a:pt x="171" y="70"/>
                    <a:pt x="176" y="89"/>
                    <a:pt x="169" y="102"/>
                  </a:cubicBezTo>
                  <a:cubicBezTo>
                    <a:pt x="165" y="109"/>
                    <a:pt x="160" y="115"/>
                    <a:pt x="153" y="119"/>
                  </a:cubicBezTo>
                  <a:cubicBezTo>
                    <a:pt x="133" y="135"/>
                    <a:pt x="112" y="149"/>
                    <a:pt x="89" y="160"/>
                  </a:cubicBezTo>
                  <a:cubicBezTo>
                    <a:pt x="73" y="169"/>
                    <a:pt x="54" y="173"/>
                    <a:pt x="35" y="173"/>
                  </a:cubicBezTo>
                  <a:cubicBezTo>
                    <a:pt x="28" y="173"/>
                    <a:pt x="22" y="173"/>
                    <a:pt x="15" y="172"/>
                  </a:cubicBezTo>
                  <a:lnTo>
                    <a:pt x="0" y="97"/>
                  </a:ln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064">
              <a:extLst>
                <a:ext uri="{FF2B5EF4-FFF2-40B4-BE49-F238E27FC236}">
                  <a16:creationId xmlns:a16="http://schemas.microsoft.com/office/drawing/2014/main" id="{E9569BB2-C69D-ACD9-004F-AFE696EF4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8838" y="4068764"/>
              <a:ext cx="79375" cy="68263"/>
            </a:xfrm>
            <a:custGeom>
              <a:avLst/>
              <a:gdLst>
                <a:gd name="T0" fmla="*/ 0 w 241"/>
                <a:gd name="T1" fmla="*/ 2 h 207"/>
                <a:gd name="T2" fmla="*/ 76 w 241"/>
                <a:gd name="T3" fmla="*/ 29 h 207"/>
                <a:gd name="T4" fmla="*/ 143 w 241"/>
                <a:gd name="T5" fmla="*/ 14 h 207"/>
                <a:gd name="T6" fmla="*/ 200 w 241"/>
                <a:gd name="T7" fmla="*/ 124 h 207"/>
                <a:gd name="T8" fmla="*/ 129 w 241"/>
                <a:gd name="T9" fmla="*/ 173 h 207"/>
                <a:gd name="T10" fmla="*/ 38 w 241"/>
                <a:gd name="T11" fmla="*/ 207 h 207"/>
                <a:gd name="T12" fmla="*/ 0 w 241"/>
                <a:gd name="T13" fmla="*/ 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07">
                  <a:moveTo>
                    <a:pt x="0" y="2"/>
                  </a:moveTo>
                  <a:cubicBezTo>
                    <a:pt x="22" y="19"/>
                    <a:pt x="49" y="28"/>
                    <a:pt x="76" y="29"/>
                  </a:cubicBezTo>
                  <a:cubicBezTo>
                    <a:pt x="99" y="27"/>
                    <a:pt x="122" y="22"/>
                    <a:pt x="143" y="14"/>
                  </a:cubicBezTo>
                  <a:cubicBezTo>
                    <a:pt x="200" y="0"/>
                    <a:pt x="241" y="77"/>
                    <a:pt x="200" y="124"/>
                  </a:cubicBezTo>
                  <a:cubicBezTo>
                    <a:pt x="178" y="142"/>
                    <a:pt x="155" y="159"/>
                    <a:pt x="129" y="173"/>
                  </a:cubicBezTo>
                  <a:cubicBezTo>
                    <a:pt x="101" y="190"/>
                    <a:pt x="72" y="207"/>
                    <a:pt x="38" y="20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008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065">
              <a:extLst>
                <a:ext uri="{FF2B5EF4-FFF2-40B4-BE49-F238E27FC236}">
                  <a16:creationId xmlns:a16="http://schemas.microsoft.com/office/drawing/2014/main" id="{D99625D2-CE25-1F57-CEE4-0BF8D3CB4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9463" y="3962401"/>
              <a:ext cx="114300" cy="176213"/>
            </a:xfrm>
            <a:custGeom>
              <a:avLst/>
              <a:gdLst>
                <a:gd name="T0" fmla="*/ 212 w 347"/>
                <a:gd name="T1" fmla="*/ 168 h 524"/>
                <a:gd name="T2" fmla="*/ 255 w 347"/>
                <a:gd name="T3" fmla="*/ 293 h 524"/>
                <a:gd name="T4" fmla="*/ 324 w 347"/>
                <a:gd name="T5" fmla="*/ 402 h 524"/>
                <a:gd name="T6" fmla="*/ 333 w 347"/>
                <a:gd name="T7" fmla="*/ 490 h 524"/>
                <a:gd name="T8" fmla="*/ 271 w 347"/>
                <a:gd name="T9" fmla="*/ 524 h 524"/>
                <a:gd name="T10" fmla="*/ 258 w 347"/>
                <a:gd name="T11" fmla="*/ 523 h 524"/>
                <a:gd name="T12" fmla="*/ 0 w 347"/>
                <a:gd name="T13" fmla="*/ 258 h 524"/>
                <a:gd name="T14" fmla="*/ 17 w 347"/>
                <a:gd name="T15" fmla="*/ 111 h 524"/>
                <a:gd name="T16" fmla="*/ 87 w 347"/>
                <a:gd name="T17" fmla="*/ 14 h 524"/>
                <a:gd name="T18" fmla="*/ 212 w 347"/>
                <a:gd name="T19" fmla="*/ 168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7" h="524">
                  <a:moveTo>
                    <a:pt x="212" y="168"/>
                  </a:moveTo>
                  <a:cubicBezTo>
                    <a:pt x="233" y="203"/>
                    <a:pt x="229" y="262"/>
                    <a:pt x="255" y="293"/>
                  </a:cubicBezTo>
                  <a:cubicBezTo>
                    <a:pt x="284" y="325"/>
                    <a:pt x="307" y="362"/>
                    <a:pt x="324" y="402"/>
                  </a:cubicBezTo>
                  <a:cubicBezTo>
                    <a:pt x="335" y="430"/>
                    <a:pt x="347" y="463"/>
                    <a:pt x="333" y="490"/>
                  </a:cubicBezTo>
                  <a:cubicBezTo>
                    <a:pt x="319" y="512"/>
                    <a:pt x="296" y="524"/>
                    <a:pt x="271" y="524"/>
                  </a:cubicBezTo>
                  <a:cubicBezTo>
                    <a:pt x="267" y="524"/>
                    <a:pt x="262" y="524"/>
                    <a:pt x="258" y="523"/>
                  </a:cubicBezTo>
                  <a:cubicBezTo>
                    <a:pt x="153" y="493"/>
                    <a:pt x="104" y="313"/>
                    <a:pt x="0" y="258"/>
                  </a:cubicBezTo>
                  <a:cubicBezTo>
                    <a:pt x="3" y="209"/>
                    <a:pt x="9" y="160"/>
                    <a:pt x="17" y="111"/>
                  </a:cubicBezTo>
                  <a:cubicBezTo>
                    <a:pt x="25" y="67"/>
                    <a:pt x="29" y="0"/>
                    <a:pt x="87" y="14"/>
                  </a:cubicBezTo>
                  <a:cubicBezTo>
                    <a:pt x="176" y="31"/>
                    <a:pt x="193" y="135"/>
                    <a:pt x="212" y="168"/>
                  </a:cubicBezTo>
                  <a:close/>
                </a:path>
              </a:pathLst>
            </a:custGeom>
            <a:solidFill>
              <a:srgbClr val="008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225">
              <a:extLst>
                <a:ext uri="{FF2B5EF4-FFF2-40B4-BE49-F238E27FC236}">
                  <a16:creationId xmlns:a16="http://schemas.microsoft.com/office/drawing/2014/main" id="{7D6F3B8A-E77D-2394-2F34-3562E17F3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0650" y="3806826"/>
              <a:ext cx="201612" cy="365125"/>
            </a:xfrm>
            <a:custGeom>
              <a:avLst/>
              <a:gdLst>
                <a:gd name="T0" fmla="*/ 377 w 605"/>
                <a:gd name="T1" fmla="*/ 245 h 1084"/>
                <a:gd name="T2" fmla="*/ 601 w 605"/>
                <a:gd name="T3" fmla="*/ 21 h 1084"/>
                <a:gd name="T4" fmla="*/ 605 w 605"/>
                <a:gd name="T5" fmla="*/ 12 h 1084"/>
                <a:gd name="T6" fmla="*/ 593 w 605"/>
                <a:gd name="T7" fmla="*/ 0 h 1084"/>
                <a:gd name="T8" fmla="*/ 586 w 605"/>
                <a:gd name="T9" fmla="*/ 2 h 1084"/>
                <a:gd name="T10" fmla="*/ 413 w 605"/>
                <a:gd name="T11" fmla="*/ 111 h 1084"/>
                <a:gd name="T12" fmla="*/ 362 w 605"/>
                <a:gd name="T13" fmla="*/ 181 h 1084"/>
                <a:gd name="T14" fmla="*/ 350 w 605"/>
                <a:gd name="T15" fmla="*/ 225 h 1084"/>
                <a:gd name="T16" fmla="*/ 348 w 605"/>
                <a:gd name="T17" fmla="*/ 225 h 1084"/>
                <a:gd name="T18" fmla="*/ 323 w 605"/>
                <a:gd name="T19" fmla="*/ 238 h 1084"/>
                <a:gd name="T20" fmla="*/ 16 w 605"/>
                <a:gd name="T21" fmla="*/ 155 h 1084"/>
                <a:gd name="T22" fmla="*/ 12 w 605"/>
                <a:gd name="T23" fmla="*/ 155 h 1084"/>
                <a:gd name="T24" fmla="*/ 0 w 605"/>
                <a:gd name="T25" fmla="*/ 167 h 1084"/>
                <a:gd name="T26" fmla="*/ 8 w 605"/>
                <a:gd name="T27" fmla="*/ 178 h 1084"/>
                <a:gd name="T28" fmla="*/ 188 w 605"/>
                <a:gd name="T29" fmla="*/ 274 h 1084"/>
                <a:gd name="T30" fmla="*/ 244 w 605"/>
                <a:gd name="T31" fmla="*/ 287 h 1084"/>
                <a:gd name="T32" fmla="*/ 274 w 605"/>
                <a:gd name="T33" fmla="*/ 283 h 1084"/>
                <a:gd name="T34" fmla="*/ 274 w 605"/>
                <a:gd name="T35" fmla="*/ 283 h 1084"/>
                <a:gd name="T36" fmla="*/ 321 w 605"/>
                <a:gd name="T37" fmla="*/ 271 h 1084"/>
                <a:gd name="T38" fmla="*/ 329 w 605"/>
                <a:gd name="T39" fmla="*/ 280 h 1084"/>
                <a:gd name="T40" fmla="*/ 312 w 605"/>
                <a:gd name="T41" fmla="*/ 1012 h 1084"/>
                <a:gd name="T42" fmla="*/ 271 w 605"/>
                <a:gd name="T43" fmla="*/ 1046 h 1084"/>
                <a:gd name="T44" fmla="*/ 348 w 605"/>
                <a:gd name="T45" fmla="*/ 1084 h 1084"/>
                <a:gd name="T46" fmla="*/ 425 w 605"/>
                <a:gd name="T47" fmla="*/ 1046 h 1084"/>
                <a:gd name="T48" fmla="*/ 383 w 605"/>
                <a:gd name="T49" fmla="*/ 1012 h 1084"/>
                <a:gd name="T50" fmla="*/ 371 w 605"/>
                <a:gd name="T51" fmla="*/ 431 h 1084"/>
                <a:gd name="T52" fmla="*/ 331 w 605"/>
                <a:gd name="T53" fmla="*/ 282 h 1084"/>
                <a:gd name="T54" fmla="*/ 348 w 605"/>
                <a:gd name="T55" fmla="*/ 287 h 1084"/>
                <a:gd name="T56" fmla="*/ 350 w 605"/>
                <a:gd name="T57" fmla="*/ 287 h 1084"/>
                <a:gd name="T58" fmla="*/ 432 w 605"/>
                <a:gd name="T59" fmla="*/ 596 h 1084"/>
                <a:gd name="T60" fmla="*/ 444 w 605"/>
                <a:gd name="T61" fmla="*/ 604 h 1084"/>
                <a:gd name="T62" fmla="*/ 456 w 605"/>
                <a:gd name="T63" fmla="*/ 592 h 1084"/>
                <a:gd name="T64" fmla="*/ 448 w 605"/>
                <a:gd name="T65" fmla="*/ 388 h 1084"/>
                <a:gd name="T66" fmla="*/ 414 w 605"/>
                <a:gd name="T67" fmla="*/ 309 h 1084"/>
                <a:gd name="T68" fmla="*/ 414 w 605"/>
                <a:gd name="T69" fmla="*/ 309 h 1084"/>
                <a:gd name="T70" fmla="*/ 376 w 605"/>
                <a:gd name="T71" fmla="*/ 270 h 1084"/>
                <a:gd name="T72" fmla="*/ 379 w 605"/>
                <a:gd name="T73" fmla="*/ 256 h 1084"/>
                <a:gd name="T74" fmla="*/ 377 w 605"/>
                <a:gd name="T75" fmla="*/ 245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5" h="1084">
                  <a:moveTo>
                    <a:pt x="377" y="245"/>
                  </a:moveTo>
                  <a:lnTo>
                    <a:pt x="601" y="21"/>
                  </a:lnTo>
                  <a:cubicBezTo>
                    <a:pt x="604" y="19"/>
                    <a:pt x="605" y="16"/>
                    <a:pt x="605" y="12"/>
                  </a:cubicBezTo>
                  <a:cubicBezTo>
                    <a:pt x="605" y="6"/>
                    <a:pt x="600" y="0"/>
                    <a:pt x="593" y="0"/>
                  </a:cubicBezTo>
                  <a:cubicBezTo>
                    <a:pt x="591" y="0"/>
                    <a:pt x="588" y="1"/>
                    <a:pt x="586" y="2"/>
                  </a:cubicBezTo>
                  <a:lnTo>
                    <a:pt x="413" y="111"/>
                  </a:lnTo>
                  <a:cubicBezTo>
                    <a:pt x="388" y="127"/>
                    <a:pt x="369" y="152"/>
                    <a:pt x="362" y="181"/>
                  </a:cubicBezTo>
                  <a:lnTo>
                    <a:pt x="350" y="225"/>
                  </a:lnTo>
                  <a:lnTo>
                    <a:pt x="348" y="225"/>
                  </a:lnTo>
                  <a:cubicBezTo>
                    <a:pt x="338" y="225"/>
                    <a:pt x="329" y="230"/>
                    <a:pt x="323" y="238"/>
                  </a:cubicBezTo>
                  <a:lnTo>
                    <a:pt x="16" y="155"/>
                  </a:lnTo>
                  <a:cubicBezTo>
                    <a:pt x="15" y="155"/>
                    <a:pt x="14" y="155"/>
                    <a:pt x="12" y="155"/>
                  </a:cubicBezTo>
                  <a:cubicBezTo>
                    <a:pt x="5" y="155"/>
                    <a:pt x="0" y="160"/>
                    <a:pt x="0" y="167"/>
                  </a:cubicBezTo>
                  <a:cubicBezTo>
                    <a:pt x="0" y="172"/>
                    <a:pt x="3" y="176"/>
                    <a:pt x="8" y="178"/>
                  </a:cubicBezTo>
                  <a:lnTo>
                    <a:pt x="188" y="274"/>
                  </a:lnTo>
                  <a:cubicBezTo>
                    <a:pt x="205" y="283"/>
                    <a:pt x="224" y="287"/>
                    <a:pt x="244" y="287"/>
                  </a:cubicBezTo>
                  <a:cubicBezTo>
                    <a:pt x="254" y="287"/>
                    <a:pt x="264" y="286"/>
                    <a:pt x="274" y="283"/>
                  </a:cubicBezTo>
                  <a:lnTo>
                    <a:pt x="274" y="283"/>
                  </a:lnTo>
                  <a:lnTo>
                    <a:pt x="321" y="271"/>
                  </a:lnTo>
                  <a:cubicBezTo>
                    <a:pt x="323" y="275"/>
                    <a:pt x="325" y="278"/>
                    <a:pt x="329" y="280"/>
                  </a:cubicBezTo>
                  <a:lnTo>
                    <a:pt x="312" y="1012"/>
                  </a:lnTo>
                  <a:cubicBezTo>
                    <a:pt x="288" y="1019"/>
                    <a:pt x="271" y="1031"/>
                    <a:pt x="271" y="1046"/>
                  </a:cubicBezTo>
                  <a:cubicBezTo>
                    <a:pt x="271" y="1067"/>
                    <a:pt x="306" y="1084"/>
                    <a:pt x="348" y="1084"/>
                  </a:cubicBezTo>
                  <a:cubicBezTo>
                    <a:pt x="391" y="1084"/>
                    <a:pt x="425" y="1067"/>
                    <a:pt x="425" y="1046"/>
                  </a:cubicBezTo>
                  <a:cubicBezTo>
                    <a:pt x="425" y="1031"/>
                    <a:pt x="408" y="1019"/>
                    <a:pt x="383" y="1012"/>
                  </a:cubicBezTo>
                  <a:lnTo>
                    <a:pt x="371" y="431"/>
                  </a:lnTo>
                  <a:lnTo>
                    <a:pt x="331" y="282"/>
                  </a:lnTo>
                  <a:cubicBezTo>
                    <a:pt x="336" y="285"/>
                    <a:pt x="342" y="287"/>
                    <a:pt x="348" y="287"/>
                  </a:cubicBezTo>
                  <a:lnTo>
                    <a:pt x="350" y="287"/>
                  </a:lnTo>
                  <a:lnTo>
                    <a:pt x="432" y="596"/>
                  </a:lnTo>
                  <a:cubicBezTo>
                    <a:pt x="434" y="601"/>
                    <a:pt x="439" y="604"/>
                    <a:pt x="444" y="604"/>
                  </a:cubicBezTo>
                  <a:cubicBezTo>
                    <a:pt x="451" y="604"/>
                    <a:pt x="456" y="599"/>
                    <a:pt x="456" y="592"/>
                  </a:cubicBezTo>
                  <a:lnTo>
                    <a:pt x="448" y="388"/>
                  </a:lnTo>
                  <a:cubicBezTo>
                    <a:pt x="447" y="358"/>
                    <a:pt x="435" y="330"/>
                    <a:pt x="414" y="309"/>
                  </a:cubicBezTo>
                  <a:lnTo>
                    <a:pt x="414" y="309"/>
                  </a:lnTo>
                  <a:lnTo>
                    <a:pt x="376" y="270"/>
                  </a:lnTo>
                  <a:cubicBezTo>
                    <a:pt x="378" y="266"/>
                    <a:pt x="379" y="261"/>
                    <a:pt x="379" y="256"/>
                  </a:cubicBezTo>
                  <a:cubicBezTo>
                    <a:pt x="379" y="252"/>
                    <a:pt x="379" y="248"/>
                    <a:pt x="377" y="2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" name="Oval 32">
            <a:hlinkClick r:id="rId2" action="ppaction://hlinksldjump"/>
            <a:extLst>
              <a:ext uri="{FF2B5EF4-FFF2-40B4-BE49-F238E27FC236}">
                <a16:creationId xmlns:a16="http://schemas.microsoft.com/office/drawing/2014/main" id="{D6B2009E-0718-413A-AEB2-E04FEC8ED4C3}"/>
              </a:ext>
            </a:extLst>
          </p:cNvPr>
          <p:cNvSpPr/>
          <p:nvPr/>
        </p:nvSpPr>
        <p:spPr>
          <a:xfrm>
            <a:off x="9384310" y="820816"/>
            <a:ext cx="128979" cy="12897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34" name="Oval 33">
            <a:hlinkClick r:id="rId3" action="ppaction://hlinksldjump"/>
            <a:extLst>
              <a:ext uri="{FF2B5EF4-FFF2-40B4-BE49-F238E27FC236}">
                <a16:creationId xmlns:a16="http://schemas.microsoft.com/office/drawing/2014/main" id="{550244DC-594E-4C09-BD60-62C4B4A041A7}"/>
              </a:ext>
            </a:extLst>
          </p:cNvPr>
          <p:cNvSpPr/>
          <p:nvPr/>
        </p:nvSpPr>
        <p:spPr>
          <a:xfrm>
            <a:off x="9384310" y="1983052"/>
            <a:ext cx="128979" cy="128979"/>
          </a:xfrm>
          <a:prstGeom prst="ellipse">
            <a:avLst/>
          </a:prstGeom>
          <a:solidFill>
            <a:srgbClr val="008CB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5" name="Oval 34">
            <a:hlinkClick r:id="rId2" action="ppaction://hlinksldjump"/>
            <a:extLst>
              <a:ext uri="{FF2B5EF4-FFF2-40B4-BE49-F238E27FC236}">
                <a16:creationId xmlns:a16="http://schemas.microsoft.com/office/drawing/2014/main" id="{B3CB969B-036D-498F-B044-2DCC571EF1E4}"/>
              </a:ext>
            </a:extLst>
          </p:cNvPr>
          <p:cNvSpPr/>
          <p:nvPr/>
        </p:nvSpPr>
        <p:spPr>
          <a:xfrm>
            <a:off x="9384310" y="823197"/>
            <a:ext cx="128979" cy="128979"/>
          </a:xfrm>
          <a:prstGeom prst="ellipse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6" name="Oval 35">
            <a:hlinkClick r:id="rId4" action="ppaction://hlinksldjump"/>
            <a:extLst>
              <a:ext uri="{FF2B5EF4-FFF2-40B4-BE49-F238E27FC236}">
                <a16:creationId xmlns:a16="http://schemas.microsoft.com/office/drawing/2014/main" id="{CAF27CBC-0BD5-47CC-9F7B-E0D0B28C58C9}"/>
              </a:ext>
            </a:extLst>
          </p:cNvPr>
          <p:cNvSpPr/>
          <p:nvPr/>
        </p:nvSpPr>
        <p:spPr>
          <a:xfrm>
            <a:off x="9384310" y="1402303"/>
            <a:ext cx="128979" cy="128979"/>
          </a:xfrm>
          <a:prstGeom prst="ellipse">
            <a:avLst/>
          </a:prstGeom>
          <a:solidFill>
            <a:srgbClr val="1C356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7" name="Oval 36">
            <a:hlinkClick r:id="rId5" action="ppaction://hlinksldjump"/>
            <a:extLst>
              <a:ext uri="{FF2B5EF4-FFF2-40B4-BE49-F238E27FC236}">
                <a16:creationId xmlns:a16="http://schemas.microsoft.com/office/drawing/2014/main" id="{86477D82-848E-4F77-B7D3-FC9BD72D836C}"/>
              </a:ext>
            </a:extLst>
          </p:cNvPr>
          <p:cNvSpPr/>
          <p:nvPr/>
        </p:nvSpPr>
        <p:spPr>
          <a:xfrm>
            <a:off x="9384310" y="2563074"/>
            <a:ext cx="128979" cy="128979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8" name="Oval 37">
            <a:hlinkClick r:id="rId6" action="ppaction://hlinksldjump"/>
            <a:extLst>
              <a:ext uri="{FF2B5EF4-FFF2-40B4-BE49-F238E27FC236}">
                <a16:creationId xmlns:a16="http://schemas.microsoft.com/office/drawing/2014/main" id="{CBF7159F-6F71-4E6D-AF7D-CAA05D94033D}"/>
              </a:ext>
            </a:extLst>
          </p:cNvPr>
          <p:cNvSpPr/>
          <p:nvPr/>
        </p:nvSpPr>
        <p:spPr>
          <a:xfrm>
            <a:off x="9384310" y="4302666"/>
            <a:ext cx="128979" cy="128979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hlinkClick r:id="rId7" action="ppaction://hlinksldjump"/>
            <a:extLst>
              <a:ext uri="{FF2B5EF4-FFF2-40B4-BE49-F238E27FC236}">
                <a16:creationId xmlns:a16="http://schemas.microsoft.com/office/drawing/2014/main" id="{62EAD5DA-01AD-45C3-B7E3-22F5E55B73EC}"/>
              </a:ext>
            </a:extLst>
          </p:cNvPr>
          <p:cNvSpPr/>
          <p:nvPr/>
        </p:nvSpPr>
        <p:spPr>
          <a:xfrm>
            <a:off x="9384310" y="3720774"/>
            <a:ext cx="128979" cy="128979"/>
          </a:xfrm>
          <a:prstGeom prst="ellipse">
            <a:avLst/>
          </a:prstGeom>
          <a:solidFill>
            <a:srgbClr val="6AB24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hlinkClick r:id="rId8" action="ppaction://hlinksldjump"/>
            <a:extLst>
              <a:ext uri="{FF2B5EF4-FFF2-40B4-BE49-F238E27FC236}">
                <a16:creationId xmlns:a16="http://schemas.microsoft.com/office/drawing/2014/main" id="{E7E3E44A-9625-445F-8077-2612107499CC}"/>
              </a:ext>
            </a:extLst>
          </p:cNvPr>
          <p:cNvSpPr/>
          <p:nvPr/>
        </p:nvSpPr>
        <p:spPr>
          <a:xfrm>
            <a:off x="9384310" y="3144004"/>
            <a:ext cx="128979" cy="128979"/>
          </a:xfrm>
          <a:prstGeom prst="ellipse">
            <a:avLst/>
          </a:prstGeom>
          <a:solidFill>
            <a:srgbClr val="03884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hlinkClick r:id="rId9" action="ppaction://hlinksldjump"/>
            <a:extLst>
              <a:ext uri="{FF2B5EF4-FFF2-40B4-BE49-F238E27FC236}">
                <a16:creationId xmlns:a16="http://schemas.microsoft.com/office/drawing/2014/main" id="{1912DAD1-008D-47E5-9544-2D53DC8BC063}"/>
              </a:ext>
            </a:extLst>
          </p:cNvPr>
          <p:cNvSpPr/>
          <p:nvPr/>
        </p:nvSpPr>
        <p:spPr>
          <a:xfrm>
            <a:off x="9384310" y="4881778"/>
            <a:ext cx="128979" cy="128979"/>
          </a:xfrm>
          <a:prstGeom prst="ellipse">
            <a:avLst/>
          </a:prstGeom>
          <a:solidFill>
            <a:srgbClr val="F195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hlinkClick r:id="rId10" action="ppaction://hlinksldjump"/>
            <a:extLst>
              <a:ext uri="{FF2B5EF4-FFF2-40B4-BE49-F238E27FC236}">
                <a16:creationId xmlns:a16="http://schemas.microsoft.com/office/drawing/2014/main" id="{80B40060-FA3B-4EF2-833F-29F6DA64B8B2}"/>
              </a:ext>
            </a:extLst>
          </p:cNvPr>
          <p:cNvSpPr/>
          <p:nvPr/>
        </p:nvSpPr>
        <p:spPr>
          <a:xfrm>
            <a:off x="9384310" y="5463066"/>
            <a:ext cx="128979" cy="128979"/>
          </a:xfrm>
          <a:prstGeom prst="ellipse">
            <a:avLst/>
          </a:prstGeom>
          <a:solidFill>
            <a:srgbClr val="F8A92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6FB6E90-639F-43E4-AB30-2602D1582DA0}"/>
              </a:ext>
            </a:extLst>
          </p:cNvPr>
          <p:cNvGrpSpPr/>
          <p:nvPr/>
        </p:nvGrpSpPr>
        <p:grpSpPr>
          <a:xfrm>
            <a:off x="9597323" y="3065434"/>
            <a:ext cx="146522" cy="280390"/>
            <a:chOff x="5545138" y="625475"/>
            <a:chExt cx="1489075" cy="2849563"/>
          </a:xfrm>
        </p:grpSpPr>
        <p:sp>
          <p:nvSpPr>
            <p:cNvPr id="44" name="Freeform 117">
              <a:extLst>
                <a:ext uri="{FF2B5EF4-FFF2-40B4-BE49-F238E27FC236}">
                  <a16:creationId xmlns:a16="http://schemas.microsoft.com/office/drawing/2014/main" id="{FD9295A9-3F4A-4A23-BE58-AC38981E1C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625475"/>
              <a:ext cx="1243013" cy="1697038"/>
            </a:xfrm>
            <a:custGeom>
              <a:avLst/>
              <a:gdLst>
                <a:gd name="T0" fmla="*/ 2278 w 4249"/>
                <a:gd name="T1" fmla="*/ 5744 h 5744"/>
                <a:gd name="T2" fmla="*/ 0 w 4249"/>
                <a:gd name="T3" fmla="*/ 5744 h 5744"/>
                <a:gd name="T4" fmla="*/ 4249 w 4249"/>
                <a:gd name="T5" fmla="*/ 0 h 5744"/>
                <a:gd name="T6" fmla="*/ 2603 w 4249"/>
                <a:gd name="T7" fmla="*/ 4796 h 5744"/>
                <a:gd name="T8" fmla="*/ 2278 w 4249"/>
                <a:gd name="T9" fmla="*/ 5744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2278" y="5744"/>
                  </a:moveTo>
                  <a:lnTo>
                    <a:pt x="0" y="5744"/>
                  </a:lnTo>
                  <a:lnTo>
                    <a:pt x="4249" y="0"/>
                  </a:lnTo>
                  <a:lnTo>
                    <a:pt x="2603" y="4796"/>
                  </a:lnTo>
                  <a:lnTo>
                    <a:pt x="2278" y="5744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20">
              <a:extLst>
                <a:ext uri="{FF2B5EF4-FFF2-40B4-BE49-F238E27FC236}">
                  <a16:creationId xmlns:a16="http://schemas.microsoft.com/office/drawing/2014/main" id="{51105CDF-8033-42F7-A3AD-017E3BE01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1779588"/>
              <a:ext cx="1243013" cy="1695450"/>
            </a:xfrm>
            <a:custGeom>
              <a:avLst/>
              <a:gdLst>
                <a:gd name="T0" fmla="*/ 1972 w 4249"/>
                <a:gd name="T1" fmla="*/ 0 h 5744"/>
                <a:gd name="T2" fmla="*/ 4249 w 4249"/>
                <a:gd name="T3" fmla="*/ 0 h 5744"/>
                <a:gd name="T4" fmla="*/ 0 w 4249"/>
                <a:gd name="T5" fmla="*/ 5744 h 5744"/>
                <a:gd name="T6" fmla="*/ 1646 w 4249"/>
                <a:gd name="T7" fmla="*/ 948 h 5744"/>
                <a:gd name="T8" fmla="*/ 1972 w 4249"/>
                <a:gd name="T9" fmla="*/ 0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1972" y="0"/>
                  </a:moveTo>
                  <a:lnTo>
                    <a:pt x="4249" y="0"/>
                  </a:lnTo>
                  <a:lnTo>
                    <a:pt x="0" y="5744"/>
                  </a:lnTo>
                  <a:lnTo>
                    <a:pt x="1646" y="948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7864038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88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B1B265A-05D2-3FBD-CB97-2BDB3E5A4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Desenvolvimento de </a:t>
            </a:r>
            <a:r>
              <a:rPr lang="en-GB" dirty="0" err="1"/>
              <a:t>uma</a:t>
            </a:r>
            <a:r>
              <a:rPr lang="en-GB" dirty="0"/>
              <a:t> </a:t>
            </a:r>
            <a:r>
              <a:rPr lang="en-GB" dirty="0" err="1"/>
              <a:t>referência</a:t>
            </a:r>
            <a:r>
              <a:rPr lang="en-GB" dirty="0"/>
              <a:t> de base do EAP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7AE54EE-349B-A239-2636-C7E2621990C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GB" dirty="0" err="1"/>
              <a:t>Módulo</a:t>
            </a:r>
            <a:r>
              <a:rPr lang="en-GB" dirty="0"/>
              <a:t> 4 - </a:t>
            </a:r>
            <a:r>
              <a:rPr lang="pt-BR" dirty="0"/>
              <a:t>Desenvolvimento de uma referência de base do EAP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4237E46-2723-31CC-027C-FB065CFB2D0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273890" y="1836145"/>
            <a:ext cx="3962390" cy="4510087"/>
          </a:xfrm>
          <a:prstGeom prst="roundRect">
            <a:avLst>
              <a:gd name="adj" fmla="val 2406"/>
            </a:avLst>
          </a:prstGeom>
          <a:noFill/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388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Objetivos do módulo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388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Elaborar uma definição de EAP em sua área de governo local que seja fácil de </a:t>
            </a:r>
            <a:b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388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388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fácil de comunicar e entender entre </a:t>
            </a:r>
            <a:b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388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388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uma diversidade de partes interessadas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2DAEC8-286F-8688-1FCD-CA42B4EF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t>61</a:t>
            </a:fld>
            <a:endParaRPr lang="en-US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1689E437-0418-9986-3AE8-61C971DD2633}"/>
              </a:ext>
            </a:extLst>
          </p:cNvPr>
          <p:cNvSpPr txBox="1">
            <a:spLocks/>
          </p:cNvSpPr>
          <p:nvPr/>
        </p:nvSpPr>
        <p:spPr>
          <a:xfrm>
            <a:off x="685801" y="1828800"/>
            <a:ext cx="3962399" cy="4348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400" b="1" kern="120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 sz="1200" b="0" dirty="0">
                <a:solidFill>
                  <a:schemeClr val="bg1"/>
                </a:solidFill>
              </a:rPr>
              <a:t>Os módulos </a:t>
            </a:r>
            <a:r>
              <a:rPr lang="en-GB" sz="1200" b="0" dirty="0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 </a:t>
            </a:r>
            <a:r>
              <a:rPr lang="en-GB" sz="1200" b="0" dirty="0">
                <a:solidFill>
                  <a:schemeClr val="bg1"/>
                </a:solidFill>
              </a:rPr>
              <a:t>e </a:t>
            </a:r>
            <a:r>
              <a:rPr lang="en-GB" sz="1200" b="0" dirty="0">
                <a:solidFill>
                  <a:schemeClr val="bg1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 reúnem </a:t>
            </a:r>
            <a:r>
              <a:rPr lang="en-GB" sz="1200" b="0" dirty="0">
                <a:solidFill>
                  <a:schemeClr val="bg1"/>
                </a:solidFill>
              </a:rPr>
              <a:t>diferentes perspectivas sobre EAP e permitem que as cidades e os governos locais desenvolvam sua compreensão das questões contextuais.</a:t>
            </a:r>
          </a:p>
          <a:p>
            <a:pPr>
              <a:lnSpc>
                <a:spcPct val="120000"/>
              </a:lnSpc>
            </a:pPr>
            <a:r>
              <a:rPr lang="en-GB" sz="1200" b="0" dirty="0">
                <a:solidFill>
                  <a:schemeClr val="bg1"/>
                </a:solidFill>
              </a:rPr>
              <a:t>É importante desenvolver e compreender a linha de base EAP específica de seu governo local, pois essa linha de base apresentará o contexto local de acesso à energia e pobreza. Ela fornece uma maneira de comparar o "antes" e o "depois". Essa primeira etapa possibilitará o planejamento de intervenções apropriadas para os governos locais.</a:t>
            </a:r>
          </a:p>
        </p:txBody>
      </p:sp>
      <p:sp>
        <p:nvSpPr>
          <p:cNvPr id="17" name="Oval 16">
            <a:hlinkClick r:id="rId5" action="ppaction://hlinksldjump"/>
            <a:extLst>
              <a:ext uri="{FF2B5EF4-FFF2-40B4-BE49-F238E27FC236}">
                <a16:creationId xmlns:a16="http://schemas.microsoft.com/office/drawing/2014/main" id="{4DE4A73E-942C-4579-ACC3-4A992E24793F}"/>
              </a:ext>
            </a:extLst>
          </p:cNvPr>
          <p:cNvSpPr/>
          <p:nvPr/>
        </p:nvSpPr>
        <p:spPr>
          <a:xfrm>
            <a:off x="9384310" y="820816"/>
            <a:ext cx="128979" cy="12897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18" name="Oval 17">
            <a:hlinkClick r:id="rId3" action="ppaction://hlinksldjump"/>
            <a:extLst>
              <a:ext uri="{FF2B5EF4-FFF2-40B4-BE49-F238E27FC236}">
                <a16:creationId xmlns:a16="http://schemas.microsoft.com/office/drawing/2014/main" id="{AB6B1F5B-DAB8-4C74-829B-12DD37AA0F3E}"/>
              </a:ext>
            </a:extLst>
          </p:cNvPr>
          <p:cNvSpPr/>
          <p:nvPr/>
        </p:nvSpPr>
        <p:spPr>
          <a:xfrm>
            <a:off x="9384310" y="1983052"/>
            <a:ext cx="128979" cy="128979"/>
          </a:xfrm>
          <a:prstGeom prst="ellipse">
            <a:avLst/>
          </a:prstGeom>
          <a:solidFill>
            <a:srgbClr val="008CB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9" name="Oval 18">
            <a:hlinkClick r:id="rId5" action="ppaction://hlinksldjump"/>
            <a:extLst>
              <a:ext uri="{FF2B5EF4-FFF2-40B4-BE49-F238E27FC236}">
                <a16:creationId xmlns:a16="http://schemas.microsoft.com/office/drawing/2014/main" id="{35C625AF-44EC-4975-974A-91E9AD4E6368}"/>
              </a:ext>
            </a:extLst>
          </p:cNvPr>
          <p:cNvSpPr/>
          <p:nvPr/>
        </p:nvSpPr>
        <p:spPr>
          <a:xfrm>
            <a:off x="9384310" y="823197"/>
            <a:ext cx="128979" cy="128979"/>
          </a:xfrm>
          <a:prstGeom prst="ellipse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0" name="Oval 19">
            <a:hlinkClick r:id="rId6" action="ppaction://hlinksldjump"/>
            <a:extLst>
              <a:ext uri="{FF2B5EF4-FFF2-40B4-BE49-F238E27FC236}">
                <a16:creationId xmlns:a16="http://schemas.microsoft.com/office/drawing/2014/main" id="{21E06C64-7B6E-4F9A-B06C-B5BF9E438924}"/>
              </a:ext>
            </a:extLst>
          </p:cNvPr>
          <p:cNvSpPr/>
          <p:nvPr/>
        </p:nvSpPr>
        <p:spPr>
          <a:xfrm>
            <a:off x="9384310" y="1402303"/>
            <a:ext cx="128979" cy="128979"/>
          </a:xfrm>
          <a:prstGeom prst="ellipse">
            <a:avLst/>
          </a:prstGeom>
          <a:solidFill>
            <a:srgbClr val="1C356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1" name="Oval 20">
            <a:hlinkClick r:id="rId4" action="ppaction://hlinksldjump"/>
            <a:extLst>
              <a:ext uri="{FF2B5EF4-FFF2-40B4-BE49-F238E27FC236}">
                <a16:creationId xmlns:a16="http://schemas.microsoft.com/office/drawing/2014/main" id="{8EA8DF22-56B2-4FA9-8B43-47A4040D1695}"/>
              </a:ext>
            </a:extLst>
          </p:cNvPr>
          <p:cNvSpPr/>
          <p:nvPr/>
        </p:nvSpPr>
        <p:spPr>
          <a:xfrm>
            <a:off x="9384310" y="2563074"/>
            <a:ext cx="128979" cy="128979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7" name="Oval 26">
            <a:hlinkClick r:id="rId7" action="ppaction://hlinksldjump"/>
            <a:extLst>
              <a:ext uri="{FF2B5EF4-FFF2-40B4-BE49-F238E27FC236}">
                <a16:creationId xmlns:a16="http://schemas.microsoft.com/office/drawing/2014/main" id="{030641AB-BBBA-4C1E-8FEA-834989411CEC}"/>
              </a:ext>
            </a:extLst>
          </p:cNvPr>
          <p:cNvSpPr/>
          <p:nvPr/>
        </p:nvSpPr>
        <p:spPr>
          <a:xfrm>
            <a:off x="9384310" y="4302666"/>
            <a:ext cx="128979" cy="128979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hlinkClick r:id="rId8" action="ppaction://hlinksldjump"/>
            <a:extLst>
              <a:ext uri="{FF2B5EF4-FFF2-40B4-BE49-F238E27FC236}">
                <a16:creationId xmlns:a16="http://schemas.microsoft.com/office/drawing/2014/main" id="{C67911FE-A6E6-4E8C-9547-EA436EB77558}"/>
              </a:ext>
            </a:extLst>
          </p:cNvPr>
          <p:cNvSpPr/>
          <p:nvPr/>
        </p:nvSpPr>
        <p:spPr>
          <a:xfrm>
            <a:off x="9384310" y="3720774"/>
            <a:ext cx="128979" cy="128979"/>
          </a:xfrm>
          <a:prstGeom prst="ellipse">
            <a:avLst/>
          </a:prstGeom>
          <a:solidFill>
            <a:srgbClr val="6AB24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hlinkClick r:id="rId9" action="ppaction://hlinksldjump"/>
            <a:extLst>
              <a:ext uri="{FF2B5EF4-FFF2-40B4-BE49-F238E27FC236}">
                <a16:creationId xmlns:a16="http://schemas.microsoft.com/office/drawing/2014/main" id="{4E5373F4-3351-402D-A89A-24217B2E5614}"/>
              </a:ext>
            </a:extLst>
          </p:cNvPr>
          <p:cNvSpPr/>
          <p:nvPr/>
        </p:nvSpPr>
        <p:spPr>
          <a:xfrm>
            <a:off x="9384310" y="3144004"/>
            <a:ext cx="128979" cy="128979"/>
          </a:xfrm>
          <a:prstGeom prst="ellipse">
            <a:avLst/>
          </a:prstGeom>
          <a:solidFill>
            <a:srgbClr val="03884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hlinkClick r:id="rId10" action="ppaction://hlinksldjump"/>
            <a:extLst>
              <a:ext uri="{FF2B5EF4-FFF2-40B4-BE49-F238E27FC236}">
                <a16:creationId xmlns:a16="http://schemas.microsoft.com/office/drawing/2014/main" id="{D71B883D-DE0D-4A4E-A44E-1A44F70129C4}"/>
              </a:ext>
            </a:extLst>
          </p:cNvPr>
          <p:cNvSpPr/>
          <p:nvPr/>
        </p:nvSpPr>
        <p:spPr>
          <a:xfrm>
            <a:off x="9384310" y="4881778"/>
            <a:ext cx="128979" cy="128979"/>
          </a:xfrm>
          <a:prstGeom prst="ellipse">
            <a:avLst/>
          </a:prstGeom>
          <a:solidFill>
            <a:srgbClr val="F195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hlinkClick r:id="rId11" action="ppaction://hlinksldjump"/>
            <a:extLst>
              <a:ext uri="{FF2B5EF4-FFF2-40B4-BE49-F238E27FC236}">
                <a16:creationId xmlns:a16="http://schemas.microsoft.com/office/drawing/2014/main" id="{9533894F-2612-4059-A32D-4EC53C0054B9}"/>
              </a:ext>
            </a:extLst>
          </p:cNvPr>
          <p:cNvSpPr/>
          <p:nvPr/>
        </p:nvSpPr>
        <p:spPr>
          <a:xfrm>
            <a:off x="9384310" y="5463066"/>
            <a:ext cx="128979" cy="128979"/>
          </a:xfrm>
          <a:prstGeom prst="ellipse">
            <a:avLst/>
          </a:prstGeom>
          <a:solidFill>
            <a:srgbClr val="F8A92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B9BE80E-8579-47BB-B070-333FDB790DB6}"/>
              </a:ext>
            </a:extLst>
          </p:cNvPr>
          <p:cNvGrpSpPr/>
          <p:nvPr/>
        </p:nvGrpSpPr>
        <p:grpSpPr>
          <a:xfrm>
            <a:off x="9597323" y="3065434"/>
            <a:ext cx="146522" cy="280390"/>
            <a:chOff x="5545138" y="625475"/>
            <a:chExt cx="1489075" cy="2849563"/>
          </a:xfrm>
        </p:grpSpPr>
        <p:sp>
          <p:nvSpPr>
            <p:cNvPr id="33" name="Freeform 117">
              <a:extLst>
                <a:ext uri="{FF2B5EF4-FFF2-40B4-BE49-F238E27FC236}">
                  <a16:creationId xmlns:a16="http://schemas.microsoft.com/office/drawing/2014/main" id="{E49A0290-634A-4C47-9931-68E5B24EA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625475"/>
              <a:ext cx="1243013" cy="1697038"/>
            </a:xfrm>
            <a:custGeom>
              <a:avLst/>
              <a:gdLst>
                <a:gd name="T0" fmla="*/ 2278 w 4249"/>
                <a:gd name="T1" fmla="*/ 5744 h 5744"/>
                <a:gd name="T2" fmla="*/ 0 w 4249"/>
                <a:gd name="T3" fmla="*/ 5744 h 5744"/>
                <a:gd name="T4" fmla="*/ 4249 w 4249"/>
                <a:gd name="T5" fmla="*/ 0 h 5744"/>
                <a:gd name="T6" fmla="*/ 2603 w 4249"/>
                <a:gd name="T7" fmla="*/ 4796 h 5744"/>
                <a:gd name="T8" fmla="*/ 2278 w 4249"/>
                <a:gd name="T9" fmla="*/ 5744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2278" y="5744"/>
                  </a:moveTo>
                  <a:lnTo>
                    <a:pt x="0" y="5744"/>
                  </a:lnTo>
                  <a:lnTo>
                    <a:pt x="4249" y="0"/>
                  </a:lnTo>
                  <a:lnTo>
                    <a:pt x="2603" y="4796"/>
                  </a:lnTo>
                  <a:lnTo>
                    <a:pt x="2278" y="5744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20">
              <a:extLst>
                <a:ext uri="{FF2B5EF4-FFF2-40B4-BE49-F238E27FC236}">
                  <a16:creationId xmlns:a16="http://schemas.microsoft.com/office/drawing/2014/main" id="{CC684555-8393-4E36-BE98-F2FB8CB6E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1779588"/>
              <a:ext cx="1243013" cy="1695450"/>
            </a:xfrm>
            <a:custGeom>
              <a:avLst/>
              <a:gdLst>
                <a:gd name="T0" fmla="*/ 1972 w 4249"/>
                <a:gd name="T1" fmla="*/ 0 h 5744"/>
                <a:gd name="T2" fmla="*/ 4249 w 4249"/>
                <a:gd name="T3" fmla="*/ 0 h 5744"/>
                <a:gd name="T4" fmla="*/ 0 w 4249"/>
                <a:gd name="T5" fmla="*/ 5744 h 5744"/>
                <a:gd name="T6" fmla="*/ 1646 w 4249"/>
                <a:gd name="T7" fmla="*/ 948 h 5744"/>
                <a:gd name="T8" fmla="*/ 1972 w 4249"/>
                <a:gd name="T9" fmla="*/ 0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1972" y="0"/>
                  </a:moveTo>
                  <a:lnTo>
                    <a:pt x="4249" y="0"/>
                  </a:lnTo>
                  <a:lnTo>
                    <a:pt x="0" y="5744"/>
                  </a:lnTo>
                  <a:lnTo>
                    <a:pt x="1646" y="948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7691380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5B9A53-1485-DB50-EBFC-F595244A0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GB" sz="1200" b="0" dirty="0">
                <a:solidFill>
                  <a:schemeClr val="tx1"/>
                </a:solidFill>
              </a:rPr>
              <a:t>Essa ferramenta o ajudará a formular a linha de base da EAP para seu contexto, com base nas histórias e nos dados quantitativos sobre a EAP em sua área de governo local. Essa </a:t>
            </a:r>
            <a:r>
              <a:rPr lang="en-GB" sz="1200" b="0" dirty="0" err="1">
                <a:solidFill>
                  <a:schemeClr val="tx1"/>
                </a:solidFill>
              </a:rPr>
              <a:t>referência</a:t>
            </a:r>
            <a:r>
              <a:rPr lang="en-GB" sz="1200" b="0" dirty="0">
                <a:solidFill>
                  <a:schemeClr val="tx1"/>
                </a:solidFill>
              </a:rPr>
              <a:t> de base da EAP </a:t>
            </a:r>
            <a:r>
              <a:rPr lang="en-GB" sz="1200" b="0" dirty="0" err="1">
                <a:solidFill>
                  <a:schemeClr val="tx1"/>
                </a:solidFill>
              </a:rPr>
              <a:t>provavelmente</a:t>
            </a:r>
            <a:r>
              <a:rPr lang="en-GB" sz="1200" b="0" dirty="0">
                <a:solidFill>
                  <a:schemeClr val="tx1"/>
                </a:solidFill>
              </a:rPr>
              <a:t> será única, levando em consideração os vários fatores que fornecem uma visão holística da EAP em seus lares e comunidades.</a:t>
            </a:r>
          </a:p>
          <a:p>
            <a:pPr>
              <a:lnSpc>
                <a:spcPct val="120000"/>
              </a:lnSpc>
            </a:pPr>
            <a:r>
              <a:rPr lang="en-GB" sz="1200" b="0" dirty="0">
                <a:solidFill>
                  <a:schemeClr val="tx1"/>
                </a:solidFill>
              </a:rPr>
              <a:t>Como primeiro passo para essa ferramenta, você registrará os principais pontos de dados quantitativos e as principais experiências vividas em notas adesivas. Essas notas adesivas podem então ser sequenciadas para completar a planilha, orientando-o para uma linha de base como um parágrafo curto. </a:t>
            </a:r>
          </a:p>
          <a:p>
            <a:pPr>
              <a:lnSpc>
                <a:spcPct val="120000"/>
              </a:lnSpc>
            </a:pPr>
            <a:r>
              <a:rPr lang="en-GB" sz="1200" b="0" dirty="0">
                <a:solidFill>
                  <a:schemeClr val="tx1"/>
                </a:solidFill>
              </a:rPr>
              <a:t>Você pode preencher quantas versões </a:t>
            </a:r>
            <a:r>
              <a:rPr lang="en-GB" sz="1200" b="0" dirty="0" err="1">
                <a:solidFill>
                  <a:schemeClr val="tx1"/>
                </a:solidFill>
              </a:rPr>
              <a:t>desta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folha</a:t>
            </a:r>
            <a:r>
              <a:rPr lang="en-GB" sz="1200" b="0" dirty="0">
                <a:solidFill>
                  <a:schemeClr val="tx1"/>
                </a:solidFill>
              </a:rPr>
              <a:t> de </a:t>
            </a:r>
            <a:r>
              <a:rPr lang="en-GB" sz="1200" b="0" dirty="0" err="1">
                <a:solidFill>
                  <a:schemeClr val="tx1"/>
                </a:solidFill>
              </a:rPr>
              <a:t>trabalho</a:t>
            </a:r>
            <a:r>
              <a:rPr lang="en-GB" sz="1200" b="0" dirty="0">
                <a:solidFill>
                  <a:schemeClr val="tx1"/>
                </a:solidFill>
              </a:rPr>
              <a:t> forem necessárias para capturar a linha de base do seu contexto.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18DD01-7517-9640-D709-1DBF20305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38842"/>
                </a:solidFill>
              </a:rPr>
              <a:t>Ferramenta de </a:t>
            </a:r>
            <a:r>
              <a:rPr lang="en-GB" dirty="0" err="1">
                <a:solidFill>
                  <a:srgbClr val="038842"/>
                </a:solidFill>
              </a:rPr>
              <a:t>referência</a:t>
            </a:r>
            <a:r>
              <a:rPr lang="en-GB" dirty="0">
                <a:solidFill>
                  <a:srgbClr val="038842"/>
                </a:solidFill>
              </a:rPr>
              <a:t> de base</a:t>
            </a:r>
            <a:endParaRPr lang="en-GB" b="0" dirty="0">
              <a:solidFill>
                <a:srgbClr val="038842"/>
              </a:solidFill>
            </a:endParaRP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B71EB549-41B9-6286-B0BB-DE8DC238B82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GB" sz="1200" dirty="0">
                <a:solidFill>
                  <a:srgbClr val="038842"/>
                </a:solidFill>
              </a:rPr>
              <a:t>Quando usar essa ferramenta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Criar uma definição de EAP que seja específica para o contexto de seu governo local. Os resultados dos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Módulos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(ou equivalentes) são os principais insumos. </a:t>
            </a:r>
          </a:p>
          <a:p>
            <a:r>
              <a:rPr lang="en-GB" sz="1200" dirty="0">
                <a:solidFill>
                  <a:srgbClr val="038842"/>
                </a:solidFill>
              </a:rPr>
              <a:t>Quem deve fazer parte da conversa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0" dirty="0">
                <a:solidFill>
                  <a:prstClr val="black"/>
                </a:solidFill>
              </a:rPr>
              <a:t>Departamentos do governo local relacionados à infraestrutura e regulamentação de energia, apoio social, planejamento urbano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Organizações comunitárias</a:t>
            </a:r>
          </a:p>
          <a:p>
            <a:r>
              <a:rPr lang="en-GB" sz="1200" dirty="0">
                <a:solidFill>
                  <a:srgbClr val="038842"/>
                </a:solidFill>
              </a:rPr>
              <a:t>Sugestão de configuração e logística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200" b="0" dirty="0">
                <a:solidFill>
                  <a:prstClr val="black"/>
                </a:solidFill>
              </a:rPr>
              <a:t>Planilhas impressas como pôsteres ou colocadas em um quadro branco virtual.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Notas adesivas serão úteis, sendo que cada nota deve conter uma história ou ponto de dados quantitativos.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95774D-52E6-C10F-4320-29417479FC6A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GB" dirty="0">
                <a:solidFill>
                  <a:srgbClr val="038842"/>
                </a:solidFill>
              </a:rPr>
              <a:t>Módulo </a:t>
            </a:r>
            <a:r>
              <a:rPr lang="en-GB">
                <a:solidFill>
                  <a:srgbClr val="038842"/>
                </a:solidFill>
              </a:rPr>
              <a:t>4 - </a:t>
            </a:r>
            <a:r>
              <a:rPr lang="pt-BR">
                <a:solidFill>
                  <a:srgbClr val="038842"/>
                </a:solidFill>
              </a:rPr>
              <a:t>Desenvolvimento </a:t>
            </a:r>
            <a:r>
              <a:rPr lang="pt-BR" dirty="0">
                <a:solidFill>
                  <a:srgbClr val="038842"/>
                </a:solidFill>
              </a:rPr>
              <a:t>de uma referência de base do EAP</a:t>
            </a:r>
            <a:endParaRPr lang="en-GB" dirty="0">
              <a:solidFill>
                <a:srgbClr val="03884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58EBA-E9CC-49DE-7C37-765782524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t>62</a:t>
            </a:fld>
            <a:endParaRPr lang="en-US"/>
          </a:p>
        </p:txBody>
      </p:sp>
      <p:sp>
        <p:nvSpPr>
          <p:cNvPr id="28" name="Oval 27">
            <a:hlinkClick r:id="rId5" action="ppaction://hlinksldjump"/>
            <a:extLst>
              <a:ext uri="{FF2B5EF4-FFF2-40B4-BE49-F238E27FC236}">
                <a16:creationId xmlns:a16="http://schemas.microsoft.com/office/drawing/2014/main" id="{B4CB57F5-2BD8-4F7D-A87F-71643EBDBD2E}"/>
              </a:ext>
            </a:extLst>
          </p:cNvPr>
          <p:cNvSpPr/>
          <p:nvPr/>
        </p:nvSpPr>
        <p:spPr>
          <a:xfrm>
            <a:off x="9384310" y="820816"/>
            <a:ext cx="128979" cy="12897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29" name="Oval 28">
            <a:hlinkClick r:id="rId3" action="ppaction://hlinksldjump"/>
            <a:extLst>
              <a:ext uri="{FF2B5EF4-FFF2-40B4-BE49-F238E27FC236}">
                <a16:creationId xmlns:a16="http://schemas.microsoft.com/office/drawing/2014/main" id="{5C402909-2E30-48E3-A475-EFFBC04CF5C3}"/>
              </a:ext>
            </a:extLst>
          </p:cNvPr>
          <p:cNvSpPr/>
          <p:nvPr/>
        </p:nvSpPr>
        <p:spPr>
          <a:xfrm>
            <a:off x="9384310" y="1983052"/>
            <a:ext cx="128979" cy="128979"/>
          </a:xfrm>
          <a:prstGeom prst="ellipse">
            <a:avLst/>
          </a:prstGeom>
          <a:solidFill>
            <a:srgbClr val="008C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0" name="Oval 29">
            <a:hlinkClick r:id="rId5" action="ppaction://hlinksldjump"/>
            <a:extLst>
              <a:ext uri="{FF2B5EF4-FFF2-40B4-BE49-F238E27FC236}">
                <a16:creationId xmlns:a16="http://schemas.microsoft.com/office/drawing/2014/main" id="{79C471B9-66BC-49A9-8480-CEA4884BE1A4}"/>
              </a:ext>
            </a:extLst>
          </p:cNvPr>
          <p:cNvSpPr/>
          <p:nvPr/>
        </p:nvSpPr>
        <p:spPr>
          <a:xfrm>
            <a:off x="9384310" y="823197"/>
            <a:ext cx="128979" cy="12897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1" name="Oval 30">
            <a:hlinkClick r:id="rId6" action="ppaction://hlinksldjump"/>
            <a:extLst>
              <a:ext uri="{FF2B5EF4-FFF2-40B4-BE49-F238E27FC236}">
                <a16:creationId xmlns:a16="http://schemas.microsoft.com/office/drawing/2014/main" id="{5820C45A-94E6-44F2-BCE1-45493ABEFBE6}"/>
              </a:ext>
            </a:extLst>
          </p:cNvPr>
          <p:cNvSpPr/>
          <p:nvPr/>
        </p:nvSpPr>
        <p:spPr>
          <a:xfrm>
            <a:off x="9384310" y="1402303"/>
            <a:ext cx="128979" cy="128979"/>
          </a:xfrm>
          <a:prstGeom prst="ellipse">
            <a:avLst/>
          </a:prstGeom>
          <a:solidFill>
            <a:srgbClr val="1C35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2" name="Oval 31">
            <a:hlinkClick r:id="rId4" action="ppaction://hlinksldjump"/>
            <a:extLst>
              <a:ext uri="{FF2B5EF4-FFF2-40B4-BE49-F238E27FC236}">
                <a16:creationId xmlns:a16="http://schemas.microsoft.com/office/drawing/2014/main" id="{6C91687A-7215-4E17-B954-E35249DF738B}"/>
              </a:ext>
            </a:extLst>
          </p:cNvPr>
          <p:cNvSpPr/>
          <p:nvPr/>
        </p:nvSpPr>
        <p:spPr>
          <a:xfrm>
            <a:off x="9384310" y="2563074"/>
            <a:ext cx="128979" cy="12897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3" name="Oval 32">
            <a:hlinkClick r:id="rId7" action="ppaction://hlinksldjump"/>
            <a:extLst>
              <a:ext uri="{FF2B5EF4-FFF2-40B4-BE49-F238E27FC236}">
                <a16:creationId xmlns:a16="http://schemas.microsoft.com/office/drawing/2014/main" id="{C4072E23-339C-4DFD-9225-69156C4564EE}"/>
              </a:ext>
            </a:extLst>
          </p:cNvPr>
          <p:cNvSpPr/>
          <p:nvPr/>
        </p:nvSpPr>
        <p:spPr>
          <a:xfrm>
            <a:off x="9384310" y="4302666"/>
            <a:ext cx="128979" cy="12897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hlinkClick r:id="rId8" action="ppaction://hlinksldjump"/>
            <a:extLst>
              <a:ext uri="{FF2B5EF4-FFF2-40B4-BE49-F238E27FC236}">
                <a16:creationId xmlns:a16="http://schemas.microsoft.com/office/drawing/2014/main" id="{193174B2-8D85-471C-8C1F-70F2CDFFAE69}"/>
              </a:ext>
            </a:extLst>
          </p:cNvPr>
          <p:cNvSpPr/>
          <p:nvPr/>
        </p:nvSpPr>
        <p:spPr>
          <a:xfrm>
            <a:off x="9384310" y="3720774"/>
            <a:ext cx="128979" cy="128979"/>
          </a:xfrm>
          <a:prstGeom prst="ellipse">
            <a:avLst/>
          </a:prstGeom>
          <a:solidFill>
            <a:srgbClr val="6AB2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hlinkClick r:id="rId9" action="ppaction://hlinksldjump"/>
            <a:extLst>
              <a:ext uri="{FF2B5EF4-FFF2-40B4-BE49-F238E27FC236}">
                <a16:creationId xmlns:a16="http://schemas.microsoft.com/office/drawing/2014/main" id="{A20E0158-5239-4EC4-9DBB-E738E73ED6E5}"/>
              </a:ext>
            </a:extLst>
          </p:cNvPr>
          <p:cNvSpPr/>
          <p:nvPr/>
        </p:nvSpPr>
        <p:spPr>
          <a:xfrm>
            <a:off x="9384310" y="3144004"/>
            <a:ext cx="128979" cy="128979"/>
          </a:xfrm>
          <a:prstGeom prst="ellipse">
            <a:avLst/>
          </a:prstGeom>
          <a:solidFill>
            <a:srgbClr val="0388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hlinkClick r:id="rId10" action="ppaction://hlinksldjump"/>
            <a:extLst>
              <a:ext uri="{FF2B5EF4-FFF2-40B4-BE49-F238E27FC236}">
                <a16:creationId xmlns:a16="http://schemas.microsoft.com/office/drawing/2014/main" id="{B48709D8-6D99-4F5E-B349-3A1D2DE6F41D}"/>
              </a:ext>
            </a:extLst>
          </p:cNvPr>
          <p:cNvSpPr/>
          <p:nvPr/>
        </p:nvSpPr>
        <p:spPr>
          <a:xfrm>
            <a:off x="9384310" y="4881778"/>
            <a:ext cx="128979" cy="128979"/>
          </a:xfrm>
          <a:prstGeom prst="ellipse">
            <a:avLst/>
          </a:prstGeom>
          <a:solidFill>
            <a:srgbClr val="F19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hlinkClick r:id="rId11" action="ppaction://hlinksldjump"/>
            <a:extLst>
              <a:ext uri="{FF2B5EF4-FFF2-40B4-BE49-F238E27FC236}">
                <a16:creationId xmlns:a16="http://schemas.microsoft.com/office/drawing/2014/main" id="{63D9A296-A2DE-4939-BFA8-71600D750C1E}"/>
              </a:ext>
            </a:extLst>
          </p:cNvPr>
          <p:cNvSpPr/>
          <p:nvPr/>
        </p:nvSpPr>
        <p:spPr>
          <a:xfrm>
            <a:off x="9384310" y="5463066"/>
            <a:ext cx="128979" cy="128979"/>
          </a:xfrm>
          <a:prstGeom prst="ellipse">
            <a:avLst/>
          </a:prstGeom>
          <a:solidFill>
            <a:srgbClr val="F8A9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BD9CA37-DE62-47C8-81F7-6AFF6CF01DD2}"/>
              </a:ext>
            </a:extLst>
          </p:cNvPr>
          <p:cNvGrpSpPr/>
          <p:nvPr/>
        </p:nvGrpSpPr>
        <p:grpSpPr>
          <a:xfrm>
            <a:off x="9597323" y="3065434"/>
            <a:ext cx="146522" cy="280390"/>
            <a:chOff x="5545138" y="625475"/>
            <a:chExt cx="1489075" cy="2849563"/>
          </a:xfrm>
        </p:grpSpPr>
        <p:sp>
          <p:nvSpPr>
            <p:cNvPr id="39" name="Freeform 117">
              <a:extLst>
                <a:ext uri="{FF2B5EF4-FFF2-40B4-BE49-F238E27FC236}">
                  <a16:creationId xmlns:a16="http://schemas.microsoft.com/office/drawing/2014/main" id="{05A3752F-53F6-4FBF-B441-056862B68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625475"/>
              <a:ext cx="1243013" cy="1697038"/>
            </a:xfrm>
            <a:custGeom>
              <a:avLst/>
              <a:gdLst>
                <a:gd name="T0" fmla="*/ 2278 w 4249"/>
                <a:gd name="T1" fmla="*/ 5744 h 5744"/>
                <a:gd name="T2" fmla="*/ 0 w 4249"/>
                <a:gd name="T3" fmla="*/ 5744 h 5744"/>
                <a:gd name="T4" fmla="*/ 4249 w 4249"/>
                <a:gd name="T5" fmla="*/ 0 h 5744"/>
                <a:gd name="T6" fmla="*/ 2603 w 4249"/>
                <a:gd name="T7" fmla="*/ 4796 h 5744"/>
                <a:gd name="T8" fmla="*/ 2278 w 4249"/>
                <a:gd name="T9" fmla="*/ 5744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2278" y="5744"/>
                  </a:moveTo>
                  <a:lnTo>
                    <a:pt x="0" y="5744"/>
                  </a:lnTo>
                  <a:lnTo>
                    <a:pt x="4249" y="0"/>
                  </a:lnTo>
                  <a:lnTo>
                    <a:pt x="2603" y="4796"/>
                  </a:lnTo>
                  <a:lnTo>
                    <a:pt x="2278" y="5744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20">
              <a:extLst>
                <a:ext uri="{FF2B5EF4-FFF2-40B4-BE49-F238E27FC236}">
                  <a16:creationId xmlns:a16="http://schemas.microsoft.com/office/drawing/2014/main" id="{1A6D6167-E6F8-4158-9347-044488E44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1779588"/>
              <a:ext cx="1243013" cy="1695450"/>
            </a:xfrm>
            <a:custGeom>
              <a:avLst/>
              <a:gdLst>
                <a:gd name="T0" fmla="*/ 1972 w 4249"/>
                <a:gd name="T1" fmla="*/ 0 h 5744"/>
                <a:gd name="T2" fmla="*/ 4249 w 4249"/>
                <a:gd name="T3" fmla="*/ 0 h 5744"/>
                <a:gd name="T4" fmla="*/ 0 w 4249"/>
                <a:gd name="T5" fmla="*/ 5744 h 5744"/>
                <a:gd name="T6" fmla="*/ 1646 w 4249"/>
                <a:gd name="T7" fmla="*/ 948 h 5744"/>
                <a:gd name="T8" fmla="*/ 1972 w 4249"/>
                <a:gd name="T9" fmla="*/ 0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1972" y="0"/>
                  </a:moveTo>
                  <a:lnTo>
                    <a:pt x="4249" y="0"/>
                  </a:lnTo>
                  <a:lnTo>
                    <a:pt x="0" y="5744"/>
                  </a:lnTo>
                  <a:lnTo>
                    <a:pt x="1646" y="948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3576409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14E49B-C4CB-89CA-BCA8-12AFA2044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75EFC9D-2203-D753-7AB9-78E395CE6DA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703968" y="1676400"/>
            <a:ext cx="6498063" cy="4498659"/>
          </a:xfrm>
          <a:prstGeom prst="rect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4711A38-00E5-2307-EAB1-68C77D0A3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038842"/>
                </a:solidFill>
              </a:rPr>
              <a:t>Ferramenta e guia de facilitação</a:t>
            </a:r>
            <a:br>
              <a:rPr lang="en-GB" dirty="0">
                <a:solidFill>
                  <a:srgbClr val="038842"/>
                </a:solidFill>
              </a:rPr>
            </a:br>
            <a:r>
              <a:rPr lang="en-GB" sz="2000" b="0" dirty="0">
                <a:solidFill>
                  <a:srgbClr val="038842"/>
                </a:solidFill>
              </a:rPr>
              <a:t>Coleta de histórias e dados quantitativos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B62AD0-00C7-3E8B-E5EE-84A5336ADE30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pt-BR" dirty="0">
                <a:solidFill>
                  <a:srgbClr val="038842"/>
                </a:solidFill>
              </a:rPr>
              <a:t>Módulo </a:t>
            </a:r>
            <a:r>
              <a:rPr lang="pt-BR">
                <a:solidFill>
                  <a:srgbClr val="038842"/>
                </a:solidFill>
              </a:rPr>
              <a:t>4 - Desenvolvimento </a:t>
            </a:r>
            <a:r>
              <a:rPr lang="pt-BR" dirty="0">
                <a:solidFill>
                  <a:srgbClr val="038842"/>
                </a:solidFill>
              </a:rPr>
              <a:t>de uma referência de base do EAP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80F94A-654A-EFB9-9B41-8A8701A42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t>63</a:t>
            </a:fld>
            <a:endParaRPr lang="en-US"/>
          </a:p>
        </p:txBody>
      </p:sp>
      <p:sp>
        <p:nvSpPr>
          <p:cNvPr id="20" name="Teardrop 19">
            <a:extLst>
              <a:ext uri="{FF2B5EF4-FFF2-40B4-BE49-F238E27FC236}">
                <a16:creationId xmlns:a16="http://schemas.microsoft.com/office/drawing/2014/main" id="{B9C74CCC-1F58-9523-0CF2-FDB3E089188A}"/>
              </a:ext>
            </a:extLst>
          </p:cNvPr>
          <p:cNvSpPr/>
          <p:nvPr/>
        </p:nvSpPr>
        <p:spPr>
          <a:xfrm flipH="1">
            <a:off x="5497310" y="2627563"/>
            <a:ext cx="3722880" cy="1804082"/>
          </a:xfrm>
          <a:custGeom>
            <a:avLst/>
            <a:gdLst>
              <a:gd name="connsiteX0" fmla="*/ 0 w 3722880"/>
              <a:gd name="connsiteY0" fmla="*/ 902041 h 1804082"/>
              <a:gd name="connsiteX1" fmla="*/ 1861440 w 3722880"/>
              <a:gd name="connsiteY1" fmla="*/ 0 h 1804082"/>
              <a:gd name="connsiteX2" fmla="*/ 3694903 w 3722880"/>
              <a:gd name="connsiteY2" fmla="*/ 13558 h 1804082"/>
              <a:gd name="connsiteX3" fmla="*/ 3722880 w 3722880"/>
              <a:gd name="connsiteY3" fmla="*/ 902041 h 1804082"/>
              <a:gd name="connsiteX4" fmla="*/ 1861440 w 3722880"/>
              <a:gd name="connsiteY4" fmla="*/ 1804082 h 1804082"/>
              <a:gd name="connsiteX5" fmla="*/ 0 w 3722880"/>
              <a:gd name="connsiteY5" fmla="*/ 902041 h 1804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22880" h="1804082" fill="none" extrusionOk="0">
                <a:moveTo>
                  <a:pt x="0" y="902041"/>
                </a:moveTo>
                <a:cubicBezTo>
                  <a:pt x="46408" y="308847"/>
                  <a:pt x="841630" y="-45099"/>
                  <a:pt x="1861440" y="0"/>
                </a:cubicBezTo>
                <a:cubicBezTo>
                  <a:pt x="2440899" y="-112785"/>
                  <a:pt x="2900846" y="113697"/>
                  <a:pt x="3694903" y="13558"/>
                </a:cubicBezTo>
                <a:cubicBezTo>
                  <a:pt x="3746177" y="329130"/>
                  <a:pt x="3722956" y="648350"/>
                  <a:pt x="3722880" y="902041"/>
                </a:cubicBezTo>
                <a:cubicBezTo>
                  <a:pt x="3629540" y="1388468"/>
                  <a:pt x="2800063" y="1861287"/>
                  <a:pt x="1861440" y="1804082"/>
                </a:cubicBezTo>
                <a:cubicBezTo>
                  <a:pt x="845808" y="1876550"/>
                  <a:pt x="11519" y="1448114"/>
                  <a:pt x="0" y="902041"/>
                </a:cubicBezTo>
                <a:close/>
              </a:path>
              <a:path w="3722880" h="1804082" stroke="0" extrusionOk="0">
                <a:moveTo>
                  <a:pt x="0" y="902041"/>
                </a:moveTo>
                <a:cubicBezTo>
                  <a:pt x="-119404" y="296905"/>
                  <a:pt x="859138" y="107326"/>
                  <a:pt x="1861440" y="0"/>
                </a:cubicBezTo>
                <a:cubicBezTo>
                  <a:pt x="2115032" y="115821"/>
                  <a:pt x="3003271" y="68437"/>
                  <a:pt x="3694903" y="13558"/>
                </a:cubicBezTo>
                <a:cubicBezTo>
                  <a:pt x="3764282" y="336360"/>
                  <a:pt x="3736629" y="564768"/>
                  <a:pt x="3722880" y="902041"/>
                </a:cubicBezTo>
                <a:cubicBezTo>
                  <a:pt x="3755877" y="1401514"/>
                  <a:pt x="2875193" y="1830268"/>
                  <a:pt x="1861440" y="1804082"/>
                </a:cubicBezTo>
                <a:cubicBezTo>
                  <a:pt x="802138" y="1830347"/>
                  <a:pt x="10145" y="1396890"/>
                  <a:pt x="0" y="902041"/>
                </a:cubicBezTo>
                <a:close/>
              </a:path>
            </a:pathLst>
          </a:custGeom>
          <a:solidFill>
            <a:srgbClr val="F2F2F2">
              <a:alpha val="89804"/>
            </a:srgbClr>
          </a:solidFill>
          <a:ln w="28575">
            <a:solidFill>
              <a:schemeClr val="accent6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911498443">
                  <a:prstGeom prst="teardrop">
                    <a:avLst>
                      <a:gd name="adj" fmla="val 9849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SG" sz="105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1b</a:t>
            </a:r>
          </a:p>
          <a:p>
            <a:r>
              <a:rPr lang="en-SG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Anote as histórias e/ou declarações de problemas que descrevem os desafios de acesso à energia ou a pobreza energética em sua área de governo local </a:t>
            </a:r>
            <a:r>
              <a:rPr lang="en-SG" sz="1200" i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(dos resultados do Módulo 2), </a:t>
            </a:r>
            <a:br>
              <a:rPr lang="en-SG" sz="1200" i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SG" sz="1200" i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disponível)</a:t>
            </a:r>
            <a:endParaRPr lang="en-GB" sz="1200" i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Wave 20">
            <a:extLst>
              <a:ext uri="{FF2B5EF4-FFF2-40B4-BE49-F238E27FC236}">
                <a16:creationId xmlns:a16="http://schemas.microsoft.com/office/drawing/2014/main" id="{251614D3-3414-9764-91DA-558E7AB1AFB0}"/>
              </a:ext>
            </a:extLst>
          </p:cNvPr>
          <p:cNvSpPr/>
          <p:nvPr/>
        </p:nvSpPr>
        <p:spPr>
          <a:xfrm flipH="1">
            <a:off x="692331" y="5334614"/>
            <a:ext cx="3250498" cy="684090"/>
          </a:xfrm>
          <a:custGeom>
            <a:avLst/>
            <a:gdLst>
              <a:gd name="connsiteX0" fmla="*/ 0 w 3250498"/>
              <a:gd name="connsiteY0" fmla="*/ 11883 h 684090"/>
              <a:gd name="connsiteX1" fmla="*/ 3250498 w 3250498"/>
              <a:gd name="connsiteY1" fmla="*/ 11883 h 684090"/>
              <a:gd name="connsiteX2" fmla="*/ 3250498 w 3250498"/>
              <a:gd name="connsiteY2" fmla="*/ 672207 h 684090"/>
              <a:gd name="connsiteX3" fmla="*/ 0 w 3250498"/>
              <a:gd name="connsiteY3" fmla="*/ 672207 h 684090"/>
              <a:gd name="connsiteX4" fmla="*/ 0 w 3250498"/>
              <a:gd name="connsiteY4" fmla="*/ 11883 h 684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0498" h="684090" fill="none" extrusionOk="0">
                <a:moveTo>
                  <a:pt x="0" y="11883"/>
                </a:moveTo>
                <a:cubicBezTo>
                  <a:pt x="987046" y="53322"/>
                  <a:pt x="2367995" y="-14556"/>
                  <a:pt x="3250498" y="11883"/>
                </a:cubicBezTo>
                <a:cubicBezTo>
                  <a:pt x="3271451" y="150624"/>
                  <a:pt x="3269824" y="496566"/>
                  <a:pt x="3250498" y="672207"/>
                </a:cubicBezTo>
                <a:cubicBezTo>
                  <a:pt x="2177364" y="726769"/>
                  <a:pt x="971900" y="457812"/>
                  <a:pt x="0" y="672207"/>
                </a:cubicBezTo>
                <a:cubicBezTo>
                  <a:pt x="10392" y="359488"/>
                  <a:pt x="14694" y="94368"/>
                  <a:pt x="0" y="11883"/>
                </a:cubicBezTo>
                <a:close/>
              </a:path>
              <a:path w="3250498" h="684090" stroke="0" extrusionOk="0">
                <a:moveTo>
                  <a:pt x="0" y="11883"/>
                </a:moveTo>
                <a:cubicBezTo>
                  <a:pt x="964871" y="-133984"/>
                  <a:pt x="2207233" y="219229"/>
                  <a:pt x="3250498" y="11883"/>
                </a:cubicBezTo>
                <a:cubicBezTo>
                  <a:pt x="3204402" y="145662"/>
                  <a:pt x="3230783" y="347218"/>
                  <a:pt x="3250498" y="672207"/>
                </a:cubicBezTo>
                <a:cubicBezTo>
                  <a:pt x="2329125" y="796959"/>
                  <a:pt x="1127887" y="499873"/>
                  <a:pt x="0" y="672207"/>
                </a:cubicBezTo>
                <a:cubicBezTo>
                  <a:pt x="50943" y="371715"/>
                  <a:pt x="-8830" y="169898"/>
                  <a:pt x="0" y="11883"/>
                </a:cubicBezTo>
                <a:close/>
              </a:path>
            </a:pathLst>
          </a:custGeom>
          <a:solidFill>
            <a:srgbClr val="F2F2F2">
              <a:alpha val="89804"/>
            </a:srgbClr>
          </a:solidFill>
          <a:ln w="28575">
            <a:solidFill>
              <a:schemeClr val="accent5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911498443">
                  <a:prstGeom prst="wave">
                    <a:avLst>
                      <a:gd name="adj1" fmla="val 1737"/>
                      <a:gd name="adj2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800" tIns="54000" rIns="72000" bIns="54000" rtlCol="0" anchor="t" anchorCtr="0"/>
          <a:lstStyle/>
          <a:p>
            <a:r>
              <a:rPr lang="en-SG" sz="105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</a:t>
            </a:r>
          </a:p>
          <a:p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de transição do mix de fontes de energia para aquecimento e resfriamento</a:t>
            </a:r>
          </a:p>
        </p:txBody>
      </p:sp>
      <p:sp>
        <p:nvSpPr>
          <p:cNvPr id="17" name="Wave 16">
            <a:extLst>
              <a:ext uri="{FF2B5EF4-FFF2-40B4-BE49-F238E27FC236}">
                <a16:creationId xmlns:a16="http://schemas.microsoft.com/office/drawing/2014/main" id="{E57DC7A2-DA84-F3EA-8AF0-A345918243A1}"/>
              </a:ext>
            </a:extLst>
          </p:cNvPr>
          <p:cNvSpPr/>
          <p:nvPr/>
        </p:nvSpPr>
        <p:spPr>
          <a:xfrm flipH="1">
            <a:off x="5886993" y="4637652"/>
            <a:ext cx="3074491" cy="1908786"/>
          </a:xfrm>
          <a:custGeom>
            <a:avLst/>
            <a:gdLst>
              <a:gd name="connsiteX0" fmla="*/ 0 w 3074491"/>
              <a:gd name="connsiteY0" fmla="*/ 33156 h 1908786"/>
              <a:gd name="connsiteX1" fmla="*/ 3074491 w 3074491"/>
              <a:gd name="connsiteY1" fmla="*/ 33156 h 1908786"/>
              <a:gd name="connsiteX2" fmla="*/ 3074491 w 3074491"/>
              <a:gd name="connsiteY2" fmla="*/ 1875630 h 1908786"/>
              <a:gd name="connsiteX3" fmla="*/ 0 w 3074491"/>
              <a:gd name="connsiteY3" fmla="*/ 1875630 h 1908786"/>
              <a:gd name="connsiteX4" fmla="*/ 0 w 3074491"/>
              <a:gd name="connsiteY4" fmla="*/ 33156 h 190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4491" h="1908786" fill="none" extrusionOk="0">
                <a:moveTo>
                  <a:pt x="0" y="33156"/>
                </a:moveTo>
                <a:cubicBezTo>
                  <a:pt x="984217" y="-43237"/>
                  <a:pt x="2088224" y="131002"/>
                  <a:pt x="3074491" y="33156"/>
                </a:cubicBezTo>
                <a:cubicBezTo>
                  <a:pt x="3200862" y="903559"/>
                  <a:pt x="2998702" y="1283052"/>
                  <a:pt x="3074491" y="1875630"/>
                </a:cubicBezTo>
                <a:cubicBezTo>
                  <a:pt x="2107747" y="2069952"/>
                  <a:pt x="928816" y="1614736"/>
                  <a:pt x="0" y="1875630"/>
                </a:cubicBezTo>
                <a:cubicBezTo>
                  <a:pt x="-118410" y="1006529"/>
                  <a:pt x="-23536" y="796440"/>
                  <a:pt x="0" y="33156"/>
                </a:cubicBezTo>
                <a:close/>
              </a:path>
              <a:path w="3074491" h="1908786" stroke="0" extrusionOk="0">
                <a:moveTo>
                  <a:pt x="0" y="33156"/>
                </a:moveTo>
                <a:cubicBezTo>
                  <a:pt x="908163" y="-181865"/>
                  <a:pt x="2071360" y="234141"/>
                  <a:pt x="3074491" y="33156"/>
                </a:cubicBezTo>
                <a:cubicBezTo>
                  <a:pt x="3143066" y="370034"/>
                  <a:pt x="3051441" y="1162749"/>
                  <a:pt x="3074491" y="1875630"/>
                </a:cubicBezTo>
                <a:cubicBezTo>
                  <a:pt x="2189170" y="2059414"/>
                  <a:pt x="1043789" y="1708423"/>
                  <a:pt x="0" y="1875630"/>
                </a:cubicBezTo>
                <a:cubicBezTo>
                  <a:pt x="-9748" y="1533369"/>
                  <a:pt x="-71695" y="755722"/>
                  <a:pt x="0" y="33156"/>
                </a:cubicBezTo>
                <a:close/>
              </a:path>
            </a:pathLst>
          </a:custGeom>
          <a:solidFill>
            <a:srgbClr val="F2F2F2">
              <a:alpha val="89804"/>
            </a:srgbClr>
          </a:solidFill>
          <a:ln w="28575">
            <a:solidFill>
              <a:schemeClr val="accent5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911498443">
                  <a:prstGeom prst="wave">
                    <a:avLst>
                      <a:gd name="adj1" fmla="val 1737"/>
                      <a:gd name="adj2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800" tIns="54000" rIns="72000" bIns="54000" rtlCol="0" anchor="t" anchorCtr="0"/>
          <a:lstStyle/>
          <a:p>
            <a:r>
              <a:rPr lang="en-SG" sz="105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 </a:t>
            </a:r>
          </a:p>
          <a:p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transição energética sustentável não costuma ser uma transição imediata e em uma única etapa; as famílias em Moçambique e no Togo sem acesso à eletricidade dependem de várias fontes de energia, inclusive biomassa, para diferentes aplicações e para proporcionar redundância no fornecimento.</a:t>
            </a:r>
          </a:p>
        </p:txBody>
      </p:sp>
      <p:sp>
        <p:nvSpPr>
          <p:cNvPr id="2" name="Teardrop 1">
            <a:extLst>
              <a:ext uri="{FF2B5EF4-FFF2-40B4-BE49-F238E27FC236}">
                <a16:creationId xmlns:a16="http://schemas.microsoft.com/office/drawing/2014/main" id="{EB9FF662-A01A-BDB4-218E-F87D41706011}"/>
              </a:ext>
            </a:extLst>
          </p:cNvPr>
          <p:cNvSpPr/>
          <p:nvPr/>
        </p:nvSpPr>
        <p:spPr>
          <a:xfrm>
            <a:off x="1331309" y="2627563"/>
            <a:ext cx="2796554" cy="2257233"/>
          </a:xfrm>
          <a:custGeom>
            <a:avLst/>
            <a:gdLst>
              <a:gd name="connsiteX0" fmla="*/ 0 w 2796554"/>
              <a:gd name="connsiteY0" fmla="*/ 1128617 h 2257233"/>
              <a:gd name="connsiteX1" fmla="*/ 1398277 w 2796554"/>
              <a:gd name="connsiteY1" fmla="*/ 0 h 2257233"/>
              <a:gd name="connsiteX2" fmla="*/ 2796554 w 2796554"/>
              <a:gd name="connsiteY2" fmla="*/ 0 h 2257233"/>
              <a:gd name="connsiteX3" fmla="*/ 2796554 w 2796554"/>
              <a:gd name="connsiteY3" fmla="*/ 1128617 h 2257233"/>
              <a:gd name="connsiteX4" fmla="*/ 1398277 w 2796554"/>
              <a:gd name="connsiteY4" fmla="*/ 2257234 h 2257233"/>
              <a:gd name="connsiteX5" fmla="*/ 0 w 2796554"/>
              <a:gd name="connsiteY5" fmla="*/ 1128617 h 2257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6554" h="2257233" fill="none" extrusionOk="0">
                <a:moveTo>
                  <a:pt x="0" y="1128617"/>
                </a:moveTo>
                <a:cubicBezTo>
                  <a:pt x="28979" y="445970"/>
                  <a:pt x="650361" y="-133255"/>
                  <a:pt x="1398277" y="0"/>
                </a:cubicBezTo>
                <a:cubicBezTo>
                  <a:pt x="1947576" y="-93573"/>
                  <a:pt x="2367904" y="75417"/>
                  <a:pt x="2796554" y="0"/>
                </a:cubicBezTo>
                <a:cubicBezTo>
                  <a:pt x="2875319" y="237637"/>
                  <a:pt x="2808906" y="765570"/>
                  <a:pt x="2796554" y="1128617"/>
                </a:cubicBezTo>
                <a:cubicBezTo>
                  <a:pt x="2758829" y="1747184"/>
                  <a:pt x="2069435" y="2321902"/>
                  <a:pt x="1398277" y="2257234"/>
                </a:cubicBezTo>
                <a:cubicBezTo>
                  <a:pt x="641541" y="2347790"/>
                  <a:pt x="25860" y="1859450"/>
                  <a:pt x="0" y="1128617"/>
                </a:cubicBezTo>
                <a:close/>
              </a:path>
              <a:path w="2796554" h="2257233" stroke="0" extrusionOk="0">
                <a:moveTo>
                  <a:pt x="0" y="1128617"/>
                </a:moveTo>
                <a:cubicBezTo>
                  <a:pt x="-27149" y="480981"/>
                  <a:pt x="649097" y="96168"/>
                  <a:pt x="1398277" y="0"/>
                </a:cubicBezTo>
                <a:cubicBezTo>
                  <a:pt x="1566347" y="-75895"/>
                  <a:pt x="2602085" y="97254"/>
                  <a:pt x="2796554" y="0"/>
                </a:cubicBezTo>
                <a:cubicBezTo>
                  <a:pt x="2874347" y="492880"/>
                  <a:pt x="2745749" y="956952"/>
                  <a:pt x="2796554" y="1128617"/>
                </a:cubicBezTo>
                <a:cubicBezTo>
                  <a:pt x="2829797" y="1753235"/>
                  <a:pt x="2143822" y="2306155"/>
                  <a:pt x="1398277" y="2257234"/>
                </a:cubicBezTo>
                <a:cubicBezTo>
                  <a:pt x="584145" y="2292429"/>
                  <a:pt x="98240" y="1719654"/>
                  <a:pt x="0" y="1128617"/>
                </a:cubicBezTo>
                <a:close/>
              </a:path>
            </a:pathLst>
          </a:custGeom>
          <a:solidFill>
            <a:srgbClr val="F2F2F2">
              <a:alpha val="89804"/>
            </a:srgbClr>
          </a:solidFill>
          <a:ln w="28575">
            <a:solidFill>
              <a:schemeClr val="accent6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911498443">
                  <a:prstGeom prst="teardrop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SG" sz="105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1a</a:t>
            </a:r>
          </a:p>
          <a:p>
            <a:pPr algn="r"/>
            <a:r>
              <a:rPr lang="en-SG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 os títulos dos dados que descrevem os desafios de acesso à energia ou a pobreza energética em sua área de governo local</a:t>
            </a:r>
          </a:p>
          <a:p>
            <a:pPr algn="r"/>
            <a:r>
              <a:rPr lang="en-SG" sz="1200" i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(dos resultados do Módulo 3, se disponíveis)</a:t>
            </a:r>
            <a:endParaRPr lang="en-GB" sz="1200" i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Wave 17">
            <a:extLst>
              <a:ext uri="{FF2B5EF4-FFF2-40B4-BE49-F238E27FC236}">
                <a16:creationId xmlns:a16="http://schemas.microsoft.com/office/drawing/2014/main" id="{72B9BA51-21FD-3EE1-5198-75F90B95F453}"/>
              </a:ext>
            </a:extLst>
          </p:cNvPr>
          <p:cNvSpPr/>
          <p:nvPr/>
        </p:nvSpPr>
        <p:spPr>
          <a:xfrm flipH="1">
            <a:off x="6519894" y="1357671"/>
            <a:ext cx="2521846" cy="990600"/>
          </a:xfrm>
          <a:custGeom>
            <a:avLst/>
            <a:gdLst>
              <a:gd name="connsiteX0" fmla="*/ 0 w 2521846"/>
              <a:gd name="connsiteY0" fmla="*/ 17207 h 990600"/>
              <a:gd name="connsiteX1" fmla="*/ 2504445 w 2521846"/>
              <a:gd name="connsiteY1" fmla="*/ 17207 h 990600"/>
              <a:gd name="connsiteX2" fmla="*/ 2521846 w 2521846"/>
              <a:gd name="connsiteY2" fmla="*/ 973393 h 990600"/>
              <a:gd name="connsiteX3" fmla="*/ 17401 w 2521846"/>
              <a:gd name="connsiteY3" fmla="*/ 973393 h 990600"/>
              <a:gd name="connsiteX4" fmla="*/ 0 w 2521846"/>
              <a:gd name="connsiteY4" fmla="*/ 17207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1846" h="990600" fill="none" extrusionOk="0">
                <a:moveTo>
                  <a:pt x="0" y="17207"/>
                </a:moveTo>
                <a:cubicBezTo>
                  <a:pt x="823139" y="-30338"/>
                  <a:pt x="1690886" y="67577"/>
                  <a:pt x="2504445" y="17207"/>
                </a:cubicBezTo>
                <a:cubicBezTo>
                  <a:pt x="2559608" y="481956"/>
                  <a:pt x="2535135" y="500713"/>
                  <a:pt x="2521846" y="973393"/>
                </a:cubicBezTo>
                <a:cubicBezTo>
                  <a:pt x="1749272" y="1120546"/>
                  <a:pt x="776765" y="797867"/>
                  <a:pt x="17401" y="973393"/>
                </a:cubicBezTo>
                <a:cubicBezTo>
                  <a:pt x="9010" y="852150"/>
                  <a:pt x="81481" y="210286"/>
                  <a:pt x="0" y="17207"/>
                </a:cubicBezTo>
                <a:close/>
              </a:path>
              <a:path w="2521846" h="990600" stroke="0" extrusionOk="0">
                <a:moveTo>
                  <a:pt x="0" y="17207"/>
                </a:moveTo>
                <a:cubicBezTo>
                  <a:pt x="822174" y="-51472"/>
                  <a:pt x="1673560" y="90945"/>
                  <a:pt x="2504445" y="17207"/>
                </a:cubicBezTo>
                <a:cubicBezTo>
                  <a:pt x="2593778" y="422747"/>
                  <a:pt x="2530710" y="818143"/>
                  <a:pt x="2521846" y="973393"/>
                </a:cubicBezTo>
                <a:cubicBezTo>
                  <a:pt x="1817363" y="1099195"/>
                  <a:pt x="904872" y="758589"/>
                  <a:pt x="17401" y="973393"/>
                </a:cubicBezTo>
                <a:cubicBezTo>
                  <a:pt x="77665" y="872058"/>
                  <a:pt x="11494" y="267419"/>
                  <a:pt x="0" y="17207"/>
                </a:cubicBezTo>
                <a:close/>
              </a:path>
            </a:pathLst>
          </a:custGeom>
          <a:solidFill>
            <a:srgbClr val="F2F2F2">
              <a:alpha val="89804"/>
            </a:srgbClr>
          </a:solidFill>
          <a:ln w="28575">
            <a:solidFill>
              <a:schemeClr val="accent5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911498443">
                  <a:prstGeom prst="wave">
                    <a:avLst>
                      <a:gd name="adj1" fmla="val 1737"/>
                      <a:gd name="adj2" fmla="val 345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800" tIns="54000" rIns="72000" bIns="54000" rtlCol="0" anchor="t" anchorCtr="0"/>
          <a:lstStyle/>
          <a:p>
            <a:r>
              <a:rPr lang="en-SG" sz="105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Notas do facilitador</a:t>
            </a:r>
          </a:p>
          <a:p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Sempre que possível, comece a agrupar temas entre os dados e as histórias durante essa discussão</a:t>
            </a:r>
          </a:p>
        </p:txBody>
      </p:sp>
      <p:sp>
        <p:nvSpPr>
          <p:cNvPr id="32" name="Oval 31">
            <a:hlinkClick r:id="rId4" action="ppaction://hlinksldjump"/>
            <a:extLst>
              <a:ext uri="{FF2B5EF4-FFF2-40B4-BE49-F238E27FC236}">
                <a16:creationId xmlns:a16="http://schemas.microsoft.com/office/drawing/2014/main" id="{6A62536B-C5F3-49CC-B7DA-5E830DF82836}"/>
              </a:ext>
            </a:extLst>
          </p:cNvPr>
          <p:cNvSpPr/>
          <p:nvPr/>
        </p:nvSpPr>
        <p:spPr>
          <a:xfrm>
            <a:off x="9384310" y="820816"/>
            <a:ext cx="128979" cy="12897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33" name="Oval 32">
            <a:hlinkClick r:id="rId5" action="ppaction://hlinksldjump"/>
            <a:extLst>
              <a:ext uri="{FF2B5EF4-FFF2-40B4-BE49-F238E27FC236}">
                <a16:creationId xmlns:a16="http://schemas.microsoft.com/office/drawing/2014/main" id="{9A9C6563-4F13-40E0-BF57-6ED1043ABF5E}"/>
              </a:ext>
            </a:extLst>
          </p:cNvPr>
          <p:cNvSpPr/>
          <p:nvPr/>
        </p:nvSpPr>
        <p:spPr>
          <a:xfrm>
            <a:off x="9384310" y="1983052"/>
            <a:ext cx="128979" cy="128979"/>
          </a:xfrm>
          <a:prstGeom prst="ellipse">
            <a:avLst/>
          </a:prstGeom>
          <a:solidFill>
            <a:srgbClr val="008C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4" name="Oval 33">
            <a:hlinkClick r:id="rId4" action="ppaction://hlinksldjump"/>
            <a:extLst>
              <a:ext uri="{FF2B5EF4-FFF2-40B4-BE49-F238E27FC236}">
                <a16:creationId xmlns:a16="http://schemas.microsoft.com/office/drawing/2014/main" id="{E28491AE-593B-4D37-BF35-DF069856589D}"/>
              </a:ext>
            </a:extLst>
          </p:cNvPr>
          <p:cNvSpPr/>
          <p:nvPr/>
        </p:nvSpPr>
        <p:spPr>
          <a:xfrm>
            <a:off x="9384310" y="823197"/>
            <a:ext cx="128979" cy="12897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5" name="Oval 34">
            <a:hlinkClick r:id="rId6" action="ppaction://hlinksldjump"/>
            <a:extLst>
              <a:ext uri="{FF2B5EF4-FFF2-40B4-BE49-F238E27FC236}">
                <a16:creationId xmlns:a16="http://schemas.microsoft.com/office/drawing/2014/main" id="{1E1F1B28-2FDA-4392-BCA4-548105601E23}"/>
              </a:ext>
            </a:extLst>
          </p:cNvPr>
          <p:cNvSpPr/>
          <p:nvPr/>
        </p:nvSpPr>
        <p:spPr>
          <a:xfrm>
            <a:off x="9384310" y="1402303"/>
            <a:ext cx="128979" cy="128979"/>
          </a:xfrm>
          <a:prstGeom prst="ellipse">
            <a:avLst/>
          </a:prstGeom>
          <a:solidFill>
            <a:srgbClr val="1C35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6" name="Oval 35">
            <a:hlinkClick r:id="rId7" action="ppaction://hlinksldjump"/>
            <a:extLst>
              <a:ext uri="{FF2B5EF4-FFF2-40B4-BE49-F238E27FC236}">
                <a16:creationId xmlns:a16="http://schemas.microsoft.com/office/drawing/2014/main" id="{CB0DB1E4-54F4-4812-887F-459C7E09A751}"/>
              </a:ext>
            </a:extLst>
          </p:cNvPr>
          <p:cNvSpPr/>
          <p:nvPr/>
        </p:nvSpPr>
        <p:spPr>
          <a:xfrm>
            <a:off x="9384310" y="2563074"/>
            <a:ext cx="128979" cy="12897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7" name="Oval 36">
            <a:hlinkClick r:id="rId8" action="ppaction://hlinksldjump"/>
            <a:extLst>
              <a:ext uri="{FF2B5EF4-FFF2-40B4-BE49-F238E27FC236}">
                <a16:creationId xmlns:a16="http://schemas.microsoft.com/office/drawing/2014/main" id="{9F25BA93-D45C-4B13-B9B7-5DE144FEED6E}"/>
              </a:ext>
            </a:extLst>
          </p:cNvPr>
          <p:cNvSpPr/>
          <p:nvPr/>
        </p:nvSpPr>
        <p:spPr>
          <a:xfrm>
            <a:off x="9384310" y="4302666"/>
            <a:ext cx="128979" cy="12897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hlinkClick r:id="rId9" action="ppaction://hlinksldjump"/>
            <a:extLst>
              <a:ext uri="{FF2B5EF4-FFF2-40B4-BE49-F238E27FC236}">
                <a16:creationId xmlns:a16="http://schemas.microsoft.com/office/drawing/2014/main" id="{59FA900D-A94E-4E76-A94B-00F0BCC44D2E}"/>
              </a:ext>
            </a:extLst>
          </p:cNvPr>
          <p:cNvSpPr/>
          <p:nvPr/>
        </p:nvSpPr>
        <p:spPr>
          <a:xfrm>
            <a:off x="9384310" y="3720774"/>
            <a:ext cx="128979" cy="128979"/>
          </a:xfrm>
          <a:prstGeom prst="ellipse">
            <a:avLst/>
          </a:prstGeom>
          <a:solidFill>
            <a:srgbClr val="6AB2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hlinkClick r:id="rId10" action="ppaction://hlinksldjump"/>
            <a:extLst>
              <a:ext uri="{FF2B5EF4-FFF2-40B4-BE49-F238E27FC236}">
                <a16:creationId xmlns:a16="http://schemas.microsoft.com/office/drawing/2014/main" id="{098BD34A-38F4-433D-B530-CF9DBE2A7758}"/>
              </a:ext>
            </a:extLst>
          </p:cNvPr>
          <p:cNvSpPr/>
          <p:nvPr/>
        </p:nvSpPr>
        <p:spPr>
          <a:xfrm>
            <a:off x="9384310" y="3144004"/>
            <a:ext cx="128979" cy="128979"/>
          </a:xfrm>
          <a:prstGeom prst="ellipse">
            <a:avLst/>
          </a:prstGeom>
          <a:solidFill>
            <a:srgbClr val="0388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hlinkClick r:id="rId11" action="ppaction://hlinksldjump"/>
            <a:extLst>
              <a:ext uri="{FF2B5EF4-FFF2-40B4-BE49-F238E27FC236}">
                <a16:creationId xmlns:a16="http://schemas.microsoft.com/office/drawing/2014/main" id="{4EFA2FE0-41B8-45D2-B78B-99CBD5D6CD97}"/>
              </a:ext>
            </a:extLst>
          </p:cNvPr>
          <p:cNvSpPr/>
          <p:nvPr/>
        </p:nvSpPr>
        <p:spPr>
          <a:xfrm>
            <a:off x="9384310" y="4881778"/>
            <a:ext cx="128979" cy="128979"/>
          </a:xfrm>
          <a:prstGeom prst="ellipse">
            <a:avLst/>
          </a:prstGeom>
          <a:solidFill>
            <a:srgbClr val="F19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hlinkClick r:id="rId12" action="ppaction://hlinksldjump"/>
            <a:extLst>
              <a:ext uri="{FF2B5EF4-FFF2-40B4-BE49-F238E27FC236}">
                <a16:creationId xmlns:a16="http://schemas.microsoft.com/office/drawing/2014/main" id="{5F439674-C8B4-48B8-B506-6A81B1141162}"/>
              </a:ext>
            </a:extLst>
          </p:cNvPr>
          <p:cNvSpPr/>
          <p:nvPr/>
        </p:nvSpPr>
        <p:spPr>
          <a:xfrm>
            <a:off x="9384310" y="5463066"/>
            <a:ext cx="128979" cy="128979"/>
          </a:xfrm>
          <a:prstGeom prst="ellipse">
            <a:avLst/>
          </a:prstGeom>
          <a:solidFill>
            <a:srgbClr val="F8A9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8A9A912-D8E1-466E-B753-397B76D0DAB2}"/>
              </a:ext>
            </a:extLst>
          </p:cNvPr>
          <p:cNvGrpSpPr/>
          <p:nvPr/>
        </p:nvGrpSpPr>
        <p:grpSpPr>
          <a:xfrm>
            <a:off x="9597323" y="3065434"/>
            <a:ext cx="146522" cy="280390"/>
            <a:chOff x="5545138" y="625475"/>
            <a:chExt cx="1489075" cy="2849563"/>
          </a:xfrm>
        </p:grpSpPr>
        <p:sp>
          <p:nvSpPr>
            <p:cNvPr id="43" name="Freeform 117">
              <a:extLst>
                <a:ext uri="{FF2B5EF4-FFF2-40B4-BE49-F238E27FC236}">
                  <a16:creationId xmlns:a16="http://schemas.microsoft.com/office/drawing/2014/main" id="{E40B9F76-B9A6-4069-B3BF-D5813A6C0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625475"/>
              <a:ext cx="1243013" cy="1697038"/>
            </a:xfrm>
            <a:custGeom>
              <a:avLst/>
              <a:gdLst>
                <a:gd name="T0" fmla="*/ 2278 w 4249"/>
                <a:gd name="T1" fmla="*/ 5744 h 5744"/>
                <a:gd name="T2" fmla="*/ 0 w 4249"/>
                <a:gd name="T3" fmla="*/ 5744 h 5744"/>
                <a:gd name="T4" fmla="*/ 4249 w 4249"/>
                <a:gd name="T5" fmla="*/ 0 h 5744"/>
                <a:gd name="T6" fmla="*/ 2603 w 4249"/>
                <a:gd name="T7" fmla="*/ 4796 h 5744"/>
                <a:gd name="T8" fmla="*/ 2278 w 4249"/>
                <a:gd name="T9" fmla="*/ 5744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2278" y="5744"/>
                  </a:moveTo>
                  <a:lnTo>
                    <a:pt x="0" y="5744"/>
                  </a:lnTo>
                  <a:lnTo>
                    <a:pt x="4249" y="0"/>
                  </a:lnTo>
                  <a:lnTo>
                    <a:pt x="2603" y="4796"/>
                  </a:lnTo>
                  <a:lnTo>
                    <a:pt x="2278" y="5744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20">
              <a:extLst>
                <a:ext uri="{FF2B5EF4-FFF2-40B4-BE49-F238E27FC236}">
                  <a16:creationId xmlns:a16="http://schemas.microsoft.com/office/drawing/2014/main" id="{7DAA9C12-7C1A-4985-8C38-7F0C670977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1779588"/>
              <a:ext cx="1243013" cy="1695450"/>
            </a:xfrm>
            <a:custGeom>
              <a:avLst/>
              <a:gdLst>
                <a:gd name="T0" fmla="*/ 1972 w 4249"/>
                <a:gd name="T1" fmla="*/ 0 h 5744"/>
                <a:gd name="T2" fmla="*/ 4249 w 4249"/>
                <a:gd name="T3" fmla="*/ 0 h 5744"/>
                <a:gd name="T4" fmla="*/ 0 w 4249"/>
                <a:gd name="T5" fmla="*/ 5744 h 5744"/>
                <a:gd name="T6" fmla="*/ 1646 w 4249"/>
                <a:gd name="T7" fmla="*/ 948 h 5744"/>
                <a:gd name="T8" fmla="*/ 1972 w 4249"/>
                <a:gd name="T9" fmla="*/ 0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1972" y="0"/>
                  </a:moveTo>
                  <a:lnTo>
                    <a:pt x="4249" y="0"/>
                  </a:lnTo>
                  <a:lnTo>
                    <a:pt x="0" y="5744"/>
                  </a:lnTo>
                  <a:lnTo>
                    <a:pt x="1646" y="948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376520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0E91E0-C5EC-6EEC-DA2C-DAC5873CE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8CEF31D-0406-9E55-45E8-E872AB569E5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706033" y="1676400"/>
            <a:ext cx="6493934" cy="4495800"/>
          </a:xfrm>
          <a:prstGeom prst="rect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2B2C729-63BB-8648-7933-0E5AB91AC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685800"/>
            <a:ext cx="8539152" cy="990600"/>
          </a:xfrm>
        </p:spPr>
        <p:txBody>
          <a:bodyPr>
            <a:normAutofit/>
          </a:bodyPr>
          <a:lstStyle/>
          <a:p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3884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Ferramenta e guia de facilitação</a:t>
            </a:r>
            <a:b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3884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3884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Coleta de histórias e dados quantitativos </a:t>
            </a:r>
            <a:endParaRPr lang="en-GB" b="0" dirty="0">
              <a:solidFill>
                <a:srgbClr val="038842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7285E0-28A8-D0AC-A685-17A8B0EEA7D4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pt-BR" dirty="0">
                <a:solidFill>
                  <a:srgbClr val="038842"/>
                </a:solidFill>
              </a:rPr>
              <a:t>Módulo </a:t>
            </a:r>
            <a:r>
              <a:rPr lang="pt-BR">
                <a:solidFill>
                  <a:srgbClr val="038842"/>
                </a:solidFill>
              </a:rPr>
              <a:t>4 - Desenvolvimento </a:t>
            </a:r>
            <a:r>
              <a:rPr lang="pt-BR" dirty="0">
                <a:solidFill>
                  <a:srgbClr val="038842"/>
                </a:solidFill>
              </a:rPr>
              <a:t>de uma referência de base do EAP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7F8A6F-D056-4CFA-F66D-FC702545C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t>64</a:t>
            </a:fld>
            <a:endParaRPr lang="en-US"/>
          </a:p>
        </p:txBody>
      </p:sp>
      <p:sp>
        <p:nvSpPr>
          <p:cNvPr id="19" name="Teardrop 18">
            <a:extLst>
              <a:ext uri="{FF2B5EF4-FFF2-40B4-BE49-F238E27FC236}">
                <a16:creationId xmlns:a16="http://schemas.microsoft.com/office/drawing/2014/main" id="{7BCA2250-11D6-12B8-0563-B2F63EA76181}"/>
              </a:ext>
            </a:extLst>
          </p:cNvPr>
          <p:cNvSpPr/>
          <p:nvPr/>
        </p:nvSpPr>
        <p:spPr>
          <a:xfrm flipH="1">
            <a:off x="3663365" y="4760001"/>
            <a:ext cx="4339184" cy="1349855"/>
          </a:xfrm>
          <a:custGeom>
            <a:avLst/>
            <a:gdLst>
              <a:gd name="connsiteX0" fmla="*/ 0 w 4339184"/>
              <a:gd name="connsiteY0" fmla="*/ 674928 h 1349855"/>
              <a:gd name="connsiteX1" fmla="*/ 2169592 w 4339184"/>
              <a:gd name="connsiteY1" fmla="*/ 0 h 1349855"/>
              <a:gd name="connsiteX2" fmla="*/ 4380254 w 4339184"/>
              <a:gd name="connsiteY2" fmla="*/ -12776 h 1349855"/>
              <a:gd name="connsiteX3" fmla="*/ 4339184 w 4339184"/>
              <a:gd name="connsiteY3" fmla="*/ 674928 h 1349855"/>
              <a:gd name="connsiteX4" fmla="*/ 2169592 w 4339184"/>
              <a:gd name="connsiteY4" fmla="*/ 1349856 h 1349855"/>
              <a:gd name="connsiteX5" fmla="*/ 0 w 4339184"/>
              <a:gd name="connsiteY5" fmla="*/ 674928 h 1349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39184" h="1349855" fill="none" extrusionOk="0">
                <a:moveTo>
                  <a:pt x="0" y="674928"/>
                </a:moveTo>
                <a:cubicBezTo>
                  <a:pt x="47033" y="205884"/>
                  <a:pt x="993503" y="-121275"/>
                  <a:pt x="2169592" y="0"/>
                </a:cubicBezTo>
                <a:cubicBezTo>
                  <a:pt x="3091992" y="110295"/>
                  <a:pt x="3404397" y="69169"/>
                  <a:pt x="4380254" y="-12776"/>
                </a:cubicBezTo>
                <a:cubicBezTo>
                  <a:pt x="4356050" y="218349"/>
                  <a:pt x="4339201" y="455083"/>
                  <a:pt x="4339184" y="674928"/>
                </a:cubicBezTo>
                <a:cubicBezTo>
                  <a:pt x="4199804" y="1030125"/>
                  <a:pt x="3325635" y="1376845"/>
                  <a:pt x="2169592" y="1349856"/>
                </a:cubicBezTo>
                <a:cubicBezTo>
                  <a:pt x="976113" y="1377608"/>
                  <a:pt x="10874" y="1092890"/>
                  <a:pt x="0" y="674928"/>
                </a:cubicBezTo>
                <a:close/>
              </a:path>
              <a:path w="4339184" h="1349855" stroke="0" extrusionOk="0">
                <a:moveTo>
                  <a:pt x="0" y="674928"/>
                </a:moveTo>
                <a:cubicBezTo>
                  <a:pt x="-123871" y="191222"/>
                  <a:pt x="1018612" y="197004"/>
                  <a:pt x="2169592" y="0"/>
                </a:cubicBezTo>
                <a:cubicBezTo>
                  <a:pt x="2450228" y="153626"/>
                  <a:pt x="3466059" y="77685"/>
                  <a:pt x="4380254" y="-12776"/>
                </a:cubicBezTo>
                <a:cubicBezTo>
                  <a:pt x="4387122" y="234445"/>
                  <a:pt x="4346687" y="423259"/>
                  <a:pt x="4339184" y="674928"/>
                </a:cubicBezTo>
                <a:cubicBezTo>
                  <a:pt x="4374875" y="1049075"/>
                  <a:pt x="3288297" y="1495563"/>
                  <a:pt x="2169592" y="1349856"/>
                </a:cubicBezTo>
                <a:cubicBezTo>
                  <a:pt x="915731" y="1396599"/>
                  <a:pt x="34191" y="1036445"/>
                  <a:pt x="0" y="674928"/>
                </a:cubicBezTo>
                <a:close/>
              </a:path>
            </a:pathLst>
          </a:custGeom>
          <a:solidFill>
            <a:srgbClr val="F2F2F2">
              <a:alpha val="89804"/>
            </a:srgbClr>
          </a:solidFill>
          <a:ln w="28575">
            <a:solidFill>
              <a:schemeClr val="accent6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911498443">
                  <a:prstGeom prst="teardrop">
                    <a:avLst>
                      <a:gd name="adj" fmla="val 10189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SG" sz="105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SG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Detalhe as razões sociais, econômicas, ambientais, meteorológicas, governamentais e/ou políticas para essa forma de pobreza energética ou falta de acesso à energia</a:t>
            </a:r>
            <a:endParaRPr lang="en-GB" sz="1200" i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ardrop 20">
            <a:extLst>
              <a:ext uri="{FF2B5EF4-FFF2-40B4-BE49-F238E27FC236}">
                <a16:creationId xmlns:a16="http://schemas.microsoft.com/office/drawing/2014/main" id="{8706CD06-B0EE-A5C0-CC06-B886CBF9F095}"/>
              </a:ext>
            </a:extLst>
          </p:cNvPr>
          <p:cNvSpPr/>
          <p:nvPr/>
        </p:nvSpPr>
        <p:spPr>
          <a:xfrm>
            <a:off x="681038" y="3692930"/>
            <a:ext cx="2125421" cy="1317827"/>
          </a:xfrm>
          <a:custGeom>
            <a:avLst/>
            <a:gdLst>
              <a:gd name="connsiteX0" fmla="*/ 0 w 2125421"/>
              <a:gd name="connsiteY0" fmla="*/ 658914 h 1317827"/>
              <a:gd name="connsiteX1" fmla="*/ 1062711 w 2125421"/>
              <a:gd name="connsiteY1" fmla="*/ 0 h 1317827"/>
              <a:gd name="connsiteX2" fmla="*/ 2125421 w 2125421"/>
              <a:gd name="connsiteY2" fmla="*/ 0 h 1317827"/>
              <a:gd name="connsiteX3" fmla="*/ 2125421 w 2125421"/>
              <a:gd name="connsiteY3" fmla="*/ 658914 h 1317827"/>
              <a:gd name="connsiteX4" fmla="*/ 1062710 w 2125421"/>
              <a:gd name="connsiteY4" fmla="*/ 1317828 h 1317827"/>
              <a:gd name="connsiteX5" fmla="*/ -1 w 2125421"/>
              <a:gd name="connsiteY5" fmla="*/ 658914 h 1317827"/>
              <a:gd name="connsiteX6" fmla="*/ 0 w 2125421"/>
              <a:gd name="connsiteY6" fmla="*/ 658914 h 1317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25421" h="1317827" fill="none" extrusionOk="0">
                <a:moveTo>
                  <a:pt x="0" y="658914"/>
                </a:moveTo>
                <a:cubicBezTo>
                  <a:pt x="36840" y="219583"/>
                  <a:pt x="482151" y="-34825"/>
                  <a:pt x="1062711" y="0"/>
                </a:cubicBezTo>
                <a:cubicBezTo>
                  <a:pt x="1363273" y="93554"/>
                  <a:pt x="1619224" y="-27106"/>
                  <a:pt x="2125421" y="0"/>
                </a:cubicBezTo>
                <a:cubicBezTo>
                  <a:pt x="2074671" y="120687"/>
                  <a:pt x="2141019" y="588640"/>
                  <a:pt x="2125421" y="658914"/>
                </a:cubicBezTo>
                <a:cubicBezTo>
                  <a:pt x="2047305" y="1012983"/>
                  <a:pt x="1590040" y="1355948"/>
                  <a:pt x="1062710" y="1317828"/>
                </a:cubicBezTo>
                <a:cubicBezTo>
                  <a:pt x="477173" y="1325896"/>
                  <a:pt x="8166" y="1056778"/>
                  <a:pt x="-1" y="658914"/>
                </a:cubicBezTo>
                <a:lnTo>
                  <a:pt x="0" y="658914"/>
                </a:lnTo>
                <a:close/>
              </a:path>
              <a:path w="2125421" h="1317827" stroke="0" extrusionOk="0">
                <a:moveTo>
                  <a:pt x="0" y="658914"/>
                </a:moveTo>
                <a:cubicBezTo>
                  <a:pt x="-81111" y="222353"/>
                  <a:pt x="480167" y="18241"/>
                  <a:pt x="1062711" y="0"/>
                </a:cubicBezTo>
                <a:cubicBezTo>
                  <a:pt x="1233314" y="45045"/>
                  <a:pt x="1608476" y="869"/>
                  <a:pt x="2125421" y="0"/>
                </a:cubicBezTo>
                <a:cubicBezTo>
                  <a:pt x="2149075" y="220589"/>
                  <a:pt x="2179333" y="548538"/>
                  <a:pt x="2125421" y="658914"/>
                </a:cubicBezTo>
                <a:cubicBezTo>
                  <a:pt x="2139213" y="1023361"/>
                  <a:pt x="1640248" y="1335016"/>
                  <a:pt x="1062710" y="1317828"/>
                </a:cubicBezTo>
                <a:cubicBezTo>
                  <a:pt x="458729" y="1332165"/>
                  <a:pt x="55435" y="1004606"/>
                  <a:pt x="-1" y="658914"/>
                </a:cubicBezTo>
                <a:lnTo>
                  <a:pt x="0" y="658914"/>
                </a:lnTo>
                <a:close/>
              </a:path>
            </a:pathLst>
          </a:custGeom>
          <a:solidFill>
            <a:srgbClr val="F2F2F2">
              <a:alpha val="89804"/>
            </a:srgbClr>
          </a:solidFill>
          <a:ln w="28575">
            <a:solidFill>
              <a:schemeClr val="accent6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911498443">
                  <a:prstGeom prst="teardrop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SG" sz="105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r"/>
            <a:r>
              <a:rPr lang="en-SG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Resuma os temas agrupados como um título na caixa amarela</a:t>
            </a:r>
            <a:endParaRPr lang="en-GB" sz="1200" i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Wave 21">
            <a:extLst>
              <a:ext uri="{FF2B5EF4-FFF2-40B4-BE49-F238E27FC236}">
                <a16:creationId xmlns:a16="http://schemas.microsoft.com/office/drawing/2014/main" id="{F0C8DAA3-CED6-794E-E3B8-DCAC2F2D3933}"/>
              </a:ext>
            </a:extLst>
          </p:cNvPr>
          <p:cNvSpPr/>
          <p:nvPr/>
        </p:nvSpPr>
        <p:spPr>
          <a:xfrm flipH="1">
            <a:off x="5832957" y="1691872"/>
            <a:ext cx="3011638" cy="1468615"/>
          </a:xfrm>
          <a:custGeom>
            <a:avLst/>
            <a:gdLst>
              <a:gd name="connsiteX0" fmla="*/ 0 w 3011638"/>
              <a:gd name="connsiteY0" fmla="*/ 25510 h 1468615"/>
              <a:gd name="connsiteX1" fmla="*/ 3011638 w 3011638"/>
              <a:gd name="connsiteY1" fmla="*/ 25510 h 1468615"/>
              <a:gd name="connsiteX2" fmla="*/ 3011638 w 3011638"/>
              <a:gd name="connsiteY2" fmla="*/ 1443105 h 1468615"/>
              <a:gd name="connsiteX3" fmla="*/ 0 w 3011638"/>
              <a:gd name="connsiteY3" fmla="*/ 1443105 h 1468615"/>
              <a:gd name="connsiteX4" fmla="*/ 0 w 3011638"/>
              <a:gd name="connsiteY4" fmla="*/ 25510 h 146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1638" h="1468615" fill="none" extrusionOk="0">
                <a:moveTo>
                  <a:pt x="0" y="25510"/>
                </a:moveTo>
                <a:cubicBezTo>
                  <a:pt x="907851" y="21168"/>
                  <a:pt x="2098285" y="80796"/>
                  <a:pt x="3011638" y="25510"/>
                </a:cubicBezTo>
                <a:cubicBezTo>
                  <a:pt x="3064000" y="524523"/>
                  <a:pt x="2962851" y="1248722"/>
                  <a:pt x="3011638" y="1443105"/>
                </a:cubicBezTo>
                <a:cubicBezTo>
                  <a:pt x="2026584" y="1555297"/>
                  <a:pt x="965307" y="1297660"/>
                  <a:pt x="0" y="1443105"/>
                </a:cubicBezTo>
                <a:cubicBezTo>
                  <a:pt x="-51380" y="953812"/>
                  <a:pt x="-52809" y="597335"/>
                  <a:pt x="0" y="25510"/>
                </a:cubicBezTo>
                <a:close/>
              </a:path>
              <a:path w="3011638" h="1468615" stroke="0" extrusionOk="0">
                <a:moveTo>
                  <a:pt x="0" y="25510"/>
                </a:moveTo>
                <a:cubicBezTo>
                  <a:pt x="855904" y="-192068"/>
                  <a:pt x="2051050" y="291026"/>
                  <a:pt x="3011638" y="25510"/>
                </a:cubicBezTo>
                <a:cubicBezTo>
                  <a:pt x="3031993" y="190013"/>
                  <a:pt x="3103744" y="1130963"/>
                  <a:pt x="3011638" y="1443105"/>
                </a:cubicBezTo>
                <a:cubicBezTo>
                  <a:pt x="2080159" y="1566160"/>
                  <a:pt x="1036841" y="1259511"/>
                  <a:pt x="0" y="1443105"/>
                </a:cubicBezTo>
                <a:cubicBezTo>
                  <a:pt x="121592" y="1124572"/>
                  <a:pt x="90355" y="531001"/>
                  <a:pt x="0" y="25510"/>
                </a:cubicBezTo>
                <a:close/>
              </a:path>
            </a:pathLst>
          </a:custGeom>
          <a:solidFill>
            <a:srgbClr val="F2F2F2">
              <a:alpha val="89804"/>
            </a:srgbClr>
          </a:solidFill>
          <a:ln w="28575">
            <a:solidFill>
              <a:schemeClr val="accent5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911498443">
                  <a:prstGeom prst="wave">
                    <a:avLst>
                      <a:gd name="adj1" fmla="val 1737"/>
                      <a:gd name="adj2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800" tIns="54000" rIns="72000" bIns="54000" rtlCol="0" anchor="t" anchorCtr="0"/>
          <a:lstStyle/>
          <a:p>
            <a:r>
              <a:rPr lang="en-SG" sz="105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Notas do facilitador</a:t>
            </a:r>
          </a:p>
          <a:p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Várias cópias desta planilha podem ser usadas para coletar mais experiências. Entretanto, sugerimos que a definição seja curta, se possível e apropriado, para facilitar a comunicação e a compreensão por um público mais amplo.</a:t>
            </a:r>
          </a:p>
        </p:txBody>
      </p:sp>
      <p:sp>
        <p:nvSpPr>
          <p:cNvPr id="30" name="Oval 29">
            <a:hlinkClick r:id="rId4" action="ppaction://hlinksldjump"/>
            <a:extLst>
              <a:ext uri="{FF2B5EF4-FFF2-40B4-BE49-F238E27FC236}">
                <a16:creationId xmlns:a16="http://schemas.microsoft.com/office/drawing/2014/main" id="{22C4F8C4-2D4B-4411-BF15-BAF788B4E54C}"/>
              </a:ext>
            </a:extLst>
          </p:cNvPr>
          <p:cNvSpPr/>
          <p:nvPr/>
        </p:nvSpPr>
        <p:spPr>
          <a:xfrm>
            <a:off x="9384310" y="820816"/>
            <a:ext cx="128979" cy="12897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31" name="Oval 30">
            <a:hlinkClick r:id="rId5" action="ppaction://hlinksldjump"/>
            <a:extLst>
              <a:ext uri="{FF2B5EF4-FFF2-40B4-BE49-F238E27FC236}">
                <a16:creationId xmlns:a16="http://schemas.microsoft.com/office/drawing/2014/main" id="{8F81B6F0-0807-41D3-B093-C793E5374766}"/>
              </a:ext>
            </a:extLst>
          </p:cNvPr>
          <p:cNvSpPr/>
          <p:nvPr/>
        </p:nvSpPr>
        <p:spPr>
          <a:xfrm>
            <a:off x="9384310" y="1983052"/>
            <a:ext cx="128979" cy="128979"/>
          </a:xfrm>
          <a:prstGeom prst="ellipse">
            <a:avLst/>
          </a:prstGeom>
          <a:solidFill>
            <a:srgbClr val="008C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2" name="Oval 31">
            <a:hlinkClick r:id="rId4" action="ppaction://hlinksldjump"/>
            <a:extLst>
              <a:ext uri="{FF2B5EF4-FFF2-40B4-BE49-F238E27FC236}">
                <a16:creationId xmlns:a16="http://schemas.microsoft.com/office/drawing/2014/main" id="{5872027F-3BE4-4C9B-9A85-B8A2D5F51D5A}"/>
              </a:ext>
            </a:extLst>
          </p:cNvPr>
          <p:cNvSpPr/>
          <p:nvPr/>
        </p:nvSpPr>
        <p:spPr>
          <a:xfrm>
            <a:off x="9384310" y="823197"/>
            <a:ext cx="128979" cy="12897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3" name="Oval 32">
            <a:hlinkClick r:id="rId6" action="ppaction://hlinksldjump"/>
            <a:extLst>
              <a:ext uri="{FF2B5EF4-FFF2-40B4-BE49-F238E27FC236}">
                <a16:creationId xmlns:a16="http://schemas.microsoft.com/office/drawing/2014/main" id="{A13F04D0-CAB8-4B73-954D-FB3F68EFAA38}"/>
              </a:ext>
            </a:extLst>
          </p:cNvPr>
          <p:cNvSpPr/>
          <p:nvPr/>
        </p:nvSpPr>
        <p:spPr>
          <a:xfrm>
            <a:off x="9384310" y="1402303"/>
            <a:ext cx="128979" cy="128979"/>
          </a:xfrm>
          <a:prstGeom prst="ellipse">
            <a:avLst/>
          </a:prstGeom>
          <a:solidFill>
            <a:srgbClr val="1C35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4" name="Oval 33">
            <a:hlinkClick r:id="rId7" action="ppaction://hlinksldjump"/>
            <a:extLst>
              <a:ext uri="{FF2B5EF4-FFF2-40B4-BE49-F238E27FC236}">
                <a16:creationId xmlns:a16="http://schemas.microsoft.com/office/drawing/2014/main" id="{7D4421B6-7D87-429A-89CB-FA6C0AC2D9AB}"/>
              </a:ext>
            </a:extLst>
          </p:cNvPr>
          <p:cNvSpPr/>
          <p:nvPr/>
        </p:nvSpPr>
        <p:spPr>
          <a:xfrm>
            <a:off x="9384310" y="2563074"/>
            <a:ext cx="128979" cy="12897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5" name="Oval 34">
            <a:hlinkClick r:id="rId8" action="ppaction://hlinksldjump"/>
            <a:extLst>
              <a:ext uri="{FF2B5EF4-FFF2-40B4-BE49-F238E27FC236}">
                <a16:creationId xmlns:a16="http://schemas.microsoft.com/office/drawing/2014/main" id="{58101FEB-A166-4176-9BDA-24B3F9AA538F}"/>
              </a:ext>
            </a:extLst>
          </p:cNvPr>
          <p:cNvSpPr/>
          <p:nvPr/>
        </p:nvSpPr>
        <p:spPr>
          <a:xfrm>
            <a:off x="9384310" y="4302666"/>
            <a:ext cx="128979" cy="12897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hlinkClick r:id="rId9" action="ppaction://hlinksldjump"/>
            <a:extLst>
              <a:ext uri="{FF2B5EF4-FFF2-40B4-BE49-F238E27FC236}">
                <a16:creationId xmlns:a16="http://schemas.microsoft.com/office/drawing/2014/main" id="{864DA6EC-A02D-45D7-A394-8EAD3C71BBC8}"/>
              </a:ext>
            </a:extLst>
          </p:cNvPr>
          <p:cNvSpPr/>
          <p:nvPr/>
        </p:nvSpPr>
        <p:spPr>
          <a:xfrm>
            <a:off x="9384310" y="3720774"/>
            <a:ext cx="128979" cy="128979"/>
          </a:xfrm>
          <a:prstGeom prst="ellipse">
            <a:avLst/>
          </a:prstGeom>
          <a:solidFill>
            <a:srgbClr val="6AB2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hlinkClick r:id="rId10" action="ppaction://hlinksldjump"/>
            <a:extLst>
              <a:ext uri="{FF2B5EF4-FFF2-40B4-BE49-F238E27FC236}">
                <a16:creationId xmlns:a16="http://schemas.microsoft.com/office/drawing/2014/main" id="{A883944F-CB21-4059-B677-397FA4E2402B}"/>
              </a:ext>
            </a:extLst>
          </p:cNvPr>
          <p:cNvSpPr/>
          <p:nvPr/>
        </p:nvSpPr>
        <p:spPr>
          <a:xfrm>
            <a:off x="9384310" y="3144004"/>
            <a:ext cx="128979" cy="128979"/>
          </a:xfrm>
          <a:prstGeom prst="ellipse">
            <a:avLst/>
          </a:prstGeom>
          <a:solidFill>
            <a:srgbClr val="0388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hlinkClick r:id="rId11" action="ppaction://hlinksldjump"/>
            <a:extLst>
              <a:ext uri="{FF2B5EF4-FFF2-40B4-BE49-F238E27FC236}">
                <a16:creationId xmlns:a16="http://schemas.microsoft.com/office/drawing/2014/main" id="{95BDE1E6-1EAE-4171-B235-EE1CC3372725}"/>
              </a:ext>
            </a:extLst>
          </p:cNvPr>
          <p:cNvSpPr/>
          <p:nvPr/>
        </p:nvSpPr>
        <p:spPr>
          <a:xfrm>
            <a:off x="9384310" y="4881778"/>
            <a:ext cx="128979" cy="128979"/>
          </a:xfrm>
          <a:prstGeom prst="ellipse">
            <a:avLst/>
          </a:prstGeom>
          <a:solidFill>
            <a:srgbClr val="F19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hlinkClick r:id="rId12" action="ppaction://hlinksldjump"/>
            <a:extLst>
              <a:ext uri="{FF2B5EF4-FFF2-40B4-BE49-F238E27FC236}">
                <a16:creationId xmlns:a16="http://schemas.microsoft.com/office/drawing/2014/main" id="{6E84DE04-24D8-4647-A881-476F296C9574}"/>
              </a:ext>
            </a:extLst>
          </p:cNvPr>
          <p:cNvSpPr/>
          <p:nvPr/>
        </p:nvSpPr>
        <p:spPr>
          <a:xfrm>
            <a:off x="9384310" y="5463066"/>
            <a:ext cx="128979" cy="128979"/>
          </a:xfrm>
          <a:prstGeom prst="ellipse">
            <a:avLst/>
          </a:prstGeom>
          <a:solidFill>
            <a:srgbClr val="F8A9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A867D61-52CE-4D43-BC91-ED11F75ED697}"/>
              </a:ext>
            </a:extLst>
          </p:cNvPr>
          <p:cNvGrpSpPr/>
          <p:nvPr/>
        </p:nvGrpSpPr>
        <p:grpSpPr>
          <a:xfrm>
            <a:off x="9597323" y="3065434"/>
            <a:ext cx="146522" cy="280390"/>
            <a:chOff x="5545138" y="625475"/>
            <a:chExt cx="1489075" cy="2849563"/>
          </a:xfrm>
        </p:grpSpPr>
        <p:sp>
          <p:nvSpPr>
            <p:cNvPr id="41" name="Freeform 117">
              <a:extLst>
                <a:ext uri="{FF2B5EF4-FFF2-40B4-BE49-F238E27FC236}">
                  <a16:creationId xmlns:a16="http://schemas.microsoft.com/office/drawing/2014/main" id="{15A3CA17-8A3C-486F-BA05-73E328E79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625475"/>
              <a:ext cx="1243013" cy="1697038"/>
            </a:xfrm>
            <a:custGeom>
              <a:avLst/>
              <a:gdLst>
                <a:gd name="T0" fmla="*/ 2278 w 4249"/>
                <a:gd name="T1" fmla="*/ 5744 h 5744"/>
                <a:gd name="T2" fmla="*/ 0 w 4249"/>
                <a:gd name="T3" fmla="*/ 5744 h 5744"/>
                <a:gd name="T4" fmla="*/ 4249 w 4249"/>
                <a:gd name="T5" fmla="*/ 0 h 5744"/>
                <a:gd name="T6" fmla="*/ 2603 w 4249"/>
                <a:gd name="T7" fmla="*/ 4796 h 5744"/>
                <a:gd name="T8" fmla="*/ 2278 w 4249"/>
                <a:gd name="T9" fmla="*/ 5744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2278" y="5744"/>
                  </a:moveTo>
                  <a:lnTo>
                    <a:pt x="0" y="5744"/>
                  </a:lnTo>
                  <a:lnTo>
                    <a:pt x="4249" y="0"/>
                  </a:lnTo>
                  <a:lnTo>
                    <a:pt x="2603" y="4796"/>
                  </a:lnTo>
                  <a:lnTo>
                    <a:pt x="2278" y="5744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20">
              <a:extLst>
                <a:ext uri="{FF2B5EF4-FFF2-40B4-BE49-F238E27FC236}">
                  <a16:creationId xmlns:a16="http://schemas.microsoft.com/office/drawing/2014/main" id="{AF3692AF-CA18-4943-973E-5A14F22FB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1779588"/>
              <a:ext cx="1243013" cy="1695450"/>
            </a:xfrm>
            <a:custGeom>
              <a:avLst/>
              <a:gdLst>
                <a:gd name="T0" fmla="*/ 1972 w 4249"/>
                <a:gd name="T1" fmla="*/ 0 h 5744"/>
                <a:gd name="T2" fmla="*/ 4249 w 4249"/>
                <a:gd name="T3" fmla="*/ 0 h 5744"/>
                <a:gd name="T4" fmla="*/ 0 w 4249"/>
                <a:gd name="T5" fmla="*/ 5744 h 5744"/>
                <a:gd name="T6" fmla="*/ 1646 w 4249"/>
                <a:gd name="T7" fmla="*/ 948 h 5744"/>
                <a:gd name="T8" fmla="*/ 1972 w 4249"/>
                <a:gd name="T9" fmla="*/ 0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1972" y="0"/>
                  </a:moveTo>
                  <a:lnTo>
                    <a:pt x="4249" y="0"/>
                  </a:lnTo>
                  <a:lnTo>
                    <a:pt x="0" y="5744"/>
                  </a:lnTo>
                  <a:lnTo>
                    <a:pt x="1646" y="948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4909240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3276836-3396-CB05-1F09-E00AB5D71AD2}"/>
              </a:ext>
            </a:extLst>
          </p:cNvPr>
          <p:cNvSpPr/>
          <p:nvPr/>
        </p:nvSpPr>
        <p:spPr>
          <a:xfrm>
            <a:off x="9308387" y="0"/>
            <a:ext cx="236305" cy="57843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C76952-EA5A-6E9C-B9EC-E0DE0D249C45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t-BR" dirty="0">
                <a:solidFill>
                  <a:srgbClr val="038842"/>
                </a:solidFill>
              </a:rPr>
              <a:t>Módulo </a:t>
            </a:r>
            <a:r>
              <a:rPr lang="pt-BR">
                <a:solidFill>
                  <a:srgbClr val="038842"/>
                </a:solidFill>
              </a:rPr>
              <a:t>4 - Desenvolvimento </a:t>
            </a:r>
            <a:r>
              <a:rPr lang="pt-BR" dirty="0">
                <a:solidFill>
                  <a:srgbClr val="038842"/>
                </a:solidFill>
              </a:rPr>
              <a:t>de uma referência de base do EAP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8698A6-504B-68AD-67B4-19E2DBAFD51D}"/>
              </a:ext>
            </a:extLst>
          </p:cNvPr>
          <p:cNvSpPr/>
          <p:nvPr/>
        </p:nvSpPr>
        <p:spPr>
          <a:xfrm>
            <a:off x="932136" y="1135193"/>
            <a:ext cx="3942180" cy="240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rgbClr val="0388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Dados </a:t>
            </a:r>
            <a:r>
              <a:rPr lang="en-GB" sz="1400" b="1" dirty="0" err="1">
                <a:solidFill>
                  <a:srgbClr val="0388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quantitativos</a:t>
            </a:r>
            <a:endParaRPr lang="en-GB" sz="1400" b="1" dirty="0">
              <a:solidFill>
                <a:srgbClr val="0388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35DA8E-0282-04DE-229F-DF329FBA5FB2}"/>
              </a:ext>
            </a:extLst>
          </p:cNvPr>
          <p:cNvSpPr/>
          <p:nvPr/>
        </p:nvSpPr>
        <p:spPr>
          <a:xfrm>
            <a:off x="5031684" y="1135192"/>
            <a:ext cx="3942180" cy="240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388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Experiência vivida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B70A18E-253E-7D85-2E20-3A604B941B90}"/>
              </a:ext>
            </a:extLst>
          </p:cNvPr>
          <p:cNvSpPr/>
          <p:nvPr/>
        </p:nvSpPr>
        <p:spPr>
          <a:xfrm>
            <a:off x="707271" y="1093863"/>
            <a:ext cx="8512919" cy="5078338"/>
          </a:xfrm>
          <a:prstGeom prst="roundRect">
            <a:avLst>
              <a:gd name="adj" fmla="val 5192"/>
            </a:avLst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F4838B-77F5-6006-964E-7B0EF5AB6322}"/>
              </a:ext>
            </a:extLst>
          </p:cNvPr>
          <p:cNvSpPr/>
          <p:nvPr/>
        </p:nvSpPr>
        <p:spPr>
          <a:xfrm>
            <a:off x="685799" y="685800"/>
            <a:ext cx="8763001" cy="516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Brainstorming </a:t>
            </a:r>
            <a:r>
              <a:rPr lang="en-GB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12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este espaço para registrar quaisquer dados quantitativos ou experiências vividas </a:t>
            </a:r>
            <a:endParaRPr lang="en-GB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AF7A9AA-7460-242F-11F7-05BA30D1E205}"/>
              </a:ext>
            </a:extLst>
          </p:cNvPr>
          <p:cNvCxnSpPr>
            <a:stCxn id="11" idx="0"/>
            <a:endCxn id="11" idx="2"/>
          </p:cNvCxnSpPr>
          <p:nvPr/>
        </p:nvCxnSpPr>
        <p:spPr>
          <a:xfrm>
            <a:off x="4963731" y="1093863"/>
            <a:ext cx="0" cy="5078338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4D69925D-5DF3-D0EB-A2BC-A620FD340E17}"/>
              </a:ext>
            </a:extLst>
          </p:cNvPr>
          <p:cNvSpPr/>
          <p:nvPr/>
        </p:nvSpPr>
        <p:spPr>
          <a:xfrm>
            <a:off x="707271" y="6233823"/>
            <a:ext cx="1312360" cy="2862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35816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2E8B82-189D-1F69-1C5C-CB2D50432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F2D3F6E-D398-D463-C0A8-D5B46A9EFB49}"/>
              </a:ext>
            </a:extLst>
          </p:cNvPr>
          <p:cNvSpPr/>
          <p:nvPr/>
        </p:nvSpPr>
        <p:spPr>
          <a:xfrm>
            <a:off x="9330647" y="49020"/>
            <a:ext cx="236305" cy="57843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F5145B-5067-2646-A4D7-218A0601BF0B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GB" dirty="0" err="1">
                <a:solidFill>
                  <a:srgbClr val="038842"/>
                </a:solidFill>
              </a:rPr>
              <a:t>Módulo</a:t>
            </a:r>
            <a:r>
              <a:rPr lang="en-GB" dirty="0">
                <a:solidFill>
                  <a:srgbClr val="038842"/>
                </a:solidFill>
              </a:rPr>
              <a:t> </a:t>
            </a:r>
            <a:r>
              <a:rPr lang="en-GB">
                <a:solidFill>
                  <a:srgbClr val="038842"/>
                </a:solidFill>
              </a:rPr>
              <a:t>4 - </a:t>
            </a:r>
            <a:r>
              <a:rPr lang="pt-BR">
                <a:solidFill>
                  <a:srgbClr val="038842"/>
                </a:solidFill>
              </a:rPr>
              <a:t>Desenvolvimento </a:t>
            </a:r>
            <a:r>
              <a:rPr lang="pt-BR" dirty="0">
                <a:solidFill>
                  <a:srgbClr val="038842"/>
                </a:solidFill>
              </a:rPr>
              <a:t>de uma referência de base do EAP</a:t>
            </a:r>
            <a:endParaRPr lang="en-GB" dirty="0">
              <a:solidFill>
                <a:srgbClr val="038842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6EF7E2F-9C24-14D5-53B3-464438B04E7A}"/>
              </a:ext>
            </a:extLst>
          </p:cNvPr>
          <p:cNvSpPr/>
          <p:nvPr/>
        </p:nvSpPr>
        <p:spPr>
          <a:xfrm>
            <a:off x="685800" y="1434147"/>
            <a:ext cx="8534400" cy="2356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err="1">
                <a:solidFill>
                  <a:srgbClr val="0388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GB" sz="1400" b="1" dirty="0">
                <a:solidFill>
                  <a:srgbClr val="0388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_____________________________, a </a:t>
            </a:r>
            <a:r>
              <a:rPr lang="en-GB" sz="1400" b="1" dirty="0" err="1">
                <a:solidFill>
                  <a:srgbClr val="0388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pobreza</a:t>
            </a:r>
            <a:r>
              <a:rPr lang="en-GB" sz="1400" b="1" dirty="0">
                <a:solidFill>
                  <a:srgbClr val="0388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rgbClr val="0388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energética</a:t>
            </a:r>
            <a:r>
              <a:rPr lang="en-GB" sz="1400" b="1" dirty="0">
                <a:solidFill>
                  <a:srgbClr val="0388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e/</a:t>
            </a:r>
            <a:r>
              <a:rPr lang="en-GB" sz="1400" b="1" dirty="0" err="1">
                <a:solidFill>
                  <a:srgbClr val="0388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GB" sz="1400" b="1" dirty="0">
                <a:solidFill>
                  <a:srgbClr val="0388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1400" b="1" dirty="0" err="1">
                <a:solidFill>
                  <a:srgbClr val="0388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falta</a:t>
            </a:r>
            <a:r>
              <a:rPr lang="en-GB" sz="1400" b="1" dirty="0">
                <a:solidFill>
                  <a:srgbClr val="0388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400" b="1" dirty="0" err="1">
                <a:solidFill>
                  <a:srgbClr val="0388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acesso</a:t>
            </a:r>
            <a:r>
              <a:rPr lang="en-GB" sz="1400" b="1" dirty="0">
                <a:solidFill>
                  <a:srgbClr val="0388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en-GB" sz="1400" b="1" dirty="0" err="1">
                <a:solidFill>
                  <a:srgbClr val="0388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energia</a:t>
            </a:r>
            <a:r>
              <a:rPr lang="en-GB" sz="1400" b="1" dirty="0">
                <a:solidFill>
                  <a:srgbClr val="0388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rgbClr val="0388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ocorre</a:t>
            </a:r>
            <a:r>
              <a:rPr lang="en-GB" sz="1400" b="1" dirty="0">
                <a:solidFill>
                  <a:srgbClr val="0388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rgbClr val="0388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</a:t>
            </a:r>
            <a:r>
              <a:rPr lang="en-GB" sz="1400" b="1" dirty="0">
                <a:solidFill>
                  <a:srgbClr val="0388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076CC0-E952-61B0-A9BD-FAC7BD8EF144}"/>
              </a:ext>
            </a:extLst>
          </p:cNvPr>
          <p:cNvSpPr/>
          <p:nvPr/>
        </p:nvSpPr>
        <p:spPr>
          <a:xfrm>
            <a:off x="685799" y="685800"/>
            <a:ext cx="8763001" cy="482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Elaboração</a:t>
            </a:r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</a:t>
            </a:r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base </a:t>
            </a: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1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classifique</a:t>
            </a:r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sz="1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consolide</a:t>
            </a:r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GB" sz="1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anotações</a:t>
            </a:r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planilha anterior </a:t>
            </a:r>
            <a:r>
              <a:rPr lang="en-GB" sz="1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histórias</a:t>
            </a:r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GB" sz="1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descrevam</a:t>
            </a:r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os </a:t>
            </a:r>
            <a:r>
              <a:rPr lang="en-GB" sz="1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desafios</a:t>
            </a:r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EAP </a:t>
            </a:r>
            <a:r>
              <a:rPr lang="en-GB" sz="1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sua</a:t>
            </a:r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</a:t>
            </a:r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governo</a:t>
            </a:r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local e </a:t>
            </a:r>
            <a:r>
              <a:rPr lang="en-GB" sz="1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GB" sz="1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eles</a:t>
            </a:r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ocorrem</a:t>
            </a:r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AB0637-26ED-E164-A523-62419590DE0D}"/>
              </a:ext>
            </a:extLst>
          </p:cNvPr>
          <p:cNvSpPr/>
          <p:nvPr/>
        </p:nvSpPr>
        <p:spPr>
          <a:xfrm>
            <a:off x="707271" y="6233823"/>
            <a:ext cx="1312360" cy="2862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82CA049-5F67-0FCF-9D55-62802C03614D}"/>
              </a:ext>
            </a:extLst>
          </p:cNvPr>
          <p:cNvSpPr/>
          <p:nvPr/>
        </p:nvSpPr>
        <p:spPr>
          <a:xfrm>
            <a:off x="685799" y="1810701"/>
            <a:ext cx="2537235" cy="482239"/>
          </a:xfrm>
          <a:prstGeom prst="roundRect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t" anchorCtr="0"/>
          <a:lstStyle/>
          <a:p>
            <a:r>
              <a:rPr lang="en-GB" sz="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Quem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817DC4E-7290-C24A-3AD7-70C2CF1CA34E}"/>
              </a:ext>
            </a:extLst>
          </p:cNvPr>
          <p:cNvSpPr/>
          <p:nvPr/>
        </p:nvSpPr>
        <p:spPr>
          <a:xfrm>
            <a:off x="685798" y="2587362"/>
            <a:ext cx="2537235" cy="986885"/>
          </a:xfrm>
          <a:prstGeom prst="roundRect">
            <a:avLst/>
          </a:prstGeom>
          <a:solidFill>
            <a:srgbClr val="B3DB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t" anchorCtr="0"/>
          <a:lstStyle/>
          <a:p>
            <a:r>
              <a:rPr lang="en-GB" sz="800">
                <a:solidFill>
                  <a:srgbClr val="0388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História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0007D57-4F72-6EF2-2F3D-455C9FE3AB52}"/>
              </a:ext>
            </a:extLst>
          </p:cNvPr>
          <p:cNvSpPr/>
          <p:nvPr/>
        </p:nvSpPr>
        <p:spPr>
          <a:xfrm>
            <a:off x="689872" y="3857120"/>
            <a:ext cx="2533160" cy="800925"/>
          </a:xfrm>
          <a:prstGeom prst="roundRect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t" anchorCtr="0"/>
          <a:lstStyle/>
          <a:p>
            <a:r>
              <a:rPr lang="en-GB" sz="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Razão socioeconômica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80201EF-6DEA-98AC-8F8C-666704ABAA2D}"/>
              </a:ext>
            </a:extLst>
          </p:cNvPr>
          <p:cNvSpPr/>
          <p:nvPr/>
        </p:nvSpPr>
        <p:spPr>
          <a:xfrm>
            <a:off x="689872" y="4759053"/>
            <a:ext cx="2533160" cy="800925"/>
          </a:xfrm>
          <a:prstGeom prst="roundRect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t" anchorCtr="0"/>
          <a:lstStyle/>
          <a:p>
            <a:r>
              <a:rPr lang="en-GB" sz="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Razão ambiental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C315CF3-D20F-524A-E9D0-C16900A34406}"/>
              </a:ext>
            </a:extLst>
          </p:cNvPr>
          <p:cNvSpPr/>
          <p:nvPr/>
        </p:nvSpPr>
        <p:spPr>
          <a:xfrm>
            <a:off x="685798" y="5660986"/>
            <a:ext cx="2533160" cy="800925"/>
          </a:xfrm>
          <a:prstGeom prst="roundRect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t" anchorCtr="0"/>
          <a:lstStyle/>
          <a:p>
            <a:r>
              <a:rPr lang="en-GB" sz="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Razão governamental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760B903-70A5-5AAA-869B-479473FBE37F}"/>
              </a:ext>
            </a:extLst>
          </p:cNvPr>
          <p:cNvSpPr/>
          <p:nvPr/>
        </p:nvSpPr>
        <p:spPr>
          <a:xfrm>
            <a:off x="685798" y="2298715"/>
            <a:ext cx="2537235" cy="282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1200" b="1">
                <a:solidFill>
                  <a:srgbClr val="0388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experiência</a:t>
            </a:r>
            <a:endParaRPr lang="en-GB" sz="1200">
              <a:solidFill>
                <a:srgbClr val="0388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2FCF84-EBF4-A5CA-6E49-F6DA40EE72FE}"/>
              </a:ext>
            </a:extLst>
          </p:cNvPr>
          <p:cNvSpPr/>
          <p:nvPr/>
        </p:nvSpPr>
        <p:spPr>
          <a:xfrm>
            <a:off x="685800" y="3574248"/>
            <a:ext cx="2537235" cy="282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1200" b="1">
                <a:solidFill>
                  <a:srgbClr val="0388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causa de</a:t>
            </a:r>
            <a:endParaRPr lang="en-GB" sz="1200">
              <a:solidFill>
                <a:srgbClr val="0388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AEABDD70-87A9-23C4-8936-E77E66A9194E}"/>
              </a:ext>
            </a:extLst>
          </p:cNvPr>
          <p:cNvSpPr/>
          <p:nvPr/>
        </p:nvSpPr>
        <p:spPr>
          <a:xfrm>
            <a:off x="6678892" y="1812713"/>
            <a:ext cx="2537235" cy="482239"/>
          </a:xfrm>
          <a:prstGeom prst="roundRect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t" anchorCtr="0"/>
          <a:lstStyle/>
          <a:p>
            <a:r>
              <a:rPr lang="en-GB" sz="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Quem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D8FBF943-1834-3682-B287-1CFE19EAD0A7}"/>
              </a:ext>
            </a:extLst>
          </p:cNvPr>
          <p:cNvSpPr/>
          <p:nvPr/>
        </p:nvSpPr>
        <p:spPr>
          <a:xfrm>
            <a:off x="6678891" y="2589374"/>
            <a:ext cx="2537235" cy="986885"/>
          </a:xfrm>
          <a:prstGeom prst="roundRect">
            <a:avLst/>
          </a:prstGeom>
          <a:solidFill>
            <a:srgbClr val="B3DB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t" anchorCtr="0"/>
          <a:lstStyle/>
          <a:p>
            <a:r>
              <a:rPr lang="en-GB" sz="800">
                <a:solidFill>
                  <a:srgbClr val="0388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História 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0F00FC8D-09B7-42EB-D15A-3D620A2B21EA}"/>
              </a:ext>
            </a:extLst>
          </p:cNvPr>
          <p:cNvSpPr/>
          <p:nvPr/>
        </p:nvSpPr>
        <p:spPr>
          <a:xfrm>
            <a:off x="6682965" y="3859132"/>
            <a:ext cx="2533160" cy="800925"/>
          </a:xfrm>
          <a:prstGeom prst="roundRect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t" anchorCtr="0"/>
          <a:lstStyle/>
          <a:p>
            <a:r>
              <a:rPr lang="en-GB" sz="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Razão socioeconômica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DA54F85E-05D3-78F2-9489-7AB25C7C37ED}"/>
              </a:ext>
            </a:extLst>
          </p:cNvPr>
          <p:cNvSpPr/>
          <p:nvPr/>
        </p:nvSpPr>
        <p:spPr>
          <a:xfrm>
            <a:off x="6682965" y="4761065"/>
            <a:ext cx="2533160" cy="800925"/>
          </a:xfrm>
          <a:prstGeom prst="roundRect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t" anchorCtr="0"/>
          <a:lstStyle/>
          <a:p>
            <a:r>
              <a:rPr lang="en-GB" sz="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Razão ambiental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DF7A4739-4F75-C53F-4EFC-98ADA51F9477}"/>
              </a:ext>
            </a:extLst>
          </p:cNvPr>
          <p:cNvSpPr/>
          <p:nvPr/>
        </p:nvSpPr>
        <p:spPr>
          <a:xfrm>
            <a:off x="6678891" y="5662998"/>
            <a:ext cx="2533160" cy="800925"/>
          </a:xfrm>
          <a:prstGeom prst="roundRect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t" anchorCtr="0"/>
          <a:lstStyle/>
          <a:p>
            <a:r>
              <a:rPr lang="en-GB" sz="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Razão governamental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4435F7B-21E4-903A-6843-B1665C34EF13}"/>
              </a:ext>
            </a:extLst>
          </p:cNvPr>
          <p:cNvSpPr/>
          <p:nvPr/>
        </p:nvSpPr>
        <p:spPr>
          <a:xfrm>
            <a:off x="6678891" y="2300727"/>
            <a:ext cx="2537235" cy="282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1200" b="1">
                <a:solidFill>
                  <a:srgbClr val="0388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experiência</a:t>
            </a:r>
            <a:endParaRPr lang="en-GB" sz="1200">
              <a:solidFill>
                <a:srgbClr val="0388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0A9883A-D318-CB82-A6EC-FBC8C419BE1F}"/>
              </a:ext>
            </a:extLst>
          </p:cNvPr>
          <p:cNvSpPr/>
          <p:nvPr/>
        </p:nvSpPr>
        <p:spPr>
          <a:xfrm>
            <a:off x="6678893" y="3576260"/>
            <a:ext cx="2537235" cy="282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1200" b="1">
                <a:solidFill>
                  <a:srgbClr val="0388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causa de</a:t>
            </a:r>
            <a:endParaRPr lang="en-GB" sz="1200">
              <a:solidFill>
                <a:srgbClr val="0388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90016E7B-F4A2-F743-4CCE-E3385D7BF123}"/>
              </a:ext>
            </a:extLst>
          </p:cNvPr>
          <p:cNvSpPr/>
          <p:nvPr/>
        </p:nvSpPr>
        <p:spPr>
          <a:xfrm>
            <a:off x="3686421" y="1810700"/>
            <a:ext cx="2537235" cy="482239"/>
          </a:xfrm>
          <a:prstGeom prst="roundRect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t" anchorCtr="0"/>
          <a:lstStyle/>
          <a:p>
            <a:r>
              <a:rPr lang="en-GB" sz="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Quem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E1C94146-30F4-E2E2-E492-5F89FC41D4D6}"/>
              </a:ext>
            </a:extLst>
          </p:cNvPr>
          <p:cNvSpPr/>
          <p:nvPr/>
        </p:nvSpPr>
        <p:spPr>
          <a:xfrm>
            <a:off x="3686420" y="2587361"/>
            <a:ext cx="2537235" cy="986885"/>
          </a:xfrm>
          <a:prstGeom prst="roundRect">
            <a:avLst/>
          </a:prstGeom>
          <a:solidFill>
            <a:srgbClr val="B3DB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t" anchorCtr="0"/>
          <a:lstStyle/>
          <a:p>
            <a:r>
              <a:rPr lang="en-GB" sz="800">
                <a:solidFill>
                  <a:srgbClr val="0388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História 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6AE0629-F74B-7DDC-62E1-E6F948C06EAF}"/>
              </a:ext>
            </a:extLst>
          </p:cNvPr>
          <p:cNvSpPr/>
          <p:nvPr/>
        </p:nvSpPr>
        <p:spPr>
          <a:xfrm>
            <a:off x="3690494" y="3857119"/>
            <a:ext cx="2533160" cy="800925"/>
          </a:xfrm>
          <a:prstGeom prst="roundRect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t" anchorCtr="0"/>
          <a:lstStyle/>
          <a:p>
            <a:r>
              <a:rPr lang="en-GB" sz="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Razão socioeconômica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E73EB567-0728-F6D9-5A06-FDB13059E304}"/>
              </a:ext>
            </a:extLst>
          </p:cNvPr>
          <p:cNvSpPr/>
          <p:nvPr/>
        </p:nvSpPr>
        <p:spPr>
          <a:xfrm>
            <a:off x="3690494" y="4759052"/>
            <a:ext cx="2533160" cy="800925"/>
          </a:xfrm>
          <a:prstGeom prst="roundRect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t" anchorCtr="0"/>
          <a:lstStyle/>
          <a:p>
            <a:r>
              <a:rPr lang="en-GB" sz="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Razão ambiental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8507EEB3-713B-4A0F-E05D-DCA26FD83B7C}"/>
              </a:ext>
            </a:extLst>
          </p:cNvPr>
          <p:cNvSpPr/>
          <p:nvPr/>
        </p:nvSpPr>
        <p:spPr>
          <a:xfrm>
            <a:off x="3686420" y="5660985"/>
            <a:ext cx="2533160" cy="800925"/>
          </a:xfrm>
          <a:prstGeom prst="roundRect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t" anchorCtr="0"/>
          <a:lstStyle/>
          <a:p>
            <a:r>
              <a:rPr lang="en-GB" sz="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Razão governamental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B38CF83-AD2E-8A7E-FB6F-90E455BF4F15}"/>
              </a:ext>
            </a:extLst>
          </p:cNvPr>
          <p:cNvSpPr/>
          <p:nvPr/>
        </p:nvSpPr>
        <p:spPr>
          <a:xfrm>
            <a:off x="3686420" y="2298714"/>
            <a:ext cx="2537235" cy="282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1200" b="1">
                <a:solidFill>
                  <a:srgbClr val="0388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experiência</a:t>
            </a:r>
            <a:endParaRPr lang="en-GB" sz="1200">
              <a:solidFill>
                <a:srgbClr val="0388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7B58D2D-2CD9-42A1-904F-BEAAAB8A6ECD}"/>
              </a:ext>
            </a:extLst>
          </p:cNvPr>
          <p:cNvSpPr/>
          <p:nvPr/>
        </p:nvSpPr>
        <p:spPr>
          <a:xfrm>
            <a:off x="3686422" y="3574247"/>
            <a:ext cx="2537235" cy="282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1200" b="1">
                <a:solidFill>
                  <a:srgbClr val="0388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causa de</a:t>
            </a:r>
            <a:endParaRPr lang="en-GB" sz="1200">
              <a:solidFill>
                <a:srgbClr val="0388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AAA7753E-7397-C7CD-E469-255A5BC82712}"/>
              </a:ext>
            </a:extLst>
          </p:cNvPr>
          <p:cNvSpPr/>
          <p:nvPr/>
        </p:nvSpPr>
        <p:spPr>
          <a:xfrm>
            <a:off x="479835" y="1296009"/>
            <a:ext cx="8968966" cy="5303965"/>
          </a:xfrm>
          <a:prstGeom prst="roundRect">
            <a:avLst>
              <a:gd name="adj" fmla="val 5192"/>
            </a:avLst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68269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8E25B6-59D5-BC09-771F-EF1D891A13BF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GB" dirty="0" err="1">
                <a:solidFill>
                  <a:srgbClr val="038842"/>
                </a:solidFill>
              </a:rPr>
              <a:t>Módulo</a:t>
            </a:r>
            <a:r>
              <a:rPr lang="en-GB" dirty="0">
                <a:solidFill>
                  <a:srgbClr val="038842"/>
                </a:solidFill>
              </a:rPr>
              <a:t> </a:t>
            </a:r>
            <a:r>
              <a:rPr lang="en-GB">
                <a:solidFill>
                  <a:srgbClr val="038842"/>
                </a:solidFill>
              </a:rPr>
              <a:t>4 - </a:t>
            </a:r>
            <a:r>
              <a:rPr lang="pt-BR">
                <a:solidFill>
                  <a:srgbClr val="038842"/>
                </a:solidFill>
              </a:rPr>
              <a:t>Desenvolvimento </a:t>
            </a:r>
            <a:r>
              <a:rPr lang="pt-BR" dirty="0">
                <a:solidFill>
                  <a:srgbClr val="038842"/>
                </a:solidFill>
              </a:rPr>
              <a:t>de uma referência de base do EAP</a:t>
            </a:r>
            <a:endParaRPr lang="en-GB" dirty="0">
              <a:solidFill>
                <a:srgbClr val="038842"/>
              </a:solidFill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08753400-67D3-754B-8FFA-A56281BE8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7" y="685800"/>
            <a:ext cx="8534389" cy="990600"/>
          </a:xfrm>
        </p:spPr>
        <p:txBody>
          <a:bodyPr>
            <a:normAutofit fontScale="90000"/>
          </a:bodyPr>
          <a:lstStyle/>
          <a:p>
            <a:r>
              <a:rPr lang="en-GB" sz="1400" b="0" dirty="0">
                <a:solidFill>
                  <a:srgbClr val="038842"/>
                </a:solidFill>
              </a:rPr>
              <a:t>Planilha de </a:t>
            </a:r>
            <a:r>
              <a:rPr lang="en-GB" sz="1400" b="0" dirty="0" err="1">
                <a:solidFill>
                  <a:srgbClr val="038842"/>
                </a:solidFill>
              </a:rPr>
              <a:t>verificação</a:t>
            </a:r>
            <a:r>
              <a:rPr lang="en-GB" sz="1400" b="0" dirty="0">
                <a:solidFill>
                  <a:srgbClr val="038842"/>
                </a:solidFill>
              </a:rPr>
              <a:t> </a:t>
            </a:r>
            <a:br>
              <a:rPr lang="en-GB" dirty="0">
                <a:solidFill>
                  <a:srgbClr val="038842"/>
                </a:solidFill>
              </a:rPr>
            </a:br>
            <a:r>
              <a:rPr lang="en-GB" dirty="0">
                <a:solidFill>
                  <a:srgbClr val="038842"/>
                </a:solidFill>
              </a:rPr>
              <a:t>Desenvolvimento de </a:t>
            </a:r>
            <a:r>
              <a:rPr lang="en-GB" dirty="0" err="1">
                <a:solidFill>
                  <a:srgbClr val="038842"/>
                </a:solidFill>
              </a:rPr>
              <a:t>uma</a:t>
            </a:r>
            <a:r>
              <a:rPr lang="en-GB" dirty="0">
                <a:solidFill>
                  <a:srgbClr val="038842"/>
                </a:solidFill>
              </a:rPr>
              <a:t> </a:t>
            </a:r>
            <a:r>
              <a:rPr lang="en-GB" dirty="0" err="1">
                <a:solidFill>
                  <a:srgbClr val="038842"/>
                </a:solidFill>
              </a:rPr>
              <a:t>referência</a:t>
            </a:r>
            <a:r>
              <a:rPr lang="en-GB" dirty="0">
                <a:solidFill>
                  <a:srgbClr val="038842"/>
                </a:solidFill>
              </a:rPr>
              <a:t> de base de EAP</a:t>
            </a:r>
            <a:endParaRPr lang="en-GB" b="0" dirty="0">
              <a:solidFill>
                <a:srgbClr val="038842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8582DE5-8092-B2FD-EA67-A6AD02C9B05D}"/>
              </a:ext>
            </a:extLst>
          </p:cNvPr>
          <p:cNvSpPr/>
          <p:nvPr/>
        </p:nvSpPr>
        <p:spPr>
          <a:xfrm>
            <a:off x="685800" y="1828801"/>
            <a:ext cx="8534390" cy="513708"/>
          </a:xfrm>
          <a:prstGeom prst="roundRect">
            <a:avLst/>
          </a:prstGeom>
          <a:solidFill>
            <a:srgbClr val="0388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 é o resumo de sua área de desafio?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3ADBB21-8DF2-1066-1268-1A11AA7DE9D3}"/>
              </a:ext>
            </a:extLst>
          </p:cNvPr>
          <p:cNvSpPr/>
          <p:nvPr/>
        </p:nvSpPr>
        <p:spPr>
          <a:xfrm>
            <a:off x="693506" y="2342509"/>
            <a:ext cx="8526684" cy="3829691"/>
          </a:xfrm>
          <a:prstGeom prst="roundRect">
            <a:avLst>
              <a:gd name="adj" fmla="val 5759"/>
            </a:avLst>
          </a:prstGeom>
          <a:solidFill>
            <a:srgbClr val="B3DB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8D6D70-3B0C-9D61-8CAD-9627AF30A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t>67</a:t>
            </a:fld>
            <a:endParaRPr lang="en-US"/>
          </a:p>
        </p:txBody>
      </p:sp>
      <p:sp>
        <p:nvSpPr>
          <p:cNvPr id="28" name="Oval 27">
            <a:hlinkClick r:id="rId2" action="ppaction://hlinksldjump"/>
            <a:extLst>
              <a:ext uri="{FF2B5EF4-FFF2-40B4-BE49-F238E27FC236}">
                <a16:creationId xmlns:a16="http://schemas.microsoft.com/office/drawing/2014/main" id="{A9463204-DDA7-4C88-9F99-7B7E984D2BB9}"/>
              </a:ext>
            </a:extLst>
          </p:cNvPr>
          <p:cNvSpPr/>
          <p:nvPr/>
        </p:nvSpPr>
        <p:spPr>
          <a:xfrm>
            <a:off x="9384310" y="820816"/>
            <a:ext cx="128979" cy="12897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29" name="Oval 28">
            <a:hlinkClick r:id="rId3" action="ppaction://hlinksldjump"/>
            <a:extLst>
              <a:ext uri="{FF2B5EF4-FFF2-40B4-BE49-F238E27FC236}">
                <a16:creationId xmlns:a16="http://schemas.microsoft.com/office/drawing/2014/main" id="{75F455C0-732F-4EEE-A2CB-4960C2E93FC1}"/>
              </a:ext>
            </a:extLst>
          </p:cNvPr>
          <p:cNvSpPr/>
          <p:nvPr/>
        </p:nvSpPr>
        <p:spPr>
          <a:xfrm>
            <a:off x="9384310" y="1983052"/>
            <a:ext cx="128979" cy="128979"/>
          </a:xfrm>
          <a:prstGeom prst="ellipse">
            <a:avLst/>
          </a:prstGeom>
          <a:solidFill>
            <a:srgbClr val="008C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0" name="Oval 29">
            <a:hlinkClick r:id="rId2" action="ppaction://hlinksldjump"/>
            <a:extLst>
              <a:ext uri="{FF2B5EF4-FFF2-40B4-BE49-F238E27FC236}">
                <a16:creationId xmlns:a16="http://schemas.microsoft.com/office/drawing/2014/main" id="{9B809059-C524-4181-BBBF-81FFAE58CADB}"/>
              </a:ext>
            </a:extLst>
          </p:cNvPr>
          <p:cNvSpPr/>
          <p:nvPr/>
        </p:nvSpPr>
        <p:spPr>
          <a:xfrm>
            <a:off x="9384310" y="823197"/>
            <a:ext cx="128979" cy="12897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1" name="Oval 30">
            <a:hlinkClick r:id="rId4" action="ppaction://hlinksldjump"/>
            <a:extLst>
              <a:ext uri="{FF2B5EF4-FFF2-40B4-BE49-F238E27FC236}">
                <a16:creationId xmlns:a16="http://schemas.microsoft.com/office/drawing/2014/main" id="{8514699C-2F31-4FA2-92A0-01745B4FE048}"/>
              </a:ext>
            </a:extLst>
          </p:cNvPr>
          <p:cNvSpPr/>
          <p:nvPr/>
        </p:nvSpPr>
        <p:spPr>
          <a:xfrm>
            <a:off x="9384310" y="1402303"/>
            <a:ext cx="128979" cy="128979"/>
          </a:xfrm>
          <a:prstGeom prst="ellipse">
            <a:avLst/>
          </a:prstGeom>
          <a:solidFill>
            <a:srgbClr val="1C35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2" name="Oval 31">
            <a:hlinkClick r:id="rId5" action="ppaction://hlinksldjump"/>
            <a:extLst>
              <a:ext uri="{FF2B5EF4-FFF2-40B4-BE49-F238E27FC236}">
                <a16:creationId xmlns:a16="http://schemas.microsoft.com/office/drawing/2014/main" id="{EC437C36-EF9A-44DB-80A0-52B9822A1B12}"/>
              </a:ext>
            </a:extLst>
          </p:cNvPr>
          <p:cNvSpPr/>
          <p:nvPr/>
        </p:nvSpPr>
        <p:spPr>
          <a:xfrm>
            <a:off x="9384310" y="2563074"/>
            <a:ext cx="128979" cy="12897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3" name="Oval 32">
            <a:hlinkClick r:id="rId6" action="ppaction://hlinksldjump"/>
            <a:extLst>
              <a:ext uri="{FF2B5EF4-FFF2-40B4-BE49-F238E27FC236}">
                <a16:creationId xmlns:a16="http://schemas.microsoft.com/office/drawing/2014/main" id="{2597F1F4-46C0-41E8-A9A3-C095735BA4E6}"/>
              </a:ext>
            </a:extLst>
          </p:cNvPr>
          <p:cNvSpPr/>
          <p:nvPr/>
        </p:nvSpPr>
        <p:spPr>
          <a:xfrm>
            <a:off x="9384310" y="4302666"/>
            <a:ext cx="128979" cy="12897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hlinkClick r:id="rId7" action="ppaction://hlinksldjump"/>
            <a:extLst>
              <a:ext uri="{FF2B5EF4-FFF2-40B4-BE49-F238E27FC236}">
                <a16:creationId xmlns:a16="http://schemas.microsoft.com/office/drawing/2014/main" id="{69A5C664-FAAB-4D72-8550-34FF5D1C70E6}"/>
              </a:ext>
            </a:extLst>
          </p:cNvPr>
          <p:cNvSpPr/>
          <p:nvPr/>
        </p:nvSpPr>
        <p:spPr>
          <a:xfrm>
            <a:off x="9384310" y="3720774"/>
            <a:ext cx="128979" cy="128979"/>
          </a:xfrm>
          <a:prstGeom prst="ellipse">
            <a:avLst/>
          </a:prstGeom>
          <a:solidFill>
            <a:srgbClr val="6AB2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hlinkClick r:id="rId8" action="ppaction://hlinksldjump"/>
            <a:extLst>
              <a:ext uri="{FF2B5EF4-FFF2-40B4-BE49-F238E27FC236}">
                <a16:creationId xmlns:a16="http://schemas.microsoft.com/office/drawing/2014/main" id="{9BAB7E1D-8377-420F-B2C6-2E52E6845BDD}"/>
              </a:ext>
            </a:extLst>
          </p:cNvPr>
          <p:cNvSpPr/>
          <p:nvPr/>
        </p:nvSpPr>
        <p:spPr>
          <a:xfrm>
            <a:off x="9384310" y="3144004"/>
            <a:ext cx="128979" cy="128979"/>
          </a:xfrm>
          <a:prstGeom prst="ellipse">
            <a:avLst/>
          </a:prstGeom>
          <a:solidFill>
            <a:srgbClr val="0388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hlinkClick r:id="rId9" action="ppaction://hlinksldjump"/>
            <a:extLst>
              <a:ext uri="{FF2B5EF4-FFF2-40B4-BE49-F238E27FC236}">
                <a16:creationId xmlns:a16="http://schemas.microsoft.com/office/drawing/2014/main" id="{6374566F-F147-49EC-8965-25E44C818B5C}"/>
              </a:ext>
            </a:extLst>
          </p:cNvPr>
          <p:cNvSpPr/>
          <p:nvPr/>
        </p:nvSpPr>
        <p:spPr>
          <a:xfrm>
            <a:off x="9384310" y="4881778"/>
            <a:ext cx="128979" cy="128979"/>
          </a:xfrm>
          <a:prstGeom prst="ellipse">
            <a:avLst/>
          </a:prstGeom>
          <a:solidFill>
            <a:srgbClr val="F19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hlinkClick r:id="rId10" action="ppaction://hlinksldjump"/>
            <a:extLst>
              <a:ext uri="{FF2B5EF4-FFF2-40B4-BE49-F238E27FC236}">
                <a16:creationId xmlns:a16="http://schemas.microsoft.com/office/drawing/2014/main" id="{1D0FA906-778A-44E5-A4FE-84B06AED5E24}"/>
              </a:ext>
            </a:extLst>
          </p:cNvPr>
          <p:cNvSpPr/>
          <p:nvPr/>
        </p:nvSpPr>
        <p:spPr>
          <a:xfrm>
            <a:off x="9384310" y="5463066"/>
            <a:ext cx="128979" cy="128979"/>
          </a:xfrm>
          <a:prstGeom prst="ellipse">
            <a:avLst/>
          </a:prstGeom>
          <a:solidFill>
            <a:srgbClr val="F8A9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D541890-DC23-4814-B114-84D6F1B9D210}"/>
              </a:ext>
            </a:extLst>
          </p:cNvPr>
          <p:cNvGrpSpPr/>
          <p:nvPr/>
        </p:nvGrpSpPr>
        <p:grpSpPr>
          <a:xfrm>
            <a:off x="9597323" y="3065434"/>
            <a:ext cx="146522" cy="280390"/>
            <a:chOff x="5545138" y="625475"/>
            <a:chExt cx="1489075" cy="2849563"/>
          </a:xfrm>
        </p:grpSpPr>
        <p:sp>
          <p:nvSpPr>
            <p:cNvPr id="39" name="Freeform 117">
              <a:extLst>
                <a:ext uri="{FF2B5EF4-FFF2-40B4-BE49-F238E27FC236}">
                  <a16:creationId xmlns:a16="http://schemas.microsoft.com/office/drawing/2014/main" id="{5B752DC2-9136-4F45-99FA-F587A6C1D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625475"/>
              <a:ext cx="1243013" cy="1697038"/>
            </a:xfrm>
            <a:custGeom>
              <a:avLst/>
              <a:gdLst>
                <a:gd name="T0" fmla="*/ 2278 w 4249"/>
                <a:gd name="T1" fmla="*/ 5744 h 5744"/>
                <a:gd name="T2" fmla="*/ 0 w 4249"/>
                <a:gd name="T3" fmla="*/ 5744 h 5744"/>
                <a:gd name="T4" fmla="*/ 4249 w 4249"/>
                <a:gd name="T5" fmla="*/ 0 h 5744"/>
                <a:gd name="T6" fmla="*/ 2603 w 4249"/>
                <a:gd name="T7" fmla="*/ 4796 h 5744"/>
                <a:gd name="T8" fmla="*/ 2278 w 4249"/>
                <a:gd name="T9" fmla="*/ 5744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2278" y="5744"/>
                  </a:moveTo>
                  <a:lnTo>
                    <a:pt x="0" y="5744"/>
                  </a:lnTo>
                  <a:lnTo>
                    <a:pt x="4249" y="0"/>
                  </a:lnTo>
                  <a:lnTo>
                    <a:pt x="2603" y="4796"/>
                  </a:lnTo>
                  <a:lnTo>
                    <a:pt x="2278" y="5744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20">
              <a:extLst>
                <a:ext uri="{FF2B5EF4-FFF2-40B4-BE49-F238E27FC236}">
                  <a16:creationId xmlns:a16="http://schemas.microsoft.com/office/drawing/2014/main" id="{3598558F-89AF-41E7-9800-F333FDE55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1779588"/>
              <a:ext cx="1243013" cy="1695450"/>
            </a:xfrm>
            <a:custGeom>
              <a:avLst/>
              <a:gdLst>
                <a:gd name="T0" fmla="*/ 1972 w 4249"/>
                <a:gd name="T1" fmla="*/ 0 h 5744"/>
                <a:gd name="T2" fmla="*/ 4249 w 4249"/>
                <a:gd name="T3" fmla="*/ 0 h 5744"/>
                <a:gd name="T4" fmla="*/ 0 w 4249"/>
                <a:gd name="T5" fmla="*/ 5744 h 5744"/>
                <a:gd name="T6" fmla="*/ 1646 w 4249"/>
                <a:gd name="T7" fmla="*/ 948 h 5744"/>
                <a:gd name="T8" fmla="*/ 1972 w 4249"/>
                <a:gd name="T9" fmla="*/ 0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1972" y="0"/>
                  </a:moveTo>
                  <a:lnTo>
                    <a:pt x="4249" y="0"/>
                  </a:lnTo>
                  <a:lnTo>
                    <a:pt x="0" y="5744"/>
                  </a:lnTo>
                  <a:lnTo>
                    <a:pt x="1646" y="948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2273075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B2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DD23A1-5F38-B958-53CB-B760BC4C80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0" dirty="0" err="1">
                <a:solidFill>
                  <a:schemeClr val="bg1"/>
                </a:solidFill>
              </a:rPr>
              <a:t>Módulo</a:t>
            </a:r>
            <a:r>
              <a:rPr lang="en-GB" b="0" dirty="0">
                <a:solidFill>
                  <a:schemeClr val="bg1"/>
                </a:solidFill>
              </a:rPr>
              <a:t> 5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 err="1">
                <a:solidFill>
                  <a:schemeClr val="bg1"/>
                </a:solidFill>
              </a:rPr>
              <a:t>Entendendo</a:t>
            </a:r>
            <a:r>
              <a:rPr lang="en-GB" dirty="0">
                <a:solidFill>
                  <a:schemeClr val="bg1"/>
                </a:solidFill>
              </a:rPr>
              <a:t> os </a:t>
            </a:r>
            <a:r>
              <a:rPr lang="en-GB" dirty="0" err="1">
                <a:solidFill>
                  <a:schemeClr val="bg1"/>
                </a:solidFill>
              </a:rPr>
              <a:t>obstáculos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locais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708ADEB-C15E-95C6-5CC9-FD19C3D540DA}"/>
              </a:ext>
            </a:extLst>
          </p:cNvPr>
          <p:cNvGrpSpPr/>
          <p:nvPr/>
        </p:nvGrpSpPr>
        <p:grpSpPr>
          <a:xfrm>
            <a:off x="4722206" y="2829910"/>
            <a:ext cx="4289816" cy="3349911"/>
            <a:chOff x="3962400" y="3573464"/>
            <a:chExt cx="1130300" cy="882650"/>
          </a:xfrm>
        </p:grpSpPr>
        <p:sp>
          <p:nvSpPr>
            <p:cNvPr id="6" name="Freeform 2066">
              <a:extLst>
                <a:ext uri="{FF2B5EF4-FFF2-40B4-BE49-F238E27FC236}">
                  <a16:creationId xmlns:a16="http://schemas.microsoft.com/office/drawing/2014/main" id="{53F80D3B-122E-0222-90C0-407847B12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125" y="4349751"/>
              <a:ext cx="47625" cy="106363"/>
            </a:xfrm>
            <a:custGeom>
              <a:avLst/>
              <a:gdLst>
                <a:gd name="T0" fmla="*/ 140 w 141"/>
                <a:gd name="T1" fmla="*/ 204 h 315"/>
                <a:gd name="T2" fmla="*/ 141 w 141"/>
                <a:gd name="T3" fmla="*/ 217 h 315"/>
                <a:gd name="T4" fmla="*/ 112 w 141"/>
                <a:gd name="T5" fmla="*/ 280 h 315"/>
                <a:gd name="T6" fmla="*/ 89 w 141"/>
                <a:gd name="T7" fmla="*/ 300 h 315"/>
                <a:gd name="T8" fmla="*/ 9 w 141"/>
                <a:gd name="T9" fmla="*/ 259 h 315"/>
                <a:gd name="T10" fmla="*/ 0 w 141"/>
                <a:gd name="T11" fmla="*/ 211 h 315"/>
                <a:gd name="T12" fmla="*/ 10 w 141"/>
                <a:gd name="T13" fmla="*/ 158 h 315"/>
                <a:gd name="T14" fmla="*/ 12 w 141"/>
                <a:gd name="T15" fmla="*/ 82 h 315"/>
                <a:gd name="T16" fmla="*/ 48 w 141"/>
                <a:gd name="T17" fmla="*/ 21 h 315"/>
                <a:gd name="T18" fmla="*/ 74 w 141"/>
                <a:gd name="T19" fmla="*/ 0 h 315"/>
                <a:gd name="T20" fmla="*/ 87 w 141"/>
                <a:gd name="T21" fmla="*/ 3 h 315"/>
                <a:gd name="T22" fmla="*/ 121 w 141"/>
                <a:gd name="T23" fmla="*/ 40 h 315"/>
                <a:gd name="T24" fmla="*/ 128 w 141"/>
                <a:gd name="T25" fmla="*/ 156 h 315"/>
                <a:gd name="T26" fmla="*/ 140 w 141"/>
                <a:gd name="T27" fmla="*/ 20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1" h="315">
                  <a:moveTo>
                    <a:pt x="140" y="204"/>
                  </a:moveTo>
                  <a:cubicBezTo>
                    <a:pt x="141" y="208"/>
                    <a:pt x="141" y="212"/>
                    <a:pt x="141" y="217"/>
                  </a:cubicBezTo>
                  <a:cubicBezTo>
                    <a:pt x="139" y="241"/>
                    <a:pt x="128" y="263"/>
                    <a:pt x="112" y="280"/>
                  </a:cubicBezTo>
                  <a:cubicBezTo>
                    <a:pt x="106" y="288"/>
                    <a:pt x="98" y="295"/>
                    <a:pt x="89" y="300"/>
                  </a:cubicBezTo>
                  <a:cubicBezTo>
                    <a:pt x="55" y="315"/>
                    <a:pt x="17" y="295"/>
                    <a:pt x="9" y="259"/>
                  </a:cubicBezTo>
                  <a:cubicBezTo>
                    <a:pt x="5" y="244"/>
                    <a:pt x="2" y="228"/>
                    <a:pt x="0" y="211"/>
                  </a:cubicBezTo>
                  <a:cubicBezTo>
                    <a:pt x="2" y="193"/>
                    <a:pt x="5" y="175"/>
                    <a:pt x="10" y="158"/>
                  </a:cubicBezTo>
                  <a:cubicBezTo>
                    <a:pt x="14" y="132"/>
                    <a:pt x="6" y="107"/>
                    <a:pt x="12" y="82"/>
                  </a:cubicBezTo>
                  <a:cubicBezTo>
                    <a:pt x="21" y="60"/>
                    <a:pt x="33" y="39"/>
                    <a:pt x="48" y="21"/>
                  </a:cubicBezTo>
                  <a:cubicBezTo>
                    <a:pt x="54" y="11"/>
                    <a:pt x="63" y="0"/>
                    <a:pt x="74" y="0"/>
                  </a:cubicBezTo>
                  <a:cubicBezTo>
                    <a:pt x="79" y="0"/>
                    <a:pt x="83" y="1"/>
                    <a:pt x="87" y="3"/>
                  </a:cubicBezTo>
                  <a:cubicBezTo>
                    <a:pt x="102" y="11"/>
                    <a:pt x="115" y="24"/>
                    <a:pt x="121" y="40"/>
                  </a:cubicBezTo>
                  <a:cubicBezTo>
                    <a:pt x="135" y="77"/>
                    <a:pt x="123" y="119"/>
                    <a:pt x="128" y="156"/>
                  </a:cubicBezTo>
                  <a:cubicBezTo>
                    <a:pt x="131" y="173"/>
                    <a:pt x="138" y="187"/>
                    <a:pt x="140" y="204"/>
                  </a:cubicBezTo>
                  <a:close/>
                </a:path>
              </a:pathLst>
            </a:custGeom>
            <a:solidFill>
              <a:srgbClr val="17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2067">
              <a:extLst>
                <a:ext uri="{FF2B5EF4-FFF2-40B4-BE49-F238E27FC236}">
                  <a16:creationId xmlns:a16="http://schemas.microsoft.com/office/drawing/2014/main" id="{8262384F-27E2-E5BE-4518-248433018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650" y="4357689"/>
              <a:ext cx="30162" cy="63500"/>
            </a:xfrm>
            <a:custGeom>
              <a:avLst/>
              <a:gdLst>
                <a:gd name="T0" fmla="*/ 87 w 91"/>
                <a:gd name="T1" fmla="*/ 110 h 190"/>
                <a:gd name="T2" fmla="*/ 70 w 91"/>
                <a:gd name="T3" fmla="*/ 169 h 190"/>
                <a:gd name="T4" fmla="*/ 46 w 91"/>
                <a:gd name="T5" fmla="*/ 187 h 190"/>
                <a:gd name="T6" fmla="*/ 0 w 91"/>
                <a:gd name="T7" fmla="*/ 85 h 190"/>
                <a:gd name="T8" fmla="*/ 49 w 91"/>
                <a:gd name="T9" fmla="*/ 3 h 190"/>
                <a:gd name="T10" fmla="*/ 88 w 91"/>
                <a:gd name="T11" fmla="*/ 25 h 190"/>
                <a:gd name="T12" fmla="*/ 86 w 91"/>
                <a:gd name="T13" fmla="*/ 66 h 190"/>
                <a:gd name="T14" fmla="*/ 87 w 91"/>
                <a:gd name="T15" fmla="*/ 11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190">
                  <a:moveTo>
                    <a:pt x="87" y="110"/>
                  </a:moveTo>
                  <a:cubicBezTo>
                    <a:pt x="87" y="131"/>
                    <a:pt x="81" y="152"/>
                    <a:pt x="70" y="169"/>
                  </a:cubicBezTo>
                  <a:cubicBezTo>
                    <a:pt x="65" y="179"/>
                    <a:pt x="56" y="185"/>
                    <a:pt x="46" y="187"/>
                  </a:cubicBezTo>
                  <a:cubicBezTo>
                    <a:pt x="3" y="190"/>
                    <a:pt x="0" y="112"/>
                    <a:pt x="0" y="85"/>
                  </a:cubicBezTo>
                  <a:cubicBezTo>
                    <a:pt x="1" y="53"/>
                    <a:pt x="10" y="8"/>
                    <a:pt x="49" y="3"/>
                  </a:cubicBezTo>
                  <a:cubicBezTo>
                    <a:pt x="66" y="0"/>
                    <a:pt x="82" y="9"/>
                    <a:pt x="88" y="25"/>
                  </a:cubicBezTo>
                  <a:cubicBezTo>
                    <a:pt x="91" y="37"/>
                    <a:pt x="85" y="53"/>
                    <a:pt x="86" y="66"/>
                  </a:cubicBezTo>
                  <a:cubicBezTo>
                    <a:pt x="87" y="81"/>
                    <a:pt x="88" y="96"/>
                    <a:pt x="87" y="110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2068">
              <a:extLst>
                <a:ext uri="{FF2B5EF4-FFF2-40B4-BE49-F238E27FC236}">
                  <a16:creationId xmlns:a16="http://schemas.microsoft.com/office/drawing/2014/main" id="{13E24937-7E49-4744-689E-2104204E7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413" y="4276726"/>
              <a:ext cx="39687" cy="112713"/>
            </a:xfrm>
            <a:custGeom>
              <a:avLst/>
              <a:gdLst>
                <a:gd name="T0" fmla="*/ 119 w 119"/>
                <a:gd name="T1" fmla="*/ 12 h 335"/>
                <a:gd name="T2" fmla="*/ 71 w 119"/>
                <a:gd name="T3" fmla="*/ 335 h 335"/>
                <a:gd name="T4" fmla="*/ 0 w 119"/>
                <a:gd name="T5" fmla="*/ 335 h 335"/>
                <a:gd name="T6" fmla="*/ 9 w 119"/>
                <a:gd name="T7" fmla="*/ 0 h 335"/>
                <a:gd name="T8" fmla="*/ 119 w 119"/>
                <a:gd name="T9" fmla="*/ 12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335">
                  <a:moveTo>
                    <a:pt x="119" y="12"/>
                  </a:moveTo>
                  <a:cubicBezTo>
                    <a:pt x="119" y="22"/>
                    <a:pt x="71" y="335"/>
                    <a:pt x="71" y="335"/>
                  </a:cubicBezTo>
                  <a:lnTo>
                    <a:pt x="0" y="335"/>
                  </a:lnTo>
                  <a:lnTo>
                    <a:pt x="9" y="0"/>
                  </a:lnTo>
                  <a:lnTo>
                    <a:pt x="119" y="12"/>
                  </a:ln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069">
              <a:extLst>
                <a:ext uri="{FF2B5EF4-FFF2-40B4-BE49-F238E27FC236}">
                  <a16:creationId xmlns:a16="http://schemas.microsoft.com/office/drawing/2014/main" id="{D5172865-FAE5-6409-30A5-B3F9BB3A7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100" y="4327526"/>
              <a:ext cx="77787" cy="57150"/>
            </a:xfrm>
            <a:custGeom>
              <a:avLst/>
              <a:gdLst>
                <a:gd name="T0" fmla="*/ 11 w 234"/>
                <a:gd name="T1" fmla="*/ 95 h 172"/>
                <a:gd name="T2" fmla="*/ 15 w 234"/>
                <a:gd name="T3" fmla="*/ 91 h 172"/>
                <a:gd name="T4" fmla="*/ 45 w 234"/>
                <a:gd name="T5" fmla="*/ 70 h 172"/>
                <a:gd name="T6" fmla="*/ 91 w 234"/>
                <a:gd name="T7" fmla="*/ 34 h 172"/>
                <a:gd name="T8" fmla="*/ 134 w 234"/>
                <a:gd name="T9" fmla="*/ 7 h 172"/>
                <a:gd name="T10" fmla="*/ 143 w 234"/>
                <a:gd name="T11" fmla="*/ 1 h 172"/>
                <a:gd name="T12" fmla="*/ 150 w 234"/>
                <a:gd name="T13" fmla="*/ 0 h 172"/>
                <a:gd name="T14" fmla="*/ 216 w 234"/>
                <a:gd name="T15" fmla="*/ 6 h 172"/>
                <a:gd name="T16" fmla="*/ 222 w 234"/>
                <a:gd name="T17" fmla="*/ 8 h 172"/>
                <a:gd name="T18" fmla="*/ 228 w 234"/>
                <a:gd name="T19" fmla="*/ 71 h 172"/>
                <a:gd name="T20" fmla="*/ 203 w 234"/>
                <a:gd name="T21" fmla="*/ 116 h 172"/>
                <a:gd name="T22" fmla="*/ 152 w 234"/>
                <a:gd name="T23" fmla="*/ 138 h 172"/>
                <a:gd name="T24" fmla="*/ 125 w 234"/>
                <a:gd name="T25" fmla="*/ 158 h 172"/>
                <a:gd name="T26" fmla="*/ 33 w 234"/>
                <a:gd name="T27" fmla="*/ 158 h 172"/>
                <a:gd name="T28" fmla="*/ 1 w 234"/>
                <a:gd name="T29" fmla="*/ 124 h 172"/>
                <a:gd name="T30" fmla="*/ 11 w 234"/>
                <a:gd name="T31" fmla="*/ 9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4" h="172">
                  <a:moveTo>
                    <a:pt x="11" y="95"/>
                  </a:moveTo>
                  <a:cubicBezTo>
                    <a:pt x="12" y="94"/>
                    <a:pt x="14" y="93"/>
                    <a:pt x="15" y="91"/>
                  </a:cubicBezTo>
                  <a:cubicBezTo>
                    <a:pt x="24" y="83"/>
                    <a:pt x="35" y="76"/>
                    <a:pt x="45" y="70"/>
                  </a:cubicBezTo>
                  <a:cubicBezTo>
                    <a:pt x="62" y="60"/>
                    <a:pt x="75" y="44"/>
                    <a:pt x="91" y="34"/>
                  </a:cubicBezTo>
                  <a:cubicBezTo>
                    <a:pt x="106" y="26"/>
                    <a:pt x="121" y="17"/>
                    <a:pt x="134" y="7"/>
                  </a:cubicBezTo>
                  <a:cubicBezTo>
                    <a:pt x="136" y="5"/>
                    <a:pt x="139" y="3"/>
                    <a:pt x="143" y="1"/>
                  </a:cubicBezTo>
                  <a:cubicBezTo>
                    <a:pt x="145" y="1"/>
                    <a:pt x="148" y="0"/>
                    <a:pt x="150" y="0"/>
                  </a:cubicBezTo>
                  <a:cubicBezTo>
                    <a:pt x="172" y="0"/>
                    <a:pt x="194" y="2"/>
                    <a:pt x="216" y="6"/>
                  </a:cubicBezTo>
                  <a:cubicBezTo>
                    <a:pt x="218" y="6"/>
                    <a:pt x="220" y="7"/>
                    <a:pt x="222" y="8"/>
                  </a:cubicBezTo>
                  <a:cubicBezTo>
                    <a:pt x="234" y="19"/>
                    <a:pt x="230" y="57"/>
                    <a:pt x="228" y="71"/>
                  </a:cubicBezTo>
                  <a:cubicBezTo>
                    <a:pt x="226" y="89"/>
                    <a:pt x="217" y="105"/>
                    <a:pt x="203" y="116"/>
                  </a:cubicBezTo>
                  <a:cubicBezTo>
                    <a:pt x="187" y="125"/>
                    <a:pt x="170" y="132"/>
                    <a:pt x="152" y="138"/>
                  </a:cubicBezTo>
                  <a:cubicBezTo>
                    <a:pt x="142" y="144"/>
                    <a:pt x="134" y="152"/>
                    <a:pt x="125" y="158"/>
                  </a:cubicBezTo>
                  <a:cubicBezTo>
                    <a:pt x="96" y="172"/>
                    <a:pt x="62" y="172"/>
                    <a:pt x="33" y="158"/>
                  </a:cubicBezTo>
                  <a:cubicBezTo>
                    <a:pt x="17" y="152"/>
                    <a:pt x="5" y="140"/>
                    <a:pt x="1" y="124"/>
                  </a:cubicBezTo>
                  <a:cubicBezTo>
                    <a:pt x="0" y="113"/>
                    <a:pt x="4" y="103"/>
                    <a:pt x="11" y="95"/>
                  </a:cubicBezTo>
                  <a:close/>
                </a:path>
              </a:pathLst>
            </a:custGeom>
            <a:solidFill>
              <a:srgbClr val="17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070">
              <a:extLst>
                <a:ext uri="{FF2B5EF4-FFF2-40B4-BE49-F238E27FC236}">
                  <a16:creationId xmlns:a16="http://schemas.microsoft.com/office/drawing/2014/main" id="{6C777ED0-BCB4-0F46-737F-B4FB587C8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7738" y="4314826"/>
              <a:ext cx="57150" cy="49213"/>
            </a:xfrm>
            <a:custGeom>
              <a:avLst/>
              <a:gdLst>
                <a:gd name="T0" fmla="*/ 109 w 173"/>
                <a:gd name="T1" fmla="*/ 125 h 145"/>
                <a:gd name="T2" fmla="*/ 58 w 173"/>
                <a:gd name="T3" fmla="*/ 141 h 145"/>
                <a:gd name="T4" fmla="*/ 19 w 173"/>
                <a:gd name="T5" fmla="*/ 139 h 145"/>
                <a:gd name="T6" fmla="*/ 4 w 173"/>
                <a:gd name="T7" fmla="*/ 107 h 145"/>
                <a:gd name="T8" fmla="*/ 14 w 173"/>
                <a:gd name="T9" fmla="*/ 96 h 145"/>
                <a:gd name="T10" fmla="*/ 60 w 173"/>
                <a:gd name="T11" fmla="*/ 56 h 145"/>
                <a:gd name="T12" fmla="*/ 153 w 173"/>
                <a:gd name="T13" fmla="*/ 37 h 145"/>
                <a:gd name="T14" fmla="*/ 109 w 173"/>
                <a:gd name="T15" fmla="*/ 1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3" h="145">
                  <a:moveTo>
                    <a:pt x="109" y="125"/>
                  </a:moveTo>
                  <a:cubicBezTo>
                    <a:pt x="93" y="132"/>
                    <a:pt x="75" y="138"/>
                    <a:pt x="58" y="141"/>
                  </a:cubicBezTo>
                  <a:cubicBezTo>
                    <a:pt x="45" y="145"/>
                    <a:pt x="31" y="144"/>
                    <a:pt x="19" y="139"/>
                  </a:cubicBezTo>
                  <a:cubicBezTo>
                    <a:pt x="6" y="134"/>
                    <a:pt x="0" y="120"/>
                    <a:pt x="4" y="107"/>
                  </a:cubicBezTo>
                  <a:cubicBezTo>
                    <a:pt x="7" y="103"/>
                    <a:pt x="10" y="99"/>
                    <a:pt x="14" y="96"/>
                  </a:cubicBezTo>
                  <a:lnTo>
                    <a:pt x="60" y="56"/>
                  </a:lnTo>
                  <a:cubicBezTo>
                    <a:pt x="81" y="37"/>
                    <a:pt x="130" y="0"/>
                    <a:pt x="153" y="37"/>
                  </a:cubicBezTo>
                  <a:cubicBezTo>
                    <a:pt x="173" y="70"/>
                    <a:pt x="138" y="112"/>
                    <a:pt x="109" y="125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071">
              <a:extLst>
                <a:ext uri="{FF2B5EF4-FFF2-40B4-BE49-F238E27FC236}">
                  <a16:creationId xmlns:a16="http://schemas.microsoft.com/office/drawing/2014/main" id="{E07681C0-767A-C13D-AAFC-26F563708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550" y="4243389"/>
              <a:ext cx="66675" cy="87313"/>
            </a:xfrm>
            <a:custGeom>
              <a:avLst/>
              <a:gdLst>
                <a:gd name="T0" fmla="*/ 85 w 201"/>
                <a:gd name="T1" fmla="*/ 0 h 261"/>
                <a:gd name="T2" fmla="*/ 0 w 201"/>
                <a:gd name="T3" fmla="*/ 261 h 261"/>
                <a:gd name="T4" fmla="*/ 85 w 201"/>
                <a:gd name="T5" fmla="*/ 261 h 261"/>
                <a:gd name="T6" fmla="*/ 201 w 201"/>
                <a:gd name="T7" fmla="*/ 25 h 261"/>
                <a:gd name="T8" fmla="*/ 85 w 201"/>
                <a:gd name="T9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61">
                  <a:moveTo>
                    <a:pt x="85" y="0"/>
                  </a:moveTo>
                  <a:lnTo>
                    <a:pt x="0" y="261"/>
                  </a:lnTo>
                  <a:lnTo>
                    <a:pt x="85" y="261"/>
                  </a:lnTo>
                  <a:lnTo>
                    <a:pt x="201" y="25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072">
              <a:extLst>
                <a:ext uri="{FF2B5EF4-FFF2-40B4-BE49-F238E27FC236}">
                  <a16:creationId xmlns:a16="http://schemas.microsoft.com/office/drawing/2014/main" id="{59815B47-6EC8-F9C8-467A-DD217ECBA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2663" y="3890964"/>
              <a:ext cx="276225" cy="438150"/>
            </a:xfrm>
            <a:custGeom>
              <a:avLst/>
              <a:gdLst>
                <a:gd name="T0" fmla="*/ 234 w 831"/>
                <a:gd name="T1" fmla="*/ 146 h 1305"/>
                <a:gd name="T2" fmla="*/ 581 w 831"/>
                <a:gd name="T3" fmla="*/ 42 h 1305"/>
                <a:gd name="T4" fmla="*/ 599 w 831"/>
                <a:gd name="T5" fmla="*/ 1305 h 1305"/>
                <a:gd name="T6" fmla="*/ 466 w 831"/>
                <a:gd name="T7" fmla="*/ 1305 h 1305"/>
                <a:gd name="T8" fmla="*/ 408 w 831"/>
                <a:gd name="T9" fmla="*/ 515 h 1305"/>
                <a:gd name="T10" fmla="*/ 136 w 831"/>
                <a:gd name="T11" fmla="*/ 1194 h 1305"/>
                <a:gd name="T12" fmla="*/ 0 w 831"/>
                <a:gd name="T13" fmla="*/ 1193 h 1305"/>
                <a:gd name="T14" fmla="*/ 234 w 831"/>
                <a:gd name="T15" fmla="*/ 146 h 1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1" h="1305">
                  <a:moveTo>
                    <a:pt x="234" y="146"/>
                  </a:moveTo>
                  <a:cubicBezTo>
                    <a:pt x="236" y="125"/>
                    <a:pt x="503" y="55"/>
                    <a:pt x="581" y="42"/>
                  </a:cubicBezTo>
                  <a:cubicBezTo>
                    <a:pt x="831" y="0"/>
                    <a:pt x="694" y="878"/>
                    <a:pt x="599" y="1305"/>
                  </a:cubicBezTo>
                  <a:lnTo>
                    <a:pt x="466" y="1305"/>
                  </a:lnTo>
                  <a:cubicBezTo>
                    <a:pt x="485" y="986"/>
                    <a:pt x="426" y="834"/>
                    <a:pt x="408" y="515"/>
                  </a:cubicBezTo>
                  <a:cubicBezTo>
                    <a:pt x="408" y="515"/>
                    <a:pt x="158" y="1176"/>
                    <a:pt x="136" y="1194"/>
                  </a:cubicBezTo>
                  <a:cubicBezTo>
                    <a:pt x="114" y="1212"/>
                    <a:pt x="18" y="1216"/>
                    <a:pt x="0" y="1193"/>
                  </a:cubicBezTo>
                  <a:cubicBezTo>
                    <a:pt x="47" y="837"/>
                    <a:pt x="206" y="505"/>
                    <a:pt x="234" y="146"/>
                  </a:cubicBezTo>
                  <a:close/>
                </a:path>
              </a:pathLst>
            </a:custGeom>
            <a:solidFill>
              <a:srgbClr val="17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078">
              <a:extLst>
                <a:ext uri="{FF2B5EF4-FFF2-40B4-BE49-F238E27FC236}">
                  <a16:creationId xmlns:a16="http://schemas.microsoft.com/office/drawing/2014/main" id="{15DC83F5-575F-4A6A-756F-D9A417876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6613" y="3725864"/>
              <a:ext cx="163512" cy="107950"/>
            </a:xfrm>
            <a:custGeom>
              <a:avLst/>
              <a:gdLst>
                <a:gd name="T0" fmla="*/ 332 w 492"/>
                <a:gd name="T1" fmla="*/ 166 h 322"/>
                <a:gd name="T2" fmla="*/ 311 w 492"/>
                <a:gd name="T3" fmla="*/ 157 h 322"/>
                <a:gd name="T4" fmla="*/ 36 w 492"/>
                <a:gd name="T5" fmla="*/ 0 h 322"/>
                <a:gd name="T6" fmla="*/ 10 w 492"/>
                <a:gd name="T7" fmla="*/ 70 h 322"/>
                <a:gd name="T8" fmla="*/ 286 w 492"/>
                <a:gd name="T9" fmla="*/ 306 h 322"/>
                <a:gd name="T10" fmla="*/ 324 w 492"/>
                <a:gd name="T11" fmla="*/ 322 h 322"/>
                <a:gd name="T12" fmla="*/ 380 w 492"/>
                <a:gd name="T13" fmla="*/ 305 h 322"/>
                <a:gd name="T14" fmla="*/ 435 w 492"/>
                <a:gd name="T15" fmla="*/ 277 h 322"/>
                <a:gd name="T16" fmla="*/ 467 w 492"/>
                <a:gd name="T17" fmla="*/ 253 h 322"/>
                <a:gd name="T18" fmla="*/ 433 w 492"/>
                <a:gd name="T19" fmla="*/ 161 h 322"/>
                <a:gd name="T20" fmla="*/ 332 w 492"/>
                <a:gd name="T21" fmla="*/ 166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2" h="322">
                  <a:moveTo>
                    <a:pt x="332" y="166"/>
                  </a:moveTo>
                  <a:cubicBezTo>
                    <a:pt x="324" y="164"/>
                    <a:pt x="317" y="162"/>
                    <a:pt x="311" y="157"/>
                  </a:cubicBezTo>
                  <a:lnTo>
                    <a:pt x="36" y="0"/>
                  </a:lnTo>
                  <a:cubicBezTo>
                    <a:pt x="20" y="18"/>
                    <a:pt x="0" y="47"/>
                    <a:pt x="10" y="70"/>
                  </a:cubicBezTo>
                  <a:cubicBezTo>
                    <a:pt x="97" y="113"/>
                    <a:pt x="171" y="241"/>
                    <a:pt x="286" y="306"/>
                  </a:cubicBezTo>
                  <a:cubicBezTo>
                    <a:pt x="297" y="314"/>
                    <a:pt x="311" y="319"/>
                    <a:pt x="324" y="322"/>
                  </a:cubicBezTo>
                  <a:cubicBezTo>
                    <a:pt x="344" y="322"/>
                    <a:pt x="364" y="316"/>
                    <a:pt x="380" y="305"/>
                  </a:cubicBezTo>
                  <a:lnTo>
                    <a:pt x="435" y="277"/>
                  </a:lnTo>
                  <a:cubicBezTo>
                    <a:pt x="447" y="272"/>
                    <a:pt x="458" y="264"/>
                    <a:pt x="467" y="253"/>
                  </a:cubicBezTo>
                  <a:cubicBezTo>
                    <a:pt x="492" y="217"/>
                    <a:pt x="468" y="180"/>
                    <a:pt x="433" y="161"/>
                  </a:cubicBezTo>
                  <a:cubicBezTo>
                    <a:pt x="387" y="136"/>
                    <a:pt x="373" y="169"/>
                    <a:pt x="332" y="166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080">
              <a:extLst>
                <a:ext uri="{FF2B5EF4-FFF2-40B4-BE49-F238E27FC236}">
                  <a16:creationId xmlns:a16="http://schemas.microsoft.com/office/drawing/2014/main" id="{3F68707A-80CC-46A3-90F4-0ADD6F557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3450" y="3725864"/>
              <a:ext cx="146050" cy="103188"/>
            </a:xfrm>
            <a:custGeom>
              <a:avLst/>
              <a:gdLst>
                <a:gd name="T0" fmla="*/ 158 w 439"/>
                <a:gd name="T1" fmla="*/ 116 h 308"/>
                <a:gd name="T2" fmla="*/ 85 w 439"/>
                <a:gd name="T3" fmla="*/ 137 h 308"/>
                <a:gd name="T4" fmla="*/ 22 w 439"/>
                <a:gd name="T5" fmla="*/ 176 h 308"/>
                <a:gd name="T6" fmla="*/ 44 w 439"/>
                <a:gd name="T7" fmla="*/ 273 h 308"/>
                <a:gd name="T8" fmla="*/ 83 w 439"/>
                <a:gd name="T9" fmla="*/ 297 h 308"/>
                <a:gd name="T10" fmla="*/ 198 w 439"/>
                <a:gd name="T11" fmla="*/ 271 h 308"/>
                <a:gd name="T12" fmla="*/ 338 w 439"/>
                <a:gd name="T13" fmla="*/ 260 h 308"/>
                <a:gd name="T14" fmla="*/ 396 w 439"/>
                <a:gd name="T15" fmla="*/ 202 h 308"/>
                <a:gd name="T16" fmla="*/ 422 w 439"/>
                <a:gd name="T17" fmla="*/ 162 h 308"/>
                <a:gd name="T18" fmla="*/ 383 w 439"/>
                <a:gd name="T19" fmla="*/ 10 h 308"/>
                <a:gd name="T20" fmla="*/ 158 w 439"/>
                <a:gd name="T21" fmla="*/ 116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9" h="308">
                  <a:moveTo>
                    <a:pt x="158" y="116"/>
                  </a:moveTo>
                  <a:cubicBezTo>
                    <a:pt x="134" y="125"/>
                    <a:pt x="109" y="132"/>
                    <a:pt x="85" y="137"/>
                  </a:cubicBezTo>
                  <a:cubicBezTo>
                    <a:pt x="60" y="143"/>
                    <a:pt x="37" y="156"/>
                    <a:pt x="22" y="176"/>
                  </a:cubicBezTo>
                  <a:cubicBezTo>
                    <a:pt x="0" y="208"/>
                    <a:pt x="17" y="248"/>
                    <a:pt x="44" y="273"/>
                  </a:cubicBezTo>
                  <a:cubicBezTo>
                    <a:pt x="55" y="285"/>
                    <a:pt x="68" y="293"/>
                    <a:pt x="83" y="297"/>
                  </a:cubicBezTo>
                  <a:cubicBezTo>
                    <a:pt x="120" y="308"/>
                    <a:pt x="161" y="288"/>
                    <a:pt x="198" y="271"/>
                  </a:cubicBezTo>
                  <a:cubicBezTo>
                    <a:pt x="238" y="254"/>
                    <a:pt x="295" y="260"/>
                    <a:pt x="338" y="260"/>
                  </a:cubicBezTo>
                  <a:cubicBezTo>
                    <a:pt x="365" y="260"/>
                    <a:pt x="377" y="219"/>
                    <a:pt x="396" y="202"/>
                  </a:cubicBezTo>
                  <a:cubicBezTo>
                    <a:pt x="408" y="191"/>
                    <a:pt x="417" y="177"/>
                    <a:pt x="422" y="162"/>
                  </a:cubicBezTo>
                  <a:cubicBezTo>
                    <a:pt x="439" y="115"/>
                    <a:pt x="430" y="37"/>
                    <a:pt x="383" y="10"/>
                  </a:cubicBezTo>
                  <a:cubicBezTo>
                    <a:pt x="366" y="0"/>
                    <a:pt x="198" y="99"/>
                    <a:pt x="158" y="1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2081">
              <a:extLst>
                <a:ext uri="{FF2B5EF4-FFF2-40B4-BE49-F238E27FC236}">
                  <a16:creationId xmlns:a16="http://schemas.microsoft.com/office/drawing/2014/main" id="{7B60994D-6E8F-6102-5F54-933FFD7AA6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7588" y="3659189"/>
              <a:ext cx="57150" cy="57150"/>
            </a:xfrm>
            <a:prstGeom prst="ellipse">
              <a:avLst/>
            </a:prstGeom>
            <a:solidFill>
              <a:srgbClr val="17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82">
              <a:extLst>
                <a:ext uri="{FF2B5EF4-FFF2-40B4-BE49-F238E27FC236}">
                  <a16:creationId xmlns:a16="http://schemas.microsoft.com/office/drawing/2014/main" id="{0210063D-4AF3-E2A8-C24D-598B8456E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75" y="3690939"/>
              <a:ext cx="185737" cy="298450"/>
            </a:xfrm>
            <a:custGeom>
              <a:avLst/>
              <a:gdLst>
                <a:gd name="T0" fmla="*/ 13 w 560"/>
                <a:gd name="T1" fmla="*/ 178 h 887"/>
                <a:gd name="T2" fmla="*/ 89 w 560"/>
                <a:gd name="T3" fmla="*/ 109 h 887"/>
                <a:gd name="T4" fmla="*/ 189 w 560"/>
                <a:gd name="T5" fmla="*/ 4 h 887"/>
                <a:gd name="T6" fmla="*/ 264 w 560"/>
                <a:gd name="T7" fmla="*/ 84 h 887"/>
                <a:gd name="T8" fmla="*/ 398 w 560"/>
                <a:gd name="T9" fmla="*/ 133 h 887"/>
                <a:gd name="T10" fmla="*/ 411 w 560"/>
                <a:gd name="T11" fmla="*/ 164 h 887"/>
                <a:gd name="T12" fmla="*/ 460 w 560"/>
                <a:gd name="T13" fmla="*/ 521 h 887"/>
                <a:gd name="T14" fmla="*/ 536 w 560"/>
                <a:gd name="T15" fmla="*/ 742 h 887"/>
                <a:gd name="T16" fmla="*/ 492 w 560"/>
                <a:gd name="T17" fmla="*/ 804 h 887"/>
                <a:gd name="T18" fmla="*/ 243 w 560"/>
                <a:gd name="T19" fmla="*/ 883 h 887"/>
                <a:gd name="T20" fmla="*/ 192 w 560"/>
                <a:gd name="T21" fmla="*/ 754 h 887"/>
                <a:gd name="T22" fmla="*/ 159 w 560"/>
                <a:gd name="T23" fmla="*/ 874 h 887"/>
                <a:gd name="T24" fmla="*/ 78 w 560"/>
                <a:gd name="T25" fmla="*/ 770 h 887"/>
                <a:gd name="T26" fmla="*/ 93 w 560"/>
                <a:gd name="T27" fmla="*/ 704 h 887"/>
                <a:gd name="T28" fmla="*/ 84 w 560"/>
                <a:gd name="T29" fmla="*/ 572 h 887"/>
                <a:gd name="T30" fmla="*/ 12 w 560"/>
                <a:gd name="T31" fmla="*/ 461 h 887"/>
                <a:gd name="T32" fmla="*/ 2 w 560"/>
                <a:gd name="T33" fmla="*/ 394 h 887"/>
                <a:gd name="T34" fmla="*/ 16 w 560"/>
                <a:gd name="T35" fmla="*/ 331 h 887"/>
                <a:gd name="T36" fmla="*/ 13 w 560"/>
                <a:gd name="T37" fmla="*/ 178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0" h="887">
                  <a:moveTo>
                    <a:pt x="13" y="178"/>
                  </a:moveTo>
                  <a:cubicBezTo>
                    <a:pt x="20" y="143"/>
                    <a:pt x="89" y="109"/>
                    <a:pt x="89" y="109"/>
                  </a:cubicBezTo>
                  <a:cubicBezTo>
                    <a:pt x="123" y="69"/>
                    <a:pt x="131" y="0"/>
                    <a:pt x="189" y="4"/>
                  </a:cubicBezTo>
                  <a:cubicBezTo>
                    <a:pt x="242" y="7"/>
                    <a:pt x="226" y="51"/>
                    <a:pt x="264" y="84"/>
                  </a:cubicBezTo>
                  <a:cubicBezTo>
                    <a:pt x="272" y="91"/>
                    <a:pt x="392" y="124"/>
                    <a:pt x="398" y="133"/>
                  </a:cubicBezTo>
                  <a:cubicBezTo>
                    <a:pt x="404" y="143"/>
                    <a:pt x="408" y="153"/>
                    <a:pt x="411" y="164"/>
                  </a:cubicBezTo>
                  <a:cubicBezTo>
                    <a:pt x="495" y="335"/>
                    <a:pt x="438" y="404"/>
                    <a:pt x="460" y="521"/>
                  </a:cubicBezTo>
                  <a:cubicBezTo>
                    <a:pt x="474" y="596"/>
                    <a:pt x="560" y="672"/>
                    <a:pt x="536" y="742"/>
                  </a:cubicBezTo>
                  <a:cubicBezTo>
                    <a:pt x="528" y="767"/>
                    <a:pt x="512" y="788"/>
                    <a:pt x="492" y="804"/>
                  </a:cubicBezTo>
                  <a:cubicBezTo>
                    <a:pt x="421" y="859"/>
                    <a:pt x="332" y="887"/>
                    <a:pt x="243" y="883"/>
                  </a:cubicBezTo>
                  <a:cubicBezTo>
                    <a:pt x="243" y="883"/>
                    <a:pt x="212" y="804"/>
                    <a:pt x="192" y="754"/>
                  </a:cubicBezTo>
                  <a:cubicBezTo>
                    <a:pt x="177" y="795"/>
                    <a:pt x="174" y="834"/>
                    <a:pt x="159" y="874"/>
                  </a:cubicBezTo>
                  <a:cubicBezTo>
                    <a:pt x="124" y="880"/>
                    <a:pt x="77" y="838"/>
                    <a:pt x="78" y="770"/>
                  </a:cubicBezTo>
                  <a:cubicBezTo>
                    <a:pt x="80" y="747"/>
                    <a:pt x="85" y="725"/>
                    <a:pt x="93" y="704"/>
                  </a:cubicBezTo>
                  <a:cubicBezTo>
                    <a:pt x="105" y="660"/>
                    <a:pt x="102" y="613"/>
                    <a:pt x="84" y="572"/>
                  </a:cubicBezTo>
                  <a:cubicBezTo>
                    <a:pt x="65" y="532"/>
                    <a:pt x="29" y="502"/>
                    <a:pt x="12" y="461"/>
                  </a:cubicBezTo>
                  <a:cubicBezTo>
                    <a:pt x="3" y="440"/>
                    <a:pt x="0" y="417"/>
                    <a:pt x="2" y="394"/>
                  </a:cubicBezTo>
                  <a:cubicBezTo>
                    <a:pt x="5" y="372"/>
                    <a:pt x="13" y="352"/>
                    <a:pt x="16" y="331"/>
                  </a:cubicBezTo>
                  <a:cubicBezTo>
                    <a:pt x="24" y="280"/>
                    <a:pt x="3" y="229"/>
                    <a:pt x="13" y="1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083">
              <a:extLst>
                <a:ext uri="{FF2B5EF4-FFF2-40B4-BE49-F238E27FC236}">
                  <a16:creationId xmlns:a16="http://schemas.microsoft.com/office/drawing/2014/main" id="{51E91109-78FA-F3B8-EB55-46C593C02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3938" y="3603626"/>
              <a:ext cx="88900" cy="176213"/>
            </a:xfrm>
            <a:custGeom>
              <a:avLst/>
              <a:gdLst>
                <a:gd name="T0" fmla="*/ 173 w 268"/>
                <a:gd name="T1" fmla="*/ 522 h 522"/>
                <a:gd name="T2" fmla="*/ 112 w 268"/>
                <a:gd name="T3" fmla="*/ 359 h 522"/>
                <a:gd name="T4" fmla="*/ 47 w 268"/>
                <a:gd name="T5" fmla="*/ 342 h 522"/>
                <a:gd name="T6" fmla="*/ 14 w 268"/>
                <a:gd name="T7" fmla="*/ 248 h 522"/>
                <a:gd name="T8" fmla="*/ 15 w 268"/>
                <a:gd name="T9" fmla="*/ 92 h 522"/>
                <a:gd name="T10" fmla="*/ 131 w 268"/>
                <a:gd name="T11" fmla="*/ 0 h 522"/>
                <a:gd name="T12" fmla="*/ 255 w 268"/>
                <a:gd name="T13" fmla="*/ 125 h 522"/>
                <a:gd name="T14" fmla="*/ 249 w 268"/>
                <a:gd name="T15" fmla="*/ 331 h 522"/>
                <a:gd name="T16" fmla="*/ 173 w 268"/>
                <a:gd name="T17" fmla="*/ 522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8" h="522">
                  <a:moveTo>
                    <a:pt x="173" y="522"/>
                  </a:moveTo>
                  <a:cubicBezTo>
                    <a:pt x="148" y="470"/>
                    <a:pt x="127" y="415"/>
                    <a:pt x="112" y="359"/>
                  </a:cubicBezTo>
                  <a:cubicBezTo>
                    <a:pt x="89" y="368"/>
                    <a:pt x="63" y="361"/>
                    <a:pt x="47" y="342"/>
                  </a:cubicBezTo>
                  <a:cubicBezTo>
                    <a:pt x="31" y="313"/>
                    <a:pt x="20" y="281"/>
                    <a:pt x="14" y="248"/>
                  </a:cubicBezTo>
                  <a:cubicBezTo>
                    <a:pt x="0" y="197"/>
                    <a:pt x="0" y="143"/>
                    <a:pt x="15" y="92"/>
                  </a:cubicBezTo>
                  <a:cubicBezTo>
                    <a:pt x="31" y="40"/>
                    <a:pt x="77" y="4"/>
                    <a:pt x="131" y="0"/>
                  </a:cubicBezTo>
                  <a:cubicBezTo>
                    <a:pt x="194" y="1"/>
                    <a:pt x="242" y="63"/>
                    <a:pt x="255" y="125"/>
                  </a:cubicBezTo>
                  <a:cubicBezTo>
                    <a:pt x="268" y="193"/>
                    <a:pt x="266" y="264"/>
                    <a:pt x="249" y="331"/>
                  </a:cubicBezTo>
                  <a:cubicBezTo>
                    <a:pt x="264" y="468"/>
                    <a:pt x="173" y="522"/>
                    <a:pt x="173" y="522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84">
              <a:extLst>
                <a:ext uri="{FF2B5EF4-FFF2-40B4-BE49-F238E27FC236}">
                  <a16:creationId xmlns:a16="http://schemas.microsoft.com/office/drawing/2014/main" id="{DEDC9F12-B9C9-C96E-C5F6-7E84CD4D7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3938" y="3603626"/>
              <a:ext cx="88900" cy="130175"/>
            </a:xfrm>
            <a:custGeom>
              <a:avLst/>
              <a:gdLst>
                <a:gd name="T0" fmla="*/ 234 w 265"/>
                <a:gd name="T1" fmla="*/ 68 h 386"/>
                <a:gd name="T2" fmla="*/ 102 w 265"/>
                <a:gd name="T3" fmla="*/ 11 h 386"/>
                <a:gd name="T4" fmla="*/ 16 w 265"/>
                <a:gd name="T5" fmla="*/ 163 h 386"/>
                <a:gd name="T6" fmla="*/ 28 w 265"/>
                <a:gd name="T7" fmla="*/ 202 h 386"/>
                <a:gd name="T8" fmla="*/ 1 w 265"/>
                <a:gd name="T9" fmla="*/ 257 h 386"/>
                <a:gd name="T10" fmla="*/ 6 w 265"/>
                <a:gd name="T11" fmla="*/ 270 h 386"/>
                <a:gd name="T12" fmla="*/ 32 w 265"/>
                <a:gd name="T13" fmla="*/ 276 h 386"/>
                <a:gd name="T14" fmla="*/ 35 w 265"/>
                <a:gd name="T15" fmla="*/ 312 h 386"/>
                <a:gd name="T16" fmla="*/ 49 w 265"/>
                <a:gd name="T17" fmla="*/ 337 h 386"/>
                <a:gd name="T18" fmla="*/ 53 w 265"/>
                <a:gd name="T19" fmla="*/ 354 h 386"/>
                <a:gd name="T20" fmla="*/ 81 w 265"/>
                <a:gd name="T21" fmla="*/ 374 h 386"/>
                <a:gd name="T22" fmla="*/ 115 w 265"/>
                <a:gd name="T23" fmla="*/ 381 h 386"/>
                <a:gd name="T24" fmla="*/ 126 w 265"/>
                <a:gd name="T25" fmla="*/ 386 h 386"/>
                <a:gd name="T26" fmla="*/ 248 w 265"/>
                <a:gd name="T27" fmla="*/ 226 h 386"/>
                <a:gd name="T28" fmla="*/ 234 w 265"/>
                <a:gd name="T29" fmla="*/ 68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5" h="386">
                  <a:moveTo>
                    <a:pt x="234" y="68"/>
                  </a:moveTo>
                  <a:cubicBezTo>
                    <a:pt x="206" y="23"/>
                    <a:pt x="154" y="0"/>
                    <a:pt x="102" y="11"/>
                  </a:cubicBezTo>
                  <a:cubicBezTo>
                    <a:pt x="32" y="28"/>
                    <a:pt x="6" y="101"/>
                    <a:pt x="16" y="163"/>
                  </a:cubicBezTo>
                  <a:cubicBezTo>
                    <a:pt x="19" y="181"/>
                    <a:pt x="32" y="186"/>
                    <a:pt x="28" y="202"/>
                  </a:cubicBezTo>
                  <a:cubicBezTo>
                    <a:pt x="24" y="217"/>
                    <a:pt x="5" y="242"/>
                    <a:pt x="1" y="257"/>
                  </a:cubicBezTo>
                  <a:cubicBezTo>
                    <a:pt x="0" y="262"/>
                    <a:pt x="1" y="267"/>
                    <a:pt x="6" y="270"/>
                  </a:cubicBezTo>
                  <a:cubicBezTo>
                    <a:pt x="14" y="273"/>
                    <a:pt x="23" y="275"/>
                    <a:pt x="32" y="276"/>
                  </a:cubicBezTo>
                  <a:cubicBezTo>
                    <a:pt x="27" y="276"/>
                    <a:pt x="32" y="308"/>
                    <a:pt x="35" y="312"/>
                  </a:cubicBezTo>
                  <a:cubicBezTo>
                    <a:pt x="40" y="320"/>
                    <a:pt x="45" y="328"/>
                    <a:pt x="49" y="337"/>
                  </a:cubicBezTo>
                  <a:cubicBezTo>
                    <a:pt x="50" y="343"/>
                    <a:pt x="52" y="348"/>
                    <a:pt x="53" y="354"/>
                  </a:cubicBezTo>
                  <a:cubicBezTo>
                    <a:pt x="59" y="365"/>
                    <a:pt x="69" y="372"/>
                    <a:pt x="81" y="374"/>
                  </a:cubicBezTo>
                  <a:cubicBezTo>
                    <a:pt x="93" y="375"/>
                    <a:pt x="104" y="378"/>
                    <a:pt x="115" y="381"/>
                  </a:cubicBezTo>
                  <a:cubicBezTo>
                    <a:pt x="119" y="382"/>
                    <a:pt x="123" y="384"/>
                    <a:pt x="126" y="386"/>
                  </a:cubicBezTo>
                  <a:cubicBezTo>
                    <a:pt x="140" y="384"/>
                    <a:pt x="225" y="291"/>
                    <a:pt x="248" y="226"/>
                  </a:cubicBezTo>
                  <a:cubicBezTo>
                    <a:pt x="265" y="174"/>
                    <a:pt x="260" y="117"/>
                    <a:pt x="234" y="68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085">
              <a:extLst>
                <a:ext uri="{FF2B5EF4-FFF2-40B4-BE49-F238E27FC236}">
                  <a16:creationId xmlns:a16="http://schemas.microsoft.com/office/drawing/2014/main" id="{65F4DF41-FAE4-ABC7-0B9B-4216C59B6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8700" y="3598864"/>
              <a:ext cx="107950" cy="123825"/>
            </a:xfrm>
            <a:custGeom>
              <a:avLst/>
              <a:gdLst>
                <a:gd name="T0" fmla="*/ 30 w 325"/>
                <a:gd name="T1" fmla="*/ 101 h 368"/>
                <a:gd name="T2" fmla="*/ 51 w 325"/>
                <a:gd name="T3" fmla="*/ 107 h 368"/>
                <a:gd name="T4" fmla="*/ 98 w 325"/>
                <a:gd name="T5" fmla="*/ 132 h 368"/>
                <a:gd name="T6" fmla="*/ 165 w 325"/>
                <a:gd name="T7" fmla="*/ 147 h 368"/>
                <a:gd name="T8" fmla="*/ 198 w 325"/>
                <a:gd name="T9" fmla="*/ 234 h 368"/>
                <a:gd name="T10" fmla="*/ 209 w 325"/>
                <a:gd name="T11" fmla="*/ 243 h 368"/>
                <a:gd name="T12" fmla="*/ 223 w 325"/>
                <a:gd name="T13" fmla="*/ 274 h 368"/>
                <a:gd name="T14" fmla="*/ 224 w 325"/>
                <a:gd name="T15" fmla="*/ 329 h 368"/>
                <a:gd name="T16" fmla="*/ 295 w 325"/>
                <a:gd name="T17" fmla="*/ 340 h 368"/>
                <a:gd name="T18" fmla="*/ 319 w 325"/>
                <a:gd name="T19" fmla="*/ 272 h 368"/>
                <a:gd name="T20" fmla="*/ 293 w 325"/>
                <a:gd name="T21" fmla="*/ 229 h 368"/>
                <a:gd name="T22" fmla="*/ 279 w 325"/>
                <a:gd name="T23" fmla="*/ 115 h 368"/>
                <a:gd name="T24" fmla="*/ 223 w 325"/>
                <a:gd name="T25" fmla="*/ 40 h 368"/>
                <a:gd name="T26" fmla="*/ 180 w 325"/>
                <a:gd name="T27" fmla="*/ 26 h 368"/>
                <a:gd name="T28" fmla="*/ 140 w 325"/>
                <a:gd name="T29" fmla="*/ 14 h 368"/>
                <a:gd name="T30" fmla="*/ 69 w 325"/>
                <a:gd name="T31" fmla="*/ 3 h 368"/>
                <a:gd name="T32" fmla="*/ 12 w 325"/>
                <a:gd name="T33" fmla="*/ 38 h 368"/>
                <a:gd name="T34" fmla="*/ 26 w 325"/>
                <a:gd name="T35" fmla="*/ 99 h 368"/>
                <a:gd name="T36" fmla="*/ 30 w 325"/>
                <a:gd name="T37" fmla="*/ 101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5" h="368">
                  <a:moveTo>
                    <a:pt x="30" y="101"/>
                  </a:moveTo>
                  <a:cubicBezTo>
                    <a:pt x="37" y="104"/>
                    <a:pt x="45" y="105"/>
                    <a:pt x="51" y="107"/>
                  </a:cubicBezTo>
                  <a:cubicBezTo>
                    <a:pt x="67" y="115"/>
                    <a:pt x="83" y="123"/>
                    <a:pt x="98" y="132"/>
                  </a:cubicBezTo>
                  <a:cubicBezTo>
                    <a:pt x="119" y="141"/>
                    <a:pt x="142" y="146"/>
                    <a:pt x="165" y="147"/>
                  </a:cubicBezTo>
                  <a:cubicBezTo>
                    <a:pt x="156" y="180"/>
                    <a:pt x="169" y="215"/>
                    <a:pt x="198" y="234"/>
                  </a:cubicBezTo>
                  <a:cubicBezTo>
                    <a:pt x="202" y="236"/>
                    <a:pt x="206" y="239"/>
                    <a:pt x="209" y="243"/>
                  </a:cubicBezTo>
                  <a:cubicBezTo>
                    <a:pt x="216" y="252"/>
                    <a:pt x="226" y="263"/>
                    <a:pt x="223" y="274"/>
                  </a:cubicBezTo>
                  <a:cubicBezTo>
                    <a:pt x="218" y="292"/>
                    <a:pt x="218" y="311"/>
                    <a:pt x="224" y="329"/>
                  </a:cubicBezTo>
                  <a:cubicBezTo>
                    <a:pt x="239" y="368"/>
                    <a:pt x="268" y="362"/>
                    <a:pt x="295" y="340"/>
                  </a:cubicBezTo>
                  <a:cubicBezTo>
                    <a:pt x="316" y="324"/>
                    <a:pt x="325" y="297"/>
                    <a:pt x="319" y="272"/>
                  </a:cubicBezTo>
                  <a:cubicBezTo>
                    <a:pt x="312" y="257"/>
                    <a:pt x="303" y="242"/>
                    <a:pt x="293" y="229"/>
                  </a:cubicBezTo>
                  <a:cubicBezTo>
                    <a:pt x="274" y="196"/>
                    <a:pt x="286" y="151"/>
                    <a:pt x="279" y="115"/>
                  </a:cubicBezTo>
                  <a:cubicBezTo>
                    <a:pt x="271" y="84"/>
                    <a:pt x="251" y="57"/>
                    <a:pt x="223" y="40"/>
                  </a:cubicBezTo>
                  <a:cubicBezTo>
                    <a:pt x="211" y="31"/>
                    <a:pt x="196" y="26"/>
                    <a:pt x="180" y="26"/>
                  </a:cubicBezTo>
                  <a:cubicBezTo>
                    <a:pt x="166" y="25"/>
                    <a:pt x="152" y="21"/>
                    <a:pt x="140" y="14"/>
                  </a:cubicBezTo>
                  <a:cubicBezTo>
                    <a:pt x="118" y="3"/>
                    <a:pt x="93" y="0"/>
                    <a:pt x="69" y="3"/>
                  </a:cubicBezTo>
                  <a:cubicBezTo>
                    <a:pt x="46" y="6"/>
                    <a:pt x="25" y="18"/>
                    <a:pt x="12" y="38"/>
                  </a:cubicBezTo>
                  <a:cubicBezTo>
                    <a:pt x="0" y="59"/>
                    <a:pt x="6" y="86"/>
                    <a:pt x="26" y="99"/>
                  </a:cubicBezTo>
                  <a:cubicBezTo>
                    <a:pt x="27" y="100"/>
                    <a:pt x="29" y="101"/>
                    <a:pt x="30" y="101"/>
                  </a:cubicBezTo>
                  <a:close/>
                </a:path>
              </a:pathLst>
            </a:custGeom>
            <a:solidFill>
              <a:srgbClr val="17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086">
              <a:extLst>
                <a:ext uri="{FF2B5EF4-FFF2-40B4-BE49-F238E27FC236}">
                  <a16:creationId xmlns:a16="http://schemas.microsoft.com/office/drawing/2014/main" id="{6B5C3DBC-A057-5C90-C2FD-5669957D7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5375" y="3660776"/>
              <a:ext cx="22225" cy="33338"/>
            </a:xfrm>
            <a:custGeom>
              <a:avLst/>
              <a:gdLst>
                <a:gd name="T0" fmla="*/ 5 w 65"/>
                <a:gd name="T1" fmla="*/ 50 h 103"/>
                <a:gd name="T2" fmla="*/ 46 w 65"/>
                <a:gd name="T3" fmla="*/ 6 h 103"/>
                <a:gd name="T4" fmla="*/ 54 w 65"/>
                <a:gd name="T5" fmla="*/ 67 h 103"/>
                <a:gd name="T6" fmla="*/ 18 w 65"/>
                <a:gd name="T7" fmla="*/ 98 h 103"/>
                <a:gd name="T8" fmla="*/ 5 w 65"/>
                <a:gd name="T9" fmla="*/ 5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03">
                  <a:moveTo>
                    <a:pt x="5" y="50"/>
                  </a:moveTo>
                  <a:cubicBezTo>
                    <a:pt x="11" y="22"/>
                    <a:pt x="30" y="0"/>
                    <a:pt x="46" y="6"/>
                  </a:cubicBezTo>
                  <a:cubicBezTo>
                    <a:pt x="61" y="12"/>
                    <a:pt x="65" y="41"/>
                    <a:pt x="54" y="67"/>
                  </a:cubicBezTo>
                  <a:cubicBezTo>
                    <a:pt x="46" y="90"/>
                    <a:pt x="30" y="103"/>
                    <a:pt x="18" y="98"/>
                  </a:cubicBezTo>
                  <a:cubicBezTo>
                    <a:pt x="5" y="94"/>
                    <a:pt x="0" y="74"/>
                    <a:pt x="5" y="50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087">
              <a:extLst>
                <a:ext uri="{FF2B5EF4-FFF2-40B4-BE49-F238E27FC236}">
                  <a16:creationId xmlns:a16="http://schemas.microsoft.com/office/drawing/2014/main" id="{71DF8013-2C2D-9F3B-063F-6D8EE3078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0763" y="3654426"/>
              <a:ext cx="19050" cy="28575"/>
            </a:xfrm>
            <a:custGeom>
              <a:avLst/>
              <a:gdLst>
                <a:gd name="T0" fmla="*/ 28 w 56"/>
                <a:gd name="T1" fmla="*/ 84 h 84"/>
                <a:gd name="T2" fmla="*/ 0 w 56"/>
                <a:gd name="T3" fmla="*/ 56 h 84"/>
                <a:gd name="T4" fmla="*/ 0 w 56"/>
                <a:gd name="T5" fmla="*/ 16 h 84"/>
                <a:gd name="T6" fmla="*/ 56 w 56"/>
                <a:gd name="T7" fmla="*/ 16 h 84"/>
                <a:gd name="T8" fmla="*/ 56 w 56"/>
                <a:gd name="T9" fmla="*/ 56 h 84"/>
                <a:gd name="T10" fmla="*/ 28 w 56"/>
                <a:gd name="T1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84">
                  <a:moveTo>
                    <a:pt x="28" y="84"/>
                  </a:moveTo>
                  <a:cubicBezTo>
                    <a:pt x="12" y="84"/>
                    <a:pt x="0" y="72"/>
                    <a:pt x="0" y="56"/>
                  </a:cubicBezTo>
                  <a:lnTo>
                    <a:pt x="0" y="16"/>
                  </a:lnTo>
                  <a:cubicBezTo>
                    <a:pt x="0" y="0"/>
                    <a:pt x="56" y="0"/>
                    <a:pt x="56" y="16"/>
                  </a:cubicBezTo>
                  <a:lnTo>
                    <a:pt x="56" y="56"/>
                  </a:lnTo>
                  <a:cubicBezTo>
                    <a:pt x="56" y="72"/>
                    <a:pt x="43" y="84"/>
                    <a:pt x="28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088">
              <a:extLst>
                <a:ext uri="{FF2B5EF4-FFF2-40B4-BE49-F238E27FC236}">
                  <a16:creationId xmlns:a16="http://schemas.microsoft.com/office/drawing/2014/main" id="{82641AF1-CD5C-AD4C-3AA4-C11DC5AA14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0763" y="3654426"/>
              <a:ext cx="20637" cy="30163"/>
            </a:xfrm>
            <a:custGeom>
              <a:avLst/>
              <a:gdLst>
                <a:gd name="T0" fmla="*/ 32 w 64"/>
                <a:gd name="T1" fmla="*/ 88 h 88"/>
                <a:gd name="T2" fmla="*/ 9 w 64"/>
                <a:gd name="T3" fmla="*/ 79 h 88"/>
                <a:gd name="T4" fmla="*/ 0 w 64"/>
                <a:gd name="T5" fmla="*/ 56 h 88"/>
                <a:gd name="T6" fmla="*/ 0 w 64"/>
                <a:gd name="T7" fmla="*/ 16 h 88"/>
                <a:gd name="T8" fmla="*/ 20 w 64"/>
                <a:gd name="T9" fmla="*/ 1 h 88"/>
                <a:gd name="T10" fmla="*/ 32 w 64"/>
                <a:gd name="T11" fmla="*/ 0 h 88"/>
                <a:gd name="T12" fmla="*/ 44 w 64"/>
                <a:gd name="T13" fmla="*/ 1 h 88"/>
                <a:gd name="T14" fmla="*/ 64 w 64"/>
                <a:gd name="T15" fmla="*/ 16 h 88"/>
                <a:gd name="T16" fmla="*/ 64 w 64"/>
                <a:gd name="T17" fmla="*/ 56 h 88"/>
                <a:gd name="T18" fmla="*/ 54 w 64"/>
                <a:gd name="T19" fmla="*/ 79 h 88"/>
                <a:gd name="T20" fmla="*/ 32 w 64"/>
                <a:gd name="T21" fmla="*/ 88 h 88"/>
                <a:gd name="T22" fmla="*/ 15 w 64"/>
                <a:gd name="T23" fmla="*/ 73 h 88"/>
                <a:gd name="T24" fmla="*/ 32 w 64"/>
                <a:gd name="T25" fmla="*/ 80 h 88"/>
                <a:gd name="T26" fmla="*/ 49 w 64"/>
                <a:gd name="T27" fmla="*/ 73 h 88"/>
                <a:gd name="T28" fmla="*/ 56 w 64"/>
                <a:gd name="T29" fmla="*/ 56 h 88"/>
                <a:gd name="T30" fmla="*/ 56 w 64"/>
                <a:gd name="T31" fmla="*/ 16 h 88"/>
                <a:gd name="T32" fmla="*/ 43 w 64"/>
                <a:gd name="T33" fmla="*/ 9 h 88"/>
                <a:gd name="T34" fmla="*/ 32 w 64"/>
                <a:gd name="T35" fmla="*/ 8 h 88"/>
                <a:gd name="T36" fmla="*/ 21 w 64"/>
                <a:gd name="T37" fmla="*/ 9 h 88"/>
                <a:gd name="T38" fmla="*/ 8 w 64"/>
                <a:gd name="T39" fmla="*/ 16 h 88"/>
                <a:gd name="T40" fmla="*/ 8 w 64"/>
                <a:gd name="T41" fmla="*/ 56 h 88"/>
                <a:gd name="T42" fmla="*/ 15 w 64"/>
                <a:gd name="T43" fmla="*/ 7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4" h="88">
                  <a:moveTo>
                    <a:pt x="32" y="88"/>
                  </a:moveTo>
                  <a:cubicBezTo>
                    <a:pt x="23" y="88"/>
                    <a:pt x="15" y="85"/>
                    <a:pt x="9" y="79"/>
                  </a:cubicBezTo>
                  <a:cubicBezTo>
                    <a:pt x="3" y="73"/>
                    <a:pt x="0" y="65"/>
                    <a:pt x="0" y="56"/>
                  </a:cubicBezTo>
                  <a:lnTo>
                    <a:pt x="0" y="16"/>
                  </a:lnTo>
                  <a:cubicBezTo>
                    <a:pt x="0" y="8"/>
                    <a:pt x="8" y="3"/>
                    <a:pt x="20" y="1"/>
                  </a:cubicBezTo>
                  <a:cubicBezTo>
                    <a:pt x="23" y="1"/>
                    <a:pt x="28" y="0"/>
                    <a:pt x="32" y="0"/>
                  </a:cubicBezTo>
                  <a:cubicBezTo>
                    <a:pt x="36" y="0"/>
                    <a:pt x="40" y="1"/>
                    <a:pt x="44" y="1"/>
                  </a:cubicBezTo>
                  <a:cubicBezTo>
                    <a:pt x="55" y="3"/>
                    <a:pt x="64" y="8"/>
                    <a:pt x="64" y="16"/>
                  </a:cubicBezTo>
                  <a:lnTo>
                    <a:pt x="64" y="56"/>
                  </a:lnTo>
                  <a:cubicBezTo>
                    <a:pt x="64" y="65"/>
                    <a:pt x="60" y="73"/>
                    <a:pt x="54" y="79"/>
                  </a:cubicBezTo>
                  <a:cubicBezTo>
                    <a:pt x="49" y="85"/>
                    <a:pt x="41" y="88"/>
                    <a:pt x="32" y="88"/>
                  </a:cubicBezTo>
                  <a:close/>
                  <a:moveTo>
                    <a:pt x="15" y="73"/>
                  </a:moveTo>
                  <a:cubicBezTo>
                    <a:pt x="19" y="78"/>
                    <a:pt x="25" y="80"/>
                    <a:pt x="32" y="80"/>
                  </a:cubicBezTo>
                  <a:cubicBezTo>
                    <a:pt x="38" y="80"/>
                    <a:pt x="44" y="78"/>
                    <a:pt x="49" y="73"/>
                  </a:cubicBezTo>
                  <a:cubicBezTo>
                    <a:pt x="53" y="69"/>
                    <a:pt x="56" y="63"/>
                    <a:pt x="56" y="56"/>
                  </a:cubicBezTo>
                  <a:lnTo>
                    <a:pt x="56" y="16"/>
                  </a:lnTo>
                  <a:cubicBezTo>
                    <a:pt x="56" y="13"/>
                    <a:pt x="50" y="10"/>
                    <a:pt x="43" y="9"/>
                  </a:cubicBezTo>
                  <a:cubicBezTo>
                    <a:pt x="39" y="9"/>
                    <a:pt x="35" y="8"/>
                    <a:pt x="32" y="8"/>
                  </a:cubicBezTo>
                  <a:cubicBezTo>
                    <a:pt x="28" y="8"/>
                    <a:pt x="24" y="9"/>
                    <a:pt x="21" y="9"/>
                  </a:cubicBezTo>
                  <a:cubicBezTo>
                    <a:pt x="13" y="10"/>
                    <a:pt x="8" y="13"/>
                    <a:pt x="8" y="16"/>
                  </a:cubicBezTo>
                  <a:lnTo>
                    <a:pt x="8" y="56"/>
                  </a:lnTo>
                  <a:cubicBezTo>
                    <a:pt x="8" y="63"/>
                    <a:pt x="10" y="69"/>
                    <a:pt x="15" y="73"/>
                  </a:cubicBezTo>
                  <a:close/>
                </a:path>
              </a:pathLst>
            </a:custGeom>
            <a:solidFill>
              <a:srgbClr val="FF5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089">
              <a:extLst>
                <a:ext uri="{FF2B5EF4-FFF2-40B4-BE49-F238E27FC236}">
                  <a16:creationId xmlns:a16="http://schemas.microsoft.com/office/drawing/2014/main" id="{6CC7C2F6-C7F1-B8D9-F879-64750D3BB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163" y="3654426"/>
              <a:ext cx="23812" cy="28575"/>
            </a:xfrm>
            <a:custGeom>
              <a:avLst/>
              <a:gdLst>
                <a:gd name="T0" fmla="*/ 37 w 73"/>
                <a:gd name="T1" fmla="*/ 84 h 84"/>
                <a:gd name="T2" fmla="*/ 0 w 73"/>
                <a:gd name="T3" fmla="*/ 48 h 84"/>
                <a:gd name="T4" fmla="*/ 0 w 73"/>
                <a:gd name="T5" fmla="*/ 16 h 84"/>
                <a:gd name="T6" fmla="*/ 73 w 73"/>
                <a:gd name="T7" fmla="*/ 16 h 84"/>
                <a:gd name="T8" fmla="*/ 73 w 73"/>
                <a:gd name="T9" fmla="*/ 48 h 84"/>
                <a:gd name="T10" fmla="*/ 37 w 73"/>
                <a:gd name="T1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4">
                  <a:moveTo>
                    <a:pt x="37" y="84"/>
                  </a:moveTo>
                  <a:cubicBezTo>
                    <a:pt x="16" y="84"/>
                    <a:pt x="0" y="68"/>
                    <a:pt x="0" y="48"/>
                  </a:cubicBezTo>
                  <a:lnTo>
                    <a:pt x="0" y="16"/>
                  </a:lnTo>
                  <a:cubicBezTo>
                    <a:pt x="0" y="0"/>
                    <a:pt x="73" y="0"/>
                    <a:pt x="73" y="16"/>
                  </a:cubicBezTo>
                  <a:lnTo>
                    <a:pt x="73" y="48"/>
                  </a:lnTo>
                  <a:cubicBezTo>
                    <a:pt x="73" y="68"/>
                    <a:pt x="57" y="84"/>
                    <a:pt x="37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090">
              <a:extLst>
                <a:ext uri="{FF2B5EF4-FFF2-40B4-BE49-F238E27FC236}">
                  <a16:creationId xmlns:a16="http://schemas.microsoft.com/office/drawing/2014/main" id="{69A5ACE4-5134-A3BC-72C1-7F5CBEFCB5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4575" y="3654426"/>
              <a:ext cx="26987" cy="30163"/>
            </a:xfrm>
            <a:custGeom>
              <a:avLst/>
              <a:gdLst>
                <a:gd name="T0" fmla="*/ 41 w 81"/>
                <a:gd name="T1" fmla="*/ 88 h 88"/>
                <a:gd name="T2" fmla="*/ 12 w 81"/>
                <a:gd name="T3" fmla="*/ 76 h 88"/>
                <a:gd name="T4" fmla="*/ 0 w 81"/>
                <a:gd name="T5" fmla="*/ 48 h 88"/>
                <a:gd name="T6" fmla="*/ 0 w 81"/>
                <a:gd name="T7" fmla="*/ 16 h 88"/>
                <a:gd name="T8" fmla="*/ 25 w 81"/>
                <a:gd name="T9" fmla="*/ 1 h 88"/>
                <a:gd name="T10" fmla="*/ 41 w 81"/>
                <a:gd name="T11" fmla="*/ 0 h 88"/>
                <a:gd name="T12" fmla="*/ 56 w 81"/>
                <a:gd name="T13" fmla="*/ 1 h 88"/>
                <a:gd name="T14" fmla="*/ 81 w 81"/>
                <a:gd name="T15" fmla="*/ 16 h 88"/>
                <a:gd name="T16" fmla="*/ 81 w 81"/>
                <a:gd name="T17" fmla="*/ 48 h 88"/>
                <a:gd name="T18" fmla="*/ 69 w 81"/>
                <a:gd name="T19" fmla="*/ 76 h 88"/>
                <a:gd name="T20" fmla="*/ 41 w 81"/>
                <a:gd name="T21" fmla="*/ 88 h 88"/>
                <a:gd name="T22" fmla="*/ 18 w 81"/>
                <a:gd name="T23" fmla="*/ 71 h 88"/>
                <a:gd name="T24" fmla="*/ 41 w 81"/>
                <a:gd name="T25" fmla="*/ 80 h 88"/>
                <a:gd name="T26" fmla="*/ 64 w 81"/>
                <a:gd name="T27" fmla="*/ 71 h 88"/>
                <a:gd name="T28" fmla="*/ 73 w 81"/>
                <a:gd name="T29" fmla="*/ 48 h 88"/>
                <a:gd name="T30" fmla="*/ 73 w 81"/>
                <a:gd name="T31" fmla="*/ 16 h 88"/>
                <a:gd name="T32" fmla="*/ 55 w 81"/>
                <a:gd name="T33" fmla="*/ 9 h 88"/>
                <a:gd name="T34" fmla="*/ 41 w 81"/>
                <a:gd name="T35" fmla="*/ 8 h 88"/>
                <a:gd name="T36" fmla="*/ 26 w 81"/>
                <a:gd name="T37" fmla="*/ 9 h 88"/>
                <a:gd name="T38" fmla="*/ 8 w 81"/>
                <a:gd name="T39" fmla="*/ 16 h 88"/>
                <a:gd name="T40" fmla="*/ 8 w 81"/>
                <a:gd name="T41" fmla="*/ 48 h 88"/>
                <a:gd name="T42" fmla="*/ 18 w 81"/>
                <a:gd name="T43" fmla="*/ 7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1" h="88">
                  <a:moveTo>
                    <a:pt x="41" y="88"/>
                  </a:moveTo>
                  <a:cubicBezTo>
                    <a:pt x="30" y="88"/>
                    <a:pt x="19" y="84"/>
                    <a:pt x="12" y="76"/>
                  </a:cubicBezTo>
                  <a:cubicBezTo>
                    <a:pt x="5" y="69"/>
                    <a:pt x="0" y="59"/>
                    <a:pt x="0" y="48"/>
                  </a:cubicBezTo>
                  <a:lnTo>
                    <a:pt x="0" y="16"/>
                  </a:lnTo>
                  <a:cubicBezTo>
                    <a:pt x="0" y="8"/>
                    <a:pt x="11" y="3"/>
                    <a:pt x="25" y="1"/>
                  </a:cubicBezTo>
                  <a:cubicBezTo>
                    <a:pt x="30" y="1"/>
                    <a:pt x="35" y="0"/>
                    <a:pt x="41" y="0"/>
                  </a:cubicBezTo>
                  <a:cubicBezTo>
                    <a:pt x="46" y="0"/>
                    <a:pt x="51" y="1"/>
                    <a:pt x="56" y="1"/>
                  </a:cubicBezTo>
                  <a:cubicBezTo>
                    <a:pt x="70" y="3"/>
                    <a:pt x="81" y="8"/>
                    <a:pt x="81" y="16"/>
                  </a:cubicBezTo>
                  <a:lnTo>
                    <a:pt x="81" y="48"/>
                  </a:lnTo>
                  <a:cubicBezTo>
                    <a:pt x="81" y="59"/>
                    <a:pt x="77" y="69"/>
                    <a:pt x="69" y="76"/>
                  </a:cubicBezTo>
                  <a:cubicBezTo>
                    <a:pt x="62" y="84"/>
                    <a:pt x="52" y="88"/>
                    <a:pt x="41" y="88"/>
                  </a:cubicBezTo>
                  <a:close/>
                  <a:moveTo>
                    <a:pt x="18" y="71"/>
                  </a:moveTo>
                  <a:cubicBezTo>
                    <a:pt x="23" y="77"/>
                    <a:pt x="32" y="80"/>
                    <a:pt x="41" y="80"/>
                  </a:cubicBezTo>
                  <a:cubicBezTo>
                    <a:pt x="50" y="80"/>
                    <a:pt x="58" y="77"/>
                    <a:pt x="64" y="71"/>
                  </a:cubicBezTo>
                  <a:cubicBezTo>
                    <a:pt x="70" y="65"/>
                    <a:pt x="73" y="57"/>
                    <a:pt x="73" y="48"/>
                  </a:cubicBezTo>
                  <a:lnTo>
                    <a:pt x="73" y="16"/>
                  </a:lnTo>
                  <a:cubicBezTo>
                    <a:pt x="73" y="13"/>
                    <a:pt x="65" y="10"/>
                    <a:pt x="55" y="9"/>
                  </a:cubicBezTo>
                  <a:cubicBezTo>
                    <a:pt x="51" y="9"/>
                    <a:pt x="46" y="8"/>
                    <a:pt x="41" y="8"/>
                  </a:cubicBezTo>
                  <a:cubicBezTo>
                    <a:pt x="36" y="8"/>
                    <a:pt x="31" y="9"/>
                    <a:pt x="26" y="9"/>
                  </a:cubicBezTo>
                  <a:cubicBezTo>
                    <a:pt x="16" y="10"/>
                    <a:pt x="8" y="13"/>
                    <a:pt x="8" y="16"/>
                  </a:cubicBezTo>
                  <a:lnTo>
                    <a:pt x="8" y="48"/>
                  </a:lnTo>
                  <a:cubicBezTo>
                    <a:pt x="8" y="57"/>
                    <a:pt x="12" y="65"/>
                    <a:pt x="18" y="71"/>
                  </a:cubicBezTo>
                  <a:close/>
                </a:path>
              </a:pathLst>
            </a:custGeom>
            <a:solidFill>
              <a:srgbClr val="FF5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091">
              <a:extLst>
                <a:ext uri="{FF2B5EF4-FFF2-40B4-BE49-F238E27FC236}">
                  <a16:creationId xmlns:a16="http://schemas.microsoft.com/office/drawing/2014/main" id="{8B485D65-D3C9-A88F-65C6-2AFFE5CB4E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3800" y="3808414"/>
              <a:ext cx="88900" cy="147638"/>
            </a:xfrm>
            <a:custGeom>
              <a:avLst/>
              <a:gdLst>
                <a:gd name="T0" fmla="*/ 49 w 267"/>
                <a:gd name="T1" fmla="*/ 426 h 443"/>
                <a:gd name="T2" fmla="*/ 19 w 267"/>
                <a:gd name="T3" fmla="*/ 443 h 443"/>
                <a:gd name="T4" fmla="*/ 20 w 267"/>
                <a:gd name="T5" fmla="*/ 349 h 443"/>
                <a:gd name="T6" fmla="*/ 119 w 267"/>
                <a:gd name="T7" fmla="*/ 162 h 443"/>
                <a:gd name="T8" fmla="*/ 53 w 267"/>
                <a:gd name="T9" fmla="*/ 87 h 443"/>
                <a:gd name="T10" fmla="*/ 99 w 267"/>
                <a:gd name="T11" fmla="*/ 11 h 443"/>
                <a:gd name="T12" fmla="*/ 111 w 267"/>
                <a:gd name="T13" fmla="*/ 1 h 443"/>
                <a:gd name="T14" fmla="*/ 131 w 267"/>
                <a:gd name="T15" fmla="*/ 9 h 443"/>
                <a:gd name="T16" fmla="*/ 247 w 267"/>
                <a:gd name="T17" fmla="*/ 110 h 443"/>
                <a:gd name="T18" fmla="*/ 262 w 267"/>
                <a:gd name="T19" fmla="*/ 129 h 443"/>
                <a:gd name="T20" fmla="*/ 261 w 267"/>
                <a:gd name="T21" fmla="*/ 173 h 443"/>
                <a:gd name="T22" fmla="*/ 49 w 267"/>
                <a:gd name="T23" fmla="*/ 426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7" h="443">
                  <a:moveTo>
                    <a:pt x="49" y="426"/>
                  </a:moveTo>
                  <a:cubicBezTo>
                    <a:pt x="48" y="426"/>
                    <a:pt x="19" y="443"/>
                    <a:pt x="19" y="443"/>
                  </a:cubicBezTo>
                  <a:cubicBezTo>
                    <a:pt x="0" y="415"/>
                    <a:pt x="0" y="377"/>
                    <a:pt x="20" y="349"/>
                  </a:cubicBezTo>
                  <a:cubicBezTo>
                    <a:pt x="59" y="291"/>
                    <a:pt x="93" y="228"/>
                    <a:pt x="119" y="162"/>
                  </a:cubicBezTo>
                  <a:cubicBezTo>
                    <a:pt x="75" y="137"/>
                    <a:pt x="48" y="98"/>
                    <a:pt x="53" y="87"/>
                  </a:cubicBezTo>
                  <a:cubicBezTo>
                    <a:pt x="66" y="60"/>
                    <a:pt x="82" y="35"/>
                    <a:pt x="99" y="11"/>
                  </a:cubicBezTo>
                  <a:cubicBezTo>
                    <a:pt x="102" y="6"/>
                    <a:pt x="106" y="3"/>
                    <a:pt x="111" y="1"/>
                  </a:cubicBezTo>
                  <a:cubicBezTo>
                    <a:pt x="118" y="0"/>
                    <a:pt x="126" y="3"/>
                    <a:pt x="131" y="9"/>
                  </a:cubicBezTo>
                  <a:cubicBezTo>
                    <a:pt x="173" y="38"/>
                    <a:pt x="212" y="72"/>
                    <a:pt x="247" y="110"/>
                  </a:cubicBezTo>
                  <a:cubicBezTo>
                    <a:pt x="253" y="115"/>
                    <a:pt x="258" y="122"/>
                    <a:pt x="262" y="129"/>
                  </a:cubicBezTo>
                  <a:cubicBezTo>
                    <a:pt x="267" y="143"/>
                    <a:pt x="266" y="159"/>
                    <a:pt x="261" y="173"/>
                  </a:cubicBezTo>
                  <a:cubicBezTo>
                    <a:pt x="239" y="251"/>
                    <a:pt x="126" y="328"/>
                    <a:pt x="49" y="426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092">
              <a:extLst>
                <a:ext uri="{FF2B5EF4-FFF2-40B4-BE49-F238E27FC236}">
                  <a16:creationId xmlns:a16="http://schemas.microsoft.com/office/drawing/2014/main" id="{A226D983-5FC5-B6D3-50B5-59A975066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4113" y="3944939"/>
              <a:ext cx="41275" cy="25400"/>
            </a:xfrm>
            <a:custGeom>
              <a:avLst/>
              <a:gdLst>
                <a:gd name="T0" fmla="*/ 110 w 123"/>
                <a:gd name="T1" fmla="*/ 77 h 77"/>
                <a:gd name="T2" fmla="*/ 0 w 123"/>
                <a:gd name="T3" fmla="*/ 29 h 77"/>
                <a:gd name="T4" fmla="*/ 13 w 123"/>
                <a:gd name="T5" fmla="*/ 0 h 77"/>
                <a:gd name="T6" fmla="*/ 123 w 123"/>
                <a:gd name="T7" fmla="*/ 48 h 77"/>
                <a:gd name="T8" fmla="*/ 110 w 123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7">
                  <a:moveTo>
                    <a:pt x="110" y="77"/>
                  </a:moveTo>
                  <a:lnTo>
                    <a:pt x="0" y="29"/>
                  </a:lnTo>
                  <a:lnTo>
                    <a:pt x="13" y="0"/>
                  </a:lnTo>
                  <a:lnTo>
                    <a:pt x="123" y="48"/>
                  </a:lnTo>
                  <a:lnTo>
                    <a:pt x="110" y="77"/>
                  </a:lnTo>
                  <a:close/>
                </a:path>
              </a:pathLst>
            </a:custGeom>
            <a:solidFill>
              <a:srgbClr val="1C35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093">
              <a:extLst>
                <a:ext uri="{FF2B5EF4-FFF2-40B4-BE49-F238E27FC236}">
                  <a16:creationId xmlns:a16="http://schemas.microsoft.com/office/drawing/2014/main" id="{370FE80B-78D2-DC56-C70C-96DBA6C06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5863" y="3914776"/>
              <a:ext cx="42862" cy="74613"/>
            </a:xfrm>
            <a:custGeom>
              <a:avLst/>
              <a:gdLst>
                <a:gd name="T0" fmla="*/ 6 w 129"/>
                <a:gd name="T1" fmla="*/ 116 h 222"/>
                <a:gd name="T2" fmla="*/ 27 w 129"/>
                <a:gd name="T3" fmla="*/ 179 h 222"/>
                <a:gd name="T4" fmla="*/ 96 w 129"/>
                <a:gd name="T5" fmla="*/ 198 h 222"/>
                <a:gd name="T6" fmla="*/ 125 w 129"/>
                <a:gd name="T7" fmla="*/ 152 h 222"/>
                <a:gd name="T8" fmla="*/ 129 w 129"/>
                <a:gd name="T9" fmla="*/ 134 h 222"/>
                <a:gd name="T10" fmla="*/ 124 w 129"/>
                <a:gd name="T11" fmla="*/ 120 h 222"/>
                <a:gd name="T12" fmla="*/ 100 w 129"/>
                <a:gd name="T13" fmla="*/ 82 h 222"/>
                <a:gd name="T14" fmla="*/ 84 w 129"/>
                <a:gd name="T15" fmla="*/ 41 h 222"/>
                <a:gd name="T16" fmla="*/ 20 w 129"/>
                <a:gd name="T17" fmla="*/ 65 h 222"/>
                <a:gd name="T18" fmla="*/ 6 w 129"/>
                <a:gd name="T19" fmla="*/ 11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222">
                  <a:moveTo>
                    <a:pt x="6" y="116"/>
                  </a:moveTo>
                  <a:cubicBezTo>
                    <a:pt x="0" y="140"/>
                    <a:pt x="8" y="165"/>
                    <a:pt x="27" y="179"/>
                  </a:cubicBezTo>
                  <a:cubicBezTo>
                    <a:pt x="47" y="192"/>
                    <a:pt x="75" y="222"/>
                    <a:pt x="96" y="198"/>
                  </a:cubicBezTo>
                  <a:cubicBezTo>
                    <a:pt x="109" y="185"/>
                    <a:pt x="118" y="169"/>
                    <a:pt x="125" y="152"/>
                  </a:cubicBezTo>
                  <a:cubicBezTo>
                    <a:pt x="128" y="146"/>
                    <a:pt x="129" y="140"/>
                    <a:pt x="129" y="134"/>
                  </a:cubicBezTo>
                  <a:cubicBezTo>
                    <a:pt x="128" y="129"/>
                    <a:pt x="126" y="125"/>
                    <a:pt x="124" y="120"/>
                  </a:cubicBezTo>
                  <a:cubicBezTo>
                    <a:pt x="117" y="107"/>
                    <a:pt x="107" y="95"/>
                    <a:pt x="100" y="82"/>
                  </a:cubicBezTo>
                  <a:cubicBezTo>
                    <a:pt x="93" y="69"/>
                    <a:pt x="90" y="54"/>
                    <a:pt x="84" y="41"/>
                  </a:cubicBezTo>
                  <a:cubicBezTo>
                    <a:pt x="67" y="0"/>
                    <a:pt x="30" y="38"/>
                    <a:pt x="20" y="65"/>
                  </a:cubicBezTo>
                  <a:cubicBezTo>
                    <a:pt x="14" y="82"/>
                    <a:pt x="9" y="99"/>
                    <a:pt x="6" y="116"/>
                  </a:cubicBezTo>
                  <a:close/>
                </a:path>
              </a:pathLst>
            </a:custGeom>
            <a:solidFill>
              <a:srgbClr val="FF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094">
              <a:extLst>
                <a:ext uri="{FF2B5EF4-FFF2-40B4-BE49-F238E27FC236}">
                  <a16:creationId xmlns:a16="http://schemas.microsoft.com/office/drawing/2014/main" id="{FB4F8B91-CF02-B78D-8B9F-E1ECC0E43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9825" y="3721101"/>
              <a:ext cx="138112" cy="153988"/>
            </a:xfrm>
            <a:custGeom>
              <a:avLst/>
              <a:gdLst>
                <a:gd name="T0" fmla="*/ 122 w 413"/>
                <a:gd name="T1" fmla="*/ 335 h 457"/>
                <a:gd name="T2" fmla="*/ 41 w 413"/>
                <a:gd name="T3" fmla="*/ 254 h 457"/>
                <a:gd name="T4" fmla="*/ 8 w 413"/>
                <a:gd name="T5" fmla="*/ 181 h 457"/>
                <a:gd name="T6" fmla="*/ 37 w 413"/>
                <a:gd name="T7" fmla="*/ 43 h 457"/>
                <a:gd name="T8" fmla="*/ 390 w 413"/>
                <a:gd name="T9" fmla="*/ 332 h 457"/>
                <a:gd name="T10" fmla="*/ 369 w 413"/>
                <a:gd name="T11" fmla="*/ 417 h 457"/>
                <a:gd name="T12" fmla="*/ 232 w 413"/>
                <a:gd name="T13" fmla="*/ 409 h 457"/>
                <a:gd name="T14" fmla="*/ 122 w 413"/>
                <a:gd name="T15" fmla="*/ 3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3" h="457">
                  <a:moveTo>
                    <a:pt x="122" y="335"/>
                  </a:moveTo>
                  <a:cubicBezTo>
                    <a:pt x="90" y="313"/>
                    <a:pt x="62" y="286"/>
                    <a:pt x="41" y="254"/>
                  </a:cubicBezTo>
                  <a:cubicBezTo>
                    <a:pt x="25" y="232"/>
                    <a:pt x="14" y="207"/>
                    <a:pt x="8" y="181"/>
                  </a:cubicBezTo>
                  <a:cubicBezTo>
                    <a:pt x="0" y="143"/>
                    <a:pt x="11" y="72"/>
                    <a:pt x="37" y="43"/>
                  </a:cubicBezTo>
                  <a:cubicBezTo>
                    <a:pt x="75" y="0"/>
                    <a:pt x="362" y="300"/>
                    <a:pt x="390" y="332"/>
                  </a:cubicBezTo>
                  <a:cubicBezTo>
                    <a:pt x="413" y="359"/>
                    <a:pt x="395" y="399"/>
                    <a:pt x="369" y="417"/>
                  </a:cubicBezTo>
                  <a:cubicBezTo>
                    <a:pt x="313" y="457"/>
                    <a:pt x="280" y="448"/>
                    <a:pt x="232" y="409"/>
                  </a:cubicBezTo>
                  <a:cubicBezTo>
                    <a:pt x="196" y="381"/>
                    <a:pt x="158" y="359"/>
                    <a:pt x="122" y="3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CDC958FA-AB0A-91F1-CFBF-F86B2AA690FD}"/>
                </a:ext>
              </a:extLst>
            </p:cNvPr>
            <p:cNvGrpSpPr/>
            <p:nvPr/>
          </p:nvGrpSpPr>
          <p:grpSpPr>
            <a:xfrm>
              <a:off x="3962400" y="3573464"/>
              <a:ext cx="723900" cy="638175"/>
              <a:chOff x="3962400" y="3573464"/>
              <a:chExt cx="723900" cy="638175"/>
            </a:xfrm>
          </p:grpSpPr>
          <p:sp>
            <p:nvSpPr>
              <p:cNvPr id="39" name="Freeform 1933">
                <a:extLst>
                  <a:ext uri="{FF2B5EF4-FFF2-40B4-BE49-F238E27FC236}">
                    <a16:creationId xmlns:a16="http://schemas.microsoft.com/office/drawing/2014/main" id="{B8BD1BE1-1F9D-D16F-619E-3CBED52E81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9725" y="3884613"/>
                <a:ext cx="52387" cy="146050"/>
              </a:xfrm>
              <a:custGeom>
                <a:avLst/>
                <a:gdLst>
                  <a:gd name="T0" fmla="*/ 160 w 160"/>
                  <a:gd name="T1" fmla="*/ 160 h 438"/>
                  <a:gd name="T2" fmla="*/ 0 w 160"/>
                  <a:gd name="T3" fmla="*/ 0 h 438"/>
                  <a:gd name="T4" fmla="*/ 0 w 160"/>
                  <a:gd name="T5" fmla="*/ 278 h 438"/>
                  <a:gd name="T6" fmla="*/ 160 w 160"/>
                  <a:gd name="T7" fmla="*/ 438 h 438"/>
                  <a:gd name="T8" fmla="*/ 160 w 160"/>
                  <a:gd name="T9" fmla="*/ 160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0" h="438">
                    <a:moveTo>
                      <a:pt x="160" y="160"/>
                    </a:moveTo>
                    <a:lnTo>
                      <a:pt x="0" y="0"/>
                    </a:lnTo>
                    <a:lnTo>
                      <a:pt x="0" y="278"/>
                    </a:lnTo>
                    <a:lnTo>
                      <a:pt x="160" y="438"/>
                    </a:lnTo>
                    <a:lnTo>
                      <a:pt x="160" y="160"/>
                    </a:lnTo>
                    <a:close/>
                  </a:path>
                </a:pathLst>
              </a:custGeom>
              <a:solidFill>
                <a:srgbClr val="0388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934">
                <a:extLst>
                  <a:ext uri="{FF2B5EF4-FFF2-40B4-BE49-F238E27FC236}">
                    <a16:creationId xmlns:a16="http://schemas.microsoft.com/office/drawing/2014/main" id="{2BA93E81-28AC-0996-FD9A-4B188B5BAE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2400" y="3884613"/>
                <a:ext cx="274637" cy="52388"/>
              </a:xfrm>
              <a:custGeom>
                <a:avLst/>
                <a:gdLst>
                  <a:gd name="T0" fmla="*/ 160 w 823"/>
                  <a:gd name="T1" fmla="*/ 160 h 160"/>
                  <a:gd name="T2" fmla="*/ 0 w 823"/>
                  <a:gd name="T3" fmla="*/ 0 h 160"/>
                  <a:gd name="T4" fmla="*/ 663 w 823"/>
                  <a:gd name="T5" fmla="*/ 0 h 160"/>
                  <a:gd name="T6" fmla="*/ 823 w 823"/>
                  <a:gd name="T7" fmla="*/ 160 h 160"/>
                  <a:gd name="T8" fmla="*/ 160 w 823"/>
                  <a:gd name="T9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3" h="160">
                    <a:moveTo>
                      <a:pt x="160" y="160"/>
                    </a:moveTo>
                    <a:lnTo>
                      <a:pt x="0" y="0"/>
                    </a:lnTo>
                    <a:lnTo>
                      <a:pt x="663" y="0"/>
                    </a:lnTo>
                    <a:lnTo>
                      <a:pt x="823" y="160"/>
                    </a:lnTo>
                    <a:lnTo>
                      <a:pt x="160" y="160"/>
                    </a:lnTo>
                    <a:close/>
                  </a:path>
                </a:pathLst>
              </a:custGeom>
              <a:solidFill>
                <a:srgbClr val="369D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935">
                <a:extLst>
                  <a:ext uri="{FF2B5EF4-FFF2-40B4-BE49-F238E27FC236}">
                    <a16:creationId xmlns:a16="http://schemas.microsoft.com/office/drawing/2014/main" id="{6DE20BC0-86E8-EDA6-2A35-50A03C5140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2400" y="3884613"/>
                <a:ext cx="53975" cy="146050"/>
              </a:xfrm>
              <a:custGeom>
                <a:avLst/>
                <a:gdLst>
                  <a:gd name="T0" fmla="*/ 160 w 160"/>
                  <a:gd name="T1" fmla="*/ 160 h 438"/>
                  <a:gd name="T2" fmla="*/ 0 w 160"/>
                  <a:gd name="T3" fmla="*/ 0 h 438"/>
                  <a:gd name="T4" fmla="*/ 0 w 160"/>
                  <a:gd name="T5" fmla="*/ 278 h 438"/>
                  <a:gd name="T6" fmla="*/ 160 w 160"/>
                  <a:gd name="T7" fmla="*/ 438 h 438"/>
                  <a:gd name="T8" fmla="*/ 160 w 160"/>
                  <a:gd name="T9" fmla="*/ 160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0" h="438">
                    <a:moveTo>
                      <a:pt x="160" y="160"/>
                    </a:moveTo>
                    <a:lnTo>
                      <a:pt x="0" y="0"/>
                    </a:lnTo>
                    <a:lnTo>
                      <a:pt x="0" y="278"/>
                    </a:lnTo>
                    <a:lnTo>
                      <a:pt x="160" y="438"/>
                    </a:lnTo>
                    <a:lnTo>
                      <a:pt x="160" y="160"/>
                    </a:lnTo>
                    <a:close/>
                  </a:path>
                </a:pathLst>
              </a:custGeom>
              <a:solidFill>
                <a:srgbClr val="0388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1936">
                <a:extLst>
                  <a:ext uri="{FF2B5EF4-FFF2-40B4-BE49-F238E27FC236}">
                    <a16:creationId xmlns:a16="http://schemas.microsoft.com/office/drawing/2014/main" id="{C45675D4-DFF0-5244-A149-E4728F3CCC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6375" y="3937001"/>
                <a:ext cx="220662" cy="93663"/>
              </a:xfrm>
              <a:custGeom>
                <a:avLst/>
                <a:gdLst>
                  <a:gd name="T0" fmla="*/ 0 w 663"/>
                  <a:gd name="T1" fmla="*/ 0 h 278"/>
                  <a:gd name="T2" fmla="*/ 0 w 663"/>
                  <a:gd name="T3" fmla="*/ 278 h 278"/>
                  <a:gd name="T4" fmla="*/ 103 w 663"/>
                  <a:gd name="T5" fmla="*/ 278 h 278"/>
                  <a:gd name="T6" fmla="*/ 170 w 663"/>
                  <a:gd name="T7" fmla="*/ 116 h 278"/>
                  <a:gd name="T8" fmla="*/ 331 w 663"/>
                  <a:gd name="T9" fmla="*/ 49 h 278"/>
                  <a:gd name="T10" fmla="*/ 493 w 663"/>
                  <a:gd name="T11" fmla="*/ 116 h 278"/>
                  <a:gd name="T12" fmla="*/ 560 w 663"/>
                  <a:gd name="T13" fmla="*/ 278 h 278"/>
                  <a:gd name="T14" fmla="*/ 663 w 663"/>
                  <a:gd name="T15" fmla="*/ 278 h 278"/>
                  <a:gd name="T16" fmla="*/ 663 w 663"/>
                  <a:gd name="T17" fmla="*/ 0 h 278"/>
                  <a:gd name="T18" fmla="*/ 0 w 663"/>
                  <a:gd name="T19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3" h="278">
                    <a:moveTo>
                      <a:pt x="0" y="0"/>
                    </a:moveTo>
                    <a:lnTo>
                      <a:pt x="0" y="278"/>
                    </a:lnTo>
                    <a:lnTo>
                      <a:pt x="103" y="278"/>
                    </a:lnTo>
                    <a:cubicBezTo>
                      <a:pt x="103" y="217"/>
                      <a:pt x="127" y="159"/>
                      <a:pt x="170" y="116"/>
                    </a:cubicBezTo>
                    <a:cubicBezTo>
                      <a:pt x="213" y="73"/>
                      <a:pt x="271" y="49"/>
                      <a:pt x="331" y="49"/>
                    </a:cubicBezTo>
                    <a:cubicBezTo>
                      <a:pt x="392" y="49"/>
                      <a:pt x="450" y="73"/>
                      <a:pt x="493" y="116"/>
                    </a:cubicBezTo>
                    <a:cubicBezTo>
                      <a:pt x="536" y="159"/>
                      <a:pt x="560" y="217"/>
                      <a:pt x="560" y="278"/>
                    </a:cubicBezTo>
                    <a:lnTo>
                      <a:pt x="663" y="278"/>
                    </a:lnTo>
                    <a:lnTo>
                      <a:pt x="66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2073">
                <a:extLst>
                  <a:ext uri="{FF2B5EF4-FFF2-40B4-BE49-F238E27FC236}">
                    <a16:creationId xmlns:a16="http://schemas.microsoft.com/office/drawing/2014/main" id="{B4475A6B-1D07-9FDD-C053-100B1F52F1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5013" y="3656014"/>
                <a:ext cx="46037" cy="96838"/>
              </a:xfrm>
              <a:custGeom>
                <a:avLst/>
                <a:gdLst>
                  <a:gd name="T0" fmla="*/ 0 w 140"/>
                  <a:gd name="T1" fmla="*/ 289 h 289"/>
                  <a:gd name="T2" fmla="*/ 140 w 140"/>
                  <a:gd name="T3" fmla="*/ 234 h 289"/>
                  <a:gd name="T4" fmla="*/ 140 w 140"/>
                  <a:gd name="T5" fmla="*/ 0 h 289"/>
                  <a:gd name="T6" fmla="*/ 0 w 140"/>
                  <a:gd name="T7" fmla="*/ 56 h 289"/>
                  <a:gd name="T8" fmla="*/ 0 w 140"/>
                  <a:gd name="T9" fmla="*/ 289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289">
                    <a:moveTo>
                      <a:pt x="0" y="289"/>
                    </a:moveTo>
                    <a:lnTo>
                      <a:pt x="140" y="234"/>
                    </a:lnTo>
                    <a:lnTo>
                      <a:pt x="140" y="0"/>
                    </a:lnTo>
                    <a:lnTo>
                      <a:pt x="0" y="56"/>
                    </a:lnTo>
                    <a:lnTo>
                      <a:pt x="0" y="289"/>
                    </a:lnTo>
                    <a:close/>
                  </a:path>
                </a:pathLst>
              </a:custGeom>
              <a:solidFill>
                <a:srgbClr val="FAD3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2074">
                <a:extLst>
                  <a:ext uri="{FF2B5EF4-FFF2-40B4-BE49-F238E27FC236}">
                    <a16:creationId xmlns:a16="http://schemas.microsoft.com/office/drawing/2014/main" id="{D010B04C-B7DC-1EF9-6753-600F4F3A2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0875" y="3778251"/>
                <a:ext cx="46037" cy="96838"/>
              </a:xfrm>
              <a:custGeom>
                <a:avLst/>
                <a:gdLst>
                  <a:gd name="T0" fmla="*/ 0 w 140"/>
                  <a:gd name="T1" fmla="*/ 289 h 289"/>
                  <a:gd name="T2" fmla="*/ 140 w 140"/>
                  <a:gd name="T3" fmla="*/ 233 h 289"/>
                  <a:gd name="T4" fmla="*/ 140 w 140"/>
                  <a:gd name="T5" fmla="*/ 0 h 289"/>
                  <a:gd name="T6" fmla="*/ 0 w 140"/>
                  <a:gd name="T7" fmla="*/ 55 h 289"/>
                  <a:gd name="T8" fmla="*/ 0 w 140"/>
                  <a:gd name="T9" fmla="*/ 289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289">
                    <a:moveTo>
                      <a:pt x="0" y="289"/>
                    </a:moveTo>
                    <a:lnTo>
                      <a:pt x="140" y="233"/>
                    </a:lnTo>
                    <a:lnTo>
                      <a:pt x="140" y="0"/>
                    </a:lnTo>
                    <a:lnTo>
                      <a:pt x="0" y="55"/>
                    </a:lnTo>
                    <a:lnTo>
                      <a:pt x="0" y="289"/>
                    </a:lnTo>
                    <a:close/>
                  </a:path>
                </a:pathLst>
              </a:custGeom>
              <a:solidFill>
                <a:srgbClr val="FAD3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2075">
                <a:extLst>
                  <a:ext uri="{FF2B5EF4-FFF2-40B4-BE49-F238E27FC236}">
                    <a16:creationId xmlns:a16="http://schemas.microsoft.com/office/drawing/2014/main" id="{4888BE70-579A-E0CD-B1D4-8F71D81B2F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9463" y="3813176"/>
                <a:ext cx="46037" cy="96838"/>
              </a:xfrm>
              <a:custGeom>
                <a:avLst/>
                <a:gdLst>
                  <a:gd name="T0" fmla="*/ 0 w 140"/>
                  <a:gd name="T1" fmla="*/ 289 h 289"/>
                  <a:gd name="T2" fmla="*/ 140 w 140"/>
                  <a:gd name="T3" fmla="*/ 234 h 289"/>
                  <a:gd name="T4" fmla="*/ 140 w 140"/>
                  <a:gd name="T5" fmla="*/ 0 h 289"/>
                  <a:gd name="T6" fmla="*/ 0 w 140"/>
                  <a:gd name="T7" fmla="*/ 56 h 289"/>
                  <a:gd name="T8" fmla="*/ 0 w 140"/>
                  <a:gd name="T9" fmla="*/ 289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289">
                    <a:moveTo>
                      <a:pt x="0" y="289"/>
                    </a:moveTo>
                    <a:lnTo>
                      <a:pt x="140" y="234"/>
                    </a:lnTo>
                    <a:lnTo>
                      <a:pt x="140" y="0"/>
                    </a:lnTo>
                    <a:lnTo>
                      <a:pt x="0" y="56"/>
                    </a:lnTo>
                    <a:lnTo>
                      <a:pt x="0" y="289"/>
                    </a:lnTo>
                    <a:close/>
                  </a:path>
                </a:pathLst>
              </a:custGeom>
              <a:solidFill>
                <a:srgbClr val="FAD3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2076">
                <a:extLst>
                  <a:ext uri="{FF2B5EF4-FFF2-40B4-BE49-F238E27FC236}">
                    <a16:creationId xmlns:a16="http://schemas.microsoft.com/office/drawing/2014/main" id="{9C59D142-FF34-A98A-CC02-F6BA72DF3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688" y="3573464"/>
                <a:ext cx="74612" cy="96838"/>
              </a:xfrm>
              <a:custGeom>
                <a:avLst/>
                <a:gdLst>
                  <a:gd name="T0" fmla="*/ 140 w 224"/>
                  <a:gd name="T1" fmla="*/ 0 h 289"/>
                  <a:gd name="T2" fmla="*/ 224 w 224"/>
                  <a:gd name="T3" fmla="*/ 234 h 289"/>
                  <a:gd name="T4" fmla="*/ 84 w 224"/>
                  <a:gd name="T5" fmla="*/ 289 h 289"/>
                  <a:gd name="T6" fmla="*/ 0 w 224"/>
                  <a:gd name="T7" fmla="*/ 56 h 289"/>
                  <a:gd name="T8" fmla="*/ 140 w 224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4" h="289">
                    <a:moveTo>
                      <a:pt x="140" y="0"/>
                    </a:moveTo>
                    <a:cubicBezTo>
                      <a:pt x="140" y="0"/>
                      <a:pt x="153" y="163"/>
                      <a:pt x="224" y="234"/>
                    </a:cubicBezTo>
                    <a:lnTo>
                      <a:pt x="84" y="289"/>
                    </a:lnTo>
                    <a:cubicBezTo>
                      <a:pt x="13" y="218"/>
                      <a:pt x="0" y="56"/>
                      <a:pt x="0" y="56"/>
                    </a:cubicBezTo>
                    <a:lnTo>
                      <a:pt x="140" y="0"/>
                    </a:lnTo>
                    <a:close/>
                  </a:path>
                </a:pathLst>
              </a:custGeom>
              <a:solidFill>
                <a:srgbClr val="FAD3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2077">
                <a:extLst>
                  <a:ext uri="{FF2B5EF4-FFF2-40B4-BE49-F238E27FC236}">
                    <a16:creationId xmlns:a16="http://schemas.microsoft.com/office/drawing/2014/main" id="{C4814EE3-83C4-84EF-17C4-2B1944658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5338" y="3979864"/>
                <a:ext cx="74612" cy="98425"/>
              </a:xfrm>
              <a:custGeom>
                <a:avLst/>
                <a:gdLst>
                  <a:gd name="T0" fmla="*/ 141 w 225"/>
                  <a:gd name="T1" fmla="*/ 0 h 289"/>
                  <a:gd name="T2" fmla="*/ 225 w 225"/>
                  <a:gd name="T3" fmla="*/ 233 h 289"/>
                  <a:gd name="T4" fmla="*/ 84 w 225"/>
                  <a:gd name="T5" fmla="*/ 289 h 289"/>
                  <a:gd name="T6" fmla="*/ 0 w 225"/>
                  <a:gd name="T7" fmla="*/ 55 h 289"/>
                  <a:gd name="T8" fmla="*/ 141 w 225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5" h="289">
                    <a:moveTo>
                      <a:pt x="141" y="0"/>
                    </a:moveTo>
                    <a:cubicBezTo>
                      <a:pt x="141" y="0"/>
                      <a:pt x="154" y="162"/>
                      <a:pt x="225" y="233"/>
                    </a:cubicBezTo>
                    <a:lnTo>
                      <a:pt x="84" y="289"/>
                    </a:lnTo>
                    <a:cubicBezTo>
                      <a:pt x="13" y="218"/>
                      <a:pt x="0" y="55"/>
                      <a:pt x="0" y="55"/>
                    </a:cubicBez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FAD3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2079">
                <a:extLst>
                  <a:ext uri="{FF2B5EF4-FFF2-40B4-BE49-F238E27FC236}">
                    <a16:creationId xmlns:a16="http://schemas.microsoft.com/office/drawing/2014/main" id="{C0843DB5-C47E-5278-A34C-9EC345D343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8988" y="3708401"/>
                <a:ext cx="73025" cy="41275"/>
              </a:xfrm>
              <a:custGeom>
                <a:avLst/>
                <a:gdLst>
                  <a:gd name="T0" fmla="*/ 160 w 218"/>
                  <a:gd name="T1" fmla="*/ 19 h 122"/>
                  <a:gd name="T2" fmla="*/ 134 w 218"/>
                  <a:gd name="T3" fmla="*/ 0 h 122"/>
                  <a:gd name="T4" fmla="*/ 120 w 218"/>
                  <a:gd name="T5" fmla="*/ 2 h 122"/>
                  <a:gd name="T6" fmla="*/ 67 w 218"/>
                  <a:gd name="T7" fmla="*/ 9 h 122"/>
                  <a:gd name="T8" fmla="*/ 47 w 218"/>
                  <a:gd name="T9" fmla="*/ 16 h 122"/>
                  <a:gd name="T10" fmla="*/ 24 w 218"/>
                  <a:gd name="T11" fmla="*/ 22 h 122"/>
                  <a:gd name="T12" fmla="*/ 9 w 218"/>
                  <a:gd name="T13" fmla="*/ 24 h 122"/>
                  <a:gd name="T14" fmla="*/ 0 w 218"/>
                  <a:gd name="T15" fmla="*/ 35 h 122"/>
                  <a:gd name="T16" fmla="*/ 7 w 218"/>
                  <a:gd name="T17" fmla="*/ 47 h 122"/>
                  <a:gd name="T18" fmla="*/ 40 w 218"/>
                  <a:gd name="T19" fmla="*/ 62 h 122"/>
                  <a:gd name="T20" fmla="*/ 77 w 218"/>
                  <a:gd name="T21" fmla="*/ 67 h 122"/>
                  <a:gd name="T22" fmla="*/ 105 w 218"/>
                  <a:gd name="T23" fmla="*/ 86 h 122"/>
                  <a:gd name="T24" fmla="*/ 66 w 218"/>
                  <a:gd name="T25" fmla="*/ 88 h 122"/>
                  <a:gd name="T26" fmla="*/ 45 w 218"/>
                  <a:gd name="T27" fmla="*/ 103 h 122"/>
                  <a:gd name="T28" fmla="*/ 45 w 218"/>
                  <a:gd name="T29" fmla="*/ 109 h 122"/>
                  <a:gd name="T30" fmla="*/ 47 w 218"/>
                  <a:gd name="T31" fmla="*/ 113 h 122"/>
                  <a:gd name="T32" fmla="*/ 65 w 218"/>
                  <a:gd name="T33" fmla="*/ 119 h 122"/>
                  <a:gd name="T34" fmla="*/ 77 w 218"/>
                  <a:gd name="T35" fmla="*/ 116 h 122"/>
                  <a:gd name="T36" fmla="*/ 123 w 218"/>
                  <a:gd name="T37" fmla="*/ 118 h 122"/>
                  <a:gd name="T38" fmla="*/ 166 w 218"/>
                  <a:gd name="T39" fmla="*/ 120 h 122"/>
                  <a:gd name="T40" fmla="*/ 180 w 218"/>
                  <a:gd name="T41" fmla="*/ 116 h 122"/>
                  <a:gd name="T42" fmla="*/ 195 w 218"/>
                  <a:gd name="T43" fmla="*/ 105 h 122"/>
                  <a:gd name="T44" fmla="*/ 207 w 218"/>
                  <a:gd name="T45" fmla="*/ 75 h 122"/>
                  <a:gd name="T46" fmla="*/ 160 w 218"/>
                  <a:gd name="T47" fmla="*/ 19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18" h="122">
                    <a:moveTo>
                      <a:pt x="160" y="19"/>
                    </a:moveTo>
                    <a:cubicBezTo>
                      <a:pt x="154" y="10"/>
                      <a:pt x="145" y="3"/>
                      <a:pt x="134" y="0"/>
                    </a:cubicBezTo>
                    <a:cubicBezTo>
                      <a:pt x="129" y="0"/>
                      <a:pt x="125" y="0"/>
                      <a:pt x="120" y="2"/>
                    </a:cubicBezTo>
                    <a:cubicBezTo>
                      <a:pt x="103" y="6"/>
                      <a:pt x="85" y="8"/>
                      <a:pt x="67" y="9"/>
                    </a:cubicBezTo>
                    <a:cubicBezTo>
                      <a:pt x="60" y="11"/>
                      <a:pt x="53" y="13"/>
                      <a:pt x="47" y="16"/>
                    </a:cubicBezTo>
                    <a:cubicBezTo>
                      <a:pt x="39" y="19"/>
                      <a:pt x="31" y="21"/>
                      <a:pt x="24" y="22"/>
                    </a:cubicBezTo>
                    <a:cubicBezTo>
                      <a:pt x="19" y="22"/>
                      <a:pt x="14" y="23"/>
                      <a:pt x="9" y="24"/>
                    </a:cubicBezTo>
                    <a:cubicBezTo>
                      <a:pt x="4" y="26"/>
                      <a:pt x="1" y="30"/>
                      <a:pt x="0" y="35"/>
                    </a:cubicBezTo>
                    <a:cubicBezTo>
                      <a:pt x="1" y="40"/>
                      <a:pt x="3" y="44"/>
                      <a:pt x="7" y="47"/>
                    </a:cubicBezTo>
                    <a:cubicBezTo>
                      <a:pt x="17" y="55"/>
                      <a:pt x="28" y="60"/>
                      <a:pt x="40" y="62"/>
                    </a:cubicBezTo>
                    <a:cubicBezTo>
                      <a:pt x="52" y="63"/>
                      <a:pt x="65" y="65"/>
                      <a:pt x="77" y="67"/>
                    </a:cubicBezTo>
                    <a:cubicBezTo>
                      <a:pt x="87" y="72"/>
                      <a:pt x="97" y="78"/>
                      <a:pt x="105" y="86"/>
                    </a:cubicBezTo>
                    <a:cubicBezTo>
                      <a:pt x="92" y="84"/>
                      <a:pt x="79" y="85"/>
                      <a:pt x="66" y="88"/>
                    </a:cubicBezTo>
                    <a:cubicBezTo>
                      <a:pt x="57" y="89"/>
                      <a:pt x="49" y="95"/>
                      <a:pt x="45" y="103"/>
                    </a:cubicBezTo>
                    <a:cubicBezTo>
                      <a:pt x="44" y="105"/>
                      <a:pt x="44" y="107"/>
                      <a:pt x="45" y="109"/>
                    </a:cubicBezTo>
                    <a:cubicBezTo>
                      <a:pt x="45" y="110"/>
                      <a:pt x="46" y="112"/>
                      <a:pt x="47" y="113"/>
                    </a:cubicBezTo>
                    <a:cubicBezTo>
                      <a:pt x="52" y="117"/>
                      <a:pt x="58" y="120"/>
                      <a:pt x="65" y="119"/>
                    </a:cubicBezTo>
                    <a:cubicBezTo>
                      <a:pt x="69" y="118"/>
                      <a:pt x="73" y="117"/>
                      <a:pt x="77" y="116"/>
                    </a:cubicBezTo>
                    <a:cubicBezTo>
                      <a:pt x="92" y="113"/>
                      <a:pt x="108" y="113"/>
                      <a:pt x="123" y="118"/>
                    </a:cubicBezTo>
                    <a:cubicBezTo>
                      <a:pt x="137" y="121"/>
                      <a:pt x="152" y="122"/>
                      <a:pt x="166" y="120"/>
                    </a:cubicBezTo>
                    <a:cubicBezTo>
                      <a:pt x="171" y="120"/>
                      <a:pt x="176" y="119"/>
                      <a:pt x="180" y="116"/>
                    </a:cubicBezTo>
                    <a:cubicBezTo>
                      <a:pt x="183" y="114"/>
                      <a:pt x="194" y="109"/>
                      <a:pt x="195" y="105"/>
                    </a:cubicBezTo>
                    <a:cubicBezTo>
                      <a:pt x="199" y="95"/>
                      <a:pt x="218" y="83"/>
                      <a:pt x="207" y="75"/>
                    </a:cubicBezTo>
                    <a:cubicBezTo>
                      <a:pt x="198" y="68"/>
                      <a:pt x="168" y="28"/>
                      <a:pt x="160" y="19"/>
                    </a:cubicBezTo>
                    <a:close/>
                  </a:path>
                </a:pathLst>
              </a:custGeom>
              <a:solidFill>
                <a:srgbClr val="FF9E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2095">
                <a:extLst>
                  <a:ext uri="{FF2B5EF4-FFF2-40B4-BE49-F238E27FC236}">
                    <a16:creationId xmlns:a16="http://schemas.microsoft.com/office/drawing/2014/main" id="{C8BEC4E2-360A-D8A5-2487-F73C9A9FF2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2400" y="4038601"/>
                <a:ext cx="146050" cy="101600"/>
              </a:xfrm>
              <a:custGeom>
                <a:avLst/>
                <a:gdLst>
                  <a:gd name="T0" fmla="*/ 49 w 443"/>
                  <a:gd name="T1" fmla="*/ 301 h 304"/>
                  <a:gd name="T2" fmla="*/ 8 w 443"/>
                  <a:gd name="T3" fmla="*/ 262 h 304"/>
                  <a:gd name="T4" fmla="*/ 18 w 443"/>
                  <a:gd name="T5" fmla="*/ 207 h 304"/>
                  <a:gd name="T6" fmla="*/ 263 w 443"/>
                  <a:gd name="T7" fmla="*/ 25 h 304"/>
                  <a:gd name="T8" fmla="*/ 281 w 443"/>
                  <a:gd name="T9" fmla="*/ 16 h 304"/>
                  <a:gd name="T10" fmla="*/ 418 w 443"/>
                  <a:gd name="T11" fmla="*/ 129 h 304"/>
                  <a:gd name="T12" fmla="*/ 374 w 443"/>
                  <a:gd name="T13" fmla="*/ 301 h 304"/>
                  <a:gd name="T14" fmla="*/ 354 w 443"/>
                  <a:gd name="T15" fmla="*/ 304 h 304"/>
                  <a:gd name="T16" fmla="*/ 49 w 443"/>
                  <a:gd name="T17" fmla="*/ 301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3" h="304">
                    <a:moveTo>
                      <a:pt x="49" y="301"/>
                    </a:moveTo>
                    <a:cubicBezTo>
                      <a:pt x="33" y="302"/>
                      <a:pt x="16" y="286"/>
                      <a:pt x="8" y="262"/>
                    </a:cubicBezTo>
                    <a:cubicBezTo>
                      <a:pt x="0" y="243"/>
                      <a:pt x="4" y="221"/>
                      <a:pt x="18" y="207"/>
                    </a:cubicBezTo>
                    <a:lnTo>
                      <a:pt x="263" y="25"/>
                    </a:lnTo>
                    <a:cubicBezTo>
                      <a:pt x="269" y="21"/>
                      <a:pt x="275" y="18"/>
                      <a:pt x="281" y="16"/>
                    </a:cubicBezTo>
                    <a:cubicBezTo>
                      <a:pt x="331" y="0"/>
                      <a:pt x="392" y="50"/>
                      <a:pt x="418" y="129"/>
                    </a:cubicBezTo>
                    <a:cubicBezTo>
                      <a:pt x="443" y="208"/>
                      <a:pt x="423" y="284"/>
                      <a:pt x="374" y="301"/>
                    </a:cubicBezTo>
                    <a:cubicBezTo>
                      <a:pt x="367" y="303"/>
                      <a:pt x="360" y="304"/>
                      <a:pt x="354" y="304"/>
                    </a:cubicBezTo>
                    <a:lnTo>
                      <a:pt x="49" y="30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2096">
                <a:extLst>
                  <a:ext uri="{FF2B5EF4-FFF2-40B4-BE49-F238E27FC236}">
                    <a16:creationId xmlns:a16="http://schemas.microsoft.com/office/drawing/2014/main" id="{50B43002-EF1A-77F6-771C-C29884D909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2250" y="4038601"/>
                <a:ext cx="76200" cy="106363"/>
              </a:xfrm>
              <a:custGeom>
                <a:avLst/>
                <a:gdLst>
                  <a:gd name="T0" fmla="*/ 206 w 231"/>
                  <a:gd name="T1" fmla="*/ 129 h 317"/>
                  <a:gd name="T2" fmla="*/ 162 w 231"/>
                  <a:gd name="T3" fmla="*/ 301 h 317"/>
                  <a:gd name="T4" fmla="*/ 25 w 231"/>
                  <a:gd name="T5" fmla="*/ 187 h 317"/>
                  <a:gd name="T6" fmla="*/ 69 w 231"/>
                  <a:gd name="T7" fmla="*/ 16 h 317"/>
                  <a:gd name="T8" fmla="*/ 206 w 231"/>
                  <a:gd name="T9" fmla="*/ 129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317">
                    <a:moveTo>
                      <a:pt x="206" y="129"/>
                    </a:moveTo>
                    <a:cubicBezTo>
                      <a:pt x="231" y="208"/>
                      <a:pt x="211" y="284"/>
                      <a:pt x="162" y="301"/>
                    </a:cubicBezTo>
                    <a:cubicBezTo>
                      <a:pt x="112" y="317"/>
                      <a:pt x="51" y="266"/>
                      <a:pt x="25" y="187"/>
                    </a:cubicBezTo>
                    <a:cubicBezTo>
                      <a:pt x="0" y="109"/>
                      <a:pt x="19" y="32"/>
                      <a:pt x="69" y="16"/>
                    </a:cubicBezTo>
                    <a:cubicBezTo>
                      <a:pt x="119" y="0"/>
                      <a:pt x="180" y="50"/>
                      <a:pt x="206" y="129"/>
                    </a:cubicBezTo>
                    <a:close/>
                  </a:path>
                </a:pathLst>
              </a:custGeom>
              <a:solidFill>
                <a:srgbClr val="369D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2097">
                <a:extLst>
                  <a:ext uri="{FF2B5EF4-FFF2-40B4-BE49-F238E27FC236}">
                    <a16:creationId xmlns:a16="http://schemas.microsoft.com/office/drawing/2014/main" id="{132C5861-5A17-D0E8-5836-C6F8964E14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2400" y="4103689"/>
                <a:ext cx="25400" cy="36513"/>
              </a:xfrm>
              <a:custGeom>
                <a:avLst/>
                <a:gdLst>
                  <a:gd name="T0" fmla="*/ 69 w 78"/>
                  <a:gd name="T1" fmla="*/ 44 h 108"/>
                  <a:gd name="T2" fmla="*/ 55 w 78"/>
                  <a:gd name="T3" fmla="*/ 102 h 108"/>
                  <a:gd name="T4" fmla="*/ 8 w 78"/>
                  <a:gd name="T5" fmla="*/ 64 h 108"/>
                  <a:gd name="T6" fmla="*/ 23 w 78"/>
                  <a:gd name="T7" fmla="*/ 6 h 108"/>
                  <a:gd name="T8" fmla="*/ 69 w 78"/>
                  <a:gd name="T9" fmla="*/ 4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108">
                    <a:moveTo>
                      <a:pt x="69" y="44"/>
                    </a:moveTo>
                    <a:cubicBezTo>
                      <a:pt x="78" y="71"/>
                      <a:pt x="71" y="97"/>
                      <a:pt x="55" y="102"/>
                    </a:cubicBezTo>
                    <a:cubicBezTo>
                      <a:pt x="38" y="108"/>
                      <a:pt x="17" y="91"/>
                      <a:pt x="8" y="64"/>
                    </a:cubicBezTo>
                    <a:cubicBezTo>
                      <a:pt x="0" y="37"/>
                      <a:pt x="6" y="11"/>
                      <a:pt x="23" y="6"/>
                    </a:cubicBezTo>
                    <a:cubicBezTo>
                      <a:pt x="40" y="0"/>
                      <a:pt x="61" y="17"/>
                      <a:pt x="69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2098">
                <a:extLst>
                  <a:ext uri="{FF2B5EF4-FFF2-40B4-BE49-F238E27FC236}">
                    <a16:creationId xmlns:a16="http://schemas.microsoft.com/office/drawing/2014/main" id="{8088F0EB-56E8-6200-28A6-EA32967C2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3263" y="4183064"/>
                <a:ext cx="112712" cy="28575"/>
              </a:xfrm>
              <a:custGeom>
                <a:avLst/>
                <a:gdLst>
                  <a:gd name="T0" fmla="*/ 252 w 338"/>
                  <a:gd name="T1" fmla="*/ 85 h 85"/>
                  <a:gd name="T2" fmla="*/ 338 w 338"/>
                  <a:gd name="T3" fmla="*/ 0 h 85"/>
                  <a:gd name="T4" fmla="*/ 85 w 338"/>
                  <a:gd name="T5" fmla="*/ 0 h 85"/>
                  <a:gd name="T6" fmla="*/ 0 w 338"/>
                  <a:gd name="T7" fmla="*/ 85 h 85"/>
                  <a:gd name="T8" fmla="*/ 252 w 338"/>
                  <a:gd name="T9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85">
                    <a:moveTo>
                      <a:pt x="252" y="85"/>
                    </a:moveTo>
                    <a:lnTo>
                      <a:pt x="338" y="0"/>
                    </a:lnTo>
                    <a:lnTo>
                      <a:pt x="85" y="0"/>
                    </a:lnTo>
                    <a:lnTo>
                      <a:pt x="0" y="85"/>
                    </a:lnTo>
                    <a:lnTo>
                      <a:pt x="252" y="85"/>
                    </a:lnTo>
                    <a:close/>
                  </a:path>
                </a:pathLst>
              </a:custGeom>
              <a:solidFill>
                <a:srgbClr val="FAD3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2099">
                <a:extLst>
                  <a:ext uri="{FF2B5EF4-FFF2-40B4-BE49-F238E27FC236}">
                    <a16:creationId xmlns:a16="http://schemas.microsoft.com/office/drawing/2014/main" id="{DB1002DC-BC3C-5EF6-9714-5965FF606F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2450" y="4051301"/>
                <a:ext cx="100012" cy="147638"/>
              </a:xfrm>
              <a:custGeom>
                <a:avLst/>
                <a:gdLst>
                  <a:gd name="T0" fmla="*/ 100 w 299"/>
                  <a:gd name="T1" fmla="*/ 35 h 439"/>
                  <a:gd name="T2" fmla="*/ 199 w 299"/>
                  <a:gd name="T3" fmla="*/ 35 h 439"/>
                  <a:gd name="T4" fmla="*/ 296 w 299"/>
                  <a:gd name="T5" fmla="*/ 325 h 439"/>
                  <a:gd name="T6" fmla="*/ 299 w 299"/>
                  <a:gd name="T7" fmla="*/ 344 h 439"/>
                  <a:gd name="T8" fmla="*/ 150 w 299"/>
                  <a:gd name="T9" fmla="*/ 439 h 439"/>
                  <a:gd name="T10" fmla="*/ 0 w 299"/>
                  <a:gd name="T11" fmla="*/ 344 h 439"/>
                  <a:gd name="T12" fmla="*/ 3 w 299"/>
                  <a:gd name="T13" fmla="*/ 325 h 439"/>
                  <a:gd name="T14" fmla="*/ 100 w 299"/>
                  <a:gd name="T15" fmla="*/ 35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9" h="439">
                    <a:moveTo>
                      <a:pt x="100" y="35"/>
                    </a:moveTo>
                    <a:cubicBezTo>
                      <a:pt x="124" y="0"/>
                      <a:pt x="175" y="0"/>
                      <a:pt x="199" y="35"/>
                    </a:cubicBezTo>
                    <a:lnTo>
                      <a:pt x="296" y="325"/>
                    </a:lnTo>
                    <a:cubicBezTo>
                      <a:pt x="298" y="331"/>
                      <a:pt x="299" y="337"/>
                      <a:pt x="299" y="344"/>
                    </a:cubicBezTo>
                    <a:cubicBezTo>
                      <a:pt x="299" y="397"/>
                      <a:pt x="232" y="439"/>
                      <a:pt x="150" y="439"/>
                    </a:cubicBezTo>
                    <a:cubicBezTo>
                      <a:pt x="67" y="439"/>
                      <a:pt x="0" y="397"/>
                      <a:pt x="0" y="344"/>
                    </a:cubicBezTo>
                    <a:cubicBezTo>
                      <a:pt x="0" y="337"/>
                      <a:pt x="1" y="331"/>
                      <a:pt x="3" y="325"/>
                    </a:cubicBezTo>
                    <a:lnTo>
                      <a:pt x="100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Oval 2100">
                <a:extLst>
                  <a:ext uri="{FF2B5EF4-FFF2-40B4-BE49-F238E27FC236}">
                    <a16:creationId xmlns:a16="http://schemas.microsoft.com/office/drawing/2014/main" id="{4B83EBA8-8678-6FD9-22A1-BDE682C73A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2450" y="4133851"/>
                <a:ext cx="100012" cy="650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Oval 2101">
                <a:extLst>
                  <a:ext uri="{FF2B5EF4-FFF2-40B4-BE49-F238E27FC236}">
                    <a16:creationId xmlns:a16="http://schemas.microsoft.com/office/drawing/2014/main" id="{551D7C39-5FEF-3E97-5545-0B8D918C91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5788" y="4054476"/>
                <a:ext cx="33337" cy="20638"/>
              </a:xfrm>
              <a:prstGeom prst="ellipse">
                <a:avLst/>
              </a:prstGeom>
              <a:solidFill>
                <a:srgbClr val="369D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31CBC2A-8AF2-4BC4-8FAF-46BC1F5386BA}"/>
              </a:ext>
            </a:extLst>
          </p:cNvPr>
          <p:cNvGrpSpPr/>
          <p:nvPr/>
        </p:nvGrpSpPr>
        <p:grpSpPr>
          <a:xfrm>
            <a:off x="9573110" y="3654247"/>
            <a:ext cx="146522" cy="280390"/>
            <a:chOff x="5545138" y="625475"/>
            <a:chExt cx="1489075" cy="2849563"/>
          </a:xfrm>
        </p:grpSpPr>
        <p:sp>
          <p:nvSpPr>
            <p:cNvPr id="57" name="Freeform 117">
              <a:extLst>
                <a:ext uri="{FF2B5EF4-FFF2-40B4-BE49-F238E27FC236}">
                  <a16:creationId xmlns:a16="http://schemas.microsoft.com/office/drawing/2014/main" id="{7FF6CD94-D093-48D7-97C7-072CEA49FD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625475"/>
              <a:ext cx="1243013" cy="1697038"/>
            </a:xfrm>
            <a:custGeom>
              <a:avLst/>
              <a:gdLst>
                <a:gd name="T0" fmla="*/ 2278 w 4249"/>
                <a:gd name="T1" fmla="*/ 5744 h 5744"/>
                <a:gd name="T2" fmla="*/ 0 w 4249"/>
                <a:gd name="T3" fmla="*/ 5744 h 5744"/>
                <a:gd name="T4" fmla="*/ 4249 w 4249"/>
                <a:gd name="T5" fmla="*/ 0 h 5744"/>
                <a:gd name="T6" fmla="*/ 2603 w 4249"/>
                <a:gd name="T7" fmla="*/ 4796 h 5744"/>
                <a:gd name="T8" fmla="*/ 2278 w 4249"/>
                <a:gd name="T9" fmla="*/ 5744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2278" y="5744"/>
                  </a:moveTo>
                  <a:lnTo>
                    <a:pt x="0" y="5744"/>
                  </a:lnTo>
                  <a:lnTo>
                    <a:pt x="4249" y="0"/>
                  </a:lnTo>
                  <a:lnTo>
                    <a:pt x="2603" y="4796"/>
                  </a:lnTo>
                  <a:lnTo>
                    <a:pt x="2278" y="5744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20">
              <a:extLst>
                <a:ext uri="{FF2B5EF4-FFF2-40B4-BE49-F238E27FC236}">
                  <a16:creationId xmlns:a16="http://schemas.microsoft.com/office/drawing/2014/main" id="{4A992106-D6BC-4C6E-B174-A690C50A55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1779588"/>
              <a:ext cx="1243013" cy="1695450"/>
            </a:xfrm>
            <a:custGeom>
              <a:avLst/>
              <a:gdLst>
                <a:gd name="T0" fmla="*/ 1972 w 4249"/>
                <a:gd name="T1" fmla="*/ 0 h 5744"/>
                <a:gd name="T2" fmla="*/ 4249 w 4249"/>
                <a:gd name="T3" fmla="*/ 0 h 5744"/>
                <a:gd name="T4" fmla="*/ 0 w 4249"/>
                <a:gd name="T5" fmla="*/ 5744 h 5744"/>
                <a:gd name="T6" fmla="*/ 1646 w 4249"/>
                <a:gd name="T7" fmla="*/ 948 h 5744"/>
                <a:gd name="T8" fmla="*/ 1972 w 4249"/>
                <a:gd name="T9" fmla="*/ 0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1972" y="0"/>
                  </a:moveTo>
                  <a:lnTo>
                    <a:pt x="4249" y="0"/>
                  </a:lnTo>
                  <a:lnTo>
                    <a:pt x="0" y="5744"/>
                  </a:lnTo>
                  <a:lnTo>
                    <a:pt x="1646" y="948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9" name="Oval 58">
            <a:hlinkClick r:id="rId2" action="ppaction://hlinksldjump"/>
            <a:extLst>
              <a:ext uri="{FF2B5EF4-FFF2-40B4-BE49-F238E27FC236}">
                <a16:creationId xmlns:a16="http://schemas.microsoft.com/office/drawing/2014/main" id="{9EE142E0-2C2E-4837-8EF8-A77CE77B2539}"/>
              </a:ext>
            </a:extLst>
          </p:cNvPr>
          <p:cNvSpPr/>
          <p:nvPr/>
        </p:nvSpPr>
        <p:spPr>
          <a:xfrm>
            <a:off x="9384310" y="820816"/>
            <a:ext cx="128979" cy="12897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60" name="Oval 59">
            <a:hlinkClick r:id="rId3" action="ppaction://hlinksldjump"/>
            <a:extLst>
              <a:ext uri="{FF2B5EF4-FFF2-40B4-BE49-F238E27FC236}">
                <a16:creationId xmlns:a16="http://schemas.microsoft.com/office/drawing/2014/main" id="{D8E3310D-D94F-4F16-A7FA-FCE1AA5EA1BC}"/>
              </a:ext>
            </a:extLst>
          </p:cNvPr>
          <p:cNvSpPr/>
          <p:nvPr/>
        </p:nvSpPr>
        <p:spPr>
          <a:xfrm>
            <a:off x="9384310" y="1983052"/>
            <a:ext cx="128979" cy="128979"/>
          </a:xfrm>
          <a:prstGeom prst="ellipse">
            <a:avLst/>
          </a:prstGeom>
          <a:solidFill>
            <a:srgbClr val="008CB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61" name="Oval 60">
            <a:hlinkClick r:id="rId2" action="ppaction://hlinksldjump"/>
            <a:extLst>
              <a:ext uri="{FF2B5EF4-FFF2-40B4-BE49-F238E27FC236}">
                <a16:creationId xmlns:a16="http://schemas.microsoft.com/office/drawing/2014/main" id="{7020F4B9-8EEC-49EC-880F-E28415120D77}"/>
              </a:ext>
            </a:extLst>
          </p:cNvPr>
          <p:cNvSpPr/>
          <p:nvPr/>
        </p:nvSpPr>
        <p:spPr>
          <a:xfrm>
            <a:off x="9384310" y="823197"/>
            <a:ext cx="128979" cy="128979"/>
          </a:xfrm>
          <a:prstGeom prst="ellipse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62" name="Oval 61">
            <a:hlinkClick r:id="rId4" action="ppaction://hlinksldjump"/>
            <a:extLst>
              <a:ext uri="{FF2B5EF4-FFF2-40B4-BE49-F238E27FC236}">
                <a16:creationId xmlns:a16="http://schemas.microsoft.com/office/drawing/2014/main" id="{F21C9E48-767A-4246-A81B-4D29332401F9}"/>
              </a:ext>
            </a:extLst>
          </p:cNvPr>
          <p:cNvSpPr/>
          <p:nvPr/>
        </p:nvSpPr>
        <p:spPr>
          <a:xfrm>
            <a:off x="9384310" y="1402303"/>
            <a:ext cx="128979" cy="128979"/>
          </a:xfrm>
          <a:prstGeom prst="ellipse">
            <a:avLst/>
          </a:prstGeom>
          <a:solidFill>
            <a:srgbClr val="1C356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63" name="Oval 62">
            <a:hlinkClick r:id="rId5" action="ppaction://hlinksldjump"/>
            <a:extLst>
              <a:ext uri="{FF2B5EF4-FFF2-40B4-BE49-F238E27FC236}">
                <a16:creationId xmlns:a16="http://schemas.microsoft.com/office/drawing/2014/main" id="{E24E66E0-09CE-448C-AC1B-C839699C84A1}"/>
              </a:ext>
            </a:extLst>
          </p:cNvPr>
          <p:cNvSpPr/>
          <p:nvPr/>
        </p:nvSpPr>
        <p:spPr>
          <a:xfrm>
            <a:off x="9384310" y="2563074"/>
            <a:ext cx="128979" cy="128979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64" name="Oval 63">
            <a:hlinkClick r:id="rId6" action="ppaction://hlinksldjump"/>
            <a:extLst>
              <a:ext uri="{FF2B5EF4-FFF2-40B4-BE49-F238E27FC236}">
                <a16:creationId xmlns:a16="http://schemas.microsoft.com/office/drawing/2014/main" id="{23867777-391A-4DC3-BC19-24856F86E29A}"/>
              </a:ext>
            </a:extLst>
          </p:cNvPr>
          <p:cNvSpPr/>
          <p:nvPr/>
        </p:nvSpPr>
        <p:spPr>
          <a:xfrm>
            <a:off x="9384310" y="4302666"/>
            <a:ext cx="128979" cy="128979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>
            <a:hlinkClick r:id="rId7" action="ppaction://hlinksldjump"/>
            <a:extLst>
              <a:ext uri="{FF2B5EF4-FFF2-40B4-BE49-F238E27FC236}">
                <a16:creationId xmlns:a16="http://schemas.microsoft.com/office/drawing/2014/main" id="{4F8AB077-633E-4B69-A6F0-B958489A940F}"/>
              </a:ext>
            </a:extLst>
          </p:cNvPr>
          <p:cNvSpPr/>
          <p:nvPr/>
        </p:nvSpPr>
        <p:spPr>
          <a:xfrm>
            <a:off x="9384310" y="3720774"/>
            <a:ext cx="128979" cy="128979"/>
          </a:xfrm>
          <a:prstGeom prst="ellipse">
            <a:avLst/>
          </a:prstGeom>
          <a:solidFill>
            <a:srgbClr val="6AB24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>
            <a:hlinkClick r:id="rId8" action="ppaction://hlinksldjump"/>
            <a:extLst>
              <a:ext uri="{FF2B5EF4-FFF2-40B4-BE49-F238E27FC236}">
                <a16:creationId xmlns:a16="http://schemas.microsoft.com/office/drawing/2014/main" id="{CCFD4BEC-1B0B-4CC8-AB28-7953D8748EC8}"/>
              </a:ext>
            </a:extLst>
          </p:cNvPr>
          <p:cNvSpPr/>
          <p:nvPr/>
        </p:nvSpPr>
        <p:spPr>
          <a:xfrm>
            <a:off x="9384310" y="3144004"/>
            <a:ext cx="128979" cy="128979"/>
          </a:xfrm>
          <a:prstGeom prst="ellipse">
            <a:avLst/>
          </a:prstGeom>
          <a:solidFill>
            <a:srgbClr val="03884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>
            <a:hlinkClick r:id="rId9" action="ppaction://hlinksldjump"/>
            <a:extLst>
              <a:ext uri="{FF2B5EF4-FFF2-40B4-BE49-F238E27FC236}">
                <a16:creationId xmlns:a16="http://schemas.microsoft.com/office/drawing/2014/main" id="{99F7D81C-D877-4BEA-9DD4-883FCD1F21FE}"/>
              </a:ext>
            </a:extLst>
          </p:cNvPr>
          <p:cNvSpPr/>
          <p:nvPr/>
        </p:nvSpPr>
        <p:spPr>
          <a:xfrm>
            <a:off x="9384310" y="4881778"/>
            <a:ext cx="128979" cy="128979"/>
          </a:xfrm>
          <a:prstGeom prst="ellipse">
            <a:avLst/>
          </a:prstGeom>
          <a:solidFill>
            <a:srgbClr val="F195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>
            <a:hlinkClick r:id="rId10" action="ppaction://hlinksldjump"/>
            <a:extLst>
              <a:ext uri="{FF2B5EF4-FFF2-40B4-BE49-F238E27FC236}">
                <a16:creationId xmlns:a16="http://schemas.microsoft.com/office/drawing/2014/main" id="{7F234E04-9CFE-4326-9089-D999C6E7DA60}"/>
              </a:ext>
            </a:extLst>
          </p:cNvPr>
          <p:cNvSpPr/>
          <p:nvPr/>
        </p:nvSpPr>
        <p:spPr>
          <a:xfrm>
            <a:off x="9384310" y="5463066"/>
            <a:ext cx="128979" cy="128979"/>
          </a:xfrm>
          <a:prstGeom prst="ellipse">
            <a:avLst/>
          </a:prstGeom>
          <a:solidFill>
            <a:srgbClr val="F8A92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Slide Number Placeholder 1">
            <a:extLst>
              <a:ext uri="{FF2B5EF4-FFF2-40B4-BE49-F238E27FC236}">
                <a16:creationId xmlns:a16="http://schemas.microsoft.com/office/drawing/2014/main" id="{861D1466-B7B3-4606-A156-86F3249D5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6186836"/>
            <a:ext cx="473280" cy="365125"/>
          </a:xfrm>
        </p:spPr>
        <p:txBody>
          <a:bodyPr/>
          <a:lstStyle/>
          <a:p>
            <a:fld id="{CE97AC88-B9C7-4AEF-9990-0777AFA0136D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2382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B2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AA22FF-1562-C85D-AF88-9831FF723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A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exploração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dos </a:t>
            </a:r>
            <a:r>
              <a:rPr lang="pt-BR" sz="1200" b="0" dirty="0">
                <a:solidFill>
                  <a:schemeClr val="bg1"/>
                </a:solidFill>
                <a:latin typeface="Arial"/>
                <a:cs typeface="Arial"/>
              </a:rPr>
              <a:t>obstáculos e 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dos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poderes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dos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governos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locais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revela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a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complexidade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em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que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eles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trabalham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como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ponto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de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partida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para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mapear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possíveis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caminhos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a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seguir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. A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exposição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desses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obstáculos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pode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ajudar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a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identificar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oportunidades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para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soluções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inovadoras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dentro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de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suas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administrações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ou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colaborando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com a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comunidade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relevante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, o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setor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privado e as partes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interessadas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regionais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 e </a:t>
            </a:r>
            <a:r>
              <a:rPr lang="en-GB" sz="1200" b="0" dirty="0" err="1">
                <a:solidFill>
                  <a:schemeClr val="bg1"/>
                </a:solidFill>
                <a:latin typeface="Arial"/>
                <a:cs typeface="Arial"/>
              </a:rPr>
              <a:t>nacionais</a:t>
            </a:r>
            <a:r>
              <a:rPr lang="en-GB" sz="1200" b="0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</a:p>
          <a:p>
            <a:pPr>
              <a:lnSpc>
                <a:spcPct val="120000"/>
              </a:lnSpc>
            </a:pPr>
            <a:endParaRPr lang="en-GB" b="0" dirty="0">
              <a:solidFill>
                <a:schemeClr val="tx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B1B265A-05D2-3FBD-CB97-2BDB3E5A4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685800"/>
            <a:ext cx="4576762" cy="990600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Entendendo os obstáculos locais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7AE54EE-349B-A239-2636-C7E2621990C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Módulo</a:t>
            </a:r>
            <a:r>
              <a:rPr lang="en-GB" dirty="0">
                <a:solidFill>
                  <a:schemeClr val="bg1"/>
                </a:solidFill>
              </a:rPr>
              <a:t> 5 - </a:t>
            </a:r>
            <a:r>
              <a:rPr lang="en-GB" dirty="0" err="1">
                <a:solidFill>
                  <a:schemeClr val="bg1"/>
                </a:solidFill>
              </a:rPr>
              <a:t>Entendendo</a:t>
            </a:r>
            <a:r>
              <a:rPr lang="en-GB" dirty="0">
                <a:solidFill>
                  <a:schemeClr val="bg1"/>
                </a:solidFill>
              </a:rPr>
              <a:t> os </a:t>
            </a:r>
            <a:r>
              <a:rPr lang="en-GB" dirty="0" err="1">
                <a:solidFill>
                  <a:schemeClr val="bg1"/>
                </a:solidFill>
              </a:rPr>
              <a:t>obstáculos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locais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4237E46-2723-31CC-027C-FB065CFB2D0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57800" y="1676401"/>
            <a:ext cx="3962390" cy="4502942"/>
          </a:xfrm>
          <a:prstGeom prst="roundRect">
            <a:avLst>
              <a:gd name="adj" fmla="val 3388"/>
            </a:avLst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GB" sz="1200" dirty="0" err="1">
                <a:solidFill>
                  <a:srgbClr val="6AB24D"/>
                </a:solidFill>
              </a:rPr>
              <a:t>Objetivos</a:t>
            </a:r>
            <a:r>
              <a:rPr lang="en-GB" sz="1200" dirty="0">
                <a:solidFill>
                  <a:srgbClr val="6AB24D"/>
                </a:solidFill>
              </a:rPr>
              <a:t> do </a:t>
            </a:r>
            <a:r>
              <a:rPr lang="en-GB" sz="1200" dirty="0" err="1">
                <a:solidFill>
                  <a:srgbClr val="6AB24D"/>
                </a:solidFill>
              </a:rPr>
              <a:t>módulo</a:t>
            </a:r>
            <a:endParaRPr lang="en-GB" sz="1200" dirty="0">
              <a:solidFill>
                <a:srgbClr val="6AB24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0" dirty="0" err="1">
                <a:solidFill>
                  <a:srgbClr val="6AB24D"/>
                </a:solidFill>
              </a:rPr>
              <a:t>Identifique</a:t>
            </a:r>
            <a:r>
              <a:rPr lang="en-GB" sz="1200" b="0" dirty="0">
                <a:solidFill>
                  <a:srgbClr val="6AB24D"/>
                </a:solidFill>
              </a:rPr>
              <a:t> </a:t>
            </a:r>
            <a:r>
              <a:rPr lang="en-GB" sz="1200" b="0" dirty="0" err="1">
                <a:solidFill>
                  <a:srgbClr val="6AB24D"/>
                </a:solidFill>
              </a:rPr>
              <a:t>quais</a:t>
            </a:r>
            <a:r>
              <a:rPr lang="en-GB" sz="1200" b="0" dirty="0">
                <a:solidFill>
                  <a:srgbClr val="6AB24D"/>
                </a:solidFill>
              </a:rPr>
              <a:t> </a:t>
            </a:r>
            <a:r>
              <a:rPr lang="en-GB" sz="1200" b="0" dirty="0" err="1">
                <a:solidFill>
                  <a:srgbClr val="6AB24D"/>
                </a:solidFill>
              </a:rPr>
              <a:t>são</a:t>
            </a:r>
            <a:r>
              <a:rPr lang="en-GB" sz="1200" b="0" dirty="0">
                <a:solidFill>
                  <a:srgbClr val="6AB24D"/>
                </a:solidFill>
              </a:rPr>
              <a:t> os </a:t>
            </a:r>
            <a:r>
              <a:rPr lang="en-GB" sz="1200" b="0" dirty="0" err="1">
                <a:solidFill>
                  <a:srgbClr val="6AB24D"/>
                </a:solidFill>
              </a:rPr>
              <a:t>principais</a:t>
            </a:r>
            <a:r>
              <a:rPr lang="en-GB" sz="1200" b="0" dirty="0">
                <a:solidFill>
                  <a:srgbClr val="6AB24D"/>
                </a:solidFill>
              </a:rPr>
              <a:t> </a:t>
            </a:r>
            <a:r>
              <a:rPr lang="en-GB" sz="1200" b="0" dirty="0" err="1">
                <a:solidFill>
                  <a:srgbClr val="6AB24D"/>
                </a:solidFill>
              </a:rPr>
              <a:t>obstáculos</a:t>
            </a:r>
            <a:r>
              <a:rPr lang="en-GB" sz="1200" b="0" dirty="0">
                <a:solidFill>
                  <a:srgbClr val="6AB24D"/>
                </a:solidFill>
              </a:rPr>
              <a:t>  </a:t>
            </a:r>
            <a:r>
              <a:rPr lang="en-GB" sz="1200" b="0" dirty="0" err="1">
                <a:solidFill>
                  <a:srgbClr val="6AB24D"/>
                </a:solidFill>
              </a:rPr>
              <a:t>enfrentadas</a:t>
            </a:r>
            <a:r>
              <a:rPr lang="en-GB" sz="1200" b="0" dirty="0">
                <a:solidFill>
                  <a:srgbClr val="6AB24D"/>
                </a:solidFill>
              </a:rPr>
              <a:t> pela equipe do </a:t>
            </a:r>
            <a:r>
              <a:rPr lang="en-GB" sz="1200" b="0" dirty="0" err="1">
                <a:solidFill>
                  <a:srgbClr val="6AB24D"/>
                </a:solidFill>
              </a:rPr>
              <a:t>governo</a:t>
            </a:r>
            <a:r>
              <a:rPr lang="en-GB" sz="1200" b="0" dirty="0">
                <a:solidFill>
                  <a:srgbClr val="6AB24D"/>
                </a:solidFill>
              </a:rPr>
              <a:t> local para lidar com a </a:t>
            </a:r>
            <a:r>
              <a:rPr lang="en-GB" sz="1200" b="0" dirty="0" err="1">
                <a:solidFill>
                  <a:srgbClr val="6AB24D"/>
                </a:solidFill>
              </a:rPr>
              <a:t>pobreza</a:t>
            </a:r>
            <a:r>
              <a:rPr lang="en-GB" sz="1200" b="0" dirty="0">
                <a:solidFill>
                  <a:srgbClr val="6AB24D"/>
                </a:solidFill>
              </a:rPr>
              <a:t> </a:t>
            </a:r>
            <a:r>
              <a:rPr lang="en-GB" sz="1200" b="0" dirty="0" err="1">
                <a:solidFill>
                  <a:srgbClr val="6AB24D"/>
                </a:solidFill>
              </a:rPr>
              <a:t>energética</a:t>
            </a:r>
            <a:r>
              <a:rPr lang="en-GB" sz="1200" b="0" dirty="0">
                <a:solidFill>
                  <a:srgbClr val="6AB24D"/>
                </a:solidFill>
              </a:rPr>
              <a:t> </a:t>
            </a:r>
            <a:r>
              <a:rPr lang="en-GB" sz="1200" b="0" dirty="0" err="1">
                <a:solidFill>
                  <a:srgbClr val="6AB24D"/>
                </a:solidFill>
              </a:rPr>
              <a:t>ou</a:t>
            </a:r>
            <a:r>
              <a:rPr lang="en-GB" sz="1200" b="0" dirty="0">
                <a:solidFill>
                  <a:srgbClr val="6AB24D"/>
                </a:solidFill>
              </a:rPr>
              <a:t> </a:t>
            </a:r>
            <a:r>
              <a:rPr lang="en-GB" sz="1200" b="0" dirty="0" err="1">
                <a:solidFill>
                  <a:srgbClr val="6AB24D"/>
                </a:solidFill>
              </a:rPr>
              <a:t>melhorar</a:t>
            </a:r>
            <a:r>
              <a:rPr lang="en-GB" sz="1200" b="0" dirty="0">
                <a:solidFill>
                  <a:srgbClr val="6AB24D"/>
                </a:solidFill>
              </a:rPr>
              <a:t> o </a:t>
            </a:r>
            <a:r>
              <a:rPr lang="en-GB" sz="1200" b="0" dirty="0" err="1">
                <a:solidFill>
                  <a:srgbClr val="6AB24D"/>
                </a:solidFill>
              </a:rPr>
              <a:t>acesso</a:t>
            </a:r>
            <a:r>
              <a:rPr lang="en-GB" sz="1200" b="0" dirty="0">
                <a:solidFill>
                  <a:srgbClr val="6AB24D"/>
                </a:solidFill>
              </a:rPr>
              <a:t> à </a:t>
            </a:r>
            <a:r>
              <a:rPr lang="en-GB" sz="1200" b="0" dirty="0" err="1">
                <a:solidFill>
                  <a:srgbClr val="6AB24D"/>
                </a:solidFill>
              </a:rPr>
              <a:t>energia</a:t>
            </a:r>
            <a:endParaRPr lang="en-GB" sz="1200" b="0" dirty="0">
              <a:solidFill>
                <a:srgbClr val="6AB24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0" dirty="0" err="1">
                <a:solidFill>
                  <a:srgbClr val="6AB24D"/>
                </a:solidFill>
              </a:rPr>
              <a:t>Discuta</a:t>
            </a:r>
            <a:r>
              <a:rPr lang="en-GB" sz="1200" b="0" dirty="0">
                <a:solidFill>
                  <a:srgbClr val="6AB24D"/>
                </a:solidFill>
              </a:rPr>
              <a:t> </a:t>
            </a:r>
            <a:r>
              <a:rPr lang="en-GB" sz="1200" b="0" dirty="0" err="1">
                <a:solidFill>
                  <a:srgbClr val="6AB24D"/>
                </a:solidFill>
              </a:rPr>
              <a:t>quais</a:t>
            </a:r>
            <a:r>
              <a:rPr lang="en-GB" sz="1200" b="0" dirty="0">
                <a:solidFill>
                  <a:srgbClr val="6AB24D"/>
                </a:solidFill>
              </a:rPr>
              <a:t> </a:t>
            </a:r>
            <a:r>
              <a:rPr lang="en-GB" sz="1200" b="0" dirty="0" err="1">
                <a:solidFill>
                  <a:srgbClr val="6AB24D"/>
                </a:solidFill>
              </a:rPr>
              <a:t>dessess</a:t>
            </a:r>
            <a:r>
              <a:rPr lang="en-GB" sz="1200" b="0" dirty="0">
                <a:solidFill>
                  <a:srgbClr val="6AB24D"/>
                </a:solidFill>
              </a:rPr>
              <a:t> </a:t>
            </a:r>
            <a:r>
              <a:rPr lang="en-GB" sz="1200" b="0" dirty="0" err="1">
                <a:solidFill>
                  <a:srgbClr val="6AB24D"/>
                </a:solidFill>
              </a:rPr>
              <a:t>obstáculos</a:t>
            </a:r>
            <a:r>
              <a:rPr lang="en-GB" sz="1200" b="0" dirty="0">
                <a:solidFill>
                  <a:srgbClr val="6AB24D"/>
                </a:solidFill>
              </a:rPr>
              <a:t> </a:t>
            </a:r>
            <a:r>
              <a:rPr lang="en-GB" sz="1200" b="0" dirty="0" err="1">
                <a:solidFill>
                  <a:srgbClr val="6AB24D"/>
                </a:solidFill>
              </a:rPr>
              <a:t>são</a:t>
            </a:r>
            <a:r>
              <a:rPr lang="en-GB" sz="1200" b="0" dirty="0">
                <a:solidFill>
                  <a:srgbClr val="6AB24D"/>
                </a:solidFill>
              </a:rPr>
              <a:t> </a:t>
            </a:r>
            <a:r>
              <a:rPr lang="en-GB" sz="1200" b="0" dirty="0" err="1">
                <a:solidFill>
                  <a:srgbClr val="6AB24D"/>
                </a:solidFill>
              </a:rPr>
              <a:t>óbvios</a:t>
            </a:r>
            <a:r>
              <a:rPr lang="en-GB" sz="1200" b="0" dirty="0">
                <a:solidFill>
                  <a:srgbClr val="6AB24D"/>
                </a:solidFill>
              </a:rPr>
              <a:t> e </a:t>
            </a:r>
            <a:r>
              <a:rPr lang="en-GB" sz="1200" b="0" dirty="0" err="1">
                <a:solidFill>
                  <a:srgbClr val="6AB24D"/>
                </a:solidFill>
              </a:rPr>
              <a:t>tangíveis</a:t>
            </a:r>
            <a:r>
              <a:rPr lang="en-GB" sz="1200" b="0" dirty="0">
                <a:solidFill>
                  <a:srgbClr val="6AB24D"/>
                </a:solidFill>
              </a:rPr>
              <a:t>, </a:t>
            </a:r>
            <a:r>
              <a:rPr lang="en-GB" sz="1200" b="0" dirty="0" err="1">
                <a:solidFill>
                  <a:srgbClr val="6AB24D"/>
                </a:solidFill>
              </a:rPr>
              <a:t>devido</a:t>
            </a:r>
            <a:r>
              <a:rPr lang="en-GB" sz="1200" b="0" dirty="0">
                <a:solidFill>
                  <a:srgbClr val="6AB24D"/>
                </a:solidFill>
              </a:rPr>
              <a:t> </a:t>
            </a:r>
            <a:r>
              <a:rPr lang="en-GB" sz="1200" b="0" dirty="0" err="1">
                <a:solidFill>
                  <a:srgbClr val="6AB24D"/>
                </a:solidFill>
              </a:rPr>
              <a:t>ao</a:t>
            </a:r>
            <a:r>
              <a:rPr lang="en-GB" sz="1200" b="0" dirty="0">
                <a:solidFill>
                  <a:srgbClr val="6AB24D"/>
                </a:solidFill>
              </a:rPr>
              <a:t> </a:t>
            </a:r>
            <a:r>
              <a:rPr lang="en-GB" sz="1200" b="0" dirty="0" err="1">
                <a:solidFill>
                  <a:srgbClr val="6AB24D"/>
                </a:solidFill>
              </a:rPr>
              <a:t>bloqueio</a:t>
            </a:r>
            <a:r>
              <a:rPr lang="en-GB" sz="1200" b="0" dirty="0">
                <a:solidFill>
                  <a:srgbClr val="6AB24D"/>
                </a:solidFill>
              </a:rPr>
              <a:t> </a:t>
            </a:r>
            <a:r>
              <a:rPr lang="en-GB" sz="1200" b="0" dirty="0" err="1">
                <a:solidFill>
                  <a:srgbClr val="6AB24D"/>
                </a:solidFill>
              </a:rPr>
              <a:t>por</a:t>
            </a:r>
            <a:r>
              <a:rPr lang="en-GB" sz="1200" b="0" dirty="0">
                <a:solidFill>
                  <a:srgbClr val="6AB24D"/>
                </a:solidFill>
              </a:rPr>
              <a:t> </a:t>
            </a:r>
            <a:r>
              <a:rPr lang="en-GB" sz="1200" b="0" dirty="0" err="1">
                <a:solidFill>
                  <a:srgbClr val="6AB24D"/>
                </a:solidFill>
              </a:rPr>
              <a:t>parte</a:t>
            </a:r>
            <a:r>
              <a:rPr lang="en-GB" sz="1200" b="0" dirty="0">
                <a:solidFill>
                  <a:srgbClr val="6AB24D"/>
                </a:solidFill>
              </a:rPr>
              <a:t> de outros </a:t>
            </a:r>
            <a:r>
              <a:rPr lang="en-GB" sz="1200" b="0" dirty="0" err="1">
                <a:solidFill>
                  <a:srgbClr val="6AB24D"/>
                </a:solidFill>
              </a:rPr>
              <a:t>atores</a:t>
            </a:r>
            <a:r>
              <a:rPr lang="en-GB" sz="1200" b="0" dirty="0">
                <a:solidFill>
                  <a:srgbClr val="6AB24D"/>
                </a:solidFill>
              </a:rPr>
              <a:t> e/</a:t>
            </a:r>
            <a:r>
              <a:rPr lang="en-GB" sz="1200" b="0" dirty="0" err="1">
                <a:solidFill>
                  <a:srgbClr val="6AB24D"/>
                </a:solidFill>
              </a:rPr>
              <a:t>ou</a:t>
            </a:r>
            <a:r>
              <a:rPr lang="en-GB" sz="1200" b="0" dirty="0">
                <a:solidFill>
                  <a:srgbClr val="6AB24D"/>
                </a:solidFill>
              </a:rPr>
              <a:t> </a:t>
            </a:r>
            <a:r>
              <a:rPr lang="en-GB" sz="1200" b="0" dirty="0" err="1">
                <a:solidFill>
                  <a:srgbClr val="6AB24D"/>
                </a:solidFill>
              </a:rPr>
              <a:t>bloqueios</a:t>
            </a:r>
            <a:r>
              <a:rPr lang="en-GB" sz="1200" b="0" dirty="0">
                <a:solidFill>
                  <a:srgbClr val="6AB24D"/>
                </a:solidFill>
              </a:rPr>
              <a:t> </a:t>
            </a:r>
            <a:r>
              <a:rPr lang="en-GB" sz="1200" b="0" dirty="0" err="1">
                <a:solidFill>
                  <a:srgbClr val="6AB24D"/>
                </a:solidFill>
              </a:rPr>
              <a:t>narrativos</a:t>
            </a:r>
            <a:r>
              <a:rPr lang="en-GB" sz="1200" b="0" dirty="0">
                <a:solidFill>
                  <a:srgbClr val="6AB24D"/>
                </a:solidFill>
              </a:rPr>
              <a:t> </a:t>
            </a:r>
            <a:r>
              <a:rPr lang="en-GB" sz="1200" b="0" dirty="0" err="1">
                <a:solidFill>
                  <a:srgbClr val="6AB24D"/>
                </a:solidFill>
              </a:rPr>
              <a:t>sobre</a:t>
            </a:r>
            <a:r>
              <a:rPr lang="en-GB" sz="1200" b="0" dirty="0">
                <a:solidFill>
                  <a:srgbClr val="6AB24D"/>
                </a:solidFill>
              </a:rPr>
              <a:t> o que é </a:t>
            </a:r>
            <a:r>
              <a:rPr lang="en-GB" sz="1200" b="0" dirty="0" err="1">
                <a:solidFill>
                  <a:srgbClr val="6AB24D"/>
                </a:solidFill>
              </a:rPr>
              <a:t>possível</a:t>
            </a:r>
            <a:r>
              <a:rPr lang="en-GB" sz="1200" b="0" dirty="0">
                <a:solidFill>
                  <a:srgbClr val="6AB24D"/>
                </a:solidFill>
              </a:rPr>
              <a:t> para os </a:t>
            </a:r>
            <a:r>
              <a:rPr lang="en-GB" sz="1200" b="0" dirty="0" err="1">
                <a:solidFill>
                  <a:srgbClr val="6AB24D"/>
                </a:solidFill>
              </a:rPr>
              <a:t>residentes</a:t>
            </a:r>
            <a:r>
              <a:rPr lang="en-GB" sz="1200" b="0" dirty="0">
                <a:solidFill>
                  <a:srgbClr val="6AB24D"/>
                </a:solidFill>
              </a:rPr>
              <a:t> e as </a:t>
            </a:r>
            <a:r>
              <a:rPr lang="en-GB" sz="1200" b="0" dirty="0" err="1">
                <a:solidFill>
                  <a:srgbClr val="6AB24D"/>
                </a:solidFill>
              </a:rPr>
              <a:t>comunidades</a:t>
            </a:r>
            <a:endParaRPr lang="en-GB" sz="1200" b="0" dirty="0">
              <a:solidFill>
                <a:srgbClr val="6AB24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0" dirty="0" err="1">
                <a:solidFill>
                  <a:srgbClr val="6AB24D"/>
                </a:solidFill>
              </a:rPr>
              <a:t>Discutir</a:t>
            </a:r>
            <a:r>
              <a:rPr lang="en-GB" sz="1200" b="0" dirty="0">
                <a:solidFill>
                  <a:srgbClr val="6AB24D"/>
                </a:solidFill>
              </a:rPr>
              <a:t> </a:t>
            </a:r>
            <a:r>
              <a:rPr lang="en-GB" sz="1200" b="0" dirty="0" err="1">
                <a:solidFill>
                  <a:srgbClr val="6AB24D"/>
                </a:solidFill>
              </a:rPr>
              <a:t>quais</a:t>
            </a:r>
            <a:r>
              <a:rPr lang="en-GB" sz="1200" b="0" dirty="0">
                <a:solidFill>
                  <a:srgbClr val="6AB24D"/>
                </a:solidFill>
              </a:rPr>
              <a:t> </a:t>
            </a:r>
            <a:r>
              <a:rPr lang="en-GB" sz="1200" b="0" dirty="0" err="1">
                <a:solidFill>
                  <a:srgbClr val="6AB24D"/>
                </a:solidFill>
              </a:rPr>
              <a:t>obstáculos</a:t>
            </a:r>
            <a:r>
              <a:rPr lang="en-GB" sz="1200" b="0" dirty="0">
                <a:solidFill>
                  <a:srgbClr val="6AB24D"/>
                </a:solidFill>
              </a:rPr>
              <a:t> </a:t>
            </a:r>
            <a:r>
              <a:rPr lang="en-GB" sz="1200" b="0" dirty="0" err="1">
                <a:solidFill>
                  <a:srgbClr val="6AB24D"/>
                </a:solidFill>
              </a:rPr>
              <a:t>estão</a:t>
            </a:r>
            <a:r>
              <a:rPr lang="en-GB" sz="1200" b="0" dirty="0">
                <a:solidFill>
                  <a:srgbClr val="6AB24D"/>
                </a:solidFill>
              </a:rPr>
              <a:t> inter-</a:t>
            </a:r>
            <a:r>
              <a:rPr lang="en-GB" sz="1200" b="0" dirty="0" err="1">
                <a:solidFill>
                  <a:srgbClr val="6AB24D"/>
                </a:solidFill>
              </a:rPr>
              <a:t>relacionadas</a:t>
            </a:r>
            <a:r>
              <a:rPr lang="en-GB" sz="1200" b="0" dirty="0">
                <a:solidFill>
                  <a:srgbClr val="6AB24D"/>
                </a:solidFill>
              </a:rPr>
              <a:t> com o EAP </a:t>
            </a:r>
            <a:r>
              <a:rPr lang="en-GB" sz="1200" b="0" dirty="0" err="1">
                <a:solidFill>
                  <a:srgbClr val="6AB24D"/>
                </a:solidFill>
              </a:rPr>
              <a:t>ou</a:t>
            </a:r>
            <a:r>
              <a:rPr lang="en-GB" sz="1200" b="0" dirty="0">
                <a:solidFill>
                  <a:srgbClr val="6AB24D"/>
                </a:solidFill>
              </a:rPr>
              <a:t> com </a:t>
            </a:r>
            <a:r>
              <a:rPr lang="en-GB" sz="1200" b="0" dirty="0" err="1">
                <a:solidFill>
                  <a:srgbClr val="6AB24D"/>
                </a:solidFill>
              </a:rPr>
              <a:t>outras</a:t>
            </a:r>
            <a:r>
              <a:rPr lang="en-GB" sz="1200" b="0" dirty="0">
                <a:solidFill>
                  <a:srgbClr val="6AB24D"/>
                </a:solidFill>
              </a:rPr>
              <a:t> </a:t>
            </a:r>
            <a:r>
              <a:rPr lang="en-GB" sz="1200" b="0" dirty="0" err="1">
                <a:solidFill>
                  <a:srgbClr val="6AB24D"/>
                </a:solidFill>
              </a:rPr>
              <a:t>questões</a:t>
            </a:r>
            <a:r>
              <a:rPr lang="en-GB" sz="1200" b="0" dirty="0">
                <a:solidFill>
                  <a:srgbClr val="6AB24D"/>
                </a:solidFill>
              </a:rPr>
              <a:t> </a:t>
            </a:r>
            <a:r>
              <a:rPr lang="en-GB" sz="1200" b="0" dirty="0" err="1">
                <a:solidFill>
                  <a:srgbClr val="6AB24D"/>
                </a:solidFill>
              </a:rPr>
              <a:t>locais</a:t>
            </a:r>
            <a:r>
              <a:rPr lang="en-GB" sz="1200" b="0" dirty="0">
                <a:solidFill>
                  <a:srgbClr val="6AB24D"/>
                </a:solidFill>
              </a:rPr>
              <a:t> e </a:t>
            </a:r>
            <a:r>
              <a:rPr lang="en-GB" sz="1200" b="0" dirty="0" err="1">
                <a:solidFill>
                  <a:srgbClr val="6AB24D"/>
                </a:solidFill>
              </a:rPr>
              <a:t>formas</a:t>
            </a:r>
            <a:r>
              <a:rPr lang="en-GB" sz="1200" b="0" dirty="0">
                <a:solidFill>
                  <a:srgbClr val="6AB24D"/>
                </a:solidFill>
              </a:rPr>
              <a:t> de </a:t>
            </a:r>
            <a:r>
              <a:rPr lang="en-GB" sz="1200" b="0" dirty="0" err="1">
                <a:solidFill>
                  <a:srgbClr val="6AB24D"/>
                </a:solidFill>
              </a:rPr>
              <a:t>privação</a:t>
            </a:r>
            <a:endParaRPr lang="en-GB" sz="1200" b="0" dirty="0">
              <a:solidFill>
                <a:srgbClr val="6AB24D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3F7ADE-98EE-CEC8-55F8-F9C308E6E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t>69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E7A0457-E192-4852-9BB8-6BC1C7A81BAB}"/>
              </a:ext>
            </a:extLst>
          </p:cNvPr>
          <p:cNvGrpSpPr/>
          <p:nvPr/>
        </p:nvGrpSpPr>
        <p:grpSpPr>
          <a:xfrm>
            <a:off x="9573110" y="3654247"/>
            <a:ext cx="146522" cy="280390"/>
            <a:chOff x="5545138" y="625475"/>
            <a:chExt cx="1489075" cy="2849563"/>
          </a:xfrm>
        </p:grpSpPr>
        <p:sp>
          <p:nvSpPr>
            <p:cNvPr id="18" name="Freeform 117">
              <a:extLst>
                <a:ext uri="{FF2B5EF4-FFF2-40B4-BE49-F238E27FC236}">
                  <a16:creationId xmlns:a16="http://schemas.microsoft.com/office/drawing/2014/main" id="{D225E476-0BC4-40C6-A108-6E51B62BB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625475"/>
              <a:ext cx="1243013" cy="1697038"/>
            </a:xfrm>
            <a:custGeom>
              <a:avLst/>
              <a:gdLst>
                <a:gd name="T0" fmla="*/ 2278 w 4249"/>
                <a:gd name="T1" fmla="*/ 5744 h 5744"/>
                <a:gd name="T2" fmla="*/ 0 w 4249"/>
                <a:gd name="T3" fmla="*/ 5744 h 5744"/>
                <a:gd name="T4" fmla="*/ 4249 w 4249"/>
                <a:gd name="T5" fmla="*/ 0 h 5744"/>
                <a:gd name="T6" fmla="*/ 2603 w 4249"/>
                <a:gd name="T7" fmla="*/ 4796 h 5744"/>
                <a:gd name="T8" fmla="*/ 2278 w 4249"/>
                <a:gd name="T9" fmla="*/ 5744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2278" y="5744"/>
                  </a:moveTo>
                  <a:lnTo>
                    <a:pt x="0" y="5744"/>
                  </a:lnTo>
                  <a:lnTo>
                    <a:pt x="4249" y="0"/>
                  </a:lnTo>
                  <a:lnTo>
                    <a:pt x="2603" y="4796"/>
                  </a:lnTo>
                  <a:lnTo>
                    <a:pt x="2278" y="5744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0">
              <a:extLst>
                <a:ext uri="{FF2B5EF4-FFF2-40B4-BE49-F238E27FC236}">
                  <a16:creationId xmlns:a16="http://schemas.microsoft.com/office/drawing/2014/main" id="{CF9A6006-3D79-4775-B01D-61C68C982E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1779588"/>
              <a:ext cx="1243013" cy="1695450"/>
            </a:xfrm>
            <a:custGeom>
              <a:avLst/>
              <a:gdLst>
                <a:gd name="T0" fmla="*/ 1972 w 4249"/>
                <a:gd name="T1" fmla="*/ 0 h 5744"/>
                <a:gd name="T2" fmla="*/ 4249 w 4249"/>
                <a:gd name="T3" fmla="*/ 0 h 5744"/>
                <a:gd name="T4" fmla="*/ 0 w 4249"/>
                <a:gd name="T5" fmla="*/ 5744 h 5744"/>
                <a:gd name="T6" fmla="*/ 1646 w 4249"/>
                <a:gd name="T7" fmla="*/ 948 h 5744"/>
                <a:gd name="T8" fmla="*/ 1972 w 4249"/>
                <a:gd name="T9" fmla="*/ 0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1972" y="0"/>
                  </a:moveTo>
                  <a:lnTo>
                    <a:pt x="4249" y="0"/>
                  </a:lnTo>
                  <a:lnTo>
                    <a:pt x="0" y="5744"/>
                  </a:lnTo>
                  <a:lnTo>
                    <a:pt x="1646" y="948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Oval 19">
            <a:hlinkClick r:id="rId3" action="ppaction://hlinksldjump"/>
            <a:extLst>
              <a:ext uri="{FF2B5EF4-FFF2-40B4-BE49-F238E27FC236}">
                <a16:creationId xmlns:a16="http://schemas.microsoft.com/office/drawing/2014/main" id="{2CC66329-531D-42AC-B3C1-36C42F6317F8}"/>
              </a:ext>
            </a:extLst>
          </p:cNvPr>
          <p:cNvSpPr/>
          <p:nvPr/>
        </p:nvSpPr>
        <p:spPr>
          <a:xfrm>
            <a:off x="9384310" y="820816"/>
            <a:ext cx="128979" cy="12897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21" name="Oval 20">
            <a:hlinkClick r:id="rId4" action="ppaction://hlinksldjump"/>
            <a:extLst>
              <a:ext uri="{FF2B5EF4-FFF2-40B4-BE49-F238E27FC236}">
                <a16:creationId xmlns:a16="http://schemas.microsoft.com/office/drawing/2014/main" id="{474D0A61-7A41-4F2B-9442-27D535E048A9}"/>
              </a:ext>
            </a:extLst>
          </p:cNvPr>
          <p:cNvSpPr/>
          <p:nvPr/>
        </p:nvSpPr>
        <p:spPr>
          <a:xfrm>
            <a:off x="9384310" y="1983052"/>
            <a:ext cx="128979" cy="128979"/>
          </a:xfrm>
          <a:prstGeom prst="ellipse">
            <a:avLst/>
          </a:prstGeom>
          <a:solidFill>
            <a:srgbClr val="008CB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2" name="Oval 21">
            <a:hlinkClick r:id="rId3" action="ppaction://hlinksldjump"/>
            <a:extLst>
              <a:ext uri="{FF2B5EF4-FFF2-40B4-BE49-F238E27FC236}">
                <a16:creationId xmlns:a16="http://schemas.microsoft.com/office/drawing/2014/main" id="{D3FF7267-0094-4A25-B77D-5E1E38D20BC1}"/>
              </a:ext>
            </a:extLst>
          </p:cNvPr>
          <p:cNvSpPr/>
          <p:nvPr/>
        </p:nvSpPr>
        <p:spPr>
          <a:xfrm>
            <a:off x="9384310" y="823197"/>
            <a:ext cx="128979" cy="128979"/>
          </a:xfrm>
          <a:prstGeom prst="ellipse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3" name="Oval 22">
            <a:hlinkClick r:id="rId5" action="ppaction://hlinksldjump"/>
            <a:extLst>
              <a:ext uri="{FF2B5EF4-FFF2-40B4-BE49-F238E27FC236}">
                <a16:creationId xmlns:a16="http://schemas.microsoft.com/office/drawing/2014/main" id="{24C69E63-F27E-42E6-8AC8-F6557FA31D1E}"/>
              </a:ext>
            </a:extLst>
          </p:cNvPr>
          <p:cNvSpPr/>
          <p:nvPr/>
        </p:nvSpPr>
        <p:spPr>
          <a:xfrm>
            <a:off x="9384310" y="1402303"/>
            <a:ext cx="128979" cy="128979"/>
          </a:xfrm>
          <a:prstGeom prst="ellipse">
            <a:avLst/>
          </a:prstGeom>
          <a:solidFill>
            <a:srgbClr val="1C356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4" name="Oval 23">
            <a:hlinkClick r:id="rId6" action="ppaction://hlinksldjump"/>
            <a:extLst>
              <a:ext uri="{FF2B5EF4-FFF2-40B4-BE49-F238E27FC236}">
                <a16:creationId xmlns:a16="http://schemas.microsoft.com/office/drawing/2014/main" id="{D77AA91A-74FF-4912-AB4A-861685D215F5}"/>
              </a:ext>
            </a:extLst>
          </p:cNvPr>
          <p:cNvSpPr/>
          <p:nvPr/>
        </p:nvSpPr>
        <p:spPr>
          <a:xfrm>
            <a:off x="9384310" y="2563074"/>
            <a:ext cx="128979" cy="128979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5" name="Oval 24">
            <a:hlinkClick r:id="rId7" action="ppaction://hlinksldjump"/>
            <a:extLst>
              <a:ext uri="{FF2B5EF4-FFF2-40B4-BE49-F238E27FC236}">
                <a16:creationId xmlns:a16="http://schemas.microsoft.com/office/drawing/2014/main" id="{0F028BE4-FBBE-4ED6-92DC-34CFE0557C7C}"/>
              </a:ext>
            </a:extLst>
          </p:cNvPr>
          <p:cNvSpPr/>
          <p:nvPr/>
        </p:nvSpPr>
        <p:spPr>
          <a:xfrm>
            <a:off x="9384310" y="4302666"/>
            <a:ext cx="128979" cy="128979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hlinkClick r:id="rId8" action="ppaction://hlinksldjump"/>
            <a:extLst>
              <a:ext uri="{FF2B5EF4-FFF2-40B4-BE49-F238E27FC236}">
                <a16:creationId xmlns:a16="http://schemas.microsoft.com/office/drawing/2014/main" id="{03997139-3758-4E89-A3E1-F54D70FF7AF6}"/>
              </a:ext>
            </a:extLst>
          </p:cNvPr>
          <p:cNvSpPr/>
          <p:nvPr/>
        </p:nvSpPr>
        <p:spPr>
          <a:xfrm>
            <a:off x="9384310" y="3720774"/>
            <a:ext cx="128979" cy="128979"/>
          </a:xfrm>
          <a:prstGeom prst="ellipse">
            <a:avLst/>
          </a:prstGeom>
          <a:solidFill>
            <a:srgbClr val="6AB24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hlinkClick r:id="rId9" action="ppaction://hlinksldjump"/>
            <a:extLst>
              <a:ext uri="{FF2B5EF4-FFF2-40B4-BE49-F238E27FC236}">
                <a16:creationId xmlns:a16="http://schemas.microsoft.com/office/drawing/2014/main" id="{C50BCB01-86C6-4992-B3EE-C2B6D6DD0566}"/>
              </a:ext>
            </a:extLst>
          </p:cNvPr>
          <p:cNvSpPr/>
          <p:nvPr/>
        </p:nvSpPr>
        <p:spPr>
          <a:xfrm>
            <a:off x="9384310" y="3144004"/>
            <a:ext cx="128979" cy="128979"/>
          </a:xfrm>
          <a:prstGeom prst="ellipse">
            <a:avLst/>
          </a:prstGeom>
          <a:solidFill>
            <a:srgbClr val="03884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hlinkClick r:id="rId10" action="ppaction://hlinksldjump"/>
            <a:extLst>
              <a:ext uri="{FF2B5EF4-FFF2-40B4-BE49-F238E27FC236}">
                <a16:creationId xmlns:a16="http://schemas.microsoft.com/office/drawing/2014/main" id="{672D42C9-930B-47DA-B12E-864D87D57B8E}"/>
              </a:ext>
            </a:extLst>
          </p:cNvPr>
          <p:cNvSpPr/>
          <p:nvPr/>
        </p:nvSpPr>
        <p:spPr>
          <a:xfrm>
            <a:off x="9384310" y="4881778"/>
            <a:ext cx="128979" cy="128979"/>
          </a:xfrm>
          <a:prstGeom prst="ellipse">
            <a:avLst/>
          </a:prstGeom>
          <a:solidFill>
            <a:srgbClr val="F195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hlinkClick r:id="rId11" action="ppaction://hlinksldjump"/>
            <a:extLst>
              <a:ext uri="{FF2B5EF4-FFF2-40B4-BE49-F238E27FC236}">
                <a16:creationId xmlns:a16="http://schemas.microsoft.com/office/drawing/2014/main" id="{BE707D38-E66B-4777-B318-E6BFB714DF01}"/>
              </a:ext>
            </a:extLst>
          </p:cNvPr>
          <p:cNvSpPr/>
          <p:nvPr/>
        </p:nvSpPr>
        <p:spPr>
          <a:xfrm>
            <a:off x="9384310" y="5463066"/>
            <a:ext cx="128979" cy="128979"/>
          </a:xfrm>
          <a:prstGeom prst="ellipse">
            <a:avLst/>
          </a:prstGeom>
          <a:solidFill>
            <a:srgbClr val="F8A92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072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35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AA22FF-1562-C85D-AF88-9831FF723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pt-BR" sz="1200" b="0" dirty="0">
                <a:solidFill>
                  <a:schemeClr val="bg1"/>
                </a:solidFill>
              </a:rPr>
              <a:t>O Módulo 1 ajuda os governos locais a entender as principais partes interessadas da EAP e como elas possibilitam o planejamento de intervenções futuras. Neste módulo, mostraremos como a Cidade do Cabo, na África do Sul, usou o mapeamento e o envolvimento das partes interessadas para possibilitar projetos e soluções. </a:t>
            </a:r>
          </a:p>
          <a:p>
            <a:pPr>
              <a:lnSpc>
                <a:spcPct val="120000"/>
              </a:lnSpc>
            </a:pPr>
            <a:r>
              <a:rPr lang="pt-BR" sz="1200" b="0" dirty="0">
                <a:solidFill>
                  <a:schemeClr val="bg1"/>
                </a:solidFill>
              </a:rPr>
              <a:t>A ferramenta do módulo 1 o ajudará a identificar quem são as principais partes interessadas e também a entender onde pode haver outras partes interessadas a serem consideradas e suas funções.</a:t>
            </a:r>
            <a:endParaRPr lang="en-GB" sz="1200" b="0" dirty="0">
              <a:solidFill>
                <a:schemeClr val="bg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B1B265A-05D2-3FBD-CB97-2BDB3E5A4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685800"/>
            <a:ext cx="8539162" cy="990600"/>
          </a:xfrm>
        </p:spPr>
        <p:txBody>
          <a:bodyPr>
            <a:normAutofit/>
          </a:bodyPr>
          <a:lstStyle/>
          <a:p>
            <a:r>
              <a:rPr lang="en-GB" sz="2400" b="0" dirty="0"/>
              <a:t>Visão geral do módulo 1</a:t>
            </a:r>
            <a:br>
              <a:rPr lang="en-GB" dirty="0"/>
            </a:br>
            <a:r>
              <a:rPr lang="pt-BR" dirty="0"/>
              <a:t>Conhecer as partes interessadas do EAP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4237E46-2723-31CC-027C-FB065CFB2D0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257802" y="1833562"/>
            <a:ext cx="3962399" cy="4505325"/>
          </a:xfrm>
          <a:prstGeom prst="roundRect">
            <a:avLst>
              <a:gd name="adj" fmla="val 2601"/>
            </a:avLst>
          </a:prstGeom>
          <a:noFill/>
        </p:spPr>
        <p:txBody>
          <a:bodyPr/>
          <a:lstStyle/>
          <a:p>
            <a:r>
              <a:rPr lang="en-GB" sz="1200" dirty="0" err="1">
                <a:solidFill>
                  <a:srgbClr val="1C3567"/>
                </a:solidFill>
              </a:rPr>
              <a:t>Objetivos</a:t>
            </a:r>
            <a:r>
              <a:rPr lang="en-GB" sz="1200" dirty="0">
                <a:solidFill>
                  <a:srgbClr val="1C3567"/>
                </a:solidFill>
              </a:rPr>
              <a:t> do </a:t>
            </a:r>
            <a:r>
              <a:rPr lang="en-GB" sz="1200" dirty="0" err="1">
                <a:solidFill>
                  <a:srgbClr val="1C3567"/>
                </a:solidFill>
              </a:rPr>
              <a:t>módulo</a:t>
            </a:r>
            <a:endParaRPr lang="en-GB" sz="1200" dirty="0">
              <a:solidFill>
                <a:srgbClr val="1C356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0" dirty="0" err="1">
                <a:solidFill>
                  <a:srgbClr val="1C3567"/>
                </a:solidFill>
              </a:rPr>
              <a:t>Identificar</a:t>
            </a:r>
            <a:r>
              <a:rPr lang="en-GB" sz="1200" b="0" dirty="0">
                <a:solidFill>
                  <a:srgbClr val="1C3567"/>
                </a:solidFill>
              </a:rPr>
              <a:t> </a:t>
            </a:r>
            <a:r>
              <a:rPr lang="en-GB" sz="1200" b="0" dirty="0" err="1">
                <a:solidFill>
                  <a:srgbClr val="1C3567"/>
                </a:solidFill>
              </a:rPr>
              <a:t>quais</a:t>
            </a:r>
            <a:r>
              <a:rPr lang="en-GB" sz="1200" b="0" dirty="0">
                <a:solidFill>
                  <a:srgbClr val="1C3567"/>
                </a:solidFill>
              </a:rPr>
              <a:t> </a:t>
            </a:r>
            <a:r>
              <a:rPr lang="en-GB" sz="1200" b="0" dirty="0" err="1">
                <a:solidFill>
                  <a:srgbClr val="1C3567"/>
                </a:solidFill>
              </a:rPr>
              <a:t>parceiros</a:t>
            </a:r>
            <a:r>
              <a:rPr lang="en-GB" sz="1200" b="0" dirty="0">
                <a:solidFill>
                  <a:srgbClr val="1C3567"/>
                </a:solidFill>
              </a:rPr>
              <a:t> </a:t>
            </a:r>
            <a:r>
              <a:rPr lang="en-GB" sz="1200" b="0" dirty="0" err="1">
                <a:solidFill>
                  <a:srgbClr val="1C3567"/>
                </a:solidFill>
              </a:rPr>
              <a:t>nacionais</a:t>
            </a:r>
            <a:r>
              <a:rPr lang="en-GB" sz="1200" b="0" dirty="0">
                <a:solidFill>
                  <a:srgbClr val="1C3567"/>
                </a:solidFill>
              </a:rPr>
              <a:t>, </a:t>
            </a:r>
            <a:r>
              <a:rPr lang="en-GB" sz="1200" b="0" dirty="0" err="1">
                <a:solidFill>
                  <a:srgbClr val="1C3567"/>
                </a:solidFill>
              </a:rPr>
              <a:t>regionais</a:t>
            </a:r>
            <a:r>
              <a:rPr lang="en-GB" sz="1200" b="0" dirty="0">
                <a:solidFill>
                  <a:srgbClr val="1C3567"/>
                </a:solidFill>
              </a:rPr>
              <a:t>, </a:t>
            </a:r>
            <a:r>
              <a:rPr lang="en-GB" sz="1200" b="0" dirty="0" err="1">
                <a:solidFill>
                  <a:srgbClr val="1C3567"/>
                </a:solidFill>
              </a:rPr>
              <a:t>municipais</a:t>
            </a:r>
            <a:r>
              <a:rPr lang="en-GB" sz="1200" b="0" dirty="0">
                <a:solidFill>
                  <a:srgbClr val="1C3567"/>
                </a:solidFill>
              </a:rPr>
              <a:t> e </a:t>
            </a:r>
            <a:r>
              <a:rPr lang="en-GB" sz="1200" b="0" dirty="0" err="1">
                <a:solidFill>
                  <a:srgbClr val="1C3567"/>
                </a:solidFill>
              </a:rPr>
              <a:t>comunitários</a:t>
            </a:r>
            <a:r>
              <a:rPr lang="en-GB" sz="1200" b="0" dirty="0">
                <a:solidFill>
                  <a:srgbClr val="1C3567"/>
                </a:solidFill>
              </a:rPr>
              <a:t> </a:t>
            </a:r>
            <a:r>
              <a:rPr lang="en-GB" sz="1200" b="0" dirty="0" err="1">
                <a:solidFill>
                  <a:srgbClr val="1C3567"/>
                </a:solidFill>
              </a:rPr>
              <a:t>são</a:t>
            </a:r>
            <a:r>
              <a:rPr lang="en-GB" sz="1200" b="0" dirty="0">
                <a:solidFill>
                  <a:srgbClr val="1C3567"/>
                </a:solidFill>
              </a:rPr>
              <a:t> </a:t>
            </a:r>
            <a:r>
              <a:rPr lang="en-GB" sz="1200" b="0" dirty="0" err="1">
                <a:solidFill>
                  <a:srgbClr val="1C3567"/>
                </a:solidFill>
              </a:rPr>
              <a:t>relevantes</a:t>
            </a:r>
            <a:endParaRPr lang="en-GB" sz="1200" b="0" dirty="0">
              <a:solidFill>
                <a:srgbClr val="1C356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0" dirty="0">
                <a:solidFill>
                  <a:srgbClr val="1C3567"/>
                </a:solidFill>
              </a:rPr>
              <a:t>Compare os </a:t>
            </a:r>
            <a:r>
              <a:rPr lang="en-GB" sz="1200" b="0" dirty="0" err="1">
                <a:solidFill>
                  <a:srgbClr val="1C3567"/>
                </a:solidFill>
              </a:rPr>
              <a:t>grupos</a:t>
            </a:r>
            <a:r>
              <a:rPr lang="en-GB" sz="1200" b="0" dirty="0">
                <a:solidFill>
                  <a:srgbClr val="1C3567"/>
                </a:solidFill>
              </a:rPr>
              <a:t> que </a:t>
            </a:r>
            <a:r>
              <a:rPr lang="en-GB" sz="1200" b="0" dirty="0" err="1">
                <a:solidFill>
                  <a:srgbClr val="1C3567"/>
                </a:solidFill>
              </a:rPr>
              <a:t>estão</a:t>
            </a:r>
            <a:r>
              <a:rPr lang="en-GB" sz="1200" b="0" dirty="0">
                <a:solidFill>
                  <a:srgbClr val="1C3567"/>
                </a:solidFill>
              </a:rPr>
              <a:t> </a:t>
            </a:r>
            <a:r>
              <a:rPr lang="en-GB" sz="1200" b="0" dirty="0" err="1">
                <a:solidFill>
                  <a:srgbClr val="1C3567"/>
                </a:solidFill>
              </a:rPr>
              <a:t>mais</a:t>
            </a:r>
            <a:r>
              <a:rPr lang="en-GB" sz="1200" b="0" dirty="0">
                <a:solidFill>
                  <a:srgbClr val="1C3567"/>
                </a:solidFill>
              </a:rPr>
              <a:t> </a:t>
            </a:r>
            <a:r>
              <a:rPr lang="en-GB" sz="1200" b="0" dirty="0" err="1">
                <a:solidFill>
                  <a:srgbClr val="1C3567"/>
                </a:solidFill>
              </a:rPr>
              <a:t>envolvidos</a:t>
            </a:r>
            <a:r>
              <a:rPr lang="en-GB" sz="1200" b="0" dirty="0">
                <a:solidFill>
                  <a:srgbClr val="1C3567"/>
                </a:solidFill>
              </a:rPr>
              <a:t> com os </a:t>
            </a:r>
            <a:r>
              <a:rPr lang="en-GB" sz="1200" b="0" dirty="0" err="1">
                <a:solidFill>
                  <a:srgbClr val="1C3567"/>
                </a:solidFill>
              </a:rPr>
              <a:t>grupos</a:t>
            </a:r>
            <a:r>
              <a:rPr lang="en-GB" sz="1200" b="0" dirty="0">
                <a:solidFill>
                  <a:srgbClr val="1C3567"/>
                </a:solidFill>
              </a:rPr>
              <a:t> que </a:t>
            </a:r>
            <a:r>
              <a:rPr lang="en-GB" sz="1200" b="0" dirty="0" err="1">
                <a:solidFill>
                  <a:srgbClr val="1C3567"/>
                </a:solidFill>
              </a:rPr>
              <a:t>deveriam</a:t>
            </a:r>
            <a:r>
              <a:rPr lang="en-GB" sz="1200" b="0" dirty="0">
                <a:solidFill>
                  <a:srgbClr val="1C3567"/>
                </a:solidFill>
              </a:rPr>
              <a:t> </a:t>
            </a:r>
            <a:r>
              <a:rPr lang="en-GB" sz="1200" b="0" dirty="0" err="1">
                <a:solidFill>
                  <a:srgbClr val="1C3567"/>
                </a:solidFill>
              </a:rPr>
              <a:t>ter</a:t>
            </a:r>
            <a:r>
              <a:rPr lang="en-GB" sz="1200" b="0" dirty="0">
                <a:solidFill>
                  <a:srgbClr val="1C3567"/>
                </a:solidFill>
              </a:rPr>
              <a:t> </a:t>
            </a:r>
            <a:r>
              <a:rPr lang="en-GB" sz="1200" b="0" dirty="0" err="1">
                <a:solidFill>
                  <a:srgbClr val="1C3567"/>
                </a:solidFill>
              </a:rPr>
              <a:t>espaço</a:t>
            </a:r>
            <a:r>
              <a:rPr lang="en-GB" sz="1200" b="0" dirty="0">
                <a:solidFill>
                  <a:srgbClr val="1C3567"/>
                </a:solidFill>
              </a:rPr>
              <a:t> para </a:t>
            </a:r>
            <a:r>
              <a:rPr lang="en-GB" sz="1200" b="0" dirty="0" err="1">
                <a:solidFill>
                  <a:srgbClr val="1C3567"/>
                </a:solidFill>
              </a:rPr>
              <a:t>participar</a:t>
            </a:r>
            <a:r>
              <a:rPr lang="en-GB" sz="1200" b="0" dirty="0">
                <a:solidFill>
                  <a:srgbClr val="1C3567"/>
                </a:solidFill>
              </a:rPr>
              <a:t> e </a:t>
            </a:r>
            <a:r>
              <a:rPr lang="en-GB" sz="1200" b="0" dirty="0" err="1">
                <a:solidFill>
                  <a:srgbClr val="1C3567"/>
                </a:solidFill>
              </a:rPr>
              <a:t>liderar</a:t>
            </a:r>
            <a:r>
              <a:rPr lang="en-GB" sz="1200" b="0" dirty="0">
                <a:solidFill>
                  <a:srgbClr val="1C3567"/>
                </a:solidFill>
              </a:rPr>
              <a:t> </a:t>
            </a:r>
            <a:r>
              <a:rPr lang="en-GB" sz="1200" b="0" dirty="0" err="1">
                <a:solidFill>
                  <a:srgbClr val="1C3567"/>
                </a:solidFill>
              </a:rPr>
              <a:t>intervenções</a:t>
            </a:r>
            <a:endParaRPr lang="en-GB" sz="1200" b="0" dirty="0">
              <a:solidFill>
                <a:srgbClr val="1C356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dirty="0">
              <a:solidFill>
                <a:srgbClr val="1C356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dirty="0">
              <a:solidFill>
                <a:srgbClr val="1C3567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4A0387-1C09-0ACD-FC29-B02EB027B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t>7</a:t>
            </a:fld>
            <a:endParaRPr lang="en-US"/>
          </a:p>
        </p:txBody>
      </p:sp>
      <p:sp>
        <p:nvSpPr>
          <p:cNvPr id="9" name="Oval 8">
            <a:hlinkClick r:id="rId3" action="ppaction://hlinksldjump"/>
            <a:extLst>
              <a:ext uri="{FF2B5EF4-FFF2-40B4-BE49-F238E27FC236}">
                <a16:creationId xmlns:a16="http://schemas.microsoft.com/office/drawing/2014/main" id="{7711EEB1-0EB2-4BFC-9AA6-9077BC28AA35}"/>
              </a:ext>
            </a:extLst>
          </p:cNvPr>
          <p:cNvSpPr/>
          <p:nvPr/>
        </p:nvSpPr>
        <p:spPr>
          <a:xfrm>
            <a:off x="9384310" y="1405478"/>
            <a:ext cx="128979" cy="128979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94DF5BD-EB2E-446E-B0AC-4B15AB679DD5}"/>
              </a:ext>
            </a:extLst>
          </p:cNvPr>
          <p:cNvGrpSpPr/>
          <p:nvPr/>
        </p:nvGrpSpPr>
        <p:grpSpPr>
          <a:xfrm>
            <a:off x="9597323" y="1329772"/>
            <a:ext cx="146522" cy="280390"/>
            <a:chOff x="5545138" y="625475"/>
            <a:chExt cx="1489075" cy="2849563"/>
          </a:xfrm>
        </p:grpSpPr>
        <p:sp>
          <p:nvSpPr>
            <p:cNvPr id="11" name="Freeform 117">
              <a:extLst>
                <a:ext uri="{FF2B5EF4-FFF2-40B4-BE49-F238E27FC236}">
                  <a16:creationId xmlns:a16="http://schemas.microsoft.com/office/drawing/2014/main" id="{366E14C0-7A0B-4519-8C33-5105B0C33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625475"/>
              <a:ext cx="1243013" cy="1697038"/>
            </a:xfrm>
            <a:custGeom>
              <a:avLst/>
              <a:gdLst>
                <a:gd name="T0" fmla="*/ 2278 w 4249"/>
                <a:gd name="T1" fmla="*/ 5744 h 5744"/>
                <a:gd name="T2" fmla="*/ 0 w 4249"/>
                <a:gd name="T3" fmla="*/ 5744 h 5744"/>
                <a:gd name="T4" fmla="*/ 4249 w 4249"/>
                <a:gd name="T5" fmla="*/ 0 h 5744"/>
                <a:gd name="T6" fmla="*/ 2603 w 4249"/>
                <a:gd name="T7" fmla="*/ 4796 h 5744"/>
                <a:gd name="T8" fmla="*/ 2278 w 4249"/>
                <a:gd name="T9" fmla="*/ 5744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2278" y="5744"/>
                  </a:moveTo>
                  <a:lnTo>
                    <a:pt x="0" y="5744"/>
                  </a:lnTo>
                  <a:lnTo>
                    <a:pt x="4249" y="0"/>
                  </a:lnTo>
                  <a:lnTo>
                    <a:pt x="2603" y="4796"/>
                  </a:lnTo>
                  <a:lnTo>
                    <a:pt x="2278" y="5744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0">
              <a:extLst>
                <a:ext uri="{FF2B5EF4-FFF2-40B4-BE49-F238E27FC236}">
                  <a16:creationId xmlns:a16="http://schemas.microsoft.com/office/drawing/2014/main" id="{B487D065-A521-4A8A-B0F4-A4F19D47C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1779588"/>
              <a:ext cx="1243013" cy="1695450"/>
            </a:xfrm>
            <a:custGeom>
              <a:avLst/>
              <a:gdLst>
                <a:gd name="T0" fmla="*/ 1972 w 4249"/>
                <a:gd name="T1" fmla="*/ 0 h 5744"/>
                <a:gd name="T2" fmla="*/ 4249 w 4249"/>
                <a:gd name="T3" fmla="*/ 0 h 5744"/>
                <a:gd name="T4" fmla="*/ 0 w 4249"/>
                <a:gd name="T5" fmla="*/ 5744 h 5744"/>
                <a:gd name="T6" fmla="*/ 1646 w 4249"/>
                <a:gd name="T7" fmla="*/ 948 h 5744"/>
                <a:gd name="T8" fmla="*/ 1972 w 4249"/>
                <a:gd name="T9" fmla="*/ 0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1972" y="0"/>
                  </a:moveTo>
                  <a:lnTo>
                    <a:pt x="4249" y="0"/>
                  </a:lnTo>
                  <a:lnTo>
                    <a:pt x="0" y="5744"/>
                  </a:lnTo>
                  <a:lnTo>
                    <a:pt x="1646" y="948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609543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B2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699629-E735-D6ED-6F66-1B1886DA1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200" dirty="0" err="1">
                <a:solidFill>
                  <a:srgbClr val="B3DBC6"/>
                </a:solidFill>
              </a:rPr>
              <a:t>Compreender</a:t>
            </a:r>
            <a:r>
              <a:rPr lang="en-GB" sz="1200" dirty="0">
                <a:solidFill>
                  <a:srgbClr val="B3DBC6"/>
                </a:solidFill>
              </a:rPr>
              <a:t> as </a:t>
            </a:r>
            <a:r>
              <a:rPr lang="en-GB" sz="1200" dirty="0" err="1">
                <a:solidFill>
                  <a:srgbClr val="B3DBC6"/>
                </a:solidFill>
              </a:rPr>
              <a:t>experiências</a:t>
            </a:r>
            <a:r>
              <a:rPr lang="en-GB" sz="1200" dirty="0">
                <a:solidFill>
                  <a:srgbClr val="B3DBC6"/>
                </a:solidFill>
              </a:rPr>
              <a:t> </a:t>
            </a:r>
            <a:r>
              <a:rPr lang="en-GB" sz="1200" dirty="0" err="1">
                <a:solidFill>
                  <a:srgbClr val="B3DBC6"/>
                </a:solidFill>
              </a:rPr>
              <a:t>cotidianas</a:t>
            </a:r>
            <a:r>
              <a:rPr lang="en-GB" sz="1200" dirty="0">
                <a:solidFill>
                  <a:srgbClr val="B3DBC6"/>
                </a:solidFill>
              </a:rPr>
              <a:t> da equipe do </a:t>
            </a:r>
            <a:r>
              <a:rPr lang="en-GB" sz="1200" dirty="0" err="1">
                <a:solidFill>
                  <a:srgbClr val="B3DBC6"/>
                </a:solidFill>
              </a:rPr>
              <a:t>governo</a:t>
            </a:r>
            <a:r>
              <a:rPr lang="en-GB" sz="1200" dirty="0">
                <a:solidFill>
                  <a:srgbClr val="B3DBC6"/>
                </a:solidFill>
              </a:rPr>
              <a:t> local no </a:t>
            </a:r>
            <a:r>
              <a:rPr lang="en-GB" sz="1200" dirty="0" err="1">
                <a:solidFill>
                  <a:srgbClr val="B3DBC6"/>
                </a:solidFill>
              </a:rPr>
              <a:t>desenvolvimento</a:t>
            </a:r>
            <a:r>
              <a:rPr lang="en-GB" sz="1200" dirty="0">
                <a:solidFill>
                  <a:srgbClr val="B3DBC6"/>
                </a:solidFill>
              </a:rPr>
              <a:t> de </a:t>
            </a:r>
            <a:r>
              <a:rPr lang="en-GB" sz="1200" dirty="0" err="1">
                <a:solidFill>
                  <a:srgbClr val="B3DBC6"/>
                </a:solidFill>
              </a:rPr>
              <a:t>soluções</a:t>
            </a:r>
            <a:r>
              <a:rPr lang="en-GB" sz="1200" dirty="0">
                <a:solidFill>
                  <a:srgbClr val="B3DBC6"/>
                </a:solidFill>
              </a:rPr>
              <a:t> EAP</a:t>
            </a:r>
          </a:p>
          <a:p>
            <a:pPr>
              <a:lnSpc>
                <a:spcPct val="120000"/>
              </a:lnSpc>
            </a:pPr>
            <a:r>
              <a:rPr lang="en-GB" sz="1200" b="0" dirty="0" err="1">
                <a:solidFill>
                  <a:schemeClr val="bg1"/>
                </a:solidFill>
              </a:rPr>
              <a:t>Apesar</a:t>
            </a:r>
            <a:r>
              <a:rPr lang="en-GB" sz="1200" b="0" dirty="0">
                <a:solidFill>
                  <a:schemeClr val="bg1"/>
                </a:solidFill>
              </a:rPr>
              <a:t> de </a:t>
            </a:r>
            <a:r>
              <a:rPr lang="en-GB" sz="1200" b="0" dirty="0" err="1">
                <a:solidFill>
                  <a:schemeClr val="bg1"/>
                </a:solidFill>
              </a:rPr>
              <a:t>estarem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muito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conscientes</a:t>
            </a:r>
            <a:r>
              <a:rPr lang="en-GB" sz="1200" b="0" dirty="0">
                <a:solidFill>
                  <a:schemeClr val="bg1"/>
                </a:solidFill>
              </a:rPr>
              <a:t> e </a:t>
            </a:r>
            <a:r>
              <a:rPr lang="en-GB" sz="1200" b="0" dirty="0" err="1">
                <a:solidFill>
                  <a:schemeClr val="bg1"/>
                </a:solidFill>
              </a:rPr>
              <a:t>comprometidos</a:t>
            </a:r>
            <a:r>
              <a:rPr lang="en-GB" sz="1200" b="0" dirty="0">
                <a:solidFill>
                  <a:schemeClr val="bg1"/>
                </a:solidFill>
              </a:rPr>
              <a:t> com a </a:t>
            </a:r>
            <a:r>
              <a:rPr lang="en-GB" sz="1200" b="0" dirty="0" err="1">
                <a:solidFill>
                  <a:schemeClr val="bg1"/>
                </a:solidFill>
              </a:rPr>
              <a:t>facilitação</a:t>
            </a:r>
            <a:r>
              <a:rPr lang="en-GB" sz="1200" b="0" dirty="0">
                <a:solidFill>
                  <a:schemeClr val="bg1"/>
                </a:solidFill>
              </a:rPr>
              <a:t> do </a:t>
            </a:r>
            <a:r>
              <a:rPr lang="en-GB" sz="1200" b="0" dirty="0" err="1">
                <a:solidFill>
                  <a:schemeClr val="bg1"/>
                </a:solidFill>
              </a:rPr>
              <a:t>acesso</a:t>
            </a:r>
            <a:r>
              <a:rPr lang="en-GB" sz="1200" b="0" dirty="0">
                <a:solidFill>
                  <a:schemeClr val="bg1"/>
                </a:solidFill>
              </a:rPr>
              <a:t> à </a:t>
            </a:r>
            <a:r>
              <a:rPr lang="en-GB" sz="1200" b="0" dirty="0" err="1">
                <a:solidFill>
                  <a:schemeClr val="bg1"/>
                </a:solidFill>
              </a:rPr>
              <a:t>energia</a:t>
            </a:r>
            <a:r>
              <a:rPr lang="en-GB" sz="1200" b="0" dirty="0">
                <a:solidFill>
                  <a:schemeClr val="bg1"/>
                </a:solidFill>
              </a:rPr>
              <a:t> e com o </a:t>
            </a:r>
            <a:r>
              <a:rPr lang="en-GB" sz="1200" b="0" dirty="0" err="1">
                <a:solidFill>
                  <a:schemeClr val="bg1"/>
                </a:solidFill>
              </a:rPr>
              <a:t>combate</a:t>
            </a:r>
            <a:r>
              <a:rPr lang="en-GB" sz="1200" b="0" dirty="0">
                <a:solidFill>
                  <a:schemeClr val="bg1"/>
                </a:solidFill>
              </a:rPr>
              <a:t> à </a:t>
            </a:r>
            <a:r>
              <a:rPr lang="en-GB" sz="1200" b="0" dirty="0" err="1">
                <a:solidFill>
                  <a:schemeClr val="bg1"/>
                </a:solidFill>
              </a:rPr>
              <a:t>pobreza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energética</a:t>
            </a:r>
            <a:r>
              <a:rPr lang="en-GB" sz="1200" b="0" dirty="0">
                <a:solidFill>
                  <a:schemeClr val="bg1"/>
                </a:solidFill>
              </a:rPr>
              <a:t>, </a:t>
            </a:r>
            <a:r>
              <a:rPr lang="en-GB" sz="1200" b="0" dirty="0" err="1">
                <a:solidFill>
                  <a:schemeClr val="bg1"/>
                </a:solidFill>
              </a:rPr>
              <a:t>muitos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governos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locais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enfrentam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obstáculos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específicas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em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seu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planejamento</a:t>
            </a:r>
            <a:r>
              <a:rPr lang="en-GB" sz="1200" b="0" dirty="0">
                <a:solidFill>
                  <a:schemeClr val="bg1"/>
                </a:solidFill>
              </a:rPr>
              <a:t> e </a:t>
            </a:r>
            <a:r>
              <a:rPr lang="en-GB" sz="1200" b="0" dirty="0" err="1">
                <a:solidFill>
                  <a:schemeClr val="bg1"/>
                </a:solidFill>
              </a:rPr>
              <a:t>implementação</a:t>
            </a:r>
            <a:r>
              <a:rPr lang="en-GB" sz="1200" b="0" dirty="0">
                <a:solidFill>
                  <a:schemeClr val="bg1"/>
                </a:solidFill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en-GB" sz="1200" b="0" dirty="0" err="1">
                <a:solidFill>
                  <a:schemeClr val="bg1"/>
                </a:solidFill>
              </a:rPr>
              <a:t>Compreender</a:t>
            </a:r>
            <a:r>
              <a:rPr lang="en-GB" sz="1200" b="0" dirty="0">
                <a:solidFill>
                  <a:schemeClr val="bg1"/>
                </a:solidFill>
              </a:rPr>
              <a:t> os </a:t>
            </a:r>
            <a:r>
              <a:rPr lang="en-GB" sz="1200" b="0" dirty="0" err="1">
                <a:solidFill>
                  <a:schemeClr val="bg1"/>
                </a:solidFill>
              </a:rPr>
              <a:t>desafios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locais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enfrentados</a:t>
            </a:r>
            <a:r>
              <a:rPr lang="en-GB" sz="1200" b="0" dirty="0">
                <a:solidFill>
                  <a:schemeClr val="bg1"/>
                </a:solidFill>
              </a:rPr>
              <a:t> pela equipe do </a:t>
            </a:r>
            <a:r>
              <a:rPr lang="en-GB" sz="1200" b="0" dirty="0" err="1">
                <a:solidFill>
                  <a:schemeClr val="bg1"/>
                </a:solidFill>
              </a:rPr>
              <a:t>governo</a:t>
            </a:r>
            <a:r>
              <a:rPr lang="en-GB" sz="1200" b="0" dirty="0">
                <a:solidFill>
                  <a:schemeClr val="bg1"/>
                </a:solidFill>
              </a:rPr>
              <a:t> local </a:t>
            </a:r>
            <a:r>
              <a:rPr lang="en-GB" sz="1200" b="0" dirty="0" err="1">
                <a:solidFill>
                  <a:schemeClr val="bg1"/>
                </a:solidFill>
              </a:rPr>
              <a:t>ao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abordar</a:t>
            </a:r>
            <a:r>
              <a:rPr lang="en-GB" sz="1200" b="0" dirty="0">
                <a:solidFill>
                  <a:schemeClr val="bg1"/>
                </a:solidFill>
              </a:rPr>
              <a:t> a EAP é fundamental para </a:t>
            </a:r>
            <a:r>
              <a:rPr lang="en-GB" sz="1200" b="0" dirty="0" err="1">
                <a:solidFill>
                  <a:schemeClr val="bg1"/>
                </a:solidFill>
              </a:rPr>
              <a:t>entender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onde</a:t>
            </a:r>
            <a:r>
              <a:rPr lang="en-GB" sz="1200" b="0" dirty="0">
                <a:solidFill>
                  <a:schemeClr val="bg1"/>
                </a:solidFill>
              </a:rPr>
              <a:t> os </a:t>
            </a:r>
            <a:r>
              <a:rPr lang="en-GB" sz="1200" b="0" dirty="0" err="1">
                <a:solidFill>
                  <a:schemeClr val="bg1"/>
                </a:solidFill>
              </a:rPr>
              <a:t>esforços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precisam</a:t>
            </a:r>
            <a:r>
              <a:rPr lang="en-GB" sz="1200" b="0" dirty="0">
                <a:solidFill>
                  <a:schemeClr val="bg1"/>
                </a:solidFill>
              </a:rPr>
              <a:t> ser </a:t>
            </a:r>
            <a:r>
              <a:rPr lang="en-GB" sz="1200" b="0" dirty="0" err="1">
                <a:solidFill>
                  <a:schemeClr val="bg1"/>
                </a:solidFill>
              </a:rPr>
              <a:t>direcionados</a:t>
            </a:r>
            <a:r>
              <a:rPr lang="en-GB" sz="1200" b="0" dirty="0">
                <a:solidFill>
                  <a:schemeClr val="bg1"/>
                </a:solidFill>
              </a:rPr>
              <a:t>. O </a:t>
            </a:r>
            <a:r>
              <a:rPr lang="en-GB" sz="1200" b="0" dirty="0" err="1">
                <a:solidFill>
                  <a:schemeClr val="bg1"/>
                </a:solidFill>
              </a:rPr>
              <a:t>mapeamento</a:t>
            </a:r>
            <a:r>
              <a:rPr lang="en-GB" sz="1200" b="0" dirty="0">
                <a:solidFill>
                  <a:schemeClr val="bg1"/>
                </a:solidFill>
              </a:rPr>
              <a:t> e a </a:t>
            </a:r>
            <a:r>
              <a:rPr lang="en-GB" sz="1200" b="0" dirty="0" err="1">
                <a:solidFill>
                  <a:schemeClr val="bg1"/>
                </a:solidFill>
              </a:rPr>
              <a:t>análise</a:t>
            </a:r>
            <a:r>
              <a:rPr lang="en-GB" sz="1200" b="0" dirty="0">
                <a:solidFill>
                  <a:schemeClr val="bg1"/>
                </a:solidFill>
              </a:rPr>
              <a:t> dos </a:t>
            </a:r>
            <a:r>
              <a:rPr lang="en-GB" sz="1200" b="0" dirty="0" err="1">
                <a:solidFill>
                  <a:schemeClr val="bg1"/>
                </a:solidFill>
              </a:rPr>
              <a:t>obstáculos</a:t>
            </a:r>
            <a:r>
              <a:rPr lang="en-GB" sz="1200" b="0" dirty="0">
                <a:solidFill>
                  <a:schemeClr val="bg1"/>
                </a:solidFill>
              </a:rPr>
              <a:t> à EAP </a:t>
            </a:r>
            <a:r>
              <a:rPr lang="en-GB" sz="1200" b="0" dirty="0" err="1">
                <a:solidFill>
                  <a:schemeClr val="bg1"/>
                </a:solidFill>
              </a:rPr>
              <a:t>permitem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compreender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como</a:t>
            </a:r>
            <a:r>
              <a:rPr lang="en-GB" sz="1200" b="0" dirty="0">
                <a:solidFill>
                  <a:schemeClr val="bg1"/>
                </a:solidFill>
              </a:rPr>
              <a:t> e </a:t>
            </a:r>
            <a:r>
              <a:rPr lang="en-GB" sz="1200" b="0" dirty="0" err="1">
                <a:solidFill>
                  <a:schemeClr val="bg1"/>
                </a:solidFill>
              </a:rPr>
              <a:t>por</a:t>
            </a:r>
            <a:r>
              <a:rPr lang="en-GB" sz="1200" b="0" dirty="0">
                <a:solidFill>
                  <a:schemeClr val="bg1"/>
                </a:solidFill>
              </a:rPr>
              <a:t> que o </a:t>
            </a:r>
            <a:r>
              <a:rPr lang="en-GB" sz="1200" b="0" dirty="0" err="1">
                <a:solidFill>
                  <a:schemeClr val="bg1"/>
                </a:solidFill>
              </a:rPr>
              <a:t>planejamento</a:t>
            </a:r>
            <a:r>
              <a:rPr lang="en-GB" sz="1200" b="0" dirty="0">
                <a:solidFill>
                  <a:schemeClr val="bg1"/>
                </a:solidFill>
              </a:rPr>
              <a:t> dos </a:t>
            </a:r>
            <a:r>
              <a:rPr lang="en-GB" sz="1200" b="0" dirty="0" err="1">
                <a:solidFill>
                  <a:schemeClr val="bg1"/>
                </a:solidFill>
              </a:rPr>
              <a:t>governos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locais</a:t>
            </a:r>
            <a:r>
              <a:rPr lang="en-GB" sz="1200" b="0" dirty="0">
                <a:solidFill>
                  <a:schemeClr val="bg1"/>
                </a:solidFill>
              </a:rPr>
              <a:t> - e a </a:t>
            </a:r>
            <a:r>
              <a:rPr lang="en-GB" sz="1200" b="0" dirty="0" err="1">
                <a:solidFill>
                  <a:schemeClr val="bg1"/>
                </a:solidFill>
              </a:rPr>
              <a:t>eficácia</a:t>
            </a:r>
            <a:r>
              <a:rPr lang="en-GB" sz="1200" b="0" dirty="0">
                <a:solidFill>
                  <a:schemeClr val="bg1"/>
                </a:solidFill>
              </a:rPr>
              <a:t> de </a:t>
            </a:r>
            <a:r>
              <a:rPr lang="en-GB" sz="1200" b="0" dirty="0" err="1">
                <a:solidFill>
                  <a:schemeClr val="bg1"/>
                </a:solidFill>
              </a:rPr>
              <a:t>seus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esforços</a:t>
            </a:r>
            <a:r>
              <a:rPr lang="en-GB" sz="1200" b="0" dirty="0">
                <a:solidFill>
                  <a:schemeClr val="bg1"/>
                </a:solidFill>
              </a:rPr>
              <a:t> - </a:t>
            </a:r>
            <a:r>
              <a:rPr lang="en-GB" sz="1200" b="0" dirty="0" err="1">
                <a:solidFill>
                  <a:schemeClr val="bg1"/>
                </a:solidFill>
              </a:rPr>
              <a:t>pode</a:t>
            </a:r>
            <a:r>
              <a:rPr lang="en-GB" sz="1200" b="0" dirty="0">
                <a:solidFill>
                  <a:schemeClr val="bg1"/>
                </a:solidFill>
              </a:rPr>
              <a:t> ser </a:t>
            </a:r>
            <a:r>
              <a:rPr lang="en-GB" sz="1200" b="0" dirty="0" err="1">
                <a:solidFill>
                  <a:schemeClr val="bg1"/>
                </a:solidFill>
              </a:rPr>
              <a:t>limitado</a:t>
            </a:r>
            <a:r>
              <a:rPr lang="en-GB" sz="1200" b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985362-A45A-27E9-762F-8DCE05D89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Por que </a:t>
            </a:r>
            <a:r>
              <a:rPr lang="en-GB" dirty="0" err="1">
                <a:solidFill>
                  <a:schemeClr val="bg1"/>
                </a:solidFill>
              </a:rPr>
              <a:t>pensar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em</a:t>
            </a:r>
            <a:r>
              <a:rPr lang="en-GB" dirty="0">
                <a:solidFill>
                  <a:schemeClr val="bg1"/>
                </a:solidFill>
              </a:rPr>
              <a:t> 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 err="1">
                <a:solidFill>
                  <a:schemeClr val="bg1"/>
                </a:solidFill>
              </a:rPr>
              <a:t>obstáculos</a:t>
            </a:r>
            <a:r>
              <a:rPr lang="en-GB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0DD236-4B58-1ACE-2C9E-8AF06F66355C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bg1"/>
                </a:solidFill>
              </a:rPr>
              <a:t>Módulo</a:t>
            </a:r>
            <a:r>
              <a:rPr lang="en-GB" dirty="0">
                <a:solidFill>
                  <a:schemeClr val="bg1"/>
                </a:solidFill>
              </a:rPr>
              <a:t> 5 - </a:t>
            </a:r>
            <a:r>
              <a:rPr lang="en-GB" dirty="0" err="1">
                <a:solidFill>
                  <a:schemeClr val="bg1"/>
                </a:solidFill>
              </a:rPr>
              <a:t>Entendendo</a:t>
            </a:r>
            <a:r>
              <a:rPr lang="en-GB" dirty="0">
                <a:solidFill>
                  <a:schemeClr val="bg1"/>
                </a:solidFill>
              </a:rPr>
              <a:t> os </a:t>
            </a:r>
            <a:r>
              <a:rPr lang="en-GB" dirty="0" err="1">
                <a:solidFill>
                  <a:schemeClr val="bg1"/>
                </a:solidFill>
              </a:rPr>
              <a:t>obstáculos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locais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6B600530-203C-6F90-31A1-8DD836788303}"/>
              </a:ext>
            </a:extLst>
          </p:cNvPr>
          <p:cNvSpPr txBox="1">
            <a:spLocks/>
          </p:cNvSpPr>
          <p:nvPr/>
        </p:nvSpPr>
        <p:spPr>
          <a:xfrm>
            <a:off x="5257791" y="1824037"/>
            <a:ext cx="3962399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err="1">
                <a:solidFill>
                  <a:srgbClr val="B3DBC6"/>
                </a:solidFill>
              </a:rPr>
              <a:t>Concentrar</a:t>
            </a:r>
            <a:r>
              <a:rPr lang="en-GB" sz="1200" dirty="0">
                <a:solidFill>
                  <a:srgbClr val="B3DBC6"/>
                </a:solidFill>
              </a:rPr>
              <a:t> </a:t>
            </a:r>
            <a:r>
              <a:rPr lang="en-GB" sz="1200" dirty="0" err="1">
                <a:solidFill>
                  <a:srgbClr val="B3DBC6"/>
                </a:solidFill>
              </a:rPr>
              <a:t>soluções</a:t>
            </a:r>
            <a:r>
              <a:rPr lang="en-GB" sz="1200" dirty="0">
                <a:solidFill>
                  <a:srgbClr val="B3DBC6"/>
                </a:solidFill>
              </a:rPr>
              <a:t> e </a:t>
            </a:r>
            <a:r>
              <a:rPr lang="en-GB" sz="1200" dirty="0" err="1">
                <a:solidFill>
                  <a:srgbClr val="B3DBC6"/>
                </a:solidFill>
              </a:rPr>
              <a:t>recursos</a:t>
            </a:r>
            <a:endParaRPr lang="en-GB" sz="1200" dirty="0">
              <a:solidFill>
                <a:srgbClr val="B3DBC6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1200" b="0" dirty="0">
                <a:solidFill>
                  <a:schemeClr val="bg1"/>
                </a:solidFill>
              </a:rPr>
              <a:t>A </a:t>
            </a:r>
            <a:r>
              <a:rPr lang="en-GB" sz="1200" b="0" dirty="0" err="1">
                <a:solidFill>
                  <a:schemeClr val="bg1"/>
                </a:solidFill>
              </a:rPr>
              <a:t>exposição</a:t>
            </a:r>
            <a:r>
              <a:rPr lang="en-GB" sz="1200" b="0" dirty="0">
                <a:solidFill>
                  <a:schemeClr val="bg1"/>
                </a:solidFill>
              </a:rPr>
              <a:t> dos </a:t>
            </a:r>
            <a:r>
              <a:rPr lang="en-GB" sz="1200" b="0" dirty="0" err="1">
                <a:solidFill>
                  <a:schemeClr val="bg1"/>
                </a:solidFill>
              </a:rPr>
              <a:t>obstáculos</a:t>
            </a:r>
            <a:r>
              <a:rPr lang="en-GB" sz="1200" b="0" dirty="0">
                <a:solidFill>
                  <a:schemeClr val="bg1"/>
                </a:solidFill>
              </a:rPr>
              <a:t> do EAP </a:t>
            </a:r>
            <a:r>
              <a:rPr lang="en-GB" sz="1200" b="0" dirty="0" err="1">
                <a:solidFill>
                  <a:schemeClr val="bg1"/>
                </a:solidFill>
              </a:rPr>
              <a:t>pode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ajudar</a:t>
            </a:r>
            <a:r>
              <a:rPr lang="en-GB" sz="1200" b="0" dirty="0">
                <a:solidFill>
                  <a:schemeClr val="bg1"/>
                </a:solidFill>
              </a:rPr>
              <a:t> a </a:t>
            </a:r>
            <a:r>
              <a:rPr lang="en-GB" sz="1200" b="0" dirty="0" err="1">
                <a:solidFill>
                  <a:schemeClr val="bg1"/>
                </a:solidFill>
              </a:rPr>
              <a:t>identificar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oportunidades</a:t>
            </a:r>
            <a:r>
              <a:rPr lang="en-GB" sz="1200" b="0" dirty="0">
                <a:solidFill>
                  <a:schemeClr val="bg1"/>
                </a:solidFill>
              </a:rPr>
              <a:t> para </a:t>
            </a:r>
            <a:r>
              <a:rPr lang="en-GB" sz="1200" b="0" dirty="0" err="1">
                <a:solidFill>
                  <a:schemeClr val="bg1"/>
                </a:solidFill>
              </a:rPr>
              <a:t>soluções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inovadoras</a:t>
            </a:r>
            <a:r>
              <a:rPr lang="en-GB" sz="1200" b="0" dirty="0">
                <a:solidFill>
                  <a:schemeClr val="bg1"/>
                </a:solidFill>
              </a:rPr>
              <a:t>. </a:t>
            </a:r>
            <a:r>
              <a:rPr lang="en-GB" sz="1200" b="0" dirty="0" err="1">
                <a:solidFill>
                  <a:schemeClr val="bg1"/>
                </a:solidFill>
              </a:rPr>
              <a:t>Isso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pode</a:t>
            </a:r>
            <a:r>
              <a:rPr lang="en-GB" sz="1200" b="0" dirty="0">
                <a:solidFill>
                  <a:schemeClr val="bg1"/>
                </a:solidFill>
              </a:rPr>
              <a:t> ser </a:t>
            </a:r>
            <a:r>
              <a:rPr lang="en-GB" sz="1200" b="0" dirty="0" err="1">
                <a:solidFill>
                  <a:schemeClr val="bg1"/>
                </a:solidFill>
              </a:rPr>
              <a:t>feito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dentro</a:t>
            </a:r>
            <a:r>
              <a:rPr lang="en-GB" sz="1200" b="0" dirty="0">
                <a:solidFill>
                  <a:schemeClr val="bg1"/>
                </a:solidFill>
              </a:rPr>
              <a:t> das </a:t>
            </a:r>
            <a:r>
              <a:rPr lang="en-GB" sz="1200" b="0" dirty="0" err="1">
                <a:solidFill>
                  <a:schemeClr val="bg1"/>
                </a:solidFill>
              </a:rPr>
              <a:t>administrações</a:t>
            </a:r>
            <a:r>
              <a:rPr lang="en-GB" sz="1200" b="0" dirty="0">
                <a:solidFill>
                  <a:schemeClr val="bg1"/>
                </a:solidFill>
              </a:rPr>
              <a:t> do </a:t>
            </a:r>
            <a:r>
              <a:rPr lang="en-GB" sz="1200" b="0" dirty="0" err="1">
                <a:solidFill>
                  <a:schemeClr val="bg1"/>
                </a:solidFill>
              </a:rPr>
              <a:t>governo</a:t>
            </a:r>
            <a:r>
              <a:rPr lang="en-GB" sz="1200" b="0" dirty="0">
                <a:solidFill>
                  <a:schemeClr val="bg1"/>
                </a:solidFill>
              </a:rPr>
              <a:t> local </a:t>
            </a:r>
            <a:r>
              <a:rPr lang="en-GB" sz="1200" b="0" dirty="0" err="1">
                <a:solidFill>
                  <a:schemeClr val="bg1"/>
                </a:solidFill>
              </a:rPr>
              <a:t>ou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por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meio</a:t>
            </a:r>
            <a:r>
              <a:rPr lang="en-GB" sz="1200" b="0" dirty="0">
                <a:solidFill>
                  <a:schemeClr val="bg1"/>
                </a:solidFill>
              </a:rPr>
              <a:t> da </a:t>
            </a:r>
            <a:r>
              <a:rPr lang="en-GB" sz="1200" b="0" dirty="0" err="1">
                <a:solidFill>
                  <a:schemeClr val="bg1"/>
                </a:solidFill>
              </a:rPr>
              <a:t>colaboração</a:t>
            </a:r>
            <a:r>
              <a:rPr lang="en-GB" sz="1200" b="0" dirty="0">
                <a:solidFill>
                  <a:schemeClr val="bg1"/>
                </a:solidFill>
              </a:rPr>
              <a:t> com as partes </a:t>
            </a:r>
            <a:r>
              <a:rPr lang="en-GB" sz="1200" b="0" dirty="0" err="1">
                <a:solidFill>
                  <a:schemeClr val="bg1"/>
                </a:solidFill>
              </a:rPr>
              <a:t>interessadas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relevantes</a:t>
            </a:r>
            <a:r>
              <a:rPr lang="en-GB" sz="1200" b="0" dirty="0">
                <a:solidFill>
                  <a:schemeClr val="bg1"/>
                </a:solidFill>
              </a:rPr>
              <a:t> da </a:t>
            </a:r>
            <a:r>
              <a:rPr lang="en-GB" sz="1200" b="0" dirty="0" err="1">
                <a:solidFill>
                  <a:schemeClr val="bg1"/>
                </a:solidFill>
              </a:rPr>
              <a:t>comunidade</a:t>
            </a:r>
            <a:r>
              <a:rPr lang="en-GB" sz="1200" b="0" dirty="0">
                <a:solidFill>
                  <a:schemeClr val="bg1"/>
                </a:solidFill>
              </a:rPr>
              <a:t>, do </a:t>
            </a:r>
            <a:r>
              <a:rPr lang="en-GB" sz="1200" b="0" dirty="0" err="1">
                <a:solidFill>
                  <a:schemeClr val="bg1"/>
                </a:solidFill>
              </a:rPr>
              <a:t>setor</a:t>
            </a:r>
            <a:r>
              <a:rPr lang="en-GB" sz="1200" b="0" dirty="0">
                <a:solidFill>
                  <a:schemeClr val="bg1"/>
                </a:solidFill>
              </a:rPr>
              <a:t> privado, </a:t>
            </a:r>
            <a:r>
              <a:rPr lang="en-GB" sz="1200" b="0" dirty="0" err="1">
                <a:solidFill>
                  <a:schemeClr val="bg1"/>
                </a:solidFill>
              </a:rPr>
              <a:t>regionais</a:t>
            </a:r>
            <a:r>
              <a:rPr lang="en-GB" sz="1200" b="0" dirty="0">
                <a:solidFill>
                  <a:schemeClr val="bg1"/>
                </a:solidFill>
              </a:rPr>
              <a:t> e </a:t>
            </a:r>
            <a:r>
              <a:rPr lang="en-GB" sz="1200" b="0" dirty="0" err="1">
                <a:solidFill>
                  <a:schemeClr val="bg1"/>
                </a:solidFill>
              </a:rPr>
              <a:t>nacionais</a:t>
            </a:r>
            <a:r>
              <a:rPr lang="en-GB" sz="1200" b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B4EFE-5AC3-7A20-E7A1-196EAE3C5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t>70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544FB72-3DA9-4E3E-8F54-71C65E6A985F}"/>
              </a:ext>
            </a:extLst>
          </p:cNvPr>
          <p:cNvGrpSpPr/>
          <p:nvPr/>
        </p:nvGrpSpPr>
        <p:grpSpPr>
          <a:xfrm>
            <a:off x="9573110" y="3654247"/>
            <a:ext cx="146522" cy="280390"/>
            <a:chOff x="5545138" y="625475"/>
            <a:chExt cx="1489075" cy="2849563"/>
          </a:xfrm>
        </p:grpSpPr>
        <p:sp>
          <p:nvSpPr>
            <p:cNvPr id="18" name="Freeform 117">
              <a:extLst>
                <a:ext uri="{FF2B5EF4-FFF2-40B4-BE49-F238E27FC236}">
                  <a16:creationId xmlns:a16="http://schemas.microsoft.com/office/drawing/2014/main" id="{D0A55D1D-0658-4110-B02B-D92073979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625475"/>
              <a:ext cx="1243013" cy="1697038"/>
            </a:xfrm>
            <a:custGeom>
              <a:avLst/>
              <a:gdLst>
                <a:gd name="T0" fmla="*/ 2278 w 4249"/>
                <a:gd name="T1" fmla="*/ 5744 h 5744"/>
                <a:gd name="T2" fmla="*/ 0 w 4249"/>
                <a:gd name="T3" fmla="*/ 5744 h 5744"/>
                <a:gd name="T4" fmla="*/ 4249 w 4249"/>
                <a:gd name="T5" fmla="*/ 0 h 5744"/>
                <a:gd name="T6" fmla="*/ 2603 w 4249"/>
                <a:gd name="T7" fmla="*/ 4796 h 5744"/>
                <a:gd name="T8" fmla="*/ 2278 w 4249"/>
                <a:gd name="T9" fmla="*/ 5744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2278" y="5744"/>
                  </a:moveTo>
                  <a:lnTo>
                    <a:pt x="0" y="5744"/>
                  </a:lnTo>
                  <a:lnTo>
                    <a:pt x="4249" y="0"/>
                  </a:lnTo>
                  <a:lnTo>
                    <a:pt x="2603" y="4796"/>
                  </a:lnTo>
                  <a:lnTo>
                    <a:pt x="2278" y="5744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0">
              <a:extLst>
                <a:ext uri="{FF2B5EF4-FFF2-40B4-BE49-F238E27FC236}">
                  <a16:creationId xmlns:a16="http://schemas.microsoft.com/office/drawing/2014/main" id="{63DEBB54-4F56-48E3-90D6-D1F57EF49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1779588"/>
              <a:ext cx="1243013" cy="1695450"/>
            </a:xfrm>
            <a:custGeom>
              <a:avLst/>
              <a:gdLst>
                <a:gd name="T0" fmla="*/ 1972 w 4249"/>
                <a:gd name="T1" fmla="*/ 0 h 5744"/>
                <a:gd name="T2" fmla="*/ 4249 w 4249"/>
                <a:gd name="T3" fmla="*/ 0 h 5744"/>
                <a:gd name="T4" fmla="*/ 0 w 4249"/>
                <a:gd name="T5" fmla="*/ 5744 h 5744"/>
                <a:gd name="T6" fmla="*/ 1646 w 4249"/>
                <a:gd name="T7" fmla="*/ 948 h 5744"/>
                <a:gd name="T8" fmla="*/ 1972 w 4249"/>
                <a:gd name="T9" fmla="*/ 0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1972" y="0"/>
                  </a:moveTo>
                  <a:lnTo>
                    <a:pt x="4249" y="0"/>
                  </a:lnTo>
                  <a:lnTo>
                    <a:pt x="0" y="5744"/>
                  </a:lnTo>
                  <a:lnTo>
                    <a:pt x="1646" y="948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Oval 19">
            <a:hlinkClick r:id="rId2" action="ppaction://hlinksldjump"/>
            <a:extLst>
              <a:ext uri="{FF2B5EF4-FFF2-40B4-BE49-F238E27FC236}">
                <a16:creationId xmlns:a16="http://schemas.microsoft.com/office/drawing/2014/main" id="{E053B041-E651-4AE7-8568-DD11036B7706}"/>
              </a:ext>
            </a:extLst>
          </p:cNvPr>
          <p:cNvSpPr/>
          <p:nvPr/>
        </p:nvSpPr>
        <p:spPr>
          <a:xfrm>
            <a:off x="9384310" y="820816"/>
            <a:ext cx="128979" cy="12897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21" name="Oval 20">
            <a:hlinkClick r:id="rId3" action="ppaction://hlinksldjump"/>
            <a:extLst>
              <a:ext uri="{FF2B5EF4-FFF2-40B4-BE49-F238E27FC236}">
                <a16:creationId xmlns:a16="http://schemas.microsoft.com/office/drawing/2014/main" id="{C9B71B0A-4664-4E05-AE4A-04859713BBDF}"/>
              </a:ext>
            </a:extLst>
          </p:cNvPr>
          <p:cNvSpPr/>
          <p:nvPr/>
        </p:nvSpPr>
        <p:spPr>
          <a:xfrm>
            <a:off x="9384310" y="1983052"/>
            <a:ext cx="128979" cy="128979"/>
          </a:xfrm>
          <a:prstGeom prst="ellipse">
            <a:avLst/>
          </a:prstGeom>
          <a:solidFill>
            <a:srgbClr val="008CB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2" name="Oval 21">
            <a:hlinkClick r:id="rId2" action="ppaction://hlinksldjump"/>
            <a:extLst>
              <a:ext uri="{FF2B5EF4-FFF2-40B4-BE49-F238E27FC236}">
                <a16:creationId xmlns:a16="http://schemas.microsoft.com/office/drawing/2014/main" id="{9273AD28-CA17-4A26-8002-57CB8B84F6BA}"/>
              </a:ext>
            </a:extLst>
          </p:cNvPr>
          <p:cNvSpPr/>
          <p:nvPr/>
        </p:nvSpPr>
        <p:spPr>
          <a:xfrm>
            <a:off x="9384310" y="823197"/>
            <a:ext cx="128979" cy="128979"/>
          </a:xfrm>
          <a:prstGeom prst="ellipse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3" name="Oval 22">
            <a:hlinkClick r:id="rId4" action="ppaction://hlinksldjump"/>
            <a:extLst>
              <a:ext uri="{FF2B5EF4-FFF2-40B4-BE49-F238E27FC236}">
                <a16:creationId xmlns:a16="http://schemas.microsoft.com/office/drawing/2014/main" id="{5B1AA9E2-33DF-4070-8B32-B3E6699F7B76}"/>
              </a:ext>
            </a:extLst>
          </p:cNvPr>
          <p:cNvSpPr/>
          <p:nvPr/>
        </p:nvSpPr>
        <p:spPr>
          <a:xfrm>
            <a:off x="9384310" y="1402303"/>
            <a:ext cx="128979" cy="128979"/>
          </a:xfrm>
          <a:prstGeom prst="ellipse">
            <a:avLst/>
          </a:prstGeom>
          <a:solidFill>
            <a:srgbClr val="1C356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4" name="Oval 23">
            <a:hlinkClick r:id="rId5" action="ppaction://hlinksldjump"/>
            <a:extLst>
              <a:ext uri="{FF2B5EF4-FFF2-40B4-BE49-F238E27FC236}">
                <a16:creationId xmlns:a16="http://schemas.microsoft.com/office/drawing/2014/main" id="{FAEA55FC-48BD-4198-8DB4-46B735B359B3}"/>
              </a:ext>
            </a:extLst>
          </p:cNvPr>
          <p:cNvSpPr/>
          <p:nvPr/>
        </p:nvSpPr>
        <p:spPr>
          <a:xfrm>
            <a:off x="9384310" y="2563074"/>
            <a:ext cx="128979" cy="128979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5" name="Oval 24">
            <a:hlinkClick r:id="rId6" action="ppaction://hlinksldjump"/>
            <a:extLst>
              <a:ext uri="{FF2B5EF4-FFF2-40B4-BE49-F238E27FC236}">
                <a16:creationId xmlns:a16="http://schemas.microsoft.com/office/drawing/2014/main" id="{7BDC9115-931F-42B9-8258-C9899F0BC445}"/>
              </a:ext>
            </a:extLst>
          </p:cNvPr>
          <p:cNvSpPr/>
          <p:nvPr/>
        </p:nvSpPr>
        <p:spPr>
          <a:xfrm>
            <a:off x="9384310" y="4302666"/>
            <a:ext cx="128979" cy="128979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hlinkClick r:id="rId7" action="ppaction://hlinksldjump"/>
            <a:extLst>
              <a:ext uri="{FF2B5EF4-FFF2-40B4-BE49-F238E27FC236}">
                <a16:creationId xmlns:a16="http://schemas.microsoft.com/office/drawing/2014/main" id="{F3FDBD47-5E36-4CAE-98EF-DE22C75656B6}"/>
              </a:ext>
            </a:extLst>
          </p:cNvPr>
          <p:cNvSpPr/>
          <p:nvPr/>
        </p:nvSpPr>
        <p:spPr>
          <a:xfrm>
            <a:off x="9384310" y="3720774"/>
            <a:ext cx="128979" cy="128979"/>
          </a:xfrm>
          <a:prstGeom prst="ellipse">
            <a:avLst/>
          </a:prstGeom>
          <a:solidFill>
            <a:srgbClr val="6AB24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hlinkClick r:id="rId8" action="ppaction://hlinksldjump"/>
            <a:extLst>
              <a:ext uri="{FF2B5EF4-FFF2-40B4-BE49-F238E27FC236}">
                <a16:creationId xmlns:a16="http://schemas.microsoft.com/office/drawing/2014/main" id="{9349B5BC-9D75-4B4F-83E6-803B52E566D3}"/>
              </a:ext>
            </a:extLst>
          </p:cNvPr>
          <p:cNvSpPr/>
          <p:nvPr/>
        </p:nvSpPr>
        <p:spPr>
          <a:xfrm>
            <a:off x="9384310" y="3144004"/>
            <a:ext cx="128979" cy="128979"/>
          </a:xfrm>
          <a:prstGeom prst="ellipse">
            <a:avLst/>
          </a:prstGeom>
          <a:solidFill>
            <a:srgbClr val="03884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hlinkClick r:id="rId9" action="ppaction://hlinksldjump"/>
            <a:extLst>
              <a:ext uri="{FF2B5EF4-FFF2-40B4-BE49-F238E27FC236}">
                <a16:creationId xmlns:a16="http://schemas.microsoft.com/office/drawing/2014/main" id="{8F9DA6AE-1748-40B3-8B34-6376DCD65B51}"/>
              </a:ext>
            </a:extLst>
          </p:cNvPr>
          <p:cNvSpPr/>
          <p:nvPr/>
        </p:nvSpPr>
        <p:spPr>
          <a:xfrm>
            <a:off x="9384310" y="4881778"/>
            <a:ext cx="128979" cy="128979"/>
          </a:xfrm>
          <a:prstGeom prst="ellipse">
            <a:avLst/>
          </a:prstGeom>
          <a:solidFill>
            <a:srgbClr val="F195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hlinkClick r:id="rId10" action="ppaction://hlinksldjump"/>
            <a:extLst>
              <a:ext uri="{FF2B5EF4-FFF2-40B4-BE49-F238E27FC236}">
                <a16:creationId xmlns:a16="http://schemas.microsoft.com/office/drawing/2014/main" id="{9F54DFFE-6AAB-4424-A3F5-168B56B8B943}"/>
              </a:ext>
            </a:extLst>
          </p:cNvPr>
          <p:cNvSpPr/>
          <p:nvPr/>
        </p:nvSpPr>
        <p:spPr>
          <a:xfrm>
            <a:off x="9384310" y="5463066"/>
            <a:ext cx="128979" cy="128979"/>
          </a:xfrm>
          <a:prstGeom prst="ellipse">
            <a:avLst/>
          </a:prstGeom>
          <a:solidFill>
            <a:srgbClr val="F8A92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29655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B2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5FE7E3A-3C35-121F-9A55-7F7AA9682ED8}"/>
              </a:ext>
            </a:extLst>
          </p:cNvPr>
          <p:cNvSpPr/>
          <p:nvPr/>
        </p:nvSpPr>
        <p:spPr>
          <a:xfrm>
            <a:off x="5265892" y="1835489"/>
            <a:ext cx="3954307" cy="21873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699629-E735-D6ED-6F66-1B1886DA1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1833562"/>
            <a:ext cx="4134774" cy="4609967"/>
          </a:xfrm>
        </p:spPr>
        <p:txBody>
          <a:bodyPr>
            <a:normAutofit lnSpcReduction="10000"/>
          </a:bodyPr>
          <a:lstStyle/>
          <a:p>
            <a:r>
              <a:rPr lang="en-GB" sz="1200" dirty="0" err="1">
                <a:solidFill>
                  <a:srgbClr val="B3DBC6"/>
                </a:solidFill>
              </a:rPr>
              <a:t>Obstáculos</a:t>
            </a:r>
            <a:r>
              <a:rPr lang="en-GB" sz="1200" dirty="0">
                <a:solidFill>
                  <a:srgbClr val="B3DBC6"/>
                </a:solidFill>
              </a:rPr>
              <a:t> </a:t>
            </a:r>
            <a:r>
              <a:rPr lang="en-GB" sz="1200" dirty="0" err="1">
                <a:solidFill>
                  <a:srgbClr val="B3DBC6"/>
                </a:solidFill>
              </a:rPr>
              <a:t>identificados</a:t>
            </a:r>
            <a:r>
              <a:rPr lang="en-GB" sz="1200" dirty="0">
                <a:solidFill>
                  <a:srgbClr val="B3DBC6"/>
                </a:solidFill>
              </a:rPr>
              <a:t> </a:t>
            </a:r>
            <a:r>
              <a:rPr lang="en-GB" sz="1200" dirty="0" err="1">
                <a:solidFill>
                  <a:srgbClr val="B3DBC6"/>
                </a:solidFill>
              </a:rPr>
              <a:t>na</a:t>
            </a:r>
            <a:r>
              <a:rPr lang="en-GB" sz="1200" dirty="0">
                <a:solidFill>
                  <a:srgbClr val="B3DBC6"/>
                </a:solidFill>
              </a:rPr>
              <a:t> </a:t>
            </a:r>
            <a:r>
              <a:rPr lang="en-GB" sz="1200" dirty="0" err="1">
                <a:solidFill>
                  <a:srgbClr val="B3DBC6"/>
                </a:solidFill>
              </a:rPr>
              <a:t>pesquisa</a:t>
            </a:r>
            <a:r>
              <a:rPr lang="en-GB" sz="1200" dirty="0">
                <a:solidFill>
                  <a:srgbClr val="B3DBC6"/>
                </a:solidFill>
              </a:rPr>
              <a:t> de 2023 </a:t>
            </a:r>
          </a:p>
          <a:p>
            <a:r>
              <a:rPr lang="en-GB" sz="1200" b="0" dirty="0" err="1">
                <a:solidFill>
                  <a:schemeClr val="bg1"/>
                </a:solidFill>
              </a:rPr>
              <a:t>Há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sete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categorias</a:t>
            </a:r>
            <a:r>
              <a:rPr lang="en-GB" sz="1200" b="0" dirty="0">
                <a:solidFill>
                  <a:schemeClr val="bg1"/>
                </a:solidFill>
              </a:rPr>
              <a:t> de </a:t>
            </a:r>
            <a:r>
              <a:rPr lang="en-GB" sz="1200" b="0" dirty="0" err="1">
                <a:solidFill>
                  <a:schemeClr val="bg1"/>
                </a:solidFill>
              </a:rPr>
              <a:t>obstáculos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identificadas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pelos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governos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locais</a:t>
            </a:r>
            <a:r>
              <a:rPr lang="en-GB" sz="1200" b="0" dirty="0">
                <a:solidFill>
                  <a:schemeClr val="bg1"/>
                </a:solidFill>
              </a:rPr>
              <a:t> no EAP:</a:t>
            </a:r>
          </a:p>
          <a:p>
            <a:endParaRPr lang="en-GB" sz="1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b="0" dirty="0">
              <a:solidFill>
                <a:schemeClr val="bg1"/>
              </a:solidFill>
            </a:endParaRPr>
          </a:p>
          <a:p>
            <a:endParaRPr lang="en-GB" sz="1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b="0" dirty="0">
              <a:solidFill>
                <a:schemeClr val="bg1"/>
              </a:solidFill>
            </a:endParaRPr>
          </a:p>
          <a:p>
            <a:endParaRPr lang="en-GB" sz="1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bg1"/>
                </a:solidFill>
              </a:rPr>
              <a:t>Os </a:t>
            </a:r>
            <a:r>
              <a:rPr lang="en-GB" sz="1200" b="0" dirty="0" err="1">
                <a:solidFill>
                  <a:schemeClr val="bg1"/>
                </a:solidFill>
              </a:rPr>
              <a:t>tipos</a:t>
            </a:r>
            <a:r>
              <a:rPr lang="en-GB" sz="1200" b="0" dirty="0">
                <a:solidFill>
                  <a:schemeClr val="bg1"/>
                </a:solidFill>
              </a:rPr>
              <a:t> de </a:t>
            </a:r>
            <a:r>
              <a:rPr lang="en-GB" sz="1200" b="0" dirty="0" err="1">
                <a:solidFill>
                  <a:schemeClr val="bg1"/>
                </a:solidFill>
              </a:rPr>
              <a:t>obstáculo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podem</a:t>
            </a:r>
            <a:r>
              <a:rPr lang="en-GB" sz="1200" b="0" dirty="0">
                <a:solidFill>
                  <a:schemeClr val="bg1"/>
                </a:solidFill>
              </a:rPr>
              <a:t> mudar de </a:t>
            </a:r>
            <a:r>
              <a:rPr lang="en-GB" sz="1200" b="0" dirty="0" err="1">
                <a:solidFill>
                  <a:schemeClr val="bg1"/>
                </a:solidFill>
              </a:rPr>
              <a:t>acordo</a:t>
            </a:r>
            <a:r>
              <a:rPr lang="en-GB" sz="1200" b="0" dirty="0">
                <a:solidFill>
                  <a:schemeClr val="bg1"/>
                </a:solidFill>
              </a:rPr>
              <a:t> com as </a:t>
            </a:r>
            <a:r>
              <a:rPr lang="en-GB" sz="1200" b="0" dirty="0" err="1">
                <a:solidFill>
                  <a:schemeClr val="bg1"/>
                </a:solidFill>
              </a:rPr>
              <a:t>diferentes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áreas</a:t>
            </a:r>
            <a:r>
              <a:rPr lang="en-GB" sz="1200" b="0" dirty="0">
                <a:solidFill>
                  <a:schemeClr val="bg1"/>
                </a:solidFill>
              </a:rPr>
              <a:t> do EAP. </a:t>
            </a:r>
            <a:r>
              <a:rPr lang="en-GB" sz="1200" b="0" dirty="0" err="1">
                <a:solidFill>
                  <a:schemeClr val="bg1"/>
                </a:solidFill>
              </a:rPr>
              <a:t>Alguns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exemplos</a:t>
            </a:r>
            <a:r>
              <a:rPr lang="en-GB" sz="1200" b="0" dirty="0">
                <a:solidFill>
                  <a:schemeClr val="bg1"/>
                </a:solidFill>
              </a:rPr>
              <a:t> de </a:t>
            </a:r>
            <a:r>
              <a:rPr lang="en-GB" sz="1200" b="0" dirty="0" err="1">
                <a:solidFill>
                  <a:schemeClr val="bg1"/>
                </a:solidFill>
              </a:rPr>
              <a:t>áreas</a:t>
            </a:r>
            <a:r>
              <a:rPr lang="en-GB" sz="1200" b="0" dirty="0">
                <a:solidFill>
                  <a:schemeClr val="bg1"/>
                </a:solidFill>
              </a:rPr>
              <a:t> de </a:t>
            </a:r>
            <a:r>
              <a:rPr lang="en-GB" sz="1200" b="0" dirty="0" err="1">
                <a:solidFill>
                  <a:schemeClr val="bg1"/>
                </a:solidFill>
              </a:rPr>
              <a:t>ação</a:t>
            </a:r>
            <a:r>
              <a:rPr lang="en-GB" sz="1200" b="0" dirty="0">
                <a:solidFill>
                  <a:schemeClr val="bg1"/>
                </a:solidFill>
              </a:rPr>
              <a:t> da EAP </a:t>
            </a:r>
            <a:r>
              <a:rPr lang="en-GB" sz="1200" b="0" dirty="0" err="1">
                <a:solidFill>
                  <a:schemeClr val="bg1"/>
                </a:solidFill>
              </a:rPr>
              <a:t>podem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incluir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geração</a:t>
            </a:r>
            <a:r>
              <a:rPr lang="en-GB" sz="1200" b="0" dirty="0">
                <a:solidFill>
                  <a:schemeClr val="bg1"/>
                </a:solidFill>
              </a:rPr>
              <a:t> de </a:t>
            </a:r>
            <a:r>
              <a:rPr lang="en-GB" sz="1200" b="0" dirty="0" err="1">
                <a:solidFill>
                  <a:schemeClr val="bg1"/>
                </a:solidFill>
              </a:rPr>
              <a:t>energia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renovável</a:t>
            </a:r>
            <a:r>
              <a:rPr lang="en-GB" sz="1200" b="0" dirty="0">
                <a:solidFill>
                  <a:schemeClr val="bg1"/>
                </a:solidFill>
              </a:rPr>
              <a:t>, estoque de </a:t>
            </a:r>
            <a:r>
              <a:rPr lang="en-GB" sz="1200" b="0" dirty="0" err="1">
                <a:solidFill>
                  <a:schemeClr val="bg1"/>
                </a:solidFill>
              </a:rPr>
              <a:t>moradias</a:t>
            </a:r>
            <a:r>
              <a:rPr lang="en-GB" sz="1200" b="0" dirty="0">
                <a:solidFill>
                  <a:schemeClr val="bg1"/>
                </a:solidFill>
              </a:rPr>
              <a:t> com </a:t>
            </a:r>
            <a:r>
              <a:rPr lang="en-GB" sz="1200" b="0" dirty="0" err="1">
                <a:solidFill>
                  <a:schemeClr val="bg1"/>
                </a:solidFill>
              </a:rPr>
              <a:t>eficiência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energética</a:t>
            </a:r>
            <a:r>
              <a:rPr lang="en-GB" sz="1200" b="0" dirty="0">
                <a:solidFill>
                  <a:schemeClr val="bg1"/>
                </a:solidFill>
              </a:rPr>
              <a:t>, </a:t>
            </a:r>
            <a:r>
              <a:rPr lang="en-GB" sz="1200" b="0" dirty="0" err="1">
                <a:solidFill>
                  <a:schemeClr val="bg1"/>
                </a:solidFill>
              </a:rPr>
              <a:t>aquecimento</a:t>
            </a:r>
            <a:r>
              <a:rPr lang="en-GB" sz="1200" b="0" dirty="0">
                <a:solidFill>
                  <a:schemeClr val="bg1"/>
                </a:solidFill>
              </a:rPr>
              <a:t>/</a:t>
            </a:r>
            <a:r>
              <a:rPr lang="en-GB" sz="1200" b="0" dirty="0" err="1">
                <a:solidFill>
                  <a:schemeClr val="bg1"/>
                </a:solidFill>
              </a:rPr>
              <a:t>resfriamento</a:t>
            </a:r>
            <a:r>
              <a:rPr lang="en-GB" sz="1200" b="0" dirty="0">
                <a:solidFill>
                  <a:schemeClr val="bg1"/>
                </a:solidFill>
              </a:rPr>
              <a:t> com </a:t>
            </a:r>
            <a:r>
              <a:rPr lang="en-GB" sz="1200" b="0" dirty="0" err="1">
                <a:solidFill>
                  <a:schemeClr val="bg1"/>
                </a:solidFill>
              </a:rPr>
              <a:t>baixo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teor</a:t>
            </a:r>
            <a:r>
              <a:rPr lang="en-GB" sz="1200" b="0" dirty="0">
                <a:solidFill>
                  <a:schemeClr val="bg1"/>
                </a:solidFill>
              </a:rPr>
              <a:t> de </a:t>
            </a:r>
            <a:r>
              <a:rPr lang="en-GB" sz="1200" b="0" dirty="0" err="1">
                <a:solidFill>
                  <a:schemeClr val="bg1"/>
                </a:solidFill>
              </a:rPr>
              <a:t>carbono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ou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definição</a:t>
            </a:r>
            <a:r>
              <a:rPr lang="en-GB" sz="1200" b="0" dirty="0">
                <a:solidFill>
                  <a:schemeClr val="bg1"/>
                </a:solidFill>
              </a:rPr>
              <a:t> de </a:t>
            </a:r>
            <a:r>
              <a:rPr lang="en-GB" sz="1200" b="0" dirty="0" err="1">
                <a:solidFill>
                  <a:schemeClr val="bg1"/>
                </a:solidFill>
              </a:rPr>
              <a:t>preços</a:t>
            </a:r>
            <a:r>
              <a:rPr lang="en-GB" sz="1200" b="0" dirty="0">
                <a:solidFill>
                  <a:schemeClr val="bg1"/>
                </a:solidFill>
              </a:rPr>
              <a:t> de </a:t>
            </a:r>
            <a:r>
              <a:rPr lang="en-GB" sz="1200" b="0" dirty="0" err="1">
                <a:solidFill>
                  <a:schemeClr val="bg1"/>
                </a:solidFill>
              </a:rPr>
              <a:t>eletricidade</a:t>
            </a:r>
            <a:r>
              <a:rPr lang="en-GB" sz="1200" b="0" dirty="0">
                <a:solidFill>
                  <a:schemeClr val="bg1"/>
                </a:solidFill>
              </a:rPr>
              <a:t> e </a:t>
            </a:r>
            <a:r>
              <a:rPr lang="en-GB" sz="1200" b="0" dirty="0" err="1">
                <a:solidFill>
                  <a:schemeClr val="bg1"/>
                </a:solidFill>
              </a:rPr>
              <a:t>combustível</a:t>
            </a:r>
            <a:r>
              <a:rPr lang="en-GB" sz="1200" b="0" dirty="0">
                <a:solidFill>
                  <a:schemeClr val="bg1"/>
                </a:solidFill>
              </a:rPr>
              <a:t>, entre outros. </a:t>
            </a:r>
            <a:r>
              <a:rPr lang="en-GB" sz="1200" b="0" dirty="0" err="1">
                <a:solidFill>
                  <a:schemeClr val="bg1"/>
                </a:solidFill>
              </a:rPr>
              <a:t>Embora</a:t>
            </a:r>
            <a:r>
              <a:rPr lang="en-GB" sz="1200" b="0" dirty="0">
                <a:solidFill>
                  <a:schemeClr val="bg1"/>
                </a:solidFill>
              </a:rPr>
              <a:t> o </a:t>
            </a:r>
            <a:r>
              <a:rPr lang="en-GB" sz="1200" b="0" dirty="0" err="1">
                <a:solidFill>
                  <a:schemeClr val="bg1"/>
                </a:solidFill>
              </a:rPr>
              <a:t>financiamento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possa</a:t>
            </a:r>
            <a:r>
              <a:rPr lang="en-GB" sz="1200" b="0" dirty="0">
                <a:solidFill>
                  <a:schemeClr val="bg1"/>
                </a:solidFill>
              </a:rPr>
              <a:t> ser </a:t>
            </a:r>
            <a:br>
              <a:rPr lang="en-GB" sz="1200" b="0" dirty="0">
                <a:solidFill>
                  <a:schemeClr val="bg1"/>
                </a:solidFill>
              </a:rPr>
            </a:br>
            <a:r>
              <a:rPr lang="en-GB" sz="1200" b="0" dirty="0">
                <a:solidFill>
                  <a:schemeClr val="bg1"/>
                </a:solidFill>
              </a:rPr>
              <a:t>um dos </a:t>
            </a:r>
            <a:r>
              <a:rPr lang="en-GB" sz="1200" b="0" dirty="0" err="1">
                <a:solidFill>
                  <a:schemeClr val="bg1"/>
                </a:solidFill>
              </a:rPr>
              <a:t>principais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motivadores</a:t>
            </a:r>
            <a:r>
              <a:rPr lang="en-GB" sz="1200" b="0" dirty="0">
                <a:solidFill>
                  <a:schemeClr val="bg1"/>
                </a:solidFill>
              </a:rPr>
              <a:t> de </a:t>
            </a:r>
            <a:r>
              <a:rPr lang="en-GB" sz="1200" b="0" dirty="0" err="1">
                <a:solidFill>
                  <a:schemeClr val="bg1"/>
                </a:solidFill>
              </a:rPr>
              <a:t>muitas</a:t>
            </a:r>
            <a:r>
              <a:rPr lang="en-GB" sz="1200" b="0" dirty="0">
                <a:solidFill>
                  <a:schemeClr val="bg1"/>
                </a:solidFill>
              </a:rPr>
              <a:t> dessas </a:t>
            </a:r>
            <a:r>
              <a:rPr lang="en-GB" sz="1200" b="0" dirty="0" err="1">
                <a:solidFill>
                  <a:schemeClr val="bg1"/>
                </a:solidFill>
              </a:rPr>
              <a:t>áreas</a:t>
            </a:r>
            <a:r>
              <a:rPr lang="en-GB" sz="1200" b="0" dirty="0">
                <a:solidFill>
                  <a:schemeClr val="bg1"/>
                </a:solidFill>
              </a:rPr>
              <a:t> de </a:t>
            </a:r>
            <a:r>
              <a:rPr lang="en-GB" sz="1200" b="0" dirty="0" err="1">
                <a:solidFill>
                  <a:schemeClr val="bg1"/>
                </a:solidFill>
              </a:rPr>
              <a:t>ação</a:t>
            </a:r>
            <a:r>
              <a:rPr lang="en-GB" sz="1200" b="0" dirty="0">
                <a:solidFill>
                  <a:schemeClr val="bg1"/>
                </a:solidFill>
              </a:rPr>
              <a:t>, outros </a:t>
            </a:r>
            <a:r>
              <a:rPr lang="en-GB" sz="1200" b="0" dirty="0" err="1">
                <a:solidFill>
                  <a:schemeClr val="bg1"/>
                </a:solidFill>
              </a:rPr>
              <a:t>obstáculos</a:t>
            </a:r>
            <a:r>
              <a:rPr lang="en-GB" sz="1200" b="0" dirty="0">
                <a:solidFill>
                  <a:schemeClr val="bg1"/>
                </a:solidFill>
              </a:rPr>
              <a:t>, </a:t>
            </a:r>
            <a:r>
              <a:rPr lang="en-GB" sz="1200" b="0" dirty="0" err="1">
                <a:solidFill>
                  <a:schemeClr val="bg1"/>
                </a:solidFill>
              </a:rPr>
              <a:t>como</a:t>
            </a:r>
            <a:r>
              <a:rPr lang="en-GB" sz="1200" b="0" dirty="0">
                <a:solidFill>
                  <a:schemeClr val="bg1"/>
                </a:solidFill>
              </a:rPr>
              <a:t> dados, </a:t>
            </a:r>
            <a:r>
              <a:rPr lang="en-GB" sz="1200" b="0" dirty="0" err="1">
                <a:solidFill>
                  <a:schemeClr val="bg1"/>
                </a:solidFill>
              </a:rPr>
              <a:t>são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mais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predominantes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em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aspectos</a:t>
            </a:r>
            <a:r>
              <a:rPr lang="en-GB" sz="1200" b="0" dirty="0">
                <a:solidFill>
                  <a:schemeClr val="bg1"/>
                </a:solidFill>
              </a:rPr>
              <a:t> da EA, </a:t>
            </a:r>
            <a:r>
              <a:rPr lang="en-GB" sz="1200" b="0" dirty="0" err="1">
                <a:solidFill>
                  <a:schemeClr val="bg1"/>
                </a:solidFill>
              </a:rPr>
              <a:t>como</a:t>
            </a:r>
            <a:r>
              <a:rPr lang="en-GB" sz="1200" b="0" dirty="0">
                <a:solidFill>
                  <a:schemeClr val="bg1"/>
                </a:solidFill>
              </a:rPr>
              <a:t> a </a:t>
            </a:r>
            <a:r>
              <a:rPr lang="en-GB" sz="1200" b="0" dirty="0" err="1">
                <a:solidFill>
                  <a:schemeClr val="bg1"/>
                </a:solidFill>
              </a:rPr>
              <a:t>definição</a:t>
            </a:r>
            <a:r>
              <a:rPr lang="en-GB" sz="1200" b="0" dirty="0">
                <a:solidFill>
                  <a:schemeClr val="bg1"/>
                </a:solidFill>
              </a:rPr>
              <a:t> de </a:t>
            </a:r>
            <a:r>
              <a:rPr lang="en-GB" sz="1200" b="0" dirty="0" err="1">
                <a:solidFill>
                  <a:schemeClr val="bg1"/>
                </a:solidFill>
              </a:rPr>
              <a:t>preços</a:t>
            </a:r>
            <a:r>
              <a:rPr lang="en-GB" sz="1200" b="0" dirty="0">
                <a:solidFill>
                  <a:schemeClr val="bg1"/>
                </a:solidFill>
              </a:rPr>
              <a:t> de </a:t>
            </a:r>
            <a:r>
              <a:rPr lang="en-GB" sz="1200" b="0" dirty="0" err="1">
                <a:solidFill>
                  <a:schemeClr val="bg1"/>
                </a:solidFill>
              </a:rPr>
              <a:t>eletricidade</a:t>
            </a:r>
            <a:r>
              <a:rPr lang="en-GB" sz="1200" b="0" dirty="0">
                <a:solidFill>
                  <a:schemeClr val="bg1"/>
                </a:solidFill>
              </a:rPr>
              <a:t> e </a:t>
            </a:r>
            <a:r>
              <a:rPr lang="en-GB" sz="1200" b="0" dirty="0" err="1">
                <a:solidFill>
                  <a:schemeClr val="bg1"/>
                </a:solidFill>
              </a:rPr>
              <a:t>combustível</a:t>
            </a:r>
            <a:r>
              <a:rPr lang="en-GB" sz="1200" b="0" dirty="0">
                <a:solidFill>
                  <a:schemeClr val="bg1"/>
                </a:solidFill>
              </a:rPr>
              <a:t>. </a:t>
            </a:r>
          </a:p>
          <a:p>
            <a:endParaRPr lang="en-GB" sz="1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985362-A45A-27E9-762F-8DCE05D89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bg1"/>
                </a:solidFill>
              </a:rPr>
              <a:t>Obstáculos</a:t>
            </a:r>
            <a:r>
              <a:rPr lang="en-GB" dirty="0">
                <a:solidFill>
                  <a:schemeClr val="bg1"/>
                </a:solidFill>
              </a:rPr>
              <a:t> de </a:t>
            </a:r>
            <a:r>
              <a:rPr lang="en-GB" dirty="0" err="1">
                <a:solidFill>
                  <a:schemeClr val="bg1"/>
                </a:solidFill>
              </a:rPr>
              <a:t>acesso</a:t>
            </a:r>
            <a:r>
              <a:rPr lang="en-GB" dirty="0">
                <a:solidFill>
                  <a:schemeClr val="bg1"/>
                </a:solidFill>
              </a:rPr>
              <a:t> à </a:t>
            </a:r>
            <a:r>
              <a:rPr lang="en-GB" dirty="0" err="1">
                <a:solidFill>
                  <a:schemeClr val="bg1"/>
                </a:solidFill>
              </a:rPr>
              <a:t>energia</a:t>
            </a:r>
            <a:r>
              <a:rPr lang="en-GB" dirty="0">
                <a:solidFill>
                  <a:schemeClr val="bg1"/>
                </a:solidFill>
              </a:rPr>
              <a:t> 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 err="1">
                <a:solidFill>
                  <a:schemeClr val="bg1"/>
                </a:solidFill>
              </a:rPr>
              <a:t>nas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cidades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0DD236-4B58-1ACE-2C9E-8AF06F66355C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bg1"/>
                </a:solidFill>
              </a:rPr>
              <a:t>Módulo</a:t>
            </a:r>
            <a:r>
              <a:rPr lang="en-GB" dirty="0">
                <a:solidFill>
                  <a:schemeClr val="bg1"/>
                </a:solidFill>
              </a:rPr>
              <a:t> 5 - </a:t>
            </a:r>
            <a:r>
              <a:rPr lang="en-GB" dirty="0" err="1">
                <a:solidFill>
                  <a:schemeClr val="bg1"/>
                </a:solidFill>
              </a:rPr>
              <a:t>Entendendo</a:t>
            </a:r>
            <a:r>
              <a:rPr lang="en-GB" dirty="0">
                <a:solidFill>
                  <a:schemeClr val="bg1"/>
                </a:solidFill>
              </a:rPr>
              <a:t> os </a:t>
            </a:r>
            <a:r>
              <a:rPr lang="en-GB" dirty="0" err="1">
                <a:solidFill>
                  <a:schemeClr val="bg1"/>
                </a:solidFill>
              </a:rPr>
              <a:t>obstáculos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locais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960C34-5B08-031E-B4AA-1DC335AA1361}"/>
              </a:ext>
            </a:extLst>
          </p:cNvPr>
          <p:cNvSpPr txBox="1"/>
          <p:nvPr/>
        </p:nvSpPr>
        <p:spPr>
          <a:xfrm>
            <a:off x="895884" y="2501420"/>
            <a:ext cx="365111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2" indent="-342900">
              <a:buClr>
                <a:schemeClr val="bg1"/>
              </a:buClr>
              <a:buAutoNum type="arabicPeriod"/>
            </a:pPr>
            <a:r>
              <a:rPr lang="en-GB" sz="12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Soluções</a:t>
            </a:r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2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financiamento</a:t>
            </a:r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2" indent="-342900">
              <a:buClr>
                <a:schemeClr val="bg1"/>
              </a:buClr>
              <a:buAutoNum type="arabicPeriod"/>
            </a:pPr>
            <a:r>
              <a:rPr lang="en-GB" sz="12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Capacidade</a:t>
            </a:r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institucional</a:t>
            </a:r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sz="12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estrutura</a:t>
            </a:r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GB" sz="12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entregar</a:t>
            </a:r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2" indent="-342900">
              <a:buClr>
                <a:schemeClr val="bg1"/>
              </a:buClr>
              <a:buAutoNum type="arabicPeriod"/>
            </a:pPr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Falta 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compreensão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GB" sz="12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contexto</a:t>
            </a:r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físico</a:t>
            </a:r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sz="12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humano</a:t>
            </a:r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2" indent="-342900">
              <a:buClr>
                <a:schemeClr val="bg1"/>
              </a:buClr>
              <a:buAutoNum type="arabicPeriod"/>
            </a:pP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Navegando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cenários</a:t>
            </a:r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2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políticas</a:t>
            </a:r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2" indent="-342900">
              <a:buClr>
                <a:schemeClr val="bg1"/>
              </a:buClr>
              <a:buAutoNum type="arabicPeriod"/>
            </a:pPr>
            <a:r>
              <a:rPr lang="en-GB" sz="12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Engajamento</a:t>
            </a:r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sz="12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colaboração</a:t>
            </a:r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 as partes </a:t>
            </a:r>
            <a:r>
              <a:rPr lang="en-GB" sz="12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interessadas</a:t>
            </a:r>
            <a:endParaRPr lang="en-GB" sz="1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2" indent="-342900">
              <a:buClr>
                <a:schemeClr val="bg1"/>
              </a:buClr>
              <a:buAutoNum type="arabicPeriod"/>
            </a:pPr>
            <a:r>
              <a:rPr lang="en-GB" sz="12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Disponibilidade</a:t>
            </a:r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dados </a:t>
            </a:r>
          </a:p>
          <a:p>
            <a:pPr marL="342900" lvl="2" indent="-342900">
              <a:buClr>
                <a:schemeClr val="bg1"/>
              </a:buClr>
              <a:buAutoNum type="arabicPeriod"/>
            </a:pPr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Falta de </a:t>
            </a:r>
            <a:r>
              <a:rPr lang="en-GB" sz="12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liderança</a:t>
            </a:r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</a:t>
            </a:r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BCA3D146-5AEC-5AC0-8E91-0B408DC0F6DC}"/>
              </a:ext>
            </a:extLst>
          </p:cNvPr>
          <p:cNvSpPr txBox="1">
            <a:spLocks/>
          </p:cNvSpPr>
          <p:nvPr/>
        </p:nvSpPr>
        <p:spPr>
          <a:xfrm>
            <a:off x="5257799" y="1833562"/>
            <a:ext cx="3752317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0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5F03F41-D852-AD73-ADB8-4DB171CF7487}"/>
              </a:ext>
            </a:extLst>
          </p:cNvPr>
          <p:cNvGrpSpPr/>
          <p:nvPr/>
        </p:nvGrpSpPr>
        <p:grpSpPr>
          <a:xfrm>
            <a:off x="5266396" y="1835489"/>
            <a:ext cx="3858802" cy="2187377"/>
            <a:chOff x="5102987" y="3744372"/>
            <a:chExt cx="3858802" cy="218737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C2429FD-CFB4-FFC7-7464-F41D6661B7F1}"/>
                </a:ext>
              </a:extLst>
            </p:cNvPr>
            <p:cNvGrpSpPr/>
            <p:nvPr/>
          </p:nvGrpSpPr>
          <p:grpSpPr>
            <a:xfrm>
              <a:off x="5346750" y="3916233"/>
              <a:ext cx="3486996" cy="1013779"/>
              <a:chOff x="5291983" y="4095695"/>
              <a:chExt cx="3486996" cy="1013779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D67F73E3-42CF-B68D-3CCC-EE98F860D0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46618" y="4095695"/>
                <a:ext cx="2232361" cy="1013779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E27FAAA3-E1A1-D917-7F91-6091038623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91983" y="4095695"/>
                <a:ext cx="1063624" cy="988141"/>
              </a:xfrm>
              <a:prstGeom prst="rect">
                <a:avLst/>
              </a:prstGeom>
            </p:spPr>
          </p:pic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DB9A00E-2CEE-B43E-C530-41AF803E7D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02987" y="3744372"/>
              <a:ext cx="209579" cy="13575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931E81B-1842-8920-9C83-5C8019D02A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57438"/>
            <a:stretch/>
          </p:blipFill>
          <p:spPr>
            <a:xfrm>
              <a:off x="5556843" y="5560308"/>
              <a:ext cx="2881307" cy="37144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255204B-8D01-A5EB-5866-C906B1DB85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44422" b="4751"/>
            <a:stretch/>
          </p:blipFill>
          <p:spPr>
            <a:xfrm>
              <a:off x="5199352" y="5154194"/>
              <a:ext cx="3762437" cy="353794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B805CE4-403A-1D2E-A5F8-B66F6B740FDB}"/>
              </a:ext>
            </a:extLst>
          </p:cNvPr>
          <p:cNvSpPr txBox="1"/>
          <p:nvPr/>
        </p:nvSpPr>
        <p:spPr>
          <a:xfrm>
            <a:off x="5257800" y="4098924"/>
            <a:ext cx="39784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>
              <a:buClr>
                <a:schemeClr val="accent6">
                  <a:lumMod val="50000"/>
                </a:schemeClr>
              </a:buClr>
            </a:pPr>
            <a:r>
              <a:rPr lang="en-GB" sz="9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GB" sz="9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gráfico</a:t>
            </a:r>
            <a:r>
              <a:rPr lang="en-GB" sz="9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acima</a:t>
            </a:r>
            <a:r>
              <a:rPr lang="en-GB" sz="9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</a:t>
            </a:r>
            <a:r>
              <a:rPr lang="en-GB" sz="9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extraído</a:t>
            </a:r>
            <a:r>
              <a:rPr lang="en-GB" sz="9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GB" sz="9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Relatório</a:t>
            </a:r>
            <a:r>
              <a:rPr lang="en-GB" sz="9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9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Pesquisa</a:t>
            </a:r>
            <a:r>
              <a:rPr lang="en-GB" sz="9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2023, </a:t>
            </a:r>
            <a:r>
              <a:rPr lang="en-GB" sz="900" i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Unlocking Urban Energy Access and Poverty (</a:t>
            </a:r>
            <a:r>
              <a:rPr lang="en-GB" sz="900" i="1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Desbloqueando</a:t>
            </a:r>
            <a:r>
              <a:rPr lang="en-GB" sz="900" i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o </a:t>
            </a:r>
            <a:r>
              <a:rPr lang="en-GB" sz="900" i="1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acesso</a:t>
            </a:r>
            <a:r>
              <a:rPr lang="en-GB" sz="900" i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à </a:t>
            </a:r>
            <a:r>
              <a:rPr lang="en-GB" sz="900" i="1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energia</a:t>
            </a:r>
            <a:r>
              <a:rPr lang="en-GB" sz="900" i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900" i="1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urbana</a:t>
            </a:r>
            <a:r>
              <a:rPr lang="en-GB" sz="900" i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 a </a:t>
            </a:r>
            <a:r>
              <a:rPr lang="en-GB" sz="900" i="1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pobreza</a:t>
            </a:r>
            <a:r>
              <a:rPr lang="en-GB" sz="900" i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r>
              <a:rPr lang="en-GB" sz="9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 qual 74 </a:t>
            </a:r>
            <a:r>
              <a:rPr lang="en-GB" sz="9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signatários</a:t>
            </a:r>
            <a:r>
              <a:rPr lang="en-GB" sz="9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GCoM </a:t>
            </a:r>
            <a:r>
              <a:rPr lang="en-GB" sz="9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responderam</a:t>
            </a:r>
            <a:r>
              <a:rPr lang="en-GB" sz="9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9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lang="en-GB" sz="9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pesquisa</a:t>
            </a:r>
            <a:r>
              <a:rPr lang="en-GB" sz="9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on-line e a </a:t>
            </a:r>
            <a:r>
              <a:rPr lang="en-GB" sz="9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lang="en-GB" sz="9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análise</a:t>
            </a:r>
            <a:r>
              <a:rPr lang="en-GB" sz="9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dados </a:t>
            </a:r>
            <a:r>
              <a:rPr lang="en-GB" sz="9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en-GB" sz="9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os </a:t>
            </a:r>
            <a:r>
              <a:rPr lang="en-GB" sz="9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seus</a:t>
            </a:r>
            <a:r>
              <a:rPr lang="en-GB" sz="9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obstáculos</a:t>
            </a:r>
            <a:r>
              <a:rPr lang="en-GB" sz="9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9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poderes</a:t>
            </a:r>
            <a:r>
              <a:rPr lang="en-GB" sz="9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GB" sz="9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governo</a:t>
            </a:r>
            <a:r>
              <a:rPr lang="en-GB" sz="9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local e </a:t>
            </a:r>
            <a:r>
              <a:rPr lang="en-GB" sz="9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iniciativas</a:t>
            </a:r>
            <a:r>
              <a:rPr lang="en-GB" sz="9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GB" sz="9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</a:t>
            </a:r>
            <a:r>
              <a:rPr lang="en-GB" sz="9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sz="9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acesso</a:t>
            </a:r>
            <a:r>
              <a:rPr lang="en-GB" sz="9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en-GB" sz="9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energia</a:t>
            </a:r>
            <a:r>
              <a:rPr lang="en-GB" sz="9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sz="9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aliviar</a:t>
            </a:r>
            <a:r>
              <a:rPr lang="en-GB" sz="9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9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pobreza</a:t>
            </a:r>
            <a:r>
              <a:rPr lang="en-GB" sz="9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energética</a:t>
            </a:r>
            <a:r>
              <a:rPr lang="en-GB" sz="9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9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GB" sz="9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gráfico</a:t>
            </a:r>
            <a:r>
              <a:rPr lang="en-GB" sz="9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descreve</a:t>
            </a:r>
            <a:r>
              <a:rPr lang="en-GB" sz="9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os </a:t>
            </a:r>
            <a:r>
              <a:rPr lang="en-GB" sz="9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obstáculos</a:t>
            </a:r>
            <a:r>
              <a:rPr lang="en-GB" sz="9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apontadas</a:t>
            </a:r>
            <a:r>
              <a:rPr lang="en-GB" sz="9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pelos</a:t>
            </a:r>
            <a:r>
              <a:rPr lang="en-GB" sz="9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entrevistados</a:t>
            </a:r>
            <a:r>
              <a:rPr lang="en-GB" sz="9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GB" sz="9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GB" sz="9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</a:t>
            </a:r>
            <a:r>
              <a:rPr lang="en-GB" sz="9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significativas</a:t>
            </a:r>
            <a:r>
              <a:rPr lang="en-GB" sz="9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GB" sz="9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diferentes</a:t>
            </a:r>
            <a:r>
              <a:rPr lang="en-GB" sz="9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áreas</a:t>
            </a:r>
            <a:r>
              <a:rPr lang="en-GB" sz="9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9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ação</a:t>
            </a:r>
            <a:r>
              <a:rPr lang="en-GB" sz="9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9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acesso</a:t>
            </a:r>
            <a:r>
              <a:rPr lang="en-GB" sz="9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en-GB" sz="9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energia</a:t>
            </a:r>
            <a:r>
              <a:rPr lang="en-GB" sz="9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900" b="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5ECF987-BB00-4E38-9F16-620645F93ECA}"/>
              </a:ext>
            </a:extLst>
          </p:cNvPr>
          <p:cNvGrpSpPr/>
          <p:nvPr/>
        </p:nvGrpSpPr>
        <p:grpSpPr>
          <a:xfrm>
            <a:off x="9573110" y="3654247"/>
            <a:ext cx="146522" cy="280390"/>
            <a:chOff x="5545138" y="625475"/>
            <a:chExt cx="1489075" cy="2849563"/>
          </a:xfrm>
        </p:grpSpPr>
        <p:sp>
          <p:nvSpPr>
            <p:cNvPr id="28" name="Freeform 117">
              <a:extLst>
                <a:ext uri="{FF2B5EF4-FFF2-40B4-BE49-F238E27FC236}">
                  <a16:creationId xmlns:a16="http://schemas.microsoft.com/office/drawing/2014/main" id="{9403EF1E-C91D-4AEC-BFE7-D400C8328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625475"/>
              <a:ext cx="1243013" cy="1697038"/>
            </a:xfrm>
            <a:custGeom>
              <a:avLst/>
              <a:gdLst>
                <a:gd name="T0" fmla="*/ 2278 w 4249"/>
                <a:gd name="T1" fmla="*/ 5744 h 5744"/>
                <a:gd name="T2" fmla="*/ 0 w 4249"/>
                <a:gd name="T3" fmla="*/ 5744 h 5744"/>
                <a:gd name="T4" fmla="*/ 4249 w 4249"/>
                <a:gd name="T5" fmla="*/ 0 h 5744"/>
                <a:gd name="T6" fmla="*/ 2603 w 4249"/>
                <a:gd name="T7" fmla="*/ 4796 h 5744"/>
                <a:gd name="T8" fmla="*/ 2278 w 4249"/>
                <a:gd name="T9" fmla="*/ 5744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2278" y="5744"/>
                  </a:moveTo>
                  <a:lnTo>
                    <a:pt x="0" y="5744"/>
                  </a:lnTo>
                  <a:lnTo>
                    <a:pt x="4249" y="0"/>
                  </a:lnTo>
                  <a:lnTo>
                    <a:pt x="2603" y="4796"/>
                  </a:lnTo>
                  <a:lnTo>
                    <a:pt x="2278" y="5744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20">
              <a:extLst>
                <a:ext uri="{FF2B5EF4-FFF2-40B4-BE49-F238E27FC236}">
                  <a16:creationId xmlns:a16="http://schemas.microsoft.com/office/drawing/2014/main" id="{AA59CBC0-565E-493B-848C-E3DB7B19C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1779588"/>
              <a:ext cx="1243013" cy="1695450"/>
            </a:xfrm>
            <a:custGeom>
              <a:avLst/>
              <a:gdLst>
                <a:gd name="T0" fmla="*/ 1972 w 4249"/>
                <a:gd name="T1" fmla="*/ 0 h 5744"/>
                <a:gd name="T2" fmla="*/ 4249 w 4249"/>
                <a:gd name="T3" fmla="*/ 0 h 5744"/>
                <a:gd name="T4" fmla="*/ 0 w 4249"/>
                <a:gd name="T5" fmla="*/ 5744 h 5744"/>
                <a:gd name="T6" fmla="*/ 1646 w 4249"/>
                <a:gd name="T7" fmla="*/ 948 h 5744"/>
                <a:gd name="T8" fmla="*/ 1972 w 4249"/>
                <a:gd name="T9" fmla="*/ 0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1972" y="0"/>
                  </a:moveTo>
                  <a:lnTo>
                    <a:pt x="4249" y="0"/>
                  </a:lnTo>
                  <a:lnTo>
                    <a:pt x="0" y="5744"/>
                  </a:lnTo>
                  <a:lnTo>
                    <a:pt x="1646" y="948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" name="Oval 29">
            <a:hlinkClick r:id="rId8" action="ppaction://hlinksldjump"/>
            <a:extLst>
              <a:ext uri="{FF2B5EF4-FFF2-40B4-BE49-F238E27FC236}">
                <a16:creationId xmlns:a16="http://schemas.microsoft.com/office/drawing/2014/main" id="{65CA4B68-EE3A-469A-9817-63B2EB8C6026}"/>
              </a:ext>
            </a:extLst>
          </p:cNvPr>
          <p:cNvSpPr/>
          <p:nvPr/>
        </p:nvSpPr>
        <p:spPr>
          <a:xfrm>
            <a:off x="9384310" y="820816"/>
            <a:ext cx="128979" cy="12897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31" name="Oval 30">
            <a:hlinkClick r:id="rId9" action="ppaction://hlinksldjump"/>
            <a:extLst>
              <a:ext uri="{FF2B5EF4-FFF2-40B4-BE49-F238E27FC236}">
                <a16:creationId xmlns:a16="http://schemas.microsoft.com/office/drawing/2014/main" id="{9F13AE13-FF48-4F60-8D85-237DA6466F97}"/>
              </a:ext>
            </a:extLst>
          </p:cNvPr>
          <p:cNvSpPr/>
          <p:nvPr/>
        </p:nvSpPr>
        <p:spPr>
          <a:xfrm>
            <a:off x="9384310" y="1983052"/>
            <a:ext cx="128979" cy="128979"/>
          </a:xfrm>
          <a:prstGeom prst="ellipse">
            <a:avLst/>
          </a:prstGeom>
          <a:solidFill>
            <a:srgbClr val="008CB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2" name="Oval 31">
            <a:hlinkClick r:id="rId8" action="ppaction://hlinksldjump"/>
            <a:extLst>
              <a:ext uri="{FF2B5EF4-FFF2-40B4-BE49-F238E27FC236}">
                <a16:creationId xmlns:a16="http://schemas.microsoft.com/office/drawing/2014/main" id="{BACE7324-26D0-42D3-82CF-062044A245A7}"/>
              </a:ext>
            </a:extLst>
          </p:cNvPr>
          <p:cNvSpPr/>
          <p:nvPr/>
        </p:nvSpPr>
        <p:spPr>
          <a:xfrm>
            <a:off x="9384310" y="823197"/>
            <a:ext cx="128979" cy="128979"/>
          </a:xfrm>
          <a:prstGeom prst="ellipse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3" name="Oval 32">
            <a:hlinkClick r:id="rId10" action="ppaction://hlinksldjump"/>
            <a:extLst>
              <a:ext uri="{FF2B5EF4-FFF2-40B4-BE49-F238E27FC236}">
                <a16:creationId xmlns:a16="http://schemas.microsoft.com/office/drawing/2014/main" id="{B3C3BA43-2798-419B-83C9-73E52BF56C2E}"/>
              </a:ext>
            </a:extLst>
          </p:cNvPr>
          <p:cNvSpPr/>
          <p:nvPr/>
        </p:nvSpPr>
        <p:spPr>
          <a:xfrm>
            <a:off x="9384310" y="1402303"/>
            <a:ext cx="128979" cy="128979"/>
          </a:xfrm>
          <a:prstGeom prst="ellipse">
            <a:avLst/>
          </a:prstGeom>
          <a:solidFill>
            <a:srgbClr val="1C356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4" name="Oval 33">
            <a:hlinkClick r:id="rId11" action="ppaction://hlinksldjump"/>
            <a:extLst>
              <a:ext uri="{FF2B5EF4-FFF2-40B4-BE49-F238E27FC236}">
                <a16:creationId xmlns:a16="http://schemas.microsoft.com/office/drawing/2014/main" id="{03EA4092-2D9D-44A6-AC23-A3EAD7B26972}"/>
              </a:ext>
            </a:extLst>
          </p:cNvPr>
          <p:cNvSpPr/>
          <p:nvPr/>
        </p:nvSpPr>
        <p:spPr>
          <a:xfrm>
            <a:off x="9384310" y="2563074"/>
            <a:ext cx="128979" cy="128979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5" name="Oval 34">
            <a:hlinkClick r:id="rId12" action="ppaction://hlinksldjump"/>
            <a:extLst>
              <a:ext uri="{FF2B5EF4-FFF2-40B4-BE49-F238E27FC236}">
                <a16:creationId xmlns:a16="http://schemas.microsoft.com/office/drawing/2014/main" id="{14281568-77D7-4EC2-A89F-541D898AF241}"/>
              </a:ext>
            </a:extLst>
          </p:cNvPr>
          <p:cNvSpPr/>
          <p:nvPr/>
        </p:nvSpPr>
        <p:spPr>
          <a:xfrm>
            <a:off x="9384310" y="4302666"/>
            <a:ext cx="128979" cy="128979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hlinkClick r:id="rId13" action="ppaction://hlinksldjump"/>
            <a:extLst>
              <a:ext uri="{FF2B5EF4-FFF2-40B4-BE49-F238E27FC236}">
                <a16:creationId xmlns:a16="http://schemas.microsoft.com/office/drawing/2014/main" id="{781E66C7-8EC8-4457-AD93-F91BC76AC13C}"/>
              </a:ext>
            </a:extLst>
          </p:cNvPr>
          <p:cNvSpPr/>
          <p:nvPr/>
        </p:nvSpPr>
        <p:spPr>
          <a:xfrm>
            <a:off x="9384310" y="3720774"/>
            <a:ext cx="128979" cy="128979"/>
          </a:xfrm>
          <a:prstGeom prst="ellipse">
            <a:avLst/>
          </a:prstGeom>
          <a:solidFill>
            <a:srgbClr val="6AB24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hlinkClick r:id="rId14" action="ppaction://hlinksldjump"/>
            <a:extLst>
              <a:ext uri="{FF2B5EF4-FFF2-40B4-BE49-F238E27FC236}">
                <a16:creationId xmlns:a16="http://schemas.microsoft.com/office/drawing/2014/main" id="{6F99AE8B-DC70-466E-9A2D-86A6DFC01589}"/>
              </a:ext>
            </a:extLst>
          </p:cNvPr>
          <p:cNvSpPr/>
          <p:nvPr/>
        </p:nvSpPr>
        <p:spPr>
          <a:xfrm>
            <a:off x="9384310" y="3144004"/>
            <a:ext cx="128979" cy="128979"/>
          </a:xfrm>
          <a:prstGeom prst="ellipse">
            <a:avLst/>
          </a:prstGeom>
          <a:solidFill>
            <a:srgbClr val="03884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hlinkClick r:id="rId15" action="ppaction://hlinksldjump"/>
            <a:extLst>
              <a:ext uri="{FF2B5EF4-FFF2-40B4-BE49-F238E27FC236}">
                <a16:creationId xmlns:a16="http://schemas.microsoft.com/office/drawing/2014/main" id="{F84E7514-5222-467D-AA6F-666B3EF2E590}"/>
              </a:ext>
            </a:extLst>
          </p:cNvPr>
          <p:cNvSpPr/>
          <p:nvPr/>
        </p:nvSpPr>
        <p:spPr>
          <a:xfrm>
            <a:off x="9384310" y="4881778"/>
            <a:ext cx="128979" cy="128979"/>
          </a:xfrm>
          <a:prstGeom prst="ellipse">
            <a:avLst/>
          </a:prstGeom>
          <a:solidFill>
            <a:srgbClr val="F195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hlinkClick r:id="rId16" action="ppaction://hlinksldjump"/>
            <a:extLst>
              <a:ext uri="{FF2B5EF4-FFF2-40B4-BE49-F238E27FC236}">
                <a16:creationId xmlns:a16="http://schemas.microsoft.com/office/drawing/2014/main" id="{53D8E1ED-7802-4AA3-A943-2F90C13A15F5}"/>
              </a:ext>
            </a:extLst>
          </p:cNvPr>
          <p:cNvSpPr/>
          <p:nvPr/>
        </p:nvSpPr>
        <p:spPr>
          <a:xfrm>
            <a:off x="9384310" y="5463066"/>
            <a:ext cx="128979" cy="128979"/>
          </a:xfrm>
          <a:prstGeom prst="ellipse">
            <a:avLst/>
          </a:prstGeom>
          <a:solidFill>
            <a:srgbClr val="F8A92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Slide Number Placeholder 1">
            <a:extLst>
              <a:ext uri="{FF2B5EF4-FFF2-40B4-BE49-F238E27FC236}">
                <a16:creationId xmlns:a16="http://schemas.microsoft.com/office/drawing/2014/main" id="{66216124-C3A8-4B84-8AE7-4A9EFFA70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6186836"/>
            <a:ext cx="473280" cy="365125"/>
          </a:xfrm>
        </p:spPr>
        <p:txBody>
          <a:bodyPr/>
          <a:lstStyle/>
          <a:p>
            <a:fld id="{CE97AC88-B9C7-4AEF-9990-0777AFA0136D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9250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B2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C4FE38E-0328-A7F5-C44E-DB42FEEEEA80}"/>
              </a:ext>
            </a:extLst>
          </p:cNvPr>
          <p:cNvSpPr/>
          <p:nvPr/>
        </p:nvSpPr>
        <p:spPr>
          <a:xfrm>
            <a:off x="3311980" y="4296903"/>
            <a:ext cx="5908210" cy="540000"/>
          </a:xfrm>
          <a:prstGeom prst="roundRect">
            <a:avLst>
              <a:gd name="adj" fmla="val 12471"/>
            </a:avLst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Falta de envolvimento e colaboração efetivos com as comunidades, o setor privado </a:t>
            </a:r>
            <a:br>
              <a:rPr lang="en-GB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outras partes interessadas importantes, como o governo de nível superior.</a:t>
            </a:r>
            <a:endParaRPr lang="en-GB" sz="1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985362-A45A-27E9-762F-8DCE05D89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583248"/>
            <a:ext cx="4576761" cy="624340"/>
          </a:xfrm>
        </p:spPr>
        <p:txBody>
          <a:bodyPr/>
          <a:lstStyle/>
          <a:p>
            <a:r>
              <a:rPr lang="en-GB" dirty="0" err="1">
                <a:solidFill>
                  <a:schemeClr val="bg1"/>
                </a:solidFill>
              </a:rPr>
              <a:t>Tipos</a:t>
            </a:r>
            <a:r>
              <a:rPr lang="en-GB" dirty="0">
                <a:solidFill>
                  <a:schemeClr val="bg1"/>
                </a:solidFill>
              </a:rPr>
              <a:t> de </a:t>
            </a:r>
            <a:r>
              <a:rPr lang="en-GB" dirty="0" err="1">
                <a:solidFill>
                  <a:schemeClr val="bg1"/>
                </a:solidFill>
              </a:rPr>
              <a:t>obstáculos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976611-22C2-9349-48BB-9D02159D1E2F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bg1"/>
                </a:solidFill>
              </a:rPr>
              <a:t>Módulo</a:t>
            </a:r>
            <a:r>
              <a:rPr lang="en-GB" dirty="0">
                <a:solidFill>
                  <a:schemeClr val="bg1"/>
                </a:solidFill>
              </a:rPr>
              <a:t> 5 - </a:t>
            </a:r>
            <a:r>
              <a:rPr lang="en-GB" dirty="0" err="1">
                <a:solidFill>
                  <a:schemeClr val="bg1"/>
                </a:solidFill>
              </a:rPr>
              <a:t>Entendendo</a:t>
            </a:r>
            <a:r>
              <a:rPr lang="en-GB" dirty="0">
                <a:solidFill>
                  <a:schemeClr val="bg1"/>
                </a:solidFill>
              </a:rPr>
              <a:t> os </a:t>
            </a:r>
            <a:r>
              <a:rPr lang="en-GB" dirty="0" err="1">
                <a:solidFill>
                  <a:schemeClr val="bg1"/>
                </a:solidFill>
              </a:rPr>
              <a:t>obstáculos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locais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5BC614A-6D18-E47E-6F26-2440451A1857}"/>
              </a:ext>
            </a:extLst>
          </p:cNvPr>
          <p:cNvSpPr/>
          <p:nvPr/>
        </p:nvSpPr>
        <p:spPr>
          <a:xfrm>
            <a:off x="685805" y="1678154"/>
            <a:ext cx="2626180" cy="540000"/>
          </a:xfrm>
          <a:prstGeom prst="roundRect">
            <a:avLst>
              <a:gd name="adj" fmla="val 12471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>
                <a:solidFill>
                  <a:schemeClr val="bg1"/>
                </a:solidFill>
              </a:rPr>
              <a:t>Finanças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96CCEC9-B33F-F836-A4C1-006EE400BA83}"/>
              </a:ext>
            </a:extLst>
          </p:cNvPr>
          <p:cNvSpPr/>
          <p:nvPr/>
        </p:nvSpPr>
        <p:spPr>
          <a:xfrm>
            <a:off x="685804" y="2332824"/>
            <a:ext cx="2626180" cy="540000"/>
          </a:xfrm>
          <a:prstGeom prst="roundRect">
            <a:avLst>
              <a:gd name="adj" fmla="val 1247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>
                <a:solidFill>
                  <a:schemeClr val="bg1"/>
                </a:solidFill>
              </a:rPr>
              <a:t>Capacidade e estrutura institucional 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DA9EE77-5870-C92D-3A39-C77D48363C10}"/>
              </a:ext>
            </a:extLst>
          </p:cNvPr>
          <p:cNvSpPr/>
          <p:nvPr/>
        </p:nvSpPr>
        <p:spPr>
          <a:xfrm>
            <a:off x="685803" y="2987494"/>
            <a:ext cx="2626180" cy="540000"/>
          </a:xfrm>
          <a:prstGeom prst="roundRect">
            <a:avLst>
              <a:gd name="adj" fmla="val 12471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>
                <a:solidFill>
                  <a:schemeClr val="bg1"/>
                </a:solidFill>
              </a:rPr>
              <a:t>Contexto físico e humano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C0EE2CD-2F1C-A264-8C31-B981E42B34C4}"/>
              </a:ext>
            </a:extLst>
          </p:cNvPr>
          <p:cNvSpPr/>
          <p:nvPr/>
        </p:nvSpPr>
        <p:spPr>
          <a:xfrm>
            <a:off x="685802" y="3642164"/>
            <a:ext cx="2626180" cy="540000"/>
          </a:xfrm>
          <a:prstGeom prst="roundRect">
            <a:avLst>
              <a:gd name="adj" fmla="val 12471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>
                <a:solidFill>
                  <a:schemeClr val="bg1"/>
                </a:solidFill>
              </a:rPr>
              <a:t>Panorama da política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414DCBF-6761-BFB8-9CF4-9498ED14A255}"/>
              </a:ext>
            </a:extLst>
          </p:cNvPr>
          <p:cNvSpPr/>
          <p:nvPr/>
        </p:nvSpPr>
        <p:spPr>
          <a:xfrm>
            <a:off x="685801" y="4296834"/>
            <a:ext cx="2626180" cy="540000"/>
          </a:xfrm>
          <a:prstGeom prst="roundRect">
            <a:avLst>
              <a:gd name="adj" fmla="val 12471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>
                <a:solidFill>
                  <a:schemeClr val="bg1"/>
                </a:solidFill>
              </a:rPr>
              <a:t>Engajamento e colaboração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3023647-EF98-EB79-09AA-A80353BB7A97}"/>
              </a:ext>
            </a:extLst>
          </p:cNvPr>
          <p:cNvSpPr/>
          <p:nvPr/>
        </p:nvSpPr>
        <p:spPr>
          <a:xfrm>
            <a:off x="685801" y="4951504"/>
            <a:ext cx="2626180" cy="540000"/>
          </a:xfrm>
          <a:prstGeom prst="roundRect">
            <a:avLst>
              <a:gd name="adj" fmla="val 12471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>
                <a:solidFill>
                  <a:schemeClr val="bg1"/>
                </a:solidFill>
              </a:rPr>
              <a:t>Dados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F36F0A9-CCEA-661A-C73C-D22793E0EA10}"/>
              </a:ext>
            </a:extLst>
          </p:cNvPr>
          <p:cNvSpPr/>
          <p:nvPr/>
        </p:nvSpPr>
        <p:spPr>
          <a:xfrm>
            <a:off x="685800" y="5606172"/>
            <a:ext cx="2626180" cy="540000"/>
          </a:xfrm>
          <a:prstGeom prst="roundRect">
            <a:avLst>
              <a:gd name="adj" fmla="val 12471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>
                <a:solidFill>
                  <a:schemeClr val="bg1"/>
                </a:solidFill>
              </a:rPr>
              <a:t>Política e liderança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B34FBE9-998D-6ED8-3C33-C08FD0CED899}"/>
              </a:ext>
            </a:extLst>
          </p:cNvPr>
          <p:cNvSpPr/>
          <p:nvPr/>
        </p:nvSpPr>
        <p:spPr>
          <a:xfrm>
            <a:off x="3311980" y="1678363"/>
            <a:ext cx="5908210" cy="540000"/>
          </a:xfrm>
          <a:prstGeom prst="roundRect">
            <a:avLst>
              <a:gd name="adj" fmla="val 12471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Obstáculos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relacionadas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acesso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fundos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financiamentos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fontes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públicas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privadas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de IFIs </a:t>
            </a:r>
            <a:b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o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desenvolvimento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a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implantação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esquemas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acesso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energia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5D02A6B-CA70-EBA5-03A0-BD3E0D146A6F}"/>
              </a:ext>
            </a:extLst>
          </p:cNvPr>
          <p:cNvSpPr/>
          <p:nvPr/>
        </p:nvSpPr>
        <p:spPr>
          <a:xfrm>
            <a:off x="3311980" y="2332998"/>
            <a:ext cx="5908210" cy="540000"/>
          </a:xfrm>
          <a:prstGeom prst="roundRect">
            <a:avLst>
              <a:gd name="adj" fmla="val 12471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Desafios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relacionados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capacidade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limitada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fornecer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suporte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políticas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serviços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comerciais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desenvolver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gerenciar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esquemas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acesso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energia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bem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obstáculos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criados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distribuição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devolução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poderes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relevantes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entre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diferentes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níveis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governo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74E51E8-3217-0B47-9994-A10FD05FFE42}"/>
              </a:ext>
            </a:extLst>
          </p:cNvPr>
          <p:cNvSpPr/>
          <p:nvPr/>
        </p:nvSpPr>
        <p:spPr>
          <a:xfrm>
            <a:off x="3311980" y="2987633"/>
            <a:ext cx="5908210" cy="540000"/>
          </a:xfrm>
          <a:prstGeom prst="roundRect">
            <a:avLst>
              <a:gd name="adj" fmla="val 12471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Desafios relacionados à localização geográfica e às características demográficas de uma cidade ou comunidade que podem afetar a viabilidade de esquemas para melhorar o acesso à energia, incluindo o planejamento histórico do uso da terra.</a:t>
            </a:r>
            <a:endParaRPr lang="en-GB" sz="1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AA7301CE-FA77-D060-D78C-F86145098B67}"/>
              </a:ext>
            </a:extLst>
          </p:cNvPr>
          <p:cNvSpPr/>
          <p:nvPr/>
        </p:nvSpPr>
        <p:spPr>
          <a:xfrm>
            <a:off x="3311980" y="3642268"/>
            <a:ext cx="5908210" cy="540000"/>
          </a:xfrm>
          <a:prstGeom prst="roundRect">
            <a:avLst>
              <a:gd name="adj" fmla="val 12471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políticas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regulamentações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criam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obstáculos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a entrada no mercado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criam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um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ambiente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político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favorável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acesso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energia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limitando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capacidade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dos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projetos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energia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pequena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escala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estabelecer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esquemas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economicamente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viáveis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4308E8C-C0D9-51B9-03E2-14DF01C152E2}"/>
              </a:ext>
            </a:extLst>
          </p:cNvPr>
          <p:cNvSpPr/>
          <p:nvPr/>
        </p:nvSpPr>
        <p:spPr>
          <a:xfrm>
            <a:off x="3311980" y="4951538"/>
            <a:ext cx="5908210" cy="540000"/>
          </a:xfrm>
          <a:prstGeom prst="roundRect">
            <a:avLst>
              <a:gd name="adj" fmla="val 12471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Desafios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relacionados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capacidade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um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governo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local de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acessar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informações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adquirir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necessário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tomar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decisões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eficazes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85B0E19-7142-6D22-8E7D-322009820D1A}"/>
              </a:ext>
            </a:extLst>
          </p:cNvPr>
          <p:cNvSpPr/>
          <p:nvPr/>
        </p:nvSpPr>
        <p:spPr>
          <a:xfrm>
            <a:off x="3312322" y="5606172"/>
            <a:ext cx="5903661" cy="540000"/>
          </a:xfrm>
          <a:prstGeom prst="roundRect">
            <a:avLst>
              <a:gd name="adj" fmla="val 12471"/>
            </a:avLst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Desafios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relacionados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ideologias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prioridades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políticas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predominantes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tipologias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governança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força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liderança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dos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principais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atores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8279D7-6166-5EEE-F3E6-61A69E073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t>72</a:t>
            </a:fld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F90EADA-97F2-426F-8702-09404447E2B1}"/>
              </a:ext>
            </a:extLst>
          </p:cNvPr>
          <p:cNvGrpSpPr/>
          <p:nvPr/>
        </p:nvGrpSpPr>
        <p:grpSpPr>
          <a:xfrm>
            <a:off x="9573110" y="3654247"/>
            <a:ext cx="146522" cy="280390"/>
            <a:chOff x="5545138" y="625475"/>
            <a:chExt cx="1489075" cy="2849563"/>
          </a:xfrm>
        </p:grpSpPr>
        <p:sp>
          <p:nvSpPr>
            <p:cNvPr id="35" name="Freeform 117">
              <a:extLst>
                <a:ext uri="{FF2B5EF4-FFF2-40B4-BE49-F238E27FC236}">
                  <a16:creationId xmlns:a16="http://schemas.microsoft.com/office/drawing/2014/main" id="{72232342-4765-4BC5-93BF-34C857B2B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625475"/>
              <a:ext cx="1243013" cy="1697038"/>
            </a:xfrm>
            <a:custGeom>
              <a:avLst/>
              <a:gdLst>
                <a:gd name="T0" fmla="*/ 2278 w 4249"/>
                <a:gd name="T1" fmla="*/ 5744 h 5744"/>
                <a:gd name="T2" fmla="*/ 0 w 4249"/>
                <a:gd name="T3" fmla="*/ 5744 h 5744"/>
                <a:gd name="T4" fmla="*/ 4249 w 4249"/>
                <a:gd name="T5" fmla="*/ 0 h 5744"/>
                <a:gd name="T6" fmla="*/ 2603 w 4249"/>
                <a:gd name="T7" fmla="*/ 4796 h 5744"/>
                <a:gd name="T8" fmla="*/ 2278 w 4249"/>
                <a:gd name="T9" fmla="*/ 5744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2278" y="5744"/>
                  </a:moveTo>
                  <a:lnTo>
                    <a:pt x="0" y="5744"/>
                  </a:lnTo>
                  <a:lnTo>
                    <a:pt x="4249" y="0"/>
                  </a:lnTo>
                  <a:lnTo>
                    <a:pt x="2603" y="4796"/>
                  </a:lnTo>
                  <a:lnTo>
                    <a:pt x="2278" y="5744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20">
              <a:extLst>
                <a:ext uri="{FF2B5EF4-FFF2-40B4-BE49-F238E27FC236}">
                  <a16:creationId xmlns:a16="http://schemas.microsoft.com/office/drawing/2014/main" id="{6DA7EBBD-A9FB-4A82-8839-BB020486E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1779588"/>
              <a:ext cx="1243013" cy="1695450"/>
            </a:xfrm>
            <a:custGeom>
              <a:avLst/>
              <a:gdLst>
                <a:gd name="T0" fmla="*/ 1972 w 4249"/>
                <a:gd name="T1" fmla="*/ 0 h 5744"/>
                <a:gd name="T2" fmla="*/ 4249 w 4249"/>
                <a:gd name="T3" fmla="*/ 0 h 5744"/>
                <a:gd name="T4" fmla="*/ 0 w 4249"/>
                <a:gd name="T5" fmla="*/ 5744 h 5744"/>
                <a:gd name="T6" fmla="*/ 1646 w 4249"/>
                <a:gd name="T7" fmla="*/ 948 h 5744"/>
                <a:gd name="T8" fmla="*/ 1972 w 4249"/>
                <a:gd name="T9" fmla="*/ 0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1972" y="0"/>
                  </a:moveTo>
                  <a:lnTo>
                    <a:pt x="4249" y="0"/>
                  </a:lnTo>
                  <a:lnTo>
                    <a:pt x="0" y="5744"/>
                  </a:lnTo>
                  <a:lnTo>
                    <a:pt x="1646" y="948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7" name="Oval 36">
            <a:hlinkClick r:id="rId3" action="ppaction://hlinksldjump"/>
            <a:extLst>
              <a:ext uri="{FF2B5EF4-FFF2-40B4-BE49-F238E27FC236}">
                <a16:creationId xmlns:a16="http://schemas.microsoft.com/office/drawing/2014/main" id="{16D8FC6B-25B2-46AC-89AD-93FEB4AE817D}"/>
              </a:ext>
            </a:extLst>
          </p:cNvPr>
          <p:cNvSpPr/>
          <p:nvPr/>
        </p:nvSpPr>
        <p:spPr>
          <a:xfrm>
            <a:off x="9384310" y="820816"/>
            <a:ext cx="128979" cy="12897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39" name="Oval 38">
            <a:hlinkClick r:id="rId4" action="ppaction://hlinksldjump"/>
            <a:extLst>
              <a:ext uri="{FF2B5EF4-FFF2-40B4-BE49-F238E27FC236}">
                <a16:creationId xmlns:a16="http://schemas.microsoft.com/office/drawing/2014/main" id="{CF9AE6A9-6E6C-40E3-8733-0706E323BE9B}"/>
              </a:ext>
            </a:extLst>
          </p:cNvPr>
          <p:cNvSpPr/>
          <p:nvPr/>
        </p:nvSpPr>
        <p:spPr>
          <a:xfrm>
            <a:off x="9384310" y="1983052"/>
            <a:ext cx="128979" cy="128979"/>
          </a:xfrm>
          <a:prstGeom prst="ellipse">
            <a:avLst/>
          </a:prstGeom>
          <a:solidFill>
            <a:srgbClr val="008CB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40" name="Oval 39">
            <a:hlinkClick r:id="rId3" action="ppaction://hlinksldjump"/>
            <a:extLst>
              <a:ext uri="{FF2B5EF4-FFF2-40B4-BE49-F238E27FC236}">
                <a16:creationId xmlns:a16="http://schemas.microsoft.com/office/drawing/2014/main" id="{CB5B0249-B79A-4937-B1B2-7FDBCCB6747C}"/>
              </a:ext>
            </a:extLst>
          </p:cNvPr>
          <p:cNvSpPr/>
          <p:nvPr/>
        </p:nvSpPr>
        <p:spPr>
          <a:xfrm>
            <a:off x="9384310" y="823197"/>
            <a:ext cx="128979" cy="128979"/>
          </a:xfrm>
          <a:prstGeom prst="ellipse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41" name="Oval 40">
            <a:hlinkClick r:id="rId5" action="ppaction://hlinksldjump"/>
            <a:extLst>
              <a:ext uri="{FF2B5EF4-FFF2-40B4-BE49-F238E27FC236}">
                <a16:creationId xmlns:a16="http://schemas.microsoft.com/office/drawing/2014/main" id="{57D5B9B5-AB93-42BF-AF95-D9069E7D1008}"/>
              </a:ext>
            </a:extLst>
          </p:cNvPr>
          <p:cNvSpPr/>
          <p:nvPr/>
        </p:nvSpPr>
        <p:spPr>
          <a:xfrm>
            <a:off x="9384310" y="1402303"/>
            <a:ext cx="128979" cy="128979"/>
          </a:xfrm>
          <a:prstGeom prst="ellipse">
            <a:avLst/>
          </a:prstGeom>
          <a:solidFill>
            <a:srgbClr val="1C356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42" name="Oval 41">
            <a:hlinkClick r:id="rId6" action="ppaction://hlinksldjump"/>
            <a:extLst>
              <a:ext uri="{FF2B5EF4-FFF2-40B4-BE49-F238E27FC236}">
                <a16:creationId xmlns:a16="http://schemas.microsoft.com/office/drawing/2014/main" id="{E03963A4-647C-487D-8702-43FB5D39A184}"/>
              </a:ext>
            </a:extLst>
          </p:cNvPr>
          <p:cNvSpPr/>
          <p:nvPr/>
        </p:nvSpPr>
        <p:spPr>
          <a:xfrm>
            <a:off x="9384310" y="2563074"/>
            <a:ext cx="128979" cy="128979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43" name="Oval 42">
            <a:hlinkClick r:id="rId7" action="ppaction://hlinksldjump"/>
            <a:extLst>
              <a:ext uri="{FF2B5EF4-FFF2-40B4-BE49-F238E27FC236}">
                <a16:creationId xmlns:a16="http://schemas.microsoft.com/office/drawing/2014/main" id="{22176DAD-9F82-4DD2-898C-2EA85657F3CC}"/>
              </a:ext>
            </a:extLst>
          </p:cNvPr>
          <p:cNvSpPr/>
          <p:nvPr/>
        </p:nvSpPr>
        <p:spPr>
          <a:xfrm>
            <a:off x="9384310" y="4302666"/>
            <a:ext cx="128979" cy="128979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hlinkClick r:id="rId8" action="ppaction://hlinksldjump"/>
            <a:extLst>
              <a:ext uri="{FF2B5EF4-FFF2-40B4-BE49-F238E27FC236}">
                <a16:creationId xmlns:a16="http://schemas.microsoft.com/office/drawing/2014/main" id="{11E2BEE2-421F-474F-ACAD-3D0BE3211717}"/>
              </a:ext>
            </a:extLst>
          </p:cNvPr>
          <p:cNvSpPr/>
          <p:nvPr/>
        </p:nvSpPr>
        <p:spPr>
          <a:xfrm>
            <a:off x="9384310" y="3720774"/>
            <a:ext cx="128979" cy="128979"/>
          </a:xfrm>
          <a:prstGeom prst="ellipse">
            <a:avLst/>
          </a:prstGeom>
          <a:solidFill>
            <a:srgbClr val="6AB24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hlinkClick r:id="rId9" action="ppaction://hlinksldjump"/>
            <a:extLst>
              <a:ext uri="{FF2B5EF4-FFF2-40B4-BE49-F238E27FC236}">
                <a16:creationId xmlns:a16="http://schemas.microsoft.com/office/drawing/2014/main" id="{C62D385C-3EFE-4816-A896-9324DEF1AF9F}"/>
              </a:ext>
            </a:extLst>
          </p:cNvPr>
          <p:cNvSpPr/>
          <p:nvPr/>
        </p:nvSpPr>
        <p:spPr>
          <a:xfrm>
            <a:off x="9384310" y="3144004"/>
            <a:ext cx="128979" cy="128979"/>
          </a:xfrm>
          <a:prstGeom prst="ellipse">
            <a:avLst/>
          </a:prstGeom>
          <a:solidFill>
            <a:srgbClr val="03884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hlinkClick r:id="rId10" action="ppaction://hlinksldjump"/>
            <a:extLst>
              <a:ext uri="{FF2B5EF4-FFF2-40B4-BE49-F238E27FC236}">
                <a16:creationId xmlns:a16="http://schemas.microsoft.com/office/drawing/2014/main" id="{4A365BA5-9208-4436-A414-A77C5C57E879}"/>
              </a:ext>
            </a:extLst>
          </p:cNvPr>
          <p:cNvSpPr/>
          <p:nvPr/>
        </p:nvSpPr>
        <p:spPr>
          <a:xfrm>
            <a:off x="9384310" y="4881778"/>
            <a:ext cx="128979" cy="128979"/>
          </a:xfrm>
          <a:prstGeom prst="ellipse">
            <a:avLst/>
          </a:prstGeom>
          <a:solidFill>
            <a:srgbClr val="F195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hlinkClick r:id="rId11" action="ppaction://hlinksldjump"/>
            <a:extLst>
              <a:ext uri="{FF2B5EF4-FFF2-40B4-BE49-F238E27FC236}">
                <a16:creationId xmlns:a16="http://schemas.microsoft.com/office/drawing/2014/main" id="{A99F146D-AA05-49A4-902B-E58E74FFBD72}"/>
              </a:ext>
            </a:extLst>
          </p:cNvPr>
          <p:cNvSpPr/>
          <p:nvPr/>
        </p:nvSpPr>
        <p:spPr>
          <a:xfrm>
            <a:off x="9384310" y="5463066"/>
            <a:ext cx="128979" cy="128979"/>
          </a:xfrm>
          <a:prstGeom prst="ellipse">
            <a:avLst/>
          </a:prstGeom>
          <a:solidFill>
            <a:srgbClr val="F8A92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28745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5B9A53-1485-DB50-EBFC-F595244A0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Essa ferramenta o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orientará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a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identificar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os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obstáculos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ao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EAP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em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seu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contexto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local,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reconhecer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as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relações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e a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interconexão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entre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estes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obstáculos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e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observar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outros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problemas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relacionados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em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seu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contexto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Compreender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os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seus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obstáculos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é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importante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para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selecionar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as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intervenções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adequadas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e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implementá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-las de forma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eficaz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. Em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contraste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com as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histórias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de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experiências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locais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no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Módulo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1,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estas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são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sobre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os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desafios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em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seu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trabalho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diário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como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funcionários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do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governo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local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na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implementação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de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políticas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e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soluções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para lidar com o EAP. </a:t>
            </a:r>
            <a:endParaRPr lang="en-GB" sz="1200" b="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Se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você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concluiu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os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módulos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anteriores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, é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útil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refletir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sobre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o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primeiro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módulo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para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revisitar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as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histórias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que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encontrou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e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entender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por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que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essas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histórias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estão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presentes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e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quais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são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os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obstáculos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que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criam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essas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histórias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. </a:t>
            </a:r>
            <a:endParaRPr lang="en-GB" sz="1200" b="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18DD01-7517-9640-D709-1DBF20305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>
                <a:solidFill>
                  <a:srgbClr val="6AB24D"/>
                </a:solidFill>
              </a:rPr>
              <a:t>Identificação</a:t>
            </a:r>
            <a:r>
              <a:rPr lang="en-GB" dirty="0">
                <a:solidFill>
                  <a:srgbClr val="6AB24D"/>
                </a:solidFill>
              </a:rPr>
              <a:t> dos </a:t>
            </a:r>
            <a:r>
              <a:rPr lang="en-GB" dirty="0" err="1">
                <a:solidFill>
                  <a:srgbClr val="6AB24D"/>
                </a:solidFill>
              </a:rPr>
              <a:t>seus</a:t>
            </a:r>
            <a:r>
              <a:rPr lang="en-GB" dirty="0">
                <a:solidFill>
                  <a:srgbClr val="6AB24D"/>
                </a:solidFill>
              </a:rPr>
              <a:t> </a:t>
            </a:r>
            <a:r>
              <a:rPr lang="en-GB" dirty="0" err="1">
                <a:solidFill>
                  <a:srgbClr val="6AB24D"/>
                </a:solidFill>
              </a:rPr>
              <a:t>obstáculos</a:t>
            </a:r>
            <a:endParaRPr lang="en-GB" b="0" dirty="0">
              <a:solidFill>
                <a:srgbClr val="6AB24D"/>
              </a:solidFill>
            </a:endParaRP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B71EB549-41B9-6286-B0BB-DE8DC238B82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GB" sz="1200" dirty="0" err="1">
                <a:solidFill>
                  <a:schemeClr val="accent3"/>
                </a:solidFill>
              </a:rPr>
              <a:t>Quando</a:t>
            </a:r>
            <a:r>
              <a:rPr lang="en-GB" sz="1200" dirty="0">
                <a:solidFill>
                  <a:schemeClr val="accent3"/>
                </a:solidFill>
              </a:rPr>
              <a:t> usar </a:t>
            </a:r>
            <a:r>
              <a:rPr lang="en-GB" sz="1200" dirty="0" err="1">
                <a:solidFill>
                  <a:schemeClr val="accent3"/>
                </a:solidFill>
              </a:rPr>
              <a:t>essa</a:t>
            </a:r>
            <a:r>
              <a:rPr lang="en-GB" sz="1200" dirty="0">
                <a:solidFill>
                  <a:schemeClr val="accent3"/>
                </a:solidFill>
              </a:rPr>
              <a:t> ferramenta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b="0" dirty="0" err="1">
                <a:solidFill>
                  <a:schemeClr val="tx1"/>
                </a:solidFill>
              </a:rPr>
              <a:t>Você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pode</a:t>
            </a:r>
            <a:r>
              <a:rPr lang="en-GB" sz="1200" b="0" dirty="0">
                <a:solidFill>
                  <a:schemeClr val="tx1"/>
                </a:solidFill>
              </a:rPr>
              <a:t> usar </a:t>
            </a:r>
            <a:r>
              <a:rPr lang="en-GB" sz="1200" b="0" dirty="0" err="1">
                <a:solidFill>
                  <a:schemeClr val="tx1"/>
                </a:solidFill>
              </a:rPr>
              <a:t>essa</a:t>
            </a:r>
            <a:r>
              <a:rPr lang="en-GB" sz="1200" b="0" dirty="0">
                <a:solidFill>
                  <a:schemeClr val="tx1"/>
                </a:solidFill>
              </a:rPr>
              <a:t> ferramenta </a:t>
            </a:r>
            <a:r>
              <a:rPr lang="en-GB" sz="1200" b="0" dirty="0" err="1">
                <a:solidFill>
                  <a:schemeClr val="tx1"/>
                </a:solidFill>
              </a:rPr>
              <a:t>quando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entender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como</a:t>
            </a:r>
            <a:r>
              <a:rPr lang="en-GB" sz="1200" b="0" dirty="0">
                <a:solidFill>
                  <a:schemeClr val="tx1"/>
                </a:solidFill>
              </a:rPr>
              <a:t> é o EAP </a:t>
            </a:r>
            <a:r>
              <a:rPr lang="en-GB" sz="1200" b="0" dirty="0" err="1">
                <a:solidFill>
                  <a:schemeClr val="tx1"/>
                </a:solidFill>
              </a:rPr>
              <a:t>em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seu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contexto</a:t>
            </a:r>
            <a:r>
              <a:rPr lang="en-GB" sz="1200" b="0" dirty="0">
                <a:solidFill>
                  <a:schemeClr val="tx1"/>
                </a:solidFill>
              </a:rPr>
              <a:t> e </a:t>
            </a:r>
            <a:r>
              <a:rPr lang="en-GB" sz="1200" b="0" dirty="0" err="1">
                <a:solidFill>
                  <a:schemeClr val="tx1"/>
                </a:solidFill>
              </a:rPr>
              <a:t>estiver</a:t>
            </a:r>
            <a:r>
              <a:rPr lang="en-GB" sz="1200" b="0" dirty="0">
                <a:solidFill>
                  <a:schemeClr val="tx1"/>
                </a:solidFill>
              </a:rPr>
              <a:t> pronto para </a:t>
            </a:r>
            <a:r>
              <a:rPr lang="en-GB" sz="1200" b="0" dirty="0" err="1">
                <a:solidFill>
                  <a:schemeClr val="tx1"/>
                </a:solidFill>
              </a:rPr>
              <a:t>identificar</a:t>
            </a:r>
            <a:r>
              <a:rPr lang="en-GB" sz="1200" b="0" dirty="0">
                <a:solidFill>
                  <a:schemeClr val="tx1"/>
                </a:solidFill>
              </a:rPr>
              <a:t> os </a:t>
            </a:r>
            <a:r>
              <a:rPr lang="en-GB" sz="1200" b="0" dirty="0" err="1">
                <a:solidFill>
                  <a:schemeClr val="tx1"/>
                </a:solidFill>
              </a:rPr>
              <a:t>obstáculos</a:t>
            </a:r>
            <a:r>
              <a:rPr lang="en-GB" sz="1200" b="0" dirty="0">
                <a:solidFill>
                  <a:schemeClr val="tx1"/>
                </a:solidFill>
              </a:rPr>
              <a:t> que </a:t>
            </a:r>
            <a:r>
              <a:rPr lang="en-GB" sz="1200" b="0" dirty="0" err="1">
                <a:solidFill>
                  <a:schemeClr val="tx1"/>
                </a:solidFill>
              </a:rPr>
              <a:t>enfrenta</a:t>
            </a:r>
            <a:r>
              <a:rPr lang="en-GB" sz="1200" b="0" dirty="0">
                <a:solidFill>
                  <a:schemeClr val="tx1"/>
                </a:solidFill>
              </a:rPr>
              <a:t>. </a:t>
            </a:r>
            <a:r>
              <a:rPr lang="en-GB" sz="1200" b="0" dirty="0" err="1">
                <a:solidFill>
                  <a:schemeClr val="tx1"/>
                </a:solidFill>
              </a:rPr>
              <a:t>Isso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deve</a:t>
            </a:r>
            <a:r>
              <a:rPr lang="en-GB" sz="1200" b="0" dirty="0">
                <a:solidFill>
                  <a:schemeClr val="tx1"/>
                </a:solidFill>
              </a:rPr>
              <a:t> se </a:t>
            </a:r>
            <a:r>
              <a:rPr lang="en-GB" sz="1200" b="0" dirty="0" err="1">
                <a:solidFill>
                  <a:schemeClr val="tx1"/>
                </a:solidFill>
              </a:rPr>
              <a:t>concentrar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mais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nos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obstáculos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em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seu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trabalho</a:t>
            </a:r>
            <a:r>
              <a:rPr lang="en-GB" sz="1200" b="0" dirty="0">
                <a:solidFill>
                  <a:schemeClr val="tx1"/>
                </a:solidFill>
              </a:rPr>
              <a:t> de EAP, </a:t>
            </a:r>
            <a:r>
              <a:rPr lang="en-GB" sz="1200" b="0" dirty="0" err="1">
                <a:solidFill>
                  <a:schemeClr val="tx1"/>
                </a:solidFill>
              </a:rPr>
              <a:t>em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vez</a:t>
            </a:r>
            <a:r>
              <a:rPr lang="en-GB" sz="1200" b="0" dirty="0">
                <a:solidFill>
                  <a:schemeClr val="tx1"/>
                </a:solidFill>
              </a:rPr>
              <a:t> de </a:t>
            </a:r>
            <a:r>
              <a:rPr lang="en-GB" sz="1200" b="0" dirty="0" err="1">
                <a:solidFill>
                  <a:schemeClr val="tx1"/>
                </a:solidFill>
              </a:rPr>
              <a:t>nos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obstáculos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ao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acesso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nas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comunidades</a:t>
            </a:r>
            <a:r>
              <a:rPr lang="en-GB" sz="1200" b="0" dirty="0">
                <a:solidFill>
                  <a:schemeClr val="tx1"/>
                </a:solidFill>
              </a:rPr>
              <a:t> com as </a:t>
            </a:r>
            <a:r>
              <a:rPr lang="en-GB" sz="1200" b="0" dirty="0" err="1">
                <a:solidFill>
                  <a:schemeClr val="tx1"/>
                </a:solidFill>
              </a:rPr>
              <a:t>quais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você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trabalha</a:t>
            </a:r>
            <a:r>
              <a:rPr lang="en-GB" sz="1200" b="0" dirty="0">
                <a:solidFill>
                  <a:schemeClr val="tx1"/>
                </a:solidFill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dirty="0" err="1">
                <a:solidFill>
                  <a:schemeClr val="accent3"/>
                </a:solidFill>
              </a:rPr>
              <a:t>Quem</a:t>
            </a:r>
            <a:r>
              <a:rPr lang="en-GB" sz="1200" dirty="0">
                <a:solidFill>
                  <a:schemeClr val="accent3"/>
                </a:solidFill>
              </a:rPr>
              <a:t> </a:t>
            </a:r>
            <a:r>
              <a:rPr lang="en-GB" sz="1200" dirty="0" err="1">
                <a:solidFill>
                  <a:schemeClr val="accent3"/>
                </a:solidFill>
              </a:rPr>
              <a:t>deve</a:t>
            </a:r>
            <a:r>
              <a:rPr lang="en-GB" sz="1200" dirty="0">
                <a:solidFill>
                  <a:schemeClr val="accent3"/>
                </a:solidFill>
              </a:rPr>
              <a:t> </a:t>
            </a:r>
            <a:r>
              <a:rPr lang="en-GB" sz="1200" dirty="0" err="1">
                <a:solidFill>
                  <a:schemeClr val="accent3"/>
                </a:solidFill>
              </a:rPr>
              <a:t>fazer</a:t>
            </a:r>
            <a:r>
              <a:rPr lang="en-GB" sz="1200" dirty="0">
                <a:solidFill>
                  <a:schemeClr val="accent3"/>
                </a:solidFill>
              </a:rPr>
              <a:t> </a:t>
            </a:r>
            <a:r>
              <a:rPr lang="en-GB" sz="1200" dirty="0" err="1">
                <a:solidFill>
                  <a:schemeClr val="accent3"/>
                </a:solidFill>
              </a:rPr>
              <a:t>parte</a:t>
            </a:r>
            <a:r>
              <a:rPr lang="en-GB" sz="1200" dirty="0">
                <a:solidFill>
                  <a:schemeClr val="accent3"/>
                </a:solidFill>
              </a:rPr>
              <a:t> da conversa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b="0" dirty="0" err="1">
                <a:solidFill>
                  <a:schemeClr val="tx1"/>
                </a:solidFill>
              </a:rPr>
              <a:t>Funcionários</a:t>
            </a:r>
            <a:r>
              <a:rPr lang="en-GB" sz="1200" b="0" dirty="0">
                <a:solidFill>
                  <a:schemeClr val="tx1"/>
                </a:solidFill>
              </a:rPr>
              <a:t> do </a:t>
            </a:r>
            <a:r>
              <a:rPr lang="en-GB" sz="1200" b="0" dirty="0" err="1">
                <a:solidFill>
                  <a:schemeClr val="tx1"/>
                </a:solidFill>
              </a:rPr>
              <a:t>governo</a:t>
            </a:r>
            <a:r>
              <a:rPr lang="en-GB" sz="1200" b="0" dirty="0">
                <a:solidFill>
                  <a:schemeClr val="tx1"/>
                </a:solidFill>
              </a:rPr>
              <a:t> local que </a:t>
            </a:r>
            <a:r>
              <a:rPr lang="en-GB" sz="1200" b="0" dirty="0" err="1">
                <a:solidFill>
                  <a:schemeClr val="tx1"/>
                </a:solidFill>
              </a:rPr>
              <a:t>tenham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uma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visão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geral</a:t>
            </a:r>
            <a:r>
              <a:rPr lang="en-GB" sz="1200" b="0" dirty="0">
                <a:solidFill>
                  <a:schemeClr val="tx1"/>
                </a:solidFill>
              </a:rPr>
              <a:t> do EAP no </a:t>
            </a:r>
            <a:r>
              <a:rPr lang="en-GB" sz="1200" b="0" dirty="0" err="1">
                <a:solidFill>
                  <a:schemeClr val="tx1"/>
                </a:solidFill>
              </a:rPr>
              <a:t>contexto</a:t>
            </a:r>
            <a:r>
              <a:rPr lang="en-GB" sz="1200" b="0" dirty="0">
                <a:solidFill>
                  <a:schemeClr val="tx1"/>
                </a:solidFill>
              </a:rPr>
              <a:t> de </a:t>
            </a:r>
            <a:r>
              <a:rPr lang="en-GB" sz="1200" b="0" dirty="0" err="1">
                <a:solidFill>
                  <a:schemeClr val="tx1"/>
                </a:solidFill>
              </a:rPr>
              <a:t>sua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cidade</a:t>
            </a:r>
            <a:r>
              <a:rPr lang="en-GB" sz="1200" b="0" dirty="0">
                <a:solidFill>
                  <a:schemeClr val="tx1"/>
                </a:solidFill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dirty="0" err="1">
                <a:solidFill>
                  <a:schemeClr val="accent3"/>
                </a:solidFill>
              </a:rPr>
              <a:t>Sugestão</a:t>
            </a:r>
            <a:r>
              <a:rPr lang="en-GB" sz="1200" dirty="0">
                <a:solidFill>
                  <a:schemeClr val="accent3"/>
                </a:solidFill>
              </a:rPr>
              <a:t> de </a:t>
            </a:r>
            <a:r>
              <a:rPr lang="en-GB" sz="1200" dirty="0" err="1">
                <a:solidFill>
                  <a:schemeClr val="accent3"/>
                </a:solidFill>
              </a:rPr>
              <a:t>configuração</a:t>
            </a:r>
            <a:r>
              <a:rPr lang="en-GB" sz="1200" dirty="0">
                <a:solidFill>
                  <a:schemeClr val="accent3"/>
                </a:solidFill>
              </a:rPr>
              <a:t> e </a:t>
            </a:r>
            <a:r>
              <a:rPr lang="en-GB" sz="1200" dirty="0" err="1">
                <a:solidFill>
                  <a:schemeClr val="accent3"/>
                </a:solidFill>
              </a:rPr>
              <a:t>logística</a:t>
            </a:r>
            <a:endParaRPr lang="en-GB" sz="1200" dirty="0">
              <a:solidFill>
                <a:schemeClr val="accent3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en-GB" sz="1200" b="0" dirty="0">
                <a:solidFill>
                  <a:schemeClr val="tx1"/>
                </a:solidFill>
              </a:rPr>
              <a:t>As </a:t>
            </a:r>
            <a:r>
              <a:rPr lang="en-GB" sz="1200" b="0" dirty="0" err="1">
                <a:solidFill>
                  <a:schemeClr val="tx1"/>
                </a:solidFill>
              </a:rPr>
              <a:t>páginas</a:t>
            </a:r>
            <a:r>
              <a:rPr lang="en-GB" sz="1200" b="0" dirty="0">
                <a:solidFill>
                  <a:schemeClr val="tx1"/>
                </a:solidFill>
              </a:rPr>
              <a:t> a </a:t>
            </a:r>
            <a:r>
              <a:rPr lang="en-GB" sz="1200" b="0" dirty="0" err="1">
                <a:solidFill>
                  <a:schemeClr val="tx1"/>
                </a:solidFill>
              </a:rPr>
              <a:t>seguir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podem</a:t>
            </a:r>
            <a:r>
              <a:rPr lang="en-GB" sz="1200" b="0" dirty="0">
                <a:solidFill>
                  <a:schemeClr val="tx1"/>
                </a:solidFill>
              </a:rPr>
              <a:t> ser </a:t>
            </a:r>
            <a:r>
              <a:rPr lang="en-GB" sz="1200" b="0" dirty="0" err="1">
                <a:solidFill>
                  <a:schemeClr val="tx1"/>
                </a:solidFill>
              </a:rPr>
              <a:t>impressas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como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pôsteres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grandes</a:t>
            </a:r>
            <a:r>
              <a:rPr lang="en-GB" sz="1200" b="0" dirty="0">
                <a:solidFill>
                  <a:schemeClr val="tx1"/>
                </a:solidFill>
              </a:rPr>
              <a:t>. Use post-its </a:t>
            </a:r>
            <a:r>
              <a:rPr lang="en-GB" sz="1200" b="0" dirty="0" err="1">
                <a:solidFill>
                  <a:schemeClr val="tx1"/>
                </a:solidFill>
              </a:rPr>
              <a:t>ou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canetas</a:t>
            </a:r>
            <a:r>
              <a:rPr lang="en-GB" sz="1200" b="0" dirty="0">
                <a:solidFill>
                  <a:schemeClr val="tx1"/>
                </a:solidFill>
              </a:rPr>
              <a:t> para </a:t>
            </a:r>
            <a:r>
              <a:rPr lang="en-GB" sz="1200" b="0" dirty="0" err="1">
                <a:solidFill>
                  <a:schemeClr val="tx1"/>
                </a:solidFill>
              </a:rPr>
              <a:t>preencher</a:t>
            </a:r>
            <a:r>
              <a:rPr lang="en-GB" sz="1200" b="0" dirty="0">
                <a:solidFill>
                  <a:schemeClr val="tx1"/>
                </a:solidFill>
              </a:rPr>
              <a:t> as </a:t>
            </a:r>
            <a:r>
              <a:rPr lang="en-GB" sz="1200" b="0" dirty="0" err="1">
                <a:solidFill>
                  <a:schemeClr val="tx1"/>
                </a:solidFill>
              </a:rPr>
              <a:t>folhas</a:t>
            </a:r>
            <a:r>
              <a:rPr lang="en-GB" sz="1200" b="0" dirty="0">
                <a:solidFill>
                  <a:schemeClr val="tx1"/>
                </a:solidFill>
              </a:rPr>
              <a:t> de </a:t>
            </a:r>
            <a:r>
              <a:rPr lang="en-GB" sz="1200" b="0" dirty="0" err="1">
                <a:solidFill>
                  <a:schemeClr val="tx1"/>
                </a:solidFill>
              </a:rPr>
              <a:t>trabalho</a:t>
            </a:r>
            <a:r>
              <a:rPr lang="en-GB" sz="1200" b="0" dirty="0">
                <a:solidFill>
                  <a:schemeClr val="tx1"/>
                </a:solidFill>
              </a:rPr>
              <a:t>.</a:t>
            </a:r>
            <a:endParaRPr lang="en-GB" sz="1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95774D-52E6-C10F-4320-29417479FC6A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pt-BR" dirty="0">
                <a:solidFill>
                  <a:srgbClr val="6AB24D"/>
                </a:solidFill>
              </a:rPr>
              <a:t>Módulo 5 - Entendendo os obstáculos locais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AA4C52-15DB-C138-C041-6F7EAF2B2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t>73</a:t>
            </a:fld>
            <a:endParaRPr lang="en-US"/>
          </a:p>
        </p:txBody>
      </p:sp>
      <p:sp>
        <p:nvSpPr>
          <p:cNvPr id="28" name="Oval 27">
            <a:hlinkClick r:id="rId3" action="ppaction://hlinksldjump"/>
            <a:extLst>
              <a:ext uri="{FF2B5EF4-FFF2-40B4-BE49-F238E27FC236}">
                <a16:creationId xmlns:a16="http://schemas.microsoft.com/office/drawing/2014/main" id="{D8D58B89-4ABC-4195-88F5-76DDFFBC6DA5}"/>
              </a:ext>
            </a:extLst>
          </p:cNvPr>
          <p:cNvSpPr/>
          <p:nvPr/>
        </p:nvSpPr>
        <p:spPr>
          <a:xfrm>
            <a:off x="9384310" y="820816"/>
            <a:ext cx="128979" cy="12897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29" name="Oval 28">
            <a:hlinkClick r:id="rId4" action="ppaction://hlinksldjump"/>
            <a:extLst>
              <a:ext uri="{FF2B5EF4-FFF2-40B4-BE49-F238E27FC236}">
                <a16:creationId xmlns:a16="http://schemas.microsoft.com/office/drawing/2014/main" id="{9023B48E-179F-49FA-AA06-A836533424BF}"/>
              </a:ext>
            </a:extLst>
          </p:cNvPr>
          <p:cNvSpPr/>
          <p:nvPr/>
        </p:nvSpPr>
        <p:spPr>
          <a:xfrm>
            <a:off x="9384310" y="1983052"/>
            <a:ext cx="128979" cy="128979"/>
          </a:xfrm>
          <a:prstGeom prst="ellipse">
            <a:avLst/>
          </a:prstGeom>
          <a:solidFill>
            <a:srgbClr val="008C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0" name="Oval 29">
            <a:hlinkClick r:id="rId3" action="ppaction://hlinksldjump"/>
            <a:extLst>
              <a:ext uri="{FF2B5EF4-FFF2-40B4-BE49-F238E27FC236}">
                <a16:creationId xmlns:a16="http://schemas.microsoft.com/office/drawing/2014/main" id="{FD85A4B8-C327-428C-9C1D-AEB966B46243}"/>
              </a:ext>
            </a:extLst>
          </p:cNvPr>
          <p:cNvSpPr/>
          <p:nvPr/>
        </p:nvSpPr>
        <p:spPr>
          <a:xfrm>
            <a:off x="9384310" y="823197"/>
            <a:ext cx="128979" cy="12897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1" name="Oval 30">
            <a:hlinkClick r:id="rId5" action="ppaction://hlinksldjump"/>
            <a:extLst>
              <a:ext uri="{FF2B5EF4-FFF2-40B4-BE49-F238E27FC236}">
                <a16:creationId xmlns:a16="http://schemas.microsoft.com/office/drawing/2014/main" id="{4C40F587-6A63-41F8-A8C4-63297B4B8EE9}"/>
              </a:ext>
            </a:extLst>
          </p:cNvPr>
          <p:cNvSpPr/>
          <p:nvPr/>
        </p:nvSpPr>
        <p:spPr>
          <a:xfrm>
            <a:off x="9384310" y="1402303"/>
            <a:ext cx="128979" cy="128979"/>
          </a:xfrm>
          <a:prstGeom prst="ellipse">
            <a:avLst/>
          </a:prstGeom>
          <a:solidFill>
            <a:srgbClr val="1C35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2" name="Oval 31">
            <a:hlinkClick r:id="rId6" action="ppaction://hlinksldjump"/>
            <a:extLst>
              <a:ext uri="{FF2B5EF4-FFF2-40B4-BE49-F238E27FC236}">
                <a16:creationId xmlns:a16="http://schemas.microsoft.com/office/drawing/2014/main" id="{DCFCEBC6-BC89-4CE9-8FB5-3DAE25874C4C}"/>
              </a:ext>
            </a:extLst>
          </p:cNvPr>
          <p:cNvSpPr/>
          <p:nvPr/>
        </p:nvSpPr>
        <p:spPr>
          <a:xfrm>
            <a:off x="9384310" y="2563074"/>
            <a:ext cx="128979" cy="12897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3" name="Oval 32">
            <a:hlinkClick r:id="rId7" action="ppaction://hlinksldjump"/>
            <a:extLst>
              <a:ext uri="{FF2B5EF4-FFF2-40B4-BE49-F238E27FC236}">
                <a16:creationId xmlns:a16="http://schemas.microsoft.com/office/drawing/2014/main" id="{443D1225-DBB1-4B17-8DBF-AC7E3510E795}"/>
              </a:ext>
            </a:extLst>
          </p:cNvPr>
          <p:cNvSpPr/>
          <p:nvPr/>
        </p:nvSpPr>
        <p:spPr>
          <a:xfrm>
            <a:off x="9384310" y="4302666"/>
            <a:ext cx="128979" cy="12897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hlinkClick r:id="rId8" action="ppaction://hlinksldjump"/>
            <a:extLst>
              <a:ext uri="{FF2B5EF4-FFF2-40B4-BE49-F238E27FC236}">
                <a16:creationId xmlns:a16="http://schemas.microsoft.com/office/drawing/2014/main" id="{08348447-6FEA-4CA6-AD2D-0568D3977F55}"/>
              </a:ext>
            </a:extLst>
          </p:cNvPr>
          <p:cNvSpPr/>
          <p:nvPr/>
        </p:nvSpPr>
        <p:spPr>
          <a:xfrm>
            <a:off x="9384310" y="3720774"/>
            <a:ext cx="128979" cy="128979"/>
          </a:xfrm>
          <a:prstGeom prst="ellipse">
            <a:avLst/>
          </a:prstGeom>
          <a:solidFill>
            <a:srgbClr val="6AB2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hlinkClick r:id="rId9" action="ppaction://hlinksldjump"/>
            <a:extLst>
              <a:ext uri="{FF2B5EF4-FFF2-40B4-BE49-F238E27FC236}">
                <a16:creationId xmlns:a16="http://schemas.microsoft.com/office/drawing/2014/main" id="{73A9664D-B29B-4734-85F5-0A25422201E6}"/>
              </a:ext>
            </a:extLst>
          </p:cNvPr>
          <p:cNvSpPr/>
          <p:nvPr/>
        </p:nvSpPr>
        <p:spPr>
          <a:xfrm>
            <a:off x="9384310" y="3144004"/>
            <a:ext cx="128979" cy="128979"/>
          </a:xfrm>
          <a:prstGeom prst="ellipse">
            <a:avLst/>
          </a:prstGeom>
          <a:solidFill>
            <a:srgbClr val="0388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hlinkClick r:id="rId10" action="ppaction://hlinksldjump"/>
            <a:extLst>
              <a:ext uri="{FF2B5EF4-FFF2-40B4-BE49-F238E27FC236}">
                <a16:creationId xmlns:a16="http://schemas.microsoft.com/office/drawing/2014/main" id="{F522EF73-CB63-4BF8-8B26-5C94E27DAF94}"/>
              </a:ext>
            </a:extLst>
          </p:cNvPr>
          <p:cNvSpPr/>
          <p:nvPr/>
        </p:nvSpPr>
        <p:spPr>
          <a:xfrm>
            <a:off x="9384310" y="4881778"/>
            <a:ext cx="128979" cy="128979"/>
          </a:xfrm>
          <a:prstGeom prst="ellipse">
            <a:avLst/>
          </a:prstGeom>
          <a:solidFill>
            <a:srgbClr val="F19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hlinkClick r:id="rId11" action="ppaction://hlinksldjump"/>
            <a:extLst>
              <a:ext uri="{FF2B5EF4-FFF2-40B4-BE49-F238E27FC236}">
                <a16:creationId xmlns:a16="http://schemas.microsoft.com/office/drawing/2014/main" id="{C140734C-9959-46FF-9F8B-C4BB0DE8E757}"/>
              </a:ext>
            </a:extLst>
          </p:cNvPr>
          <p:cNvSpPr/>
          <p:nvPr/>
        </p:nvSpPr>
        <p:spPr>
          <a:xfrm>
            <a:off x="9384310" y="5463066"/>
            <a:ext cx="128979" cy="128979"/>
          </a:xfrm>
          <a:prstGeom prst="ellipse">
            <a:avLst/>
          </a:prstGeom>
          <a:solidFill>
            <a:srgbClr val="F8A9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0294D47-FC2A-4DDD-8A57-A7AFEB9D50BB}"/>
              </a:ext>
            </a:extLst>
          </p:cNvPr>
          <p:cNvGrpSpPr/>
          <p:nvPr/>
        </p:nvGrpSpPr>
        <p:grpSpPr>
          <a:xfrm>
            <a:off x="9573110" y="3654247"/>
            <a:ext cx="146522" cy="280390"/>
            <a:chOff x="5545138" y="625475"/>
            <a:chExt cx="1489075" cy="2849563"/>
          </a:xfrm>
        </p:grpSpPr>
        <p:sp>
          <p:nvSpPr>
            <p:cNvPr id="39" name="Freeform 117">
              <a:extLst>
                <a:ext uri="{FF2B5EF4-FFF2-40B4-BE49-F238E27FC236}">
                  <a16:creationId xmlns:a16="http://schemas.microsoft.com/office/drawing/2014/main" id="{1BBA0AAB-0A40-4CF0-93CF-C1B1AE204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625475"/>
              <a:ext cx="1243013" cy="1697038"/>
            </a:xfrm>
            <a:custGeom>
              <a:avLst/>
              <a:gdLst>
                <a:gd name="T0" fmla="*/ 2278 w 4249"/>
                <a:gd name="T1" fmla="*/ 5744 h 5744"/>
                <a:gd name="T2" fmla="*/ 0 w 4249"/>
                <a:gd name="T3" fmla="*/ 5744 h 5744"/>
                <a:gd name="T4" fmla="*/ 4249 w 4249"/>
                <a:gd name="T5" fmla="*/ 0 h 5744"/>
                <a:gd name="T6" fmla="*/ 2603 w 4249"/>
                <a:gd name="T7" fmla="*/ 4796 h 5744"/>
                <a:gd name="T8" fmla="*/ 2278 w 4249"/>
                <a:gd name="T9" fmla="*/ 5744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2278" y="5744"/>
                  </a:moveTo>
                  <a:lnTo>
                    <a:pt x="0" y="5744"/>
                  </a:lnTo>
                  <a:lnTo>
                    <a:pt x="4249" y="0"/>
                  </a:lnTo>
                  <a:lnTo>
                    <a:pt x="2603" y="4796"/>
                  </a:lnTo>
                  <a:lnTo>
                    <a:pt x="2278" y="5744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20">
              <a:extLst>
                <a:ext uri="{FF2B5EF4-FFF2-40B4-BE49-F238E27FC236}">
                  <a16:creationId xmlns:a16="http://schemas.microsoft.com/office/drawing/2014/main" id="{0B579111-6192-4437-9BD4-023E85F5D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1779588"/>
              <a:ext cx="1243013" cy="1695450"/>
            </a:xfrm>
            <a:custGeom>
              <a:avLst/>
              <a:gdLst>
                <a:gd name="T0" fmla="*/ 1972 w 4249"/>
                <a:gd name="T1" fmla="*/ 0 h 5744"/>
                <a:gd name="T2" fmla="*/ 4249 w 4249"/>
                <a:gd name="T3" fmla="*/ 0 h 5744"/>
                <a:gd name="T4" fmla="*/ 0 w 4249"/>
                <a:gd name="T5" fmla="*/ 5744 h 5744"/>
                <a:gd name="T6" fmla="*/ 1646 w 4249"/>
                <a:gd name="T7" fmla="*/ 948 h 5744"/>
                <a:gd name="T8" fmla="*/ 1972 w 4249"/>
                <a:gd name="T9" fmla="*/ 0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1972" y="0"/>
                  </a:moveTo>
                  <a:lnTo>
                    <a:pt x="4249" y="0"/>
                  </a:lnTo>
                  <a:lnTo>
                    <a:pt x="0" y="5744"/>
                  </a:lnTo>
                  <a:lnTo>
                    <a:pt x="1646" y="948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035301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BE4F2D-FB8D-B9BE-91A8-FCC958E6E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EE138C-3F17-DEB8-2096-0A6BBA81B80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713164" y="1686274"/>
            <a:ext cx="6479671" cy="4485926"/>
          </a:xfrm>
          <a:prstGeom prst="rect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10006F3-0A61-F3D4-FD12-F24F55B04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685800"/>
            <a:ext cx="8555242" cy="9906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6AB24D"/>
                </a:solidFill>
              </a:rPr>
              <a:t>Ferramenta e guia de facilitação</a:t>
            </a:r>
            <a:br>
              <a:rPr lang="en-GB" dirty="0">
                <a:solidFill>
                  <a:srgbClr val="6AB24D"/>
                </a:solidFill>
              </a:rPr>
            </a:br>
            <a:r>
              <a:rPr lang="en-GB" sz="2000" b="0" dirty="0">
                <a:solidFill>
                  <a:srgbClr val="6AB24D"/>
                </a:solidFill>
              </a:rPr>
              <a:t>Identificação de </a:t>
            </a:r>
            <a:r>
              <a:rPr lang="en-GB" sz="2000" b="0" dirty="0" err="1">
                <a:solidFill>
                  <a:srgbClr val="6AB24D"/>
                </a:solidFill>
              </a:rPr>
              <a:t>obstáculos</a:t>
            </a:r>
            <a:r>
              <a:rPr lang="en-GB" sz="2000" b="0" dirty="0">
                <a:solidFill>
                  <a:srgbClr val="6AB24D"/>
                </a:solidFill>
              </a:rPr>
              <a:t> do governo local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C1FBD1-ADF6-510E-23D1-654A45DFAB28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pt-BR" dirty="0">
                <a:solidFill>
                  <a:srgbClr val="6AB24D"/>
                </a:solidFill>
              </a:rPr>
              <a:t>Módulo 5 - Entendendo os obstáculos locais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747D1-8362-A4A6-D6E9-A07AD7018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t>74</a:t>
            </a:fld>
            <a:endParaRPr lang="en-US"/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2810BF25-5F46-25BB-1D4F-50943E4E9422}"/>
              </a:ext>
            </a:extLst>
          </p:cNvPr>
          <p:cNvSpPr/>
          <p:nvPr/>
        </p:nvSpPr>
        <p:spPr>
          <a:xfrm>
            <a:off x="192965" y="3034512"/>
            <a:ext cx="4199804" cy="799693"/>
          </a:xfrm>
          <a:custGeom>
            <a:avLst/>
            <a:gdLst>
              <a:gd name="connsiteX0" fmla="*/ 0 w 4199804"/>
              <a:gd name="connsiteY0" fmla="*/ 399847 h 799693"/>
              <a:gd name="connsiteX1" fmla="*/ 2099902 w 4199804"/>
              <a:gd name="connsiteY1" fmla="*/ 0 h 799693"/>
              <a:gd name="connsiteX2" fmla="*/ 4191971 w 4199804"/>
              <a:gd name="connsiteY2" fmla="*/ 1491 h 799693"/>
              <a:gd name="connsiteX3" fmla="*/ 4199804 w 4199804"/>
              <a:gd name="connsiteY3" fmla="*/ 399847 h 799693"/>
              <a:gd name="connsiteX4" fmla="*/ 2099902 w 4199804"/>
              <a:gd name="connsiteY4" fmla="*/ 799694 h 799693"/>
              <a:gd name="connsiteX5" fmla="*/ 0 w 4199804"/>
              <a:gd name="connsiteY5" fmla="*/ 399847 h 79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99804" h="799693" fill="none" extrusionOk="0">
                <a:moveTo>
                  <a:pt x="0" y="399847"/>
                </a:moveTo>
                <a:cubicBezTo>
                  <a:pt x="14692" y="148940"/>
                  <a:pt x="959720" y="-107135"/>
                  <a:pt x="2099902" y="0"/>
                </a:cubicBezTo>
                <a:cubicBezTo>
                  <a:pt x="2860260" y="116166"/>
                  <a:pt x="3541532" y="77331"/>
                  <a:pt x="4191971" y="1491"/>
                </a:cubicBezTo>
                <a:cubicBezTo>
                  <a:pt x="4209498" y="141597"/>
                  <a:pt x="4199829" y="280936"/>
                  <a:pt x="4199804" y="399847"/>
                </a:cubicBezTo>
                <a:cubicBezTo>
                  <a:pt x="4182410" y="618485"/>
                  <a:pt x="3235010" y="815454"/>
                  <a:pt x="2099902" y="799694"/>
                </a:cubicBezTo>
                <a:cubicBezTo>
                  <a:pt x="941966" y="810252"/>
                  <a:pt x="4954" y="641273"/>
                  <a:pt x="0" y="399847"/>
                </a:cubicBezTo>
                <a:close/>
              </a:path>
              <a:path w="4199804" h="799693" stroke="0" extrusionOk="0">
                <a:moveTo>
                  <a:pt x="0" y="399847"/>
                </a:moveTo>
                <a:cubicBezTo>
                  <a:pt x="-40514" y="142728"/>
                  <a:pt x="967913" y="115713"/>
                  <a:pt x="2099902" y="0"/>
                </a:cubicBezTo>
                <a:cubicBezTo>
                  <a:pt x="2618555" y="155615"/>
                  <a:pt x="3567740" y="86222"/>
                  <a:pt x="4191971" y="1491"/>
                </a:cubicBezTo>
                <a:cubicBezTo>
                  <a:pt x="4200971" y="136260"/>
                  <a:pt x="4203884" y="254863"/>
                  <a:pt x="4199804" y="399847"/>
                </a:cubicBezTo>
                <a:cubicBezTo>
                  <a:pt x="4327519" y="625669"/>
                  <a:pt x="3202212" y="904921"/>
                  <a:pt x="2099902" y="799694"/>
                </a:cubicBezTo>
                <a:cubicBezTo>
                  <a:pt x="914327" y="821399"/>
                  <a:pt x="33200" y="609766"/>
                  <a:pt x="0" y="399847"/>
                </a:cubicBezTo>
                <a:close/>
              </a:path>
            </a:pathLst>
          </a:custGeom>
          <a:solidFill>
            <a:srgbClr val="F2F2F2">
              <a:alpha val="89804"/>
            </a:srgbClr>
          </a:solidFill>
          <a:ln w="28575">
            <a:solidFill>
              <a:schemeClr val="accent6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911498443">
                  <a:prstGeom prst="teardrop">
                    <a:avLst>
                      <a:gd name="adj" fmla="val 9962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SG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Adicione notas adesivas para </a:t>
            </a:r>
            <a:r>
              <a:rPr lang="en-SG" sz="1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</a:t>
            </a:r>
            <a:r>
              <a:rPr lang="en-SG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1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obstáculo</a:t>
            </a:r>
            <a:r>
              <a:rPr lang="en-SG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governo local que você e/ou sua equipe enfrentam no trabalho do EAP</a:t>
            </a:r>
            <a:endParaRPr lang="en-GB" sz="1200" i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Wave 16">
            <a:extLst>
              <a:ext uri="{FF2B5EF4-FFF2-40B4-BE49-F238E27FC236}">
                <a16:creationId xmlns:a16="http://schemas.microsoft.com/office/drawing/2014/main" id="{2060D58E-EE53-84CE-0C27-6F60A4AF18A1}"/>
              </a:ext>
            </a:extLst>
          </p:cNvPr>
          <p:cNvSpPr/>
          <p:nvPr/>
        </p:nvSpPr>
        <p:spPr>
          <a:xfrm flipH="1">
            <a:off x="192965" y="4317596"/>
            <a:ext cx="3441148" cy="1749441"/>
          </a:xfrm>
          <a:custGeom>
            <a:avLst/>
            <a:gdLst>
              <a:gd name="connsiteX0" fmla="*/ 0 w 3441148"/>
              <a:gd name="connsiteY0" fmla="*/ 30388 h 1749441"/>
              <a:gd name="connsiteX1" fmla="*/ 3441148 w 3441148"/>
              <a:gd name="connsiteY1" fmla="*/ 30388 h 1749441"/>
              <a:gd name="connsiteX2" fmla="*/ 3441148 w 3441148"/>
              <a:gd name="connsiteY2" fmla="*/ 1719053 h 1749441"/>
              <a:gd name="connsiteX3" fmla="*/ 0 w 3441148"/>
              <a:gd name="connsiteY3" fmla="*/ 1719053 h 1749441"/>
              <a:gd name="connsiteX4" fmla="*/ 0 w 3441148"/>
              <a:gd name="connsiteY4" fmla="*/ 30388 h 174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1148" h="1749441" fill="none" extrusionOk="0">
                <a:moveTo>
                  <a:pt x="0" y="30388"/>
                </a:moveTo>
                <a:cubicBezTo>
                  <a:pt x="1128906" y="-55660"/>
                  <a:pt x="2323410" y="122048"/>
                  <a:pt x="3441148" y="30388"/>
                </a:cubicBezTo>
                <a:cubicBezTo>
                  <a:pt x="3560452" y="613735"/>
                  <a:pt x="3291442" y="1296968"/>
                  <a:pt x="3441148" y="1719053"/>
                </a:cubicBezTo>
                <a:cubicBezTo>
                  <a:pt x="2391552" y="1960944"/>
                  <a:pt x="1124374" y="1582248"/>
                  <a:pt x="0" y="1719053"/>
                </a:cubicBezTo>
                <a:cubicBezTo>
                  <a:pt x="-135978" y="1227720"/>
                  <a:pt x="74039" y="857620"/>
                  <a:pt x="0" y="30388"/>
                </a:cubicBezTo>
                <a:close/>
              </a:path>
              <a:path w="3441148" h="1749441" stroke="0" extrusionOk="0">
                <a:moveTo>
                  <a:pt x="0" y="30388"/>
                </a:moveTo>
                <a:cubicBezTo>
                  <a:pt x="1026864" y="-178557"/>
                  <a:pt x="2318894" y="235055"/>
                  <a:pt x="3441148" y="30388"/>
                </a:cubicBezTo>
                <a:cubicBezTo>
                  <a:pt x="3519095" y="306665"/>
                  <a:pt x="3496091" y="1075863"/>
                  <a:pt x="3441148" y="1719053"/>
                </a:cubicBezTo>
                <a:cubicBezTo>
                  <a:pt x="2459788" y="1907360"/>
                  <a:pt x="1190049" y="1489184"/>
                  <a:pt x="0" y="1719053"/>
                </a:cubicBezTo>
                <a:cubicBezTo>
                  <a:pt x="-56934" y="995887"/>
                  <a:pt x="-111709" y="528673"/>
                  <a:pt x="0" y="30388"/>
                </a:cubicBezTo>
                <a:close/>
              </a:path>
            </a:pathLst>
          </a:custGeom>
          <a:solidFill>
            <a:srgbClr val="F2F2F2">
              <a:alpha val="89804"/>
            </a:srgbClr>
          </a:solidFill>
          <a:ln w="28575">
            <a:solidFill>
              <a:schemeClr val="accent5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911498443">
                  <a:prstGeom prst="wave">
                    <a:avLst>
                      <a:gd name="adj1" fmla="val 1737"/>
                      <a:gd name="adj2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800" tIns="54000" rIns="72000" bIns="54000" rtlCol="0" anchor="t" anchorCtr="0"/>
          <a:lstStyle/>
          <a:p>
            <a:r>
              <a:rPr lang="en-SG" sz="105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Notas do facilitador</a:t>
            </a:r>
          </a:p>
          <a:p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 fazer um brainstorming de </a:t>
            </a:r>
            <a:r>
              <a:rPr lang="en-GB" sz="1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obstáculos</a:t>
            </a:r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pode ser útil refletir sobre: 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Quais </a:t>
            </a:r>
            <a:r>
              <a:rPr lang="en-GB" sz="1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são</a:t>
            </a:r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os </a:t>
            </a:r>
            <a:r>
              <a:rPr lang="en-GB" sz="1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obstáculos</a:t>
            </a:r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administrativas que enfrentamos? 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</a:t>
            </a:r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algum</a:t>
            </a:r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obstáculo</a:t>
            </a:r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política?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Quais são as coisas cotidianas que nos fazem sentir que uma solução ou política não é possível? </a:t>
            </a:r>
          </a:p>
        </p:txBody>
      </p:sp>
      <p:sp>
        <p:nvSpPr>
          <p:cNvPr id="19" name="Wave 18">
            <a:extLst>
              <a:ext uri="{FF2B5EF4-FFF2-40B4-BE49-F238E27FC236}">
                <a16:creationId xmlns:a16="http://schemas.microsoft.com/office/drawing/2014/main" id="{AAA73A29-A479-6994-9E2A-E98571660A91}"/>
              </a:ext>
            </a:extLst>
          </p:cNvPr>
          <p:cNvSpPr/>
          <p:nvPr/>
        </p:nvSpPr>
        <p:spPr>
          <a:xfrm flipH="1">
            <a:off x="5950424" y="3284538"/>
            <a:ext cx="2812576" cy="1990056"/>
          </a:xfrm>
          <a:custGeom>
            <a:avLst/>
            <a:gdLst>
              <a:gd name="connsiteX0" fmla="*/ 0 w 2812576"/>
              <a:gd name="connsiteY0" fmla="*/ 34567 h 1990056"/>
              <a:gd name="connsiteX1" fmla="*/ 2812576 w 2812576"/>
              <a:gd name="connsiteY1" fmla="*/ 34567 h 1990056"/>
              <a:gd name="connsiteX2" fmla="*/ 2812576 w 2812576"/>
              <a:gd name="connsiteY2" fmla="*/ 1955489 h 1990056"/>
              <a:gd name="connsiteX3" fmla="*/ 0 w 2812576"/>
              <a:gd name="connsiteY3" fmla="*/ 1955489 h 1990056"/>
              <a:gd name="connsiteX4" fmla="*/ 0 w 2812576"/>
              <a:gd name="connsiteY4" fmla="*/ 34567 h 199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2576" h="1990056" fill="none" extrusionOk="0">
                <a:moveTo>
                  <a:pt x="0" y="34567"/>
                </a:moveTo>
                <a:cubicBezTo>
                  <a:pt x="902225" y="-50995"/>
                  <a:pt x="2050586" y="92112"/>
                  <a:pt x="2812576" y="34567"/>
                </a:cubicBezTo>
                <a:cubicBezTo>
                  <a:pt x="2820506" y="936750"/>
                  <a:pt x="2757596" y="1426491"/>
                  <a:pt x="2812576" y="1955489"/>
                </a:cubicBezTo>
                <a:cubicBezTo>
                  <a:pt x="1950985" y="2180265"/>
                  <a:pt x="902167" y="1784886"/>
                  <a:pt x="0" y="1955489"/>
                </a:cubicBezTo>
                <a:cubicBezTo>
                  <a:pt x="-23259" y="1715712"/>
                  <a:pt x="-34099" y="420097"/>
                  <a:pt x="0" y="34567"/>
                </a:cubicBezTo>
                <a:close/>
              </a:path>
              <a:path w="2812576" h="1990056" stroke="0" extrusionOk="0">
                <a:moveTo>
                  <a:pt x="0" y="34567"/>
                </a:moveTo>
                <a:cubicBezTo>
                  <a:pt x="835236" y="-172280"/>
                  <a:pt x="1913828" y="311459"/>
                  <a:pt x="2812576" y="34567"/>
                </a:cubicBezTo>
                <a:cubicBezTo>
                  <a:pt x="2657331" y="388084"/>
                  <a:pt x="2727400" y="1558318"/>
                  <a:pt x="2812576" y="1955489"/>
                </a:cubicBezTo>
                <a:cubicBezTo>
                  <a:pt x="1980415" y="2126047"/>
                  <a:pt x="970703" y="1741056"/>
                  <a:pt x="0" y="1955489"/>
                </a:cubicBezTo>
                <a:cubicBezTo>
                  <a:pt x="-113690" y="1358555"/>
                  <a:pt x="-115302" y="737295"/>
                  <a:pt x="0" y="34567"/>
                </a:cubicBezTo>
                <a:close/>
              </a:path>
            </a:pathLst>
          </a:custGeom>
          <a:solidFill>
            <a:srgbClr val="F2F2F2">
              <a:alpha val="89804"/>
            </a:srgbClr>
          </a:solidFill>
          <a:ln w="28575">
            <a:solidFill>
              <a:schemeClr val="accent5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911498443">
                  <a:prstGeom prst="wave">
                    <a:avLst>
                      <a:gd name="adj1" fmla="val 1737"/>
                      <a:gd name="adj2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800" tIns="54000" rIns="72000" bIns="54000" rtlCol="0" anchor="t" anchorCtr="0"/>
          <a:lstStyle/>
          <a:p>
            <a:r>
              <a:rPr lang="en-SG" sz="105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Notas do facilitador</a:t>
            </a:r>
          </a:p>
          <a:p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ajudar na discussão, imprima cópias extras desta planilha: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Permita que os colegas façam um brainstorming </a:t>
            </a:r>
            <a:r>
              <a:rPr lang="en-GB" sz="1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planilhas individuais antes de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 discussão em grupo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 planilha maior para discutir e </a:t>
            </a:r>
            <a:r>
              <a:rPr lang="en-GB" sz="1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resumir</a:t>
            </a:r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os </a:t>
            </a:r>
            <a:r>
              <a:rPr lang="en-GB" sz="1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obstáculos</a:t>
            </a:r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seu governo local em cada categoria</a:t>
            </a:r>
          </a:p>
        </p:txBody>
      </p:sp>
      <p:sp>
        <p:nvSpPr>
          <p:cNvPr id="30" name="Oval 29">
            <a:hlinkClick r:id="rId4" action="ppaction://hlinksldjump"/>
            <a:extLst>
              <a:ext uri="{FF2B5EF4-FFF2-40B4-BE49-F238E27FC236}">
                <a16:creationId xmlns:a16="http://schemas.microsoft.com/office/drawing/2014/main" id="{FD1A0218-6630-44E0-ABD4-7BF3EE6D91C9}"/>
              </a:ext>
            </a:extLst>
          </p:cNvPr>
          <p:cNvSpPr/>
          <p:nvPr/>
        </p:nvSpPr>
        <p:spPr>
          <a:xfrm>
            <a:off x="9384310" y="820816"/>
            <a:ext cx="128979" cy="12897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31" name="Oval 30">
            <a:hlinkClick r:id="rId5" action="ppaction://hlinksldjump"/>
            <a:extLst>
              <a:ext uri="{FF2B5EF4-FFF2-40B4-BE49-F238E27FC236}">
                <a16:creationId xmlns:a16="http://schemas.microsoft.com/office/drawing/2014/main" id="{1EEC63D5-E644-4363-9669-598210909BEA}"/>
              </a:ext>
            </a:extLst>
          </p:cNvPr>
          <p:cNvSpPr/>
          <p:nvPr/>
        </p:nvSpPr>
        <p:spPr>
          <a:xfrm>
            <a:off x="9384310" y="1983052"/>
            <a:ext cx="128979" cy="128979"/>
          </a:xfrm>
          <a:prstGeom prst="ellipse">
            <a:avLst/>
          </a:prstGeom>
          <a:solidFill>
            <a:srgbClr val="008C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2" name="Oval 31">
            <a:hlinkClick r:id="rId4" action="ppaction://hlinksldjump"/>
            <a:extLst>
              <a:ext uri="{FF2B5EF4-FFF2-40B4-BE49-F238E27FC236}">
                <a16:creationId xmlns:a16="http://schemas.microsoft.com/office/drawing/2014/main" id="{C612A945-39B5-4A32-B615-A57F3579B144}"/>
              </a:ext>
            </a:extLst>
          </p:cNvPr>
          <p:cNvSpPr/>
          <p:nvPr/>
        </p:nvSpPr>
        <p:spPr>
          <a:xfrm>
            <a:off x="9384310" y="823197"/>
            <a:ext cx="128979" cy="12897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3" name="Oval 32">
            <a:hlinkClick r:id="rId6" action="ppaction://hlinksldjump"/>
            <a:extLst>
              <a:ext uri="{FF2B5EF4-FFF2-40B4-BE49-F238E27FC236}">
                <a16:creationId xmlns:a16="http://schemas.microsoft.com/office/drawing/2014/main" id="{9FF784CD-4782-417E-8C1E-1FB34CE3258D}"/>
              </a:ext>
            </a:extLst>
          </p:cNvPr>
          <p:cNvSpPr/>
          <p:nvPr/>
        </p:nvSpPr>
        <p:spPr>
          <a:xfrm>
            <a:off x="9384310" y="1402303"/>
            <a:ext cx="128979" cy="128979"/>
          </a:xfrm>
          <a:prstGeom prst="ellipse">
            <a:avLst/>
          </a:prstGeom>
          <a:solidFill>
            <a:srgbClr val="1C35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4" name="Oval 33">
            <a:hlinkClick r:id="rId7" action="ppaction://hlinksldjump"/>
            <a:extLst>
              <a:ext uri="{FF2B5EF4-FFF2-40B4-BE49-F238E27FC236}">
                <a16:creationId xmlns:a16="http://schemas.microsoft.com/office/drawing/2014/main" id="{9876AC1E-E77E-48EC-8642-5FFBAA13D995}"/>
              </a:ext>
            </a:extLst>
          </p:cNvPr>
          <p:cNvSpPr/>
          <p:nvPr/>
        </p:nvSpPr>
        <p:spPr>
          <a:xfrm>
            <a:off x="9384310" y="2563074"/>
            <a:ext cx="128979" cy="12897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5" name="Oval 34">
            <a:hlinkClick r:id="rId8" action="ppaction://hlinksldjump"/>
            <a:extLst>
              <a:ext uri="{FF2B5EF4-FFF2-40B4-BE49-F238E27FC236}">
                <a16:creationId xmlns:a16="http://schemas.microsoft.com/office/drawing/2014/main" id="{95297BF5-3314-4038-B8FB-0CA9243C8A00}"/>
              </a:ext>
            </a:extLst>
          </p:cNvPr>
          <p:cNvSpPr/>
          <p:nvPr/>
        </p:nvSpPr>
        <p:spPr>
          <a:xfrm>
            <a:off x="9384310" y="4302666"/>
            <a:ext cx="128979" cy="12897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hlinkClick r:id="rId9" action="ppaction://hlinksldjump"/>
            <a:extLst>
              <a:ext uri="{FF2B5EF4-FFF2-40B4-BE49-F238E27FC236}">
                <a16:creationId xmlns:a16="http://schemas.microsoft.com/office/drawing/2014/main" id="{2E71CFB7-9AEB-4939-A604-83DA222355D5}"/>
              </a:ext>
            </a:extLst>
          </p:cNvPr>
          <p:cNvSpPr/>
          <p:nvPr/>
        </p:nvSpPr>
        <p:spPr>
          <a:xfrm>
            <a:off x="9384310" y="3720774"/>
            <a:ext cx="128979" cy="128979"/>
          </a:xfrm>
          <a:prstGeom prst="ellipse">
            <a:avLst/>
          </a:prstGeom>
          <a:solidFill>
            <a:srgbClr val="6AB2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hlinkClick r:id="rId10" action="ppaction://hlinksldjump"/>
            <a:extLst>
              <a:ext uri="{FF2B5EF4-FFF2-40B4-BE49-F238E27FC236}">
                <a16:creationId xmlns:a16="http://schemas.microsoft.com/office/drawing/2014/main" id="{4C186213-3747-4E41-B5C6-296F4EFF074B}"/>
              </a:ext>
            </a:extLst>
          </p:cNvPr>
          <p:cNvSpPr/>
          <p:nvPr/>
        </p:nvSpPr>
        <p:spPr>
          <a:xfrm>
            <a:off x="9384310" y="3144004"/>
            <a:ext cx="128979" cy="128979"/>
          </a:xfrm>
          <a:prstGeom prst="ellipse">
            <a:avLst/>
          </a:prstGeom>
          <a:solidFill>
            <a:srgbClr val="0388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hlinkClick r:id="rId11" action="ppaction://hlinksldjump"/>
            <a:extLst>
              <a:ext uri="{FF2B5EF4-FFF2-40B4-BE49-F238E27FC236}">
                <a16:creationId xmlns:a16="http://schemas.microsoft.com/office/drawing/2014/main" id="{CD714359-86DE-40B3-A274-7960B2AB484B}"/>
              </a:ext>
            </a:extLst>
          </p:cNvPr>
          <p:cNvSpPr/>
          <p:nvPr/>
        </p:nvSpPr>
        <p:spPr>
          <a:xfrm>
            <a:off x="9384310" y="4881778"/>
            <a:ext cx="128979" cy="128979"/>
          </a:xfrm>
          <a:prstGeom prst="ellipse">
            <a:avLst/>
          </a:prstGeom>
          <a:solidFill>
            <a:srgbClr val="F19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hlinkClick r:id="rId12" action="ppaction://hlinksldjump"/>
            <a:extLst>
              <a:ext uri="{FF2B5EF4-FFF2-40B4-BE49-F238E27FC236}">
                <a16:creationId xmlns:a16="http://schemas.microsoft.com/office/drawing/2014/main" id="{38940424-079F-43D7-9757-719A68B61996}"/>
              </a:ext>
            </a:extLst>
          </p:cNvPr>
          <p:cNvSpPr/>
          <p:nvPr/>
        </p:nvSpPr>
        <p:spPr>
          <a:xfrm>
            <a:off x="9384310" y="5463066"/>
            <a:ext cx="128979" cy="128979"/>
          </a:xfrm>
          <a:prstGeom prst="ellipse">
            <a:avLst/>
          </a:prstGeom>
          <a:solidFill>
            <a:srgbClr val="F8A9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90C5F71-BCBD-40F9-AC23-E008F599F17B}"/>
              </a:ext>
            </a:extLst>
          </p:cNvPr>
          <p:cNvGrpSpPr/>
          <p:nvPr/>
        </p:nvGrpSpPr>
        <p:grpSpPr>
          <a:xfrm>
            <a:off x="9573110" y="3654247"/>
            <a:ext cx="146522" cy="280390"/>
            <a:chOff x="5545138" y="625475"/>
            <a:chExt cx="1489075" cy="2849563"/>
          </a:xfrm>
        </p:grpSpPr>
        <p:sp>
          <p:nvSpPr>
            <p:cNvPr id="41" name="Freeform 117">
              <a:extLst>
                <a:ext uri="{FF2B5EF4-FFF2-40B4-BE49-F238E27FC236}">
                  <a16:creationId xmlns:a16="http://schemas.microsoft.com/office/drawing/2014/main" id="{512821C5-DC10-4046-899E-88FC2D04A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625475"/>
              <a:ext cx="1243013" cy="1697038"/>
            </a:xfrm>
            <a:custGeom>
              <a:avLst/>
              <a:gdLst>
                <a:gd name="T0" fmla="*/ 2278 w 4249"/>
                <a:gd name="T1" fmla="*/ 5744 h 5744"/>
                <a:gd name="T2" fmla="*/ 0 w 4249"/>
                <a:gd name="T3" fmla="*/ 5744 h 5744"/>
                <a:gd name="T4" fmla="*/ 4249 w 4249"/>
                <a:gd name="T5" fmla="*/ 0 h 5744"/>
                <a:gd name="T6" fmla="*/ 2603 w 4249"/>
                <a:gd name="T7" fmla="*/ 4796 h 5744"/>
                <a:gd name="T8" fmla="*/ 2278 w 4249"/>
                <a:gd name="T9" fmla="*/ 5744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2278" y="5744"/>
                  </a:moveTo>
                  <a:lnTo>
                    <a:pt x="0" y="5744"/>
                  </a:lnTo>
                  <a:lnTo>
                    <a:pt x="4249" y="0"/>
                  </a:lnTo>
                  <a:lnTo>
                    <a:pt x="2603" y="4796"/>
                  </a:lnTo>
                  <a:lnTo>
                    <a:pt x="2278" y="5744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20">
              <a:extLst>
                <a:ext uri="{FF2B5EF4-FFF2-40B4-BE49-F238E27FC236}">
                  <a16:creationId xmlns:a16="http://schemas.microsoft.com/office/drawing/2014/main" id="{6056F7C8-11CB-410D-A78D-80A6477D2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1779588"/>
              <a:ext cx="1243013" cy="1695450"/>
            </a:xfrm>
            <a:custGeom>
              <a:avLst/>
              <a:gdLst>
                <a:gd name="T0" fmla="*/ 1972 w 4249"/>
                <a:gd name="T1" fmla="*/ 0 h 5744"/>
                <a:gd name="T2" fmla="*/ 4249 w 4249"/>
                <a:gd name="T3" fmla="*/ 0 h 5744"/>
                <a:gd name="T4" fmla="*/ 0 w 4249"/>
                <a:gd name="T5" fmla="*/ 5744 h 5744"/>
                <a:gd name="T6" fmla="*/ 1646 w 4249"/>
                <a:gd name="T7" fmla="*/ 948 h 5744"/>
                <a:gd name="T8" fmla="*/ 1972 w 4249"/>
                <a:gd name="T9" fmla="*/ 0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1972" y="0"/>
                  </a:moveTo>
                  <a:lnTo>
                    <a:pt x="4249" y="0"/>
                  </a:lnTo>
                  <a:lnTo>
                    <a:pt x="0" y="5744"/>
                  </a:lnTo>
                  <a:lnTo>
                    <a:pt x="1646" y="948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4864567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1539CC-528E-A866-1AA6-D87A3E4110BC}"/>
              </a:ext>
            </a:extLst>
          </p:cNvPr>
          <p:cNvSpPr/>
          <p:nvPr/>
        </p:nvSpPr>
        <p:spPr>
          <a:xfrm>
            <a:off x="9308387" y="0"/>
            <a:ext cx="236305" cy="57843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5895D9E-1D37-DC12-A264-0FF9017348F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t-BR" dirty="0">
                <a:solidFill>
                  <a:schemeClr val="accent3"/>
                </a:solidFill>
              </a:rPr>
              <a:t>Módulo 5 - Entendendo os obstáculos locais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BE99171-D03C-26D3-0978-35103F950F17}"/>
              </a:ext>
            </a:extLst>
          </p:cNvPr>
          <p:cNvSpPr/>
          <p:nvPr/>
        </p:nvSpPr>
        <p:spPr>
          <a:xfrm>
            <a:off x="5031496" y="1275015"/>
            <a:ext cx="2160971" cy="2595757"/>
          </a:xfrm>
          <a:prstGeom prst="roundRect">
            <a:avLst>
              <a:gd name="adj" fmla="val 12471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Capacidade</a:t>
            </a:r>
            <a:r>
              <a:rPr lang="en-GB" sz="1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sz="1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estrutura</a:t>
            </a:r>
            <a:r>
              <a:rPr lang="en-GB" sz="1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institucional</a:t>
            </a:r>
            <a:r>
              <a:rPr lang="en-GB" sz="1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031E6EF-122D-1003-5E11-A67E20A6F44C}"/>
              </a:ext>
            </a:extLst>
          </p:cNvPr>
          <p:cNvSpPr/>
          <p:nvPr/>
        </p:nvSpPr>
        <p:spPr>
          <a:xfrm>
            <a:off x="449918" y="1275015"/>
            <a:ext cx="2160971" cy="2595757"/>
          </a:xfrm>
          <a:prstGeom prst="roundRect">
            <a:avLst>
              <a:gd name="adj" fmla="val 12471"/>
            </a:avLst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4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Contexto físico e humano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66A536A-1149-B087-3C40-3BBFD3E7127F}"/>
              </a:ext>
            </a:extLst>
          </p:cNvPr>
          <p:cNvSpPr/>
          <p:nvPr/>
        </p:nvSpPr>
        <p:spPr>
          <a:xfrm>
            <a:off x="2740707" y="1275015"/>
            <a:ext cx="2160971" cy="2595757"/>
          </a:xfrm>
          <a:prstGeom prst="roundRect">
            <a:avLst>
              <a:gd name="adj" fmla="val 12471"/>
            </a:avLst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Panorama da </a:t>
            </a:r>
            <a:r>
              <a:rPr lang="en-GB" sz="1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</a:t>
            </a:r>
            <a:endParaRPr lang="en-GB" sz="1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90E6B06-B649-1644-A753-BCC58A2663A7}"/>
              </a:ext>
            </a:extLst>
          </p:cNvPr>
          <p:cNvSpPr/>
          <p:nvPr/>
        </p:nvSpPr>
        <p:spPr>
          <a:xfrm>
            <a:off x="7322285" y="1275015"/>
            <a:ext cx="2160971" cy="2595757"/>
          </a:xfrm>
          <a:prstGeom prst="roundRect">
            <a:avLst>
              <a:gd name="adj" fmla="val 12471"/>
            </a:avLst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4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 e liderança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032A9E-E56A-56DC-CE7A-048B9E5FB5E1}"/>
              </a:ext>
            </a:extLst>
          </p:cNvPr>
          <p:cNvSpPr/>
          <p:nvPr/>
        </p:nvSpPr>
        <p:spPr>
          <a:xfrm>
            <a:off x="690081" y="693010"/>
            <a:ext cx="8554092" cy="5649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Identificação</a:t>
            </a:r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dos </a:t>
            </a:r>
            <a:r>
              <a:rPr lang="en-GB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seus</a:t>
            </a:r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obstáculos</a:t>
            </a:r>
            <a:endParaRPr lang="en-GB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os </a:t>
            </a:r>
            <a:r>
              <a:rPr lang="en-GB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quadros</a:t>
            </a: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desta</a:t>
            </a: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página</a:t>
            </a: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GB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identificar</a:t>
            </a: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os </a:t>
            </a:r>
            <a:r>
              <a:rPr lang="en-GB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obstáculos</a:t>
            </a: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GB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você</a:t>
            </a: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enfrenta</a:t>
            </a: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abordar</a:t>
            </a: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EAP, de </a:t>
            </a:r>
            <a:r>
              <a:rPr lang="en-GB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acordo</a:t>
            </a: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en-GB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</a:t>
            </a: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entendimento</a:t>
            </a: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EAP </a:t>
            </a:r>
            <a:r>
              <a:rPr lang="en-GB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</a:t>
            </a: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contexto</a:t>
            </a: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específico</a:t>
            </a: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5A19327-EAD1-2399-F51E-AC223DBC714D}"/>
              </a:ext>
            </a:extLst>
          </p:cNvPr>
          <p:cNvSpPr/>
          <p:nvPr/>
        </p:nvSpPr>
        <p:spPr>
          <a:xfrm>
            <a:off x="5994637" y="3993275"/>
            <a:ext cx="2160971" cy="2595757"/>
          </a:xfrm>
          <a:prstGeom prst="roundRect">
            <a:avLst>
              <a:gd name="adj" fmla="val 12471"/>
            </a:avLst>
          </a:prstGeom>
          <a:solidFill>
            <a:schemeClr val="bg1"/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4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Dados</a:t>
            </a:r>
            <a:endParaRPr lang="en-GB" sz="1600" b="1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EE43867-9244-A327-4ECB-D8CB7F4F3E21}"/>
              </a:ext>
            </a:extLst>
          </p:cNvPr>
          <p:cNvSpPr/>
          <p:nvPr/>
        </p:nvSpPr>
        <p:spPr>
          <a:xfrm>
            <a:off x="3694865" y="3993275"/>
            <a:ext cx="2160971" cy="2595757"/>
          </a:xfrm>
          <a:prstGeom prst="roundRect">
            <a:avLst>
              <a:gd name="adj" fmla="val 12471"/>
            </a:avLst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4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Engajamento e colaboração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9ACDFA6-34D7-8296-12E1-AF29D280F18A}"/>
              </a:ext>
            </a:extLst>
          </p:cNvPr>
          <p:cNvSpPr/>
          <p:nvPr/>
        </p:nvSpPr>
        <p:spPr>
          <a:xfrm>
            <a:off x="1395093" y="3993275"/>
            <a:ext cx="2160971" cy="2595757"/>
          </a:xfrm>
          <a:prstGeom prst="roundRect">
            <a:avLst>
              <a:gd name="adj" fmla="val 12471"/>
            </a:avLst>
          </a:prstGeom>
          <a:noFill/>
          <a:ln w="19050">
            <a:solidFill>
              <a:srgbClr val="1933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4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Finanças</a:t>
            </a:r>
            <a:endParaRPr lang="en-GB" sz="1600" b="1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19933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26E5A3-F400-C7ED-5665-EF4F7545480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pt-BR" dirty="0">
                <a:solidFill>
                  <a:srgbClr val="6AB24D"/>
                </a:solidFill>
              </a:rPr>
              <a:t>Módulo 5 - Entendendo os obstáculos locais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34DA8B99-1FFA-4740-546F-B7570C3B3C15}"/>
              </a:ext>
            </a:extLst>
          </p:cNvPr>
          <p:cNvSpPr txBox="1">
            <a:spLocks/>
          </p:cNvSpPr>
          <p:nvPr/>
        </p:nvSpPr>
        <p:spPr>
          <a:xfrm>
            <a:off x="685800" y="685102"/>
            <a:ext cx="747208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1400" b="0" dirty="0">
                <a:solidFill>
                  <a:srgbClr val="6AB24D"/>
                </a:solidFill>
              </a:rPr>
              <a:t>Planilha de </a:t>
            </a:r>
            <a:r>
              <a:rPr lang="en-GB" sz="1400" b="0" dirty="0" err="1">
                <a:solidFill>
                  <a:srgbClr val="6AB24D"/>
                </a:solidFill>
              </a:rPr>
              <a:t>verificação</a:t>
            </a:r>
            <a:r>
              <a:rPr lang="en-GB" sz="1400" b="0" dirty="0">
                <a:solidFill>
                  <a:srgbClr val="6AB24D"/>
                </a:solidFill>
              </a:rPr>
              <a:t> </a:t>
            </a:r>
            <a:br>
              <a:rPr lang="en-GB" dirty="0">
                <a:solidFill>
                  <a:srgbClr val="6AB24D"/>
                </a:solidFill>
              </a:rPr>
            </a:br>
            <a:r>
              <a:rPr lang="en-GB" sz="3300" dirty="0" err="1">
                <a:solidFill>
                  <a:srgbClr val="6AB24D"/>
                </a:solidFill>
              </a:rPr>
              <a:t>Compreensão</a:t>
            </a:r>
            <a:r>
              <a:rPr lang="en-GB" sz="3300" dirty="0">
                <a:solidFill>
                  <a:srgbClr val="6AB24D"/>
                </a:solidFill>
              </a:rPr>
              <a:t> dos </a:t>
            </a:r>
            <a:r>
              <a:rPr lang="en-GB" sz="3300" dirty="0" err="1">
                <a:solidFill>
                  <a:srgbClr val="6AB24D"/>
                </a:solidFill>
              </a:rPr>
              <a:t>obstáculos</a:t>
            </a:r>
            <a:r>
              <a:rPr lang="en-GB" sz="3300" dirty="0">
                <a:solidFill>
                  <a:srgbClr val="6AB24D"/>
                </a:solidFill>
              </a:rPr>
              <a:t> da </a:t>
            </a:r>
            <a:r>
              <a:rPr lang="en-GB" sz="3300" dirty="0" err="1">
                <a:solidFill>
                  <a:srgbClr val="6AB24D"/>
                </a:solidFill>
              </a:rPr>
              <a:t>cidade</a:t>
            </a:r>
            <a:endParaRPr lang="en-GB" sz="3300" b="0" dirty="0">
              <a:solidFill>
                <a:srgbClr val="6AB24D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4003F89-5764-FA53-4AE1-FD5A6718D1A8}"/>
              </a:ext>
            </a:extLst>
          </p:cNvPr>
          <p:cNvGrpSpPr/>
          <p:nvPr/>
        </p:nvGrpSpPr>
        <p:grpSpPr>
          <a:xfrm>
            <a:off x="685801" y="1828800"/>
            <a:ext cx="2749728" cy="4124472"/>
            <a:chOff x="352425" y="1795361"/>
            <a:chExt cx="2886075" cy="4124472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384BA6E4-1447-73D8-7964-39C140199B4D}"/>
                </a:ext>
              </a:extLst>
            </p:cNvPr>
            <p:cNvSpPr/>
            <p:nvPr/>
          </p:nvSpPr>
          <p:spPr>
            <a:xfrm>
              <a:off x="352425" y="1795361"/>
              <a:ext cx="2886075" cy="886193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200" b="0" dirty="0" err="1">
                  <a:latin typeface="Arial" panose="020B0604020202020204" pitchFamily="34" charset="0"/>
                  <a:cs typeface="Arial" panose="020B0604020202020204" pitchFamily="34" charset="0"/>
                </a:rPr>
                <a:t>Quais</a:t>
              </a:r>
              <a:r>
                <a:rPr lang="en-GB" sz="1200" b="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200" b="0" dirty="0" err="1">
                  <a:latin typeface="Arial" panose="020B0604020202020204" pitchFamily="34" charset="0"/>
                  <a:cs typeface="Arial" panose="020B0604020202020204" pitchFamily="34" charset="0"/>
                </a:rPr>
                <a:t>são</a:t>
              </a:r>
              <a:r>
                <a:rPr lang="en-GB" sz="1200" b="0" dirty="0">
                  <a:latin typeface="Arial" panose="020B0604020202020204" pitchFamily="34" charset="0"/>
                  <a:cs typeface="Arial" panose="020B0604020202020204" pitchFamily="34" charset="0"/>
                </a:rPr>
                <a:t> as </a:t>
              </a:r>
              <a:r>
                <a:rPr lang="en-GB" sz="1200" b="0" dirty="0" err="1">
                  <a:latin typeface="Arial" panose="020B0604020202020204" pitchFamily="34" charset="0"/>
                  <a:cs typeface="Arial" panose="020B0604020202020204" pitchFamily="34" charset="0"/>
                </a:rPr>
                <a:t>principais</a:t>
              </a:r>
              <a:r>
                <a:rPr lang="en-GB" sz="1200" b="0" dirty="0">
                  <a:latin typeface="Arial" panose="020B0604020202020204" pitchFamily="34" charset="0"/>
                  <a:cs typeface="Arial" panose="020B0604020202020204" pitchFamily="34" charset="0"/>
                </a:rPr>
                <a:t> barreiras </a:t>
              </a:r>
            </a:p>
            <a:p>
              <a:r>
                <a:rPr lang="en-GB" sz="1200" b="0" dirty="0" err="1">
                  <a:latin typeface="Arial" panose="020B0604020202020204" pitchFamily="34" charset="0"/>
                  <a:cs typeface="Arial" panose="020B0604020202020204" pitchFamily="34" charset="0"/>
                </a:rPr>
                <a:t>sua</a:t>
              </a:r>
              <a:r>
                <a:rPr lang="en-GB" sz="1200" b="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200" b="0" dirty="0" err="1">
                  <a:latin typeface="Arial" panose="020B0604020202020204" pitchFamily="34" charset="0"/>
                  <a:cs typeface="Arial" panose="020B0604020202020204" pitchFamily="34" charset="0"/>
                </a:rPr>
                <a:t>experiência</a:t>
              </a:r>
              <a:r>
                <a:rPr lang="en-GB" sz="1200" b="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200" b="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GB" sz="1200" b="0" dirty="0">
                  <a:latin typeface="Arial" panose="020B0604020202020204" pitchFamily="34" charset="0"/>
                  <a:cs typeface="Arial" panose="020B0604020202020204" pitchFamily="34" charset="0"/>
                </a:rPr>
                <a:t> lidar com a </a:t>
              </a:r>
              <a:br>
                <a:rPr lang="en-GB" sz="1200" b="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200" b="0" dirty="0" err="1">
                  <a:latin typeface="Arial" panose="020B0604020202020204" pitchFamily="34" charset="0"/>
                  <a:cs typeface="Arial" panose="020B0604020202020204" pitchFamily="34" charset="0"/>
                </a:rPr>
                <a:t>pobreza</a:t>
              </a:r>
              <a:r>
                <a:rPr lang="en-GB" sz="1200" b="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200" b="0" dirty="0" err="1">
                  <a:latin typeface="Arial" panose="020B0604020202020204" pitchFamily="34" charset="0"/>
                  <a:cs typeface="Arial" panose="020B0604020202020204" pitchFamily="34" charset="0"/>
                </a:rPr>
                <a:t>energética</a:t>
              </a:r>
              <a:r>
                <a:rPr lang="en-GB" sz="1200" b="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200" b="0" dirty="0" err="1">
                  <a:latin typeface="Arial" panose="020B0604020202020204" pitchFamily="34" charset="0"/>
                  <a:cs typeface="Arial" panose="020B0604020202020204" pitchFamily="34" charset="0"/>
                </a:rPr>
                <a:t>ou</a:t>
              </a:r>
              <a:r>
                <a:rPr lang="en-GB" sz="1200" b="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200" b="0" dirty="0" err="1">
                  <a:latin typeface="Arial" panose="020B0604020202020204" pitchFamily="34" charset="0"/>
                  <a:cs typeface="Arial" panose="020B0604020202020204" pitchFamily="34" charset="0"/>
                </a:rPr>
                <a:t>na</a:t>
              </a:r>
              <a:r>
                <a:rPr lang="en-GB" sz="1200" b="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200" b="0" dirty="0" err="1">
                  <a:latin typeface="Arial" panose="020B0604020202020204" pitchFamily="34" charset="0"/>
                  <a:cs typeface="Arial" panose="020B0604020202020204" pitchFamily="34" charset="0"/>
                </a:rPr>
                <a:t>melhoria</a:t>
              </a:r>
              <a:r>
                <a:rPr lang="en-GB" sz="1200" b="0" dirty="0">
                  <a:latin typeface="Arial" panose="020B0604020202020204" pitchFamily="34" charset="0"/>
                  <a:cs typeface="Arial" panose="020B0604020202020204" pitchFamily="34" charset="0"/>
                </a:rPr>
                <a:t> da </a:t>
              </a:r>
            </a:p>
            <a:p>
              <a:r>
                <a:rPr lang="en-GB" sz="1200" b="0" dirty="0" err="1">
                  <a:latin typeface="Arial" panose="020B0604020202020204" pitchFamily="34" charset="0"/>
                  <a:cs typeface="Arial" panose="020B0604020202020204" pitchFamily="34" charset="0"/>
                </a:rPr>
                <a:t>acesso</a:t>
              </a:r>
              <a:r>
                <a:rPr lang="en-GB" sz="1200" b="0" dirty="0">
                  <a:latin typeface="Arial" panose="020B0604020202020204" pitchFamily="34" charset="0"/>
                  <a:cs typeface="Arial" panose="020B0604020202020204" pitchFamily="34" charset="0"/>
                </a:rPr>
                <a:t> à </a:t>
              </a:r>
              <a:r>
                <a:rPr lang="en-GB" sz="1200" b="0" dirty="0" err="1">
                  <a:latin typeface="Arial" panose="020B0604020202020204" pitchFamily="34" charset="0"/>
                  <a:cs typeface="Arial" panose="020B0604020202020204" pitchFamily="34" charset="0"/>
                </a:rPr>
                <a:t>energia</a:t>
              </a:r>
              <a:r>
                <a:rPr lang="en-GB" sz="1200" b="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98EB434-283E-7D46-E544-0B8A63ACEA24}"/>
                </a:ext>
              </a:extLst>
            </p:cNvPr>
            <p:cNvSpPr/>
            <p:nvPr/>
          </p:nvSpPr>
          <p:spPr>
            <a:xfrm>
              <a:off x="352425" y="2691827"/>
              <a:ext cx="2886075" cy="3228006"/>
            </a:xfrm>
            <a:prstGeom prst="roundRect">
              <a:avLst>
                <a:gd name="adj" fmla="val 6343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ABDF242-FDED-5390-785F-23F9131E3019}"/>
              </a:ext>
            </a:extLst>
          </p:cNvPr>
          <p:cNvSpPr/>
          <p:nvPr/>
        </p:nvSpPr>
        <p:spPr>
          <a:xfrm>
            <a:off x="3578137" y="1828801"/>
            <a:ext cx="2749728" cy="886192"/>
          </a:xfrm>
          <a:prstGeom prst="roundRect">
            <a:avLst/>
          </a:prstGeom>
          <a:solidFill>
            <a:srgbClr val="6AB24D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>
                <a:latin typeface="Arial" panose="020B0604020202020204" pitchFamily="34" charset="0"/>
                <a:cs typeface="Arial" panose="020B0604020202020204" pitchFamily="34" charset="0"/>
              </a:rPr>
              <a:t>Qual é o tipo de barreira mais desafiador para o seu governo local?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AA85A98-24EB-2273-93A3-61C677E75809}"/>
              </a:ext>
            </a:extLst>
          </p:cNvPr>
          <p:cNvSpPr/>
          <p:nvPr/>
        </p:nvSpPr>
        <p:spPr>
          <a:xfrm>
            <a:off x="6470462" y="1828800"/>
            <a:ext cx="2749728" cy="886191"/>
          </a:xfrm>
          <a:prstGeom prst="roundRect">
            <a:avLst/>
          </a:prstGeom>
          <a:solidFill>
            <a:srgbClr val="6AB24D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Quais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obstáculos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estão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relacionadas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outras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questões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formas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privação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) no </a:t>
            </a:r>
            <a:r>
              <a:rPr lang="en-GB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seu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contexto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D49B5D2-7403-5FE9-6F1A-BEA2662B5FE5}"/>
              </a:ext>
            </a:extLst>
          </p:cNvPr>
          <p:cNvSpPr/>
          <p:nvPr/>
        </p:nvSpPr>
        <p:spPr>
          <a:xfrm>
            <a:off x="3578136" y="2725266"/>
            <a:ext cx="2749728" cy="3228006"/>
          </a:xfrm>
          <a:prstGeom prst="roundRect">
            <a:avLst>
              <a:gd name="adj" fmla="val 634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C46CA21-7C12-1238-6615-97D102F527E5}"/>
              </a:ext>
            </a:extLst>
          </p:cNvPr>
          <p:cNvSpPr/>
          <p:nvPr/>
        </p:nvSpPr>
        <p:spPr>
          <a:xfrm>
            <a:off x="6470460" y="2725266"/>
            <a:ext cx="2749728" cy="3446934"/>
          </a:xfrm>
          <a:prstGeom prst="roundRect">
            <a:avLst>
              <a:gd name="adj" fmla="val 6343"/>
            </a:avLst>
          </a:prstGeom>
          <a:solidFill>
            <a:srgbClr val="D2E8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1AE6B4-94EE-9998-84C2-D7FC6151C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t>76</a:t>
            </a:fld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FC303A3-39AC-A581-0276-996969BB991C}"/>
              </a:ext>
            </a:extLst>
          </p:cNvPr>
          <p:cNvSpPr/>
          <p:nvPr/>
        </p:nvSpPr>
        <p:spPr>
          <a:xfrm>
            <a:off x="685802" y="1828800"/>
            <a:ext cx="2749728" cy="886193"/>
          </a:xfrm>
          <a:prstGeom prst="roundRect">
            <a:avLst/>
          </a:prstGeom>
          <a:solidFill>
            <a:srgbClr val="6AB24D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Quais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são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 os </a:t>
            </a:r>
            <a:r>
              <a:rPr lang="en-GB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principais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obstáculos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sua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experiência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 lidar com a </a:t>
            </a:r>
            <a:r>
              <a:rPr lang="en-GB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pobreza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energética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melhoria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GB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acesso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en-GB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energia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470CEC8-0AB6-B77E-0872-CC69C94AD549}"/>
              </a:ext>
            </a:extLst>
          </p:cNvPr>
          <p:cNvSpPr/>
          <p:nvPr/>
        </p:nvSpPr>
        <p:spPr>
          <a:xfrm>
            <a:off x="685802" y="2725266"/>
            <a:ext cx="2749728" cy="3446934"/>
          </a:xfrm>
          <a:prstGeom prst="roundRect">
            <a:avLst>
              <a:gd name="adj" fmla="val 6343"/>
            </a:avLst>
          </a:prstGeom>
          <a:solidFill>
            <a:srgbClr val="D2E8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ysClr val="windowText" lastClr="000000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A993703-7754-DCC7-C248-8C23F47F1AF6}"/>
              </a:ext>
            </a:extLst>
          </p:cNvPr>
          <p:cNvSpPr/>
          <p:nvPr/>
        </p:nvSpPr>
        <p:spPr>
          <a:xfrm>
            <a:off x="3578137" y="2725266"/>
            <a:ext cx="2749728" cy="3446934"/>
          </a:xfrm>
          <a:prstGeom prst="roundRect">
            <a:avLst>
              <a:gd name="adj" fmla="val 6343"/>
            </a:avLst>
          </a:prstGeom>
          <a:solidFill>
            <a:srgbClr val="D2E8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36" name="Oval 35">
            <a:hlinkClick r:id="rId3" action="ppaction://hlinksldjump"/>
            <a:extLst>
              <a:ext uri="{FF2B5EF4-FFF2-40B4-BE49-F238E27FC236}">
                <a16:creationId xmlns:a16="http://schemas.microsoft.com/office/drawing/2014/main" id="{3781A66D-D41A-47EB-A3BC-42B364E2B9DC}"/>
              </a:ext>
            </a:extLst>
          </p:cNvPr>
          <p:cNvSpPr/>
          <p:nvPr/>
        </p:nvSpPr>
        <p:spPr>
          <a:xfrm>
            <a:off x="9384310" y="820816"/>
            <a:ext cx="128979" cy="12897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37" name="Oval 36">
            <a:hlinkClick r:id="rId4" action="ppaction://hlinksldjump"/>
            <a:extLst>
              <a:ext uri="{FF2B5EF4-FFF2-40B4-BE49-F238E27FC236}">
                <a16:creationId xmlns:a16="http://schemas.microsoft.com/office/drawing/2014/main" id="{B9DD6235-E789-4087-A0DD-B720C562C52E}"/>
              </a:ext>
            </a:extLst>
          </p:cNvPr>
          <p:cNvSpPr/>
          <p:nvPr/>
        </p:nvSpPr>
        <p:spPr>
          <a:xfrm>
            <a:off x="9384310" y="1983052"/>
            <a:ext cx="128979" cy="128979"/>
          </a:xfrm>
          <a:prstGeom prst="ellipse">
            <a:avLst/>
          </a:prstGeom>
          <a:solidFill>
            <a:srgbClr val="008C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8" name="Oval 37">
            <a:hlinkClick r:id="rId3" action="ppaction://hlinksldjump"/>
            <a:extLst>
              <a:ext uri="{FF2B5EF4-FFF2-40B4-BE49-F238E27FC236}">
                <a16:creationId xmlns:a16="http://schemas.microsoft.com/office/drawing/2014/main" id="{17B4817F-B906-4388-8205-66B503F17D1B}"/>
              </a:ext>
            </a:extLst>
          </p:cNvPr>
          <p:cNvSpPr/>
          <p:nvPr/>
        </p:nvSpPr>
        <p:spPr>
          <a:xfrm>
            <a:off x="9384310" y="823197"/>
            <a:ext cx="128979" cy="12897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9" name="Oval 38">
            <a:hlinkClick r:id="rId5" action="ppaction://hlinksldjump"/>
            <a:extLst>
              <a:ext uri="{FF2B5EF4-FFF2-40B4-BE49-F238E27FC236}">
                <a16:creationId xmlns:a16="http://schemas.microsoft.com/office/drawing/2014/main" id="{2D31C76F-6B61-4310-8C69-C1B319BA83CF}"/>
              </a:ext>
            </a:extLst>
          </p:cNvPr>
          <p:cNvSpPr/>
          <p:nvPr/>
        </p:nvSpPr>
        <p:spPr>
          <a:xfrm>
            <a:off x="9384310" y="1402303"/>
            <a:ext cx="128979" cy="128979"/>
          </a:xfrm>
          <a:prstGeom prst="ellipse">
            <a:avLst/>
          </a:prstGeom>
          <a:solidFill>
            <a:srgbClr val="1C35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40" name="Oval 39">
            <a:hlinkClick r:id="rId6" action="ppaction://hlinksldjump"/>
            <a:extLst>
              <a:ext uri="{FF2B5EF4-FFF2-40B4-BE49-F238E27FC236}">
                <a16:creationId xmlns:a16="http://schemas.microsoft.com/office/drawing/2014/main" id="{F901E5C8-9B9F-4E8B-B4DB-62CA2C32E73E}"/>
              </a:ext>
            </a:extLst>
          </p:cNvPr>
          <p:cNvSpPr/>
          <p:nvPr/>
        </p:nvSpPr>
        <p:spPr>
          <a:xfrm>
            <a:off x="9384310" y="2563074"/>
            <a:ext cx="128979" cy="12897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41" name="Oval 40">
            <a:hlinkClick r:id="rId7" action="ppaction://hlinksldjump"/>
            <a:extLst>
              <a:ext uri="{FF2B5EF4-FFF2-40B4-BE49-F238E27FC236}">
                <a16:creationId xmlns:a16="http://schemas.microsoft.com/office/drawing/2014/main" id="{182AC17B-32D5-4F85-BCD2-B84B270B4294}"/>
              </a:ext>
            </a:extLst>
          </p:cNvPr>
          <p:cNvSpPr/>
          <p:nvPr/>
        </p:nvSpPr>
        <p:spPr>
          <a:xfrm>
            <a:off x="9384310" y="4302666"/>
            <a:ext cx="128979" cy="12897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hlinkClick r:id="rId8" action="ppaction://hlinksldjump"/>
            <a:extLst>
              <a:ext uri="{FF2B5EF4-FFF2-40B4-BE49-F238E27FC236}">
                <a16:creationId xmlns:a16="http://schemas.microsoft.com/office/drawing/2014/main" id="{B8A2A89A-AE7A-4E12-9665-75EE0F09B44F}"/>
              </a:ext>
            </a:extLst>
          </p:cNvPr>
          <p:cNvSpPr/>
          <p:nvPr/>
        </p:nvSpPr>
        <p:spPr>
          <a:xfrm>
            <a:off x="9384310" y="3720774"/>
            <a:ext cx="128979" cy="128979"/>
          </a:xfrm>
          <a:prstGeom prst="ellipse">
            <a:avLst/>
          </a:prstGeom>
          <a:solidFill>
            <a:srgbClr val="6AB2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hlinkClick r:id="rId9" action="ppaction://hlinksldjump"/>
            <a:extLst>
              <a:ext uri="{FF2B5EF4-FFF2-40B4-BE49-F238E27FC236}">
                <a16:creationId xmlns:a16="http://schemas.microsoft.com/office/drawing/2014/main" id="{4E1BF8CF-B9A4-4B3B-9B04-2CC5F70FF5E4}"/>
              </a:ext>
            </a:extLst>
          </p:cNvPr>
          <p:cNvSpPr/>
          <p:nvPr/>
        </p:nvSpPr>
        <p:spPr>
          <a:xfrm>
            <a:off x="9384310" y="3144004"/>
            <a:ext cx="128979" cy="128979"/>
          </a:xfrm>
          <a:prstGeom prst="ellipse">
            <a:avLst/>
          </a:prstGeom>
          <a:solidFill>
            <a:srgbClr val="0388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hlinkClick r:id="rId10" action="ppaction://hlinksldjump"/>
            <a:extLst>
              <a:ext uri="{FF2B5EF4-FFF2-40B4-BE49-F238E27FC236}">
                <a16:creationId xmlns:a16="http://schemas.microsoft.com/office/drawing/2014/main" id="{A889694E-8D79-4521-9426-0721B23602DA}"/>
              </a:ext>
            </a:extLst>
          </p:cNvPr>
          <p:cNvSpPr/>
          <p:nvPr/>
        </p:nvSpPr>
        <p:spPr>
          <a:xfrm>
            <a:off x="9384310" y="4881778"/>
            <a:ext cx="128979" cy="128979"/>
          </a:xfrm>
          <a:prstGeom prst="ellipse">
            <a:avLst/>
          </a:prstGeom>
          <a:solidFill>
            <a:srgbClr val="F19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hlinkClick r:id="rId11" action="ppaction://hlinksldjump"/>
            <a:extLst>
              <a:ext uri="{FF2B5EF4-FFF2-40B4-BE49-F238E27FC236}">
                <a16:creationId xmlns:a16="http://schemas.microsoft.com/office/drawing/2014/main" id="{65096C7D-0B2A-4518-9A83-AFA2A3FEE96C}"/>
              </a:ext>
            </a:extLst>
          </p:cNvPr>
          <p:cNvSpPr/>
          <p:nvPr/>
        </p:nvSpPr>
        <p:spPr>
          <a:xfrm>
            <a:off x="9384310" y="5463066"/>
            <a:ext cx="128979" cy="128979"/>
          </a:xfrm>
          <a:prstGeom prst="ellipse">
            <a:avLst/>
          </a:prstGeom>
          <a:solidFill>
            <a:srgbClr val="F8A9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0F105EF-0682-465B-9B17-ED9913EE32FD}"/>
              </a:ext>
            </a:extLst>
          </p:cNvPr>
          <p:cNvGrpSpPr/>
          <p:nvPr/>
        </p:nvGrpSpPr>
        <p:grpSpPr>
          <a:xfrm>
            <a:off x="9573110" y="3654247"/>
            <a:ext cx="146522" cy="280390"/>
            <a:chOff x="5545138" y="625475"/>
            <a:chExt cx="1489075" cy="2849563"/>
          </a:xfrm>
        </p:grpSpPr>
        <p:sp>
          <p:nvSpPr>
            <p:cNvPr id="47" name="Freeform 117">
              <a:extLst>
                <a:ext uri="{FF2B5EF4-FFF2-40B4-BE49-F238E27FC236}">
                  <a16:creationId xmlns:a16="http://schemas.microsoft.com/office/drawing/2014/main" id="{AB7DDC22-554B-4878-99C3-DE0EBC902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625475"/>
              <a:ext cx="1243013" cy="1697038"/>
            </a:xfrm>
            <a:custGeom>
              <a:avLst/>
              <a:gdLst>
                <a:gd name="T0" fmla="*/ 2278 w 4249"/>
                <a:gd name="T1" fmla="*/ 5744 h 5744"/>
                <a:gd name="T2" fmla="*/ 0 w 4249"/>
                <a:gd name="T3" fmla="*/ 5744 h 5744"/>
                <a:gd name="T4" fmla="*/ 4249 w 4249"/>
                <a:gd name="T5" fmla="*/ 0 h 5744"/>
                <a:gd name="T6" fmla="*/ 2603 w 4249"/>
                <a:gd name="T7" fmla="*/ 4796 h 5744"/>
                <a:gd name="T8" fmla="*/ 2278 w 4249"/>
                <a:gd name="T9" fmla="*/ 5744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2278" y="5744"/>
                  </a:moveTo>
                  <a:lnTo>
                    <a:pt x="0" y="5744"/>
                  </a:lnTo>
                  <a:lnTo>
                    <a:pt x="4249" y="0"/>
                  </a:lnTo>
                  <a:lnTo>
                    <a:pt x="2603" y="4796"/>
                  </a:lnTo>
                  <a:lnTo>
                    <a:pt x="2278" y="5744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20">
              <a:extLst>
                <a:ext uri="{FF2B5EF4-FFF2-40B4-BE49-F238E27FC236}">
                  <a16:creationId xmlns:a16="http://schemas.microsoft.com/office/drawing/2014/main" id="{B8186882-9D7A-4B79-A706-715C63D13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1779588"/>
              <a:ext cx="1243013" cy="1695450"/>
            </a:xfrm>
            <a:custGeom>
              <a:avLst/>
              <a:gdLst>
                <a:gd name="T0" fmla="*/ 1972 w 4249"/>
                <a:gd name="T1" fmla="*/ 0 h 5744"/>
                <a:gd name="T2" fmla="*/ 4249 w 4249"/>
                <a:gd name="T3" fmla="*/ 0 h 5744"/>
                <a:gd name="T4" fmla="*/ 0 w 4249"/>
                <a:gd name="T5" fmla="*/ 5744 h 5744"/>
                <a:gd name="T6" fmla="*/ 1646 w 4249"/>
                <a:gd name="T7" fmla="*/ 948 h 5744"/>
                <a:gd name="T8" fmla="*/ 1972 w 4249"/>
                <a:gd name="T9" fmla="*/ 0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1972" y="0"/>
                  </a:moveTo>
                  <a:lnTo>
                    <a:pt x="4249" y="0"/>
                  </a:lnTo>
                  <a:lnTo>
                    <a:pt x="0" y="5744"/>
                  </a:lnTo>
                  <a:lnTo>
                    <a:pt x="1646" y="948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1080366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B6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22748-DCB8-904C-D815-E2454B4622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685800"/>
            <a:ext cx="8698510" cy="2387600"/>
          </a:xfrm>
        </p:spPr>
        <p:txBody>
          <a:bodyPr>
            <a:normAutofit fontScale="90000"/>
          </a:bodyPr>
          <a:lstStyle/>
          <a:p>
            <a:r>
              <a:rPr lang="en-GB" b="0" dirty="0" err="1">
                <a:solidFill>
                  <a:schemeClr val="bg1"/>
                </a:solidFill>
              </a:rPr>
              <a:t>Módulo</a:t>
            </a:r>
            <a:r>
              <a:rPr lang="en-GB" b="0" dirty="0">
                <a:solidFill>
                  <a:schemeClr val="bg1"/>
                </a:solidFill>
              </a:rPr>
              <a:t> 6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 err="1">
                <a:solidFill>
                  <a:schemeClr val="bg1"/>
                </a:solidFill>
              </a:rPr>
              <a:t>Maximização</a:t>
            </a:r>
            <a:r>
              <a:rPr lang="en-GB" dirty="0">
                <a:solidFill>
                  <a:schemeClr val="bg1"/>
                </a:solidFill>
              </a:rPr>
              <a:t> dos </a:t>
            </a:r>
            <a:r>
              <a:rPr lang="en-GB" dirty="0" err="1">
                <a:solidFill>
                  <a:schemeClr val="bg1"/>
                </a:solidFill>
              </a:rPr>
              <a:t>poderes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locais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disponíveis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718BA1-4ECA-7EF6-0D52-A5FEAC50D0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33758C-4BA0-BA15-FCDA-AA5558900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t>77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91633B9-1259-4941-ED91-B153E1604AE4}"/>
              </a:ext>
            </a:extLst>
          </p:cNvPr>
          <p:cNvGrpSpPr/>
          <p:nvPr/>
        </p:nvGrpSpPr>
        <p:grpSpPr>
          <a:xfrm>
            <a:off x="3799490" y="3355340"/>
            <a:ext cx="5213910" cy="2799832"/>
            <a:chOff x="4362366" y="4131690"/>
            <a:chExt cx="3768173" cy="202348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81D0428-49D4-1356-CDE9-0CA47E5BC859}"/>
                </a:ext>
              </a:extLst>
            </p:cNvPr>
            <p:cNvGrpSpPr/>
            <p:nvPr/>
          </p:nvGrpSpPr>
          <p:grpSpPr>
            <a:xfrm>
              <a:off x="4362366" y="5023799"/>
              <a:ext cx="1537846" cy="1002749"/>
              <a:chOff x="2601913" y="3706813"/>
              <a:chExt cx="542925" cy="354013"/>
            </a:xfrm>
          </p:grpSpPr>
          <p:sp>
            <p:nvSpPr>
              <p:cNvPr id="60" name="Freeform 1816">
                <a:extLst>
                  <a:ext uri="{FF2B5EF4-FFF2-40B4-BE49-F238E27FC236}">
                    <a16:creationId xmlns:a16="http://schemas.microsoft.com/office/drawing/2014/main" id="{E2555F66-E6DE-2C12-9816-741437D643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1913" y="3706813"/>
                <a:ext cx="80962" cy="354013"/>
              </a:xfrm>
              <a:custGeom>
                <a:avLst/>
                <a:gdLst>
                  <a:gd name="T0" fmla="*/ 243 w 243"/>
                  <a:gd name="T1" fmla="*/ 0 h 1055"/>
                  <a:gd name="T2" fmla="*/ 77 w 243"/>
                  <a:gd name="T3" fmla="*/ 0 h 1055"/>
                  <a:gd name="T4" fmla="*/ 0 w 243"/>
                  <a:gd name="T5" fmla="*/ 77 h 1055"/>
                  <a:gd name="T6" fmla="*/ 0 w 243"/>
                  <a:gd name="T7" fmla="*/ 1055 h 1055"/>
                  <a:gd name="T8" fmla="*/ 166 w 243"/>
                  <a:gd name="T9" fmla="*/ 1055 h 1055"/>
                  <a:gd name="T10" fmla="*/ 243 w 243"/>
                  <a:gd name="T11" fmla="*/ 978 h 1055"/>
                  <a:gd name="T12" fmla="*/ 243 w 243"/>
                  <a:gd name="T13" fmla="*/ 0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3" h="1055">
                    <a:moveTo>
                      <a:pt x="243" y="0"/>
                    </a:moveTo>
                    <a:lnTo>
                      <a:pt x="77" y="0"/>
                    </a:lnTo>
                    <a:lnTo>
                      <a:pt x="0" y="77"/>
                    </a:lnTo>
                    <a:lnTo>
                      <a:pt x="0" y="1055"/>
                    </a:lnTo>
                    <a:lnTo>
                      <a:pt x="166" y="1055"/>
                    </a:lnTo>
                    <a:lnTo>
                      <a:pt x="243" y="978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6AB2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1817">
                <a:extLst>
                  <a:ext uri="{FF2B5EF4-FFF2-40B4-BE49-F238E27FC236}">
                    <a16:creationId xmlns:a16="http://schemas.microsoft.com/office/drawing/2014/main" id="{E3B3CE69-0E24-7AEC-42F4-F5B6181155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1913" y="3706813"/>
                <a:ext cx="80962" cy="25400"/>
              </a:xfrm>
              <a:custGeom>
                <a:avLst/>
                <a:gdLst>
                  <a:gd name="T0" fmla="*/ 243 w 243"/>
                  <a:gd name="T1" fmla="*/ 0 h 77"/>
                  <a:gd name="T2" fmla="*/ 166 w 243"/>
                  <a:gd name="T3" fmla="*/ 77 h 77"/>
                  <a:gd name="T4" fmla="*/ 0 w 243"/>
                  <a:gd name="T5" fmla="*/ 77 h 77"/>
                  <a:gd name="T6" fmla="*/ 77 w 243"/>
                  <a:gd name="T7" fmla="*/ 0 h 77"/>
                  <a:gd name="T8" fmla="*/ 243 w 243"/>
                  <a:gd name="T9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3" h="77">
                    <a:moveTo>
                      <a:pt x="243" y="0"/>
                    </a:moveTo>
                    <a:lnTo>
                      <a:pt x="166" y="77"/>
                    </a:lnTo>
                    <a:lnTo>
                      <a:pt x="0" y="77"/>
                    </a:lnTo>
                    <a:lnTo>
                      <a:pt x="77" y="0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6AB2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1818">
                <a:extLst>
                  <a:ext uri="{FF2B5EF4-FFF2-40B4-BE49-F238E27FC236}">
                    <a16:creationId xmlns:a16="http://schemas.microsoft.com/office/drawing/2014/main" id="{ADB592AE-313E-859D-FA26-ADEB631C9B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5888" y="3706813"/>
                <a:ext cx="26987" cy="354013"/>
              </a:xfrm>
              <a:custGeom>
                <a:avLst/>
                <a:gdLst>
                  <a:gd name="T0" fmla="*/ 0 w 77"/>
                  <a:gd name="T1" fmla="*/ 77 h 1055"/>
                  <a:gd name="T2" fmla="*/ 77 w 77"/>
                  <a:gd name="T3" fmla="*/ 0 h 1055"/>
                  <a:gd name="T4" fmla="*/ 77 w 77"/>
                  <a:gd name="T5" fmla="*/ 978 h 1055"/>
                  <a:gd name="T6" fmla="*/ 0 w 77"/>
                  <a:gd name="T7" fmla="*/ 1055 h 1055"/>
                  <a:gd name="T8" fmla="*/ 0 w 77"/>
                  <a:gd name="T9" fmla="*/ 77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1055">
                    <a:moveTo>
                      <a:pt x="0" y="77"/>
                    </a:moveTo>
                    <a:lnTo>
                      <a:pt x="77" y="0"/>
                    </a:lnTo>
                    <a:lnTo>
                      <a:pt x="77" y="978"/>
                    </a:lnTo>
                    <a:lnTo>
                      <a:pt x="0" y="1055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369D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1819">
                <a:extLst>
                  <a:ext uri="{FF2B5EF4-FFF2-40B4-BE49-F238E27FC236}">
                    <a16:creationId xmlns:a16="http://schemas.microsoft.com/office/drawing/2014/main" id="{149BB63A-10A6-01B3-5150-BAB9B93F2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3875" y="3979863"/>
                <a:ext cx="80962" cy="80963"/>
              </a:xfrm>
              <a:custGeom>
                <a:avLst/>
                <a:gdLst>
                  <a:gd name="T0" fmla="*/ 244 w 244"/>
                  <a:gd name="T1" fmla="*/ 0 h 240"/>
                  <a:gd name="T2" fmla="*/ 78 w 244"/>
                  <a:gd name="T3" fmla="*/ 0 h 240"/>
                  <a:gd name="T4" fmla="*/ 0 w 244"/>
                  <a:gd name="T5" fmla="*/ 78 h 240"/>
                  <a:gd name="T6" fmla="*/ 0 w 244"/>
                  <a:gd name="T7" fmla="*/ 240 h 240"/>
                  <a:gd name="T8" fmla="*/ 166 w 244"/>
                  <a:gd name="T9" fmla="*/ 240 h 240"/>
                  <a:gd name="T10" fmla="*/ 244 w 244"/>
                  <a:gd name="T11" fmla="*/ 163 h 240"/>
                  <a:gd name="T12" fmla="*/ 244 w 244"/>
                  <a:gd name="T13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4" h="240">
                    <a:moveTo>
                      <a:pt x="244" y="0"/>
                    </a:moveTo>
                    <a:lnTo>
                      <a:pt x="78" y="0"/>
                    </a:lnTo>
                    <a:lnTo>
                      <a:pt x="0" y="78"/>
                    </a:lnTo>
                    <a:lnTo>
                      <a:pt x="0" y="240"/>
                    </a:lnTo>
                    <a:lnTo>
                      <a:pt x="166" y="240"/>
                    </a:lnTo>
                    <a:lnTo>
                      <a:pt x="244" y="163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6AB2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1820">
                <a:extLst>
                  <a:ext uri="{FF2B5EF4-FFF2-40B4-BE49-F238E27FC236}">
                    <a16:creationId xmlns:a16="http://schemas.microsoft.com/office/drawing/2014/main" id="{27B38577-41F1-FD17-BEE7-B92F9B130D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3875" y="3979863"/>
                <a:ext cx="80962" cy="26988"/>
              </a:xfrm>
              <a:custGeom>
                <a:avLst/>
                <a:gdLst>
                  <a:gd name="T0" fmla="*/ 244 w 244"/>
                  <a:gd name="T1" fmla="*/ 0 h 78"/>
                  <a:gd name="T2" fmla="*/ 166 w 244"/>
                  <a:gd name="T3" fmla="*/ 78 h 78"/>
                  <a:gd name="T4" fmla="*/ 0 w 244"/>
                  <a:gd name="T5" fmla="*/ 78 h 78"/>
                  <a:gd name="T6" fmla="*/ 78 w 244"/>
                  <a:gd name="T7" fmla="*/ 0 h 78"/>
                  <a:gd name="T8" fmla="*/ 244 w 244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4" h="78">
                    <a:moveTo>
                      <a:pt x="244" y="0"/>
                    </a:moveTo>
                    <a:lnTo>
                      <a:pt x="166" y="78"/>
                    </a:lnTo>
                    <a:lnTo>
                      <a:pt x="0" y="78"/>
                    </a:lnTo>
                    <a:lnTo>
                      <a:pt x="78" y="0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6AB2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1821">
                <a:extLst>
                  <a:ext uri="{FF2B5EF4-FFF2-40B4-BE49-F238E27FC236}">
                    <a16:creationId xmlns:a16="http://schemas.microsoft.com/office/drawing/2014/main" id="{6C0EBA81-98C1-6DC0-3EE2-8F41070CC2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9438" y="3979863"/>
                <a:ext cx="25400" cy="80963"/>
              </a:xfrm>
              <a:custGeom>
                <a:avLst/>
                <a:gdLst>
                  <a:gd name="T0" fmla="*/ 0 w 78"/>
                  <a:gd name="T1" fmla="*/ 78 h 240"/>
                  <a:gd name="T2" fmla="*/ 78 w 78"/>
                  <a:gd name="T3" fmla="*/ 0 h 240"/>
                  <a:gd name="T4" fmla="*/ 78 w 78"/>
                  <a:gd name="T5" fmla="*/ 163 h 240"/>
                  <a:gd name="T6" fmla="*/ 0 w 78"/>
                  <a:gd name="T7" fmla="*/ 240 h 240"/>
                  <a:gd name="T8" fmla="*/ 0 w 78"/>
                  <a:gd name="T9" fmla="*/ 7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240">
                    <a:moveTo>
                      <a:pt x="0" y="78"/>
                    </a:moveTo>
                    <a:lnTo>
                      <a:pt x="78" y="0"/>
                    </a:lnTo>
                    <a:lnTo>
                      <a:pt x="78" y="163"/>
                    </a:lnTo>
                    <a:lnTo>
                      <a:pt x="0" y="240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69D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1822">
                <a:extLst>
                  <a:ext uri="{FF2B5EF4-FFF2-40B4-BE49-F238E27FC236}">
                    <a16:creationId xmlns:a16="http://schemas.microsoft.com/office/drawing/2014/main" id="{2049C574-16F6-CA5E-25B0-64AC79B500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1800" y="3925888"/>
                <a:ext cx="80962" cy="134938"/>
              </a:xfrm>
              <a:custGeom>
                <a:avLst/>
                <a:gdLst>
                  <a:gd name="T0" fmla="*/ 244 w 244"/>
                  <a:gd name="T1" fmla="*/ 0 h 403"/>
                  <a:gd name="T2" fmla="*/ 78 w 244"/>
                  <a:gd name="T3" fmla="*/ 0 h 403"/>
                  <a:gd name="T4" fmla="*/ 0 w 244"/>
                  <a:gd name="T5" fmla="*/ 77 h 403"/>
                  <a:gd name="T6" fmla="*/ 0 w 244"/>
                  <a:gd name="T7" fmla="*/ 403 h 403"/>
                  <a:gd name="T8" fmla="*/ 166 w 244"/>
                  <a:gd name="T9" fmla="*/ 403 h 403"/>
                  <a:gd name="T10" fmla="*/ 244 w 244"/>
                  <a:gd name="T11" fmla="*/ 326 h 403"/>
                  <a:gd name="T12" fmla="*/ 244 w 244"/>
                  <a:gd name="T13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4" h="403">
                    <a:moveTo>
                      <a:pt x="244" y="0"/>
                    </a:moveTo>
                    <a:lnTo>
                      <a:pt x="78" y="0"/>
                    </a:lnTo>
                    <a:lnTo>
                      <a:pt x="0" y="77"/>
                    </a:lnTo>
                    <a:lnTo>
                      <a:pt x="0" y="403"/>
                    </a:lnTo>
                    <a:lnTo>
                      <a:pt x="166" y="403"/>
                    </a:lnTo>
                    <a:lnTo>
                      <a:pt x="244" y="326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6AB2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1823">
                <a:extLst>
                  <a:ext uri="{FF2B5EF4-FFF2-40B4-BE49-F238E27FC236}">
                    <a16:creationId xmlns:a16="http://schemas.microsoft.com/office/drawing/2014/main" id="{88823AFF-FF63-8AC5-E7CF-54363E0217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1800" y="3925888"/>
                <a:ext cx="80962" cy="25400"/>
              </a:xfrm>
              <a:custGeom>
                <a:avLst/>
                <a:gdLst>
                  <a:gd name="T0" fmla="*/ 244 w 244"/>
                  <a:gd name="T1" fmla="*/ 0 h 77"/>
                  <a:gd name="T2" fmla="*/ 166 w 244"/>
                  <a:gd name="T3" fmla="*/ 77 h 77"/>
                  <a:gd name="T4" fmla="*/ 0 w 244"/>
                  <a:gd name="T5" fmla="*/ 77 h 77"/>
                  <a:gd name="T6" fmla="*/ 78 w 244"/>
                  <a:gd name="T7" fmla="*/ 0 h 77"/>
                  <a:gd name="T8" fmla="*/ 244 w 244"/>
                  <a:gd name="T9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4" h="77">
                    <a:moveTo>
                      <a:pt x="244" y="0"/>
                    </a:moveTo>
                    <a:lnTo>
                      <a:pt x="166" y="77"/>
                    </a:lnTo>
                    <a:lnTo>
                      <a:pt x="0" y="77"/>
                    </a:lnTo>
                    <a:lnTo>
                      <a:pt x="78" y="0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6AB2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1824">
                <a:extLst>
                  <a:ext uri="{FF2B5EF4-FFF2-40B4-BE49-F238E27FC236}">
                    <a16:creationId xmlns:a16="http://schemas.microsoft.com/office/drawing/2014/main" id="{53F6CC1C-1172-2136-37FA-77F3A69C32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5775" y="3925888"/>
                <a:ext cx="26987" cy="134938"/>
              </a:xfrm>
              <a:custGeom>
                <a:avLst/>
                <a:gdLst>
                  <a:gd name="T0" fmla="*/ 0 w 78"/>
                  <a:gd name="T1" fmla="*/ 77 h 403"/>
                  <a:gd name="T2" fmla="*/ 78 w 78"/>
                  <a:gd name="T3" fmla="*/ 0 h 403"/>
                  <a:gd name="T4" fmla="*/ 78 w 78"/>
                  <a:gd name="T5" fmla="*/ 326 h 403"/>
                  <a:gd name="T6" fmla="*/ 0 w 78"/>
                  <a:gd name="T7" fmla="*/ 403 h 403"/>
                  <a:gd name="T8" fmla="*/ 0 w 78"/>
                  <a:gd name="T9" fmla="*/ 77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403">
                    <a:moveTo>
                      <a:pt x="0" y="77"/>
                    </a:moveTo>
                    <a:lnTo>
                      <a:pt x="78" y="0"/>
                    </a:lnTo>
                    <a:lnTo>
                      <a:pt x="78" y="326"/>
                    </a:lnTo>
                    <a:lnTo>
                      <a:pt x="0" y="403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369D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825">
                <a:extLst>
                  <a:ext uri="{FF2B5EF4-FFF2-40B4-BE49-F238E27FC236}">
                    <a16:creationId xmlns:a16="http://schemas.microsoft.com/office/drawing/2014/main" id="{B821A550-0863-8C65-8498-9C25A9E690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9725" y="3870326"/>
                <a:ext cx="80962" cy="190500"/>
              </a:xfrm>
              <a:custGeom>
                <a:avLst/>
                <a:gdLst>
                  <a:gd name="T0" fmla="*/ 243 w 243"/>
                  <a:gd name="T1" fmla="*/ 0 h 566"/>
                  <a:gd name="T2" fmla="*/ 77 w 243"/>
                  <a:gd name="T3" fmla="*/ 0 h 566"/>
                  <a:gd name="T4" fmla="*/ 0 w 243"/>
                  <a:gd name="T5" fmla="*/ 78 h 566"/>
                  <a:gd name="T6" fmla="*/ 0 w 243"/>
                  <a:gd name="T7" fmla="*/ 566 h 566"/>
                  <a:gd name="T8" fmla="*/ 166 w 243"/>
                  <a:gd name="T9" fmla="*/ 566 h 566"/>
                  <a:gd name="T10" fmla="*/ 243 w 243"/>
                  <a:gd name="T11" fmla="*/ 489 h 566"/>
                  <a:gd name="T12" fmla="*/ 243 w 243"/>
                  <a:gd name="T13" fmla="*/ 0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3" h="566">
                    <a:moveTo>
                      <a:pt x="243" y="0"/>
                    </a:moveTo>
                    <a:lnTo>
                      <a:pt x="77" y="0"/>
                    </a:lnTo>
                    <a:lnTo>
                      <a:pt x="0" y="78"/>
                    </a:lnTo>
                    <a:lnTo>
                      <a:pt x="0" y="566"/>
                    </a:lnTo>
                    <a:lnTo>
                      <a:pt x="166" y="566"/>
                    </a:lnTo>
                    <a:lnTo>
                      <a:pt x="243" y="489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6AB2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826">
                <a:extLst>
                  <a:ext uri="{FF2B5EF4-FFF2-40B4-BE49-F238E27FC236}">
                    <a16:creationId xmlns:a16="http://schemas.microsoft.com/office/drawing/2014/main" id="{A46CF8FD-D1C1-5B84-CC5B-DAE5B02A5A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9725" y="3870326"/>
                <a:ext cx="80962" cy="26988"/>
              </a:xfrm>
              <a:custGeom>
                <a:avLst/>
                <a:gdLst>
                  <a:gd name="T0" fmla="*/ 243 w 243"/>
                  <a:gd name="T1" fmla="*/ 0 h 78"/>
                  <a:gd name="T2" fmla="*/ 166 w 243"/>
                  <a:gd name="T3" fmla="*/ 78 h 78"/>
                  <a:gd name="T4" fmla="*/ 0 w 243"/>
                  <a:gd name="T5" fmla="*/ 78 h 78"/>
                  <a:gd name="T6" fmla="*/ 77 w 243"/>
                  <a:gd name="T7" fmla="*/ 0 h 78"/>
                  <a:gd name="T8" fmla="*/ 243 w 243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3" h="78">
                    <a:moveTo>
                      <a:pt x="243" y="0"/>
                    </a:moveTo>
                    <a:lnTo>
                      <a:pt x="166" y="78"/>
                    </a:lnTo>
                    <a:lnTo>
                      <a:pt x="0" y="78"/>
                    </a:lnTo>
                    <a:lnTo>
                      <a:pt x="77" y="0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6AB2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1827">
                <a:extLst>
                  <a:ext uri="{FF2B5EF4-FFF2-40B4-BE49-F238E27FC236}">
                    <a16:creationId xmlns:a16="http://schemas.microsoft.com/office/drawing/2014/main" id="{2C3BF008-D839-E04E-9AC6-1C3E145CAE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3700" y="3870326"/>
                <a:ext cx="26987" cy="190500"/>
              </a:xfrm>
              <a:custGeom>
                <a:avLst/>
                <a:gdLst>
                  <a:gd name="T0" fmla="*/ 0 w 77"/>
                  <a:gd name="T1" fmla="*/ 78 h 566"/>
                  <a:gd name="T2" fmla="*/ 77 w 77"/>
                  <a:gd name="T3" fmla="*/ 0 h 566"/>
                  <a:gd name="T4" fmla="*/ 77 w 77"/>
                  <a:gd name="T5" fmla="*/ 489 h 566"/>
                  <a:gd name="T6" fmla="*/ 0 w 77"/>
                  <a:gd name="T7" fmla="*/ 566 h 566"/>
                  <a:gd name="T8" fmla="*/ 0 w 77"/>
                  <a:gd name="T9" fmla="*/ 78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566">
                    <a:moveTo>
                      <a:pt x="0" y="78"/>
                    </a:moveTo>
                    <a:lnTo>
                      <a:pt x="77" y="0"/>
                    </a:lnTo>
                    <a:lnTo>
                      <a:pt x="77" y="489"/>
                    </a:lnTo>
                    <a:lnTo>
                      <a:pt x="0" y="566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69D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1828">
                <a:extLst>
                  <a:ext uri="{FF2B5EF4-FFF2-40B4-BE49-F238E27FC236}">
                    <a16:creationId xmlns:a16="http://schemas.microsoft.com/office/drawing/2014/main" id="{D7098380-0D8A-DB16-F761-80D7596541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6063" y="3776663"/>
                <a:ext cx="80962" cy="284163"/>
              </a:xfrm>
              <a:custGeom>
                <a:avLst/>
                <a:gdLst>
                  <a:gd name="T0" fmla="*/ 243 w 243"/>
                  <a:gd name="T1" fmla="*/ 0 h 848"/>
                  <a:gd name="T2" fmla="*/ 77 w 243"/>
                  <a:gd name="T3" fmla="*/ 0 h 848"/>
                  <a:gd name="T4" fmla="*/ 0 w 243"/>
                  <a:gd name="T5" fmla="*/ 78 h 848"/>
                  <a:gd name="T6" fmla="*/ 0 w 243"/>
                  <a:gd name="T7" fmla="*/ 848 h 848"/>
                  <a:gd name="T8" fmla="*/ 166 w 243"/>
                  <a:gd name="T9" fmla="*/ 848 h 848"/>
                  <a:gd name="T10" fmla="*/ 243 w 243"/>
                  <a:gd name="T11" fmla="*/ 771 h 848"/>
                  <a:gd name="T12" fmla="*/ 243 w 243"/>
                  <a:gd name="T13" fmla="*/ 0 h 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3" h="848">
                    <a:moveTo>
                      <a:pt x="243" y="0"/>
                    </a:moveTo>
                    <a:lnTo>
                      <a:pt x="77" y="0"/>
                    </a:lnTo>
                    <a:lnTo>
                      <a:pt x="0" y="78"/>
                    </a:lnTo>
                    <a:lnTo>
                      <a:pt x="0" y="848"/>
                    </a:lnTo>
                    <a:lnTo>
                      <a:pt x="166" y="848"/>
                    </a:lnTo>
                    <a:lnTo>
                      <a:pt x="243" y="771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6AB2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1829">
                <a:extLst>
                  <a:ext uri="{FF2B5EF4-FFF2-40B4-BE49-F238E27FC236}">
                    <a16:creationId xmlns:a16="http://schemas.microsoft.com/office/drawing/2014/main" id="{309C60F3-0D7C-F742-A996-CB36EE7BCD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6063" y="3776663"/>
                <a:ext cx="80962" cy="25400"/>
              </a:xfrm>
              <a:custGeom>
                <a:avLst/>
                <a:gdLst>
                  <a:gd name="T0" fmla="*/ 243 w 243"/>
                  <a:gd name="T1" fmla="*/ 0 h 78"/>
                  <a:gd name="T2" fmla="*/ 166 w 243"/>
                  <a:gd name="T3" fmla="*/ 78 h 78"/>
                  <a:gd name="T4" fmla="*/ 0 w 243"/>
                  <a:gd name="T5" fmla="*/ 78 h 78"/>
                  <a:gd name="T6" fmla="*/ 77 w 243"/>
                  <a:gd name="T7" fmla="*/ 0 h 78"/>
                  <a:gd name="T8" fmla="*/ 243 w 243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3" h="78">
                    <a:moveTo>
                      <a:pt x="243" y="0"/>
                    </a:moveTo>
                    <a:lnTo>
                      <a:pt x="166" y="78"/>
                    </a:lnTo>
                    <a:lnTo>
                      <a:pt x="0" y="78"/>
                    </a:lnTo>
                    <a:lnTo>
                      <a:pt x="77" y="0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6AB2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1830">
                <a:extLst>
                  <a:ext uri="{FF2B5EF4-FFF2-40B4-BE49-F238E27FC236}">
                    <a16:creationId xmlns:a16="http://schemas.microsoft.com/office/drawing/2014/main" id="{F2DC681A-37A2-D0EA-7318-FB5FD25E6A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1625" y="3776663"/>
                <a:ext cx="25400" cy="284163"/>
              </a:xfrm>
              <a:custGeom>
                <a:avLst/>
                <a:gdLst>
                  <a:gd name="T0" fmla="*/ 0 w 77"/>
                  <a:gd name="T1" fmla="*/ 78 h 848"/>
                  <a:gd name="T2" fmla="*/ 77 w 77"/>
                  <a:gd name="T3" fmla="*/ 0 h 848"/>
                  <a:gd name="T4" fmla="*/ 77 w 77"/>
                  <a:gd name="T5" fmla="*/ 771 h 848"/>
                  <a:gd name="T6" fmla="*/ 0 w 77"/>
                  <a:gd name="T7" fmla="*/ 848 h 848"/>
                  <a:gd name="T8" fmla="*/ 0 w 77"/>
                  <a:gd name="T9" fmla="*/ 78 h 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848">
                    <a:moveTo>
                      <a:pt x="0" y="78"/>
                    </a:moveTo>
                    <a:lnTo>
                      <a:pt x="77" y="0"/>
                    </a:lnTo>
                    <a:lnTo>
                      <a:pt x="77" y="771"/>
                    </a:lnTo>
                    <a:lnTo>
                      <a:pt x="0" y="84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69D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1831">
                <a:extLst>
                  <a:ext uri="{FF2B5EF4-FFF2-40B4-BE49-F238E27FC236}">
                    <a16:creationId xmlns:a16="http://schemas.microsoft.com/office/drawing/2014/main" id="{E8292130-8458-A269-F7B4-CD5266788C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3988" y="3808413"/>
                <a:ext cx="80962" cy="252413"/>
              </a:xfrm>
              <a:custGeom>
                <a:avLst/>
                <a:gdLst>
                  <a:gd name="T0" fmla="*/ 243 w 243"/>
                  <a:gd name="T1" fmla="*/ 0 h 754"/>
                  <a:gd name="T2" fmla="*/ 77 w 243"/>
                  <a:gd name="T3" fmla="*/ 0 h 754"/>
                  <a:gd name="T4" fmla="*/ 0 w 243"/>
                  <a:gd name="T5" fmla="*/ 77 h 754"/>
                  <a:gd name="T6" fmla="*/ 0 w 243"/>
                  <a:gd name="T7" fmla="*/ 754 h 754"/>
                  <a:gd name="T8" fmla="*/ 166 w 243"/>
                  <a:gd name="T9" fmla="*/ 754 h 754"/>
                  <a:gd name="T10" fmla="*/ 243 w 243"/>
                  <a:gd name="T11" fmla="*/ 677 h 754"/>
                  <a:gd name="T12" fmla="*/ 243 w 243"/>
                  <a:gd name="T13" fmla="*/ 0 h 7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3" h="754">
                    <a:moveTo>
                      <a:pt x="243" y="0"/>
                    </a:moveTo>
                    <a:lnTo>
                      <a:pt x="77" y="0"/>
                    </a:lnTo>
                    <a:lnTo>
                      <a:pt x="0" y="77"/>
                    </a:lnTo>
                    <a:lnTo>
                      <a:pt x="0" y="754"/>
                    </a:lnTo>
                    <a:lnTo>
                      <a:pt x="166" y="754"/>
                    </a:lnTo>
                    <a:lnTo>
                      <a:pt x="243" y="677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6AB2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1832">
                <a:extLst>
                  <a:ext uri="{FF2B5EF4-FFF2-40B4-BE49-F238E27FC236}">
                    <a16:creationId xmlns:a16="http://schemas.microsoft.com/office/drawing/2014/main" id="{1904E8BB-37D3-D318-EDBB-208F25ECFE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3988" y="3808413"/>
                <a:ext cx="80962" cy="25400"/>
              </a:xfrm>
              <a:custGeom>
                <a:avLst/>
                <a:gdLst>
                  <a:gd name="T0" fmla="*/ 243 w 243"/>
                  <a:gd name="T1" fmla="*/ 0 h 77"/>
                  <a:gd name="T2" fmla="*/ 166 w 243"/>
                  <a:gd name="T3" fmla="*/ 77 h 77"/>
                  <a:gd name="T4" fmla="*/ 0 w 243"/>
                  <a:gd name="T5" fmla="*/ 77 h 77"/>
                  <a:gd name="T6" fmla="*/ 77 w 243"/>
                  <a:gd name="T7" fmla="*/ 0 h 77"/>
                  <a:gd name="T8" fmla="*/ 243 w 243"/>
                  <a:gd name="T9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3" h="77">
                    <a:moveTo>
                      <a:pt x="243" y="0"/>
                    </a:moveTo>
                    <a:lnTo>
                      <a:pt x="166" y="77"/>
                    </a:lnTo>
                    <a:lnTo>
                      <a:pt x="0" y="77"/>
                    </a:lnTo>
                    <a:lnTo>
                      <a:pt x="77" y="0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6AB2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1833">
                <a:extLst>
                  <a:ext uri="{FF2B5EF4-FFF2-40B4-BE49-F238E27FC236}">
                    <a16:creationId xmlns:a16="http://schemas.microsoft.com/office/drawing/2014/main" id="{EACF1425-D81D-5129-41A4-54F93D9F5D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9550" y="3808413"/>
                <a:ext cx="25400" cy="252413"/>
              </a:xfrm>
              <a:custGeom>
                <a:avLst/>
                <a:gdLst>
                  <a:gd name="T0" fmla="*/ 0 w 77"/>
                  <a:gd name="T1" fmla="*/ 77 h 754"/>
                  <a:gd name="T2" fmla="*/ 77 w 77"/>
                  <a:gd name="T3" fmla="*/ 0 h 754"/>
                  <a:gd name="T4" fmla="*/ 77 w 77"/>
                  <a:gd name="T5" fmla="*/ 677 h 754"/>
                  <a:gd name="T6" fmla="*/ 0 w 77"/>
                  <a:gd name="T7" fmla="*/ 754 h 754"/>
                  <a:gd name="T8" fmla="*/ 0 w 77"/>
                  <a:gd name="T9" fmla="*/ 77 h 7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754">
                    <a:moveTo>
                      <a:pt x="0" y="77"/>
                    </a:moveTo>
                    <a:lnTo>
                      <a:pt x="77" y="0"/>
                    </a:lnTo>
                    <a:lnTo>
                      <a:pt x="77" y="677"/>
                    </a:lnTo>
                    <a:lnTo>
                      <a:pt x="0" y="754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369D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39C88A5-482E-5AD3-FE1C-6C6C30EBB227}"/>
                </a:ext>
              </a:extLst>
            </p:cNvPr>
            <p:cNvGrpSpPr/>
            <p:nvPr/>
          </p:nvGrpSpPr>
          <p:grpSpPr>
            <a:xfrm>
              <a:off x="6179006" y="4131690"/>
              <a:ext cx="1951533" cy="2023482"/>
              <a:chOff x="2017713" y="4791076"/>
              <a:chExt cx="688974" cy="714375"/>
            </a:xfrm>
          </p:grpSpPr>
          <p:sp>
            <p:nvSpPr>
              <p:cNvPr id="18" name="Oval 2132">
                <a:extLst>
                  <a:ext uri="{FF2B5EF4-FFF2-40B4-BE49-F238E27FC236}">
                    <a16:creationId xmlns:a16="http://schemas.microsoft.com/office/drawing/2014/main" id="{09687392-F4E4-2010-0D8E-CB41B98BBF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2163" y="5170489"/>
                <a:ext cx="617537" cy="309563"/>
              </a:xfrm>
              <a:prstGeom prst="ellipse">
                <a:avLst/>
              </a:prstGeom>
              <a:solidFill>
                <a:srgbClr val="6AB2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2133">
                <a:extLst>
                  <a:ext uri="{FF2B5EF4-FFF2-40B4-BE49-F238E27FC236}">
                    <a16:creationId xmlns:a16="http://schemas.microsoft.com/office/drawing/2014/main" id="{292AD8CE-EF7F-6354-FC80-78C1E784F4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7713" y="5087939"/>
                <a:ext cx="609600" cy="387350"/>
              </a:xfrm>
              <a:custGeom>
                <a:avLst/>
                <a:gdLst>
                  <a:gd name="T0" fmla="*/ 916 w 1832"/>
                  <a:gd name="T1" fmla="*/ 0 h 1149"/>
                  <a:gd name="T2" fmla="*/ 0 w 1832"/>
                  <a:gd name="T3" fmla="*/ 452 h 1149"/>
                  <a:gd name="T4" fmla="*/ 228 w 1832"/>
                  <a:gd name="T5" fmla="*/ 469 h 1149"/>
                  <a:gd name="T6" fmla="*/ 916 w 1832"/>
                  <a:gd name="T7" fmla="*/ 1149 h 1149"/>
                  <a:gd name="T8" fmla="*/ 1831 w 1832"/>
                  <a:gd name="T9" fmla="*/ 697 h 1149"/>
                  <a:gd name="T10" fmla="*/ 1831 w 1832"/>
                  <a:gd name="T11" fmla="*/ 452 h 1149"/>
                  <a:gd name="T12" fmla="*/ 916 w 1832"/>
                  <a:gd name="T13" fmla="*/ 0 h 1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32" h="1149">
                    <a:moveTo>
                      <a:pt x="916" y="0"/>
                    </a:moveTo>
                    <a:cubicBezTo>
                      <a:pt x="410" y="0"/>
                      <a:pt x="0" y="202"/>
                      <a:pt x="0" y="452"/>
                    </a:cubicBezTo>
                    <a:lnTo>
                      <a:pt x="228" y="469"/>
                    </a:lnTo>
                    <a:cubicBezTo>
                      <a:pt x="228" y="719"/>
                      <a:pt x="410" y="1149"/>
                      <a:pt x="916" y="1149"/>
                    </a:cubicBezTo>
                    <a:cubicBezTo>
                      <a:pt x="1422" y="1149"/>
                      <a:pt x="1831" y="946"/>
                      <a:pt x="1831" y="697"/>
                    </a:cubicBezTo>
                    <a:lnTo>
                      <a:pt x="1831" y="452"/>
                    </a:lnTo>
                    <a:cubicBezTo>
                      <a:pt x="1832" y="202"/>
                      <a:pt x="1422" y="0"/>
                      <a:pt x="916" y="0"/>
                    </a:cubicBezTo>
                    <a:close/>
                  </a:path>
                </a:pathLst>
              </a:custGeom>
              <a:solidFill>
                <a:srgbClr val="0388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134">
                <a:extLst>
                  <a:ext uri="{FF2B5EF4-FFF2-40B4-BE49-F238E27FC236}">
                    <a16:creationId xmlns:a16="http://schemas.microsoft.com/office/drawing/2014/main" id="{6E5ECCFC-BF5F-5B9F-08E0-5A99B5D169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7713" y="5240339"/>
                <a:ext cx="325437" cy="234950"/>
              </a:xfrm>
              <a:custGeom>
                <a:avLst/>
                <a:gdLst>
                  <a:gd name="T0" fmla="*/ 0 w 980"/>
                  <a:gd name="T1" fmla="*/ 0 h 697"/>
                  <a:gd name="T2" fmla="*/ 0 w 980"/>
                  <a:gd name="T3" fmla="*/ 245 h 697"/>
                  <a:gd name="T4" fmla="*/ 916 w 980"/>
                  <a:gd name="T5" fmla="*/ 697 h 697"/>
                  <a:gd name="T6" fmla="*/ 980 w 980"/>
                  <a:gd name="T7" fmla="*/ 696 h 697"/>
                  <a:gd name="T8" fmla="*/ 980 w 980"/>
                  <a:gd name="T9" fmla="*/ 450 h 697"/>
                  <a:gd name="T10" fmla="*/ 0 w 980"/>
                  <a:gd name="T11" fmla="*/ 0 h 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80" h="697">
                    <a:moveTo>
                      <a:pt x="0" y="0"/>
                    </a:moveTo>
                    <a:lnTo>
                      <a:pt x="0" y="245"/>
                    </a:lnTo>
                    <a:cubicBezTo>
                      <a:pt x="0" y="494"/>
                      <a:pt x="410" y="697"/>
                      <a:pt x="916" y="697"/>
                    </a:cubicBezTo>
                    <a:cubicBezTo>
                      <a:pt x="937" y="697"/>
                      <a:pt x="959" y="696"/>
                      <a:pt x="980" y="696"/>
                    </a:cubicBezTo>
                    <a:lnTo>
                      <a:pt x="980" y="450"/>
                    </a:lnTo>
                    <a:cubicBezTo>
                      <a:pt x="980" y="450"/>
                      <a:pt x="242" y="268"/>
                      <a:pt x="0" y="0"/>
                    </a:cubicBezTo>
                    <a:close/>
                  </a:path>
                </a:pathLst>
              </a:custGeom>
              <a:solidFill>
                <a:srgbClr val="6AB2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Oval 2135">
                <a:extLst>
                  <a:ext uri="{FF2B5EF4-FFF2-40B4-BE49-F238E27FC236}">
                    <a16:creationId xmlns:a16="http://schemas.microsoft.com/office/drawing/2014/main" id="{F64679EA-C41C-094B-FD12-EF6B41696F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7713" y="5087939"/>
                <a:ext cx="609600" cy="304800"/>
              </a:xfrm>
              <a:prstGeom prst="ellipse">
                <a:avLst/>
              </a:prstGeom>
              <a:solidFill>
                <a:srgbClr val="369D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136">
                <a:extLst>
                  <a:ext uri="{FF2B5EF4-FFF2-40B4-BE49-F238E27FC236}">
                    <a16:creationId xmlns:a16="http://schemas.microsoft.com/office/drawing/2014/main" id="{E7CD0375-A153-DC9B-9BBD-C2384B4550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7725" y="5087939"/>
                <a:ext cx="204787" cy="152400"/>
              </a:xfrm>
              <a:custGeom>
                <a:avLst/>
                <a:gdLst>
                  <a:gd name="T0" fmla="*/ 615 w 615"/>
                  <a:gd name="T1" fmla="*/ 452 h 452"/>
                  <a:gd name="T2" fmla="*/ 589 w 615"/>
                  <a:gd name="T3" fmla="*/ 0 h 452"/>
                  <a:gd name="T4" fmla="*/ 0 w 615"/>
                  <a:gd name="T5" fmla="*/ 117 h 452"/>
                  <a:gd name="T6" fmla="*/ 615 w 615"/>
                  <a:gd name="T7" fmla="*/ 452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5" h="452">
                    <a:moveTo>
                      <a:pt x="615" y="452"/>
                    </a:moveTo>
                    <a:lnTo>
                      <a:pt x="589" y="0"/>
                    </a:lnTo>
                    <a:cubicBezTo>
                      <a:pt x="362" y="3"/>
                      <a:pt x="156" y="47"/>
                      <a:pt x="0" y="117"/>
                    </a:cubicBezTo>
                    <a:lnTo>
                      <a:pt x="615" y="452"/>
                    </a:lnTo>
                    <a:close/>
                  </a:path>
                </a:pathLst>
              </a:custGeom>
              <a:solidFill>
                <a:srgbClr val="00B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137">
                <a:extLst>
                  <a:ext uri="{FF2B5EF4-FFF2-40B4-BE49-F238E27FC236}">
                    <a16:creationId xmlns:a16="http://schemas.microsoft.com/office/drawing/2014/main" id="{9E042F6C-E529-E8E9-1711-79B75E485F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7713" y="5127626"/>
                <a:ext cx="325437" cy="265113"/>
              </a:xfrm>
              <a:custGeom>
                <a:avLst/>
                <a:gdLst>
                  <a:gd name="T0" fmla="*/ 916 w 980"/>
                  <a:gd name="T1" fmla="*/ 335 h 786"/>
                  <a:gd name="T2" fmla="*/ 301 w 980"/>
                  <a:gd name="T3" fmla="*/ 0 h 786"/>
                  <a:gd name="T4" fmla="*/ 0 w 980"/>
                  <a:gd name="T5" fmla="*/ 335 h 786"/>
                  <a:gd name="T6" fmla="*/ 916 w 980"/>
                  <a:gd name="T7" fmla="*/ 786 h 786"/>
                  <a:gd name="T8" fmla="*/ 980 w 980"/>
                  <a:gd name="T9" fmla="*/ 785 h 786"/>
                  <a:gd name="T10" fmla="*/ 916 w 980"/>
                  <a:gd name="T11" fmla="*/ 335 h 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80" h="786">
                    <a:moveTo>
                      <a:pt x="916" y="335"/>
                    </a:moveTo>
                    <a:lnTo>
                      <a:pt x="301" y="0"/>
                    </a:lnTo>
                    <a:cubicBezTo>
                      <a:pt x="116" y="83"/>
                      <a:pt x="0" y="202"/>
                      <a:pt x="0" y="335"/>
                    </a:cubicBezTo>
                    <a:cubicBezTo>
                      <a:pt x="0" y="584"/>
                      <a:pt x="410" y="786"/>
                      <a:pt x="916" y="786"/>
                    </a:cubicBezTo>
                    <a:cubicBezTo>
                      <a:pt x="937" y="786"/>
                      <a:pt x="959" y="786"/>
                      <a:pt x="980" y="785"/>
                    </a:cubicBezTo>
                    <a:lnTo>
                      <a:pt x="916" y="335"/>
                    </a:lnTo>
                    <a:close/>
                  </a:path>
                </a:pathLst>
              </a:custGeom>
              <a:solidFill>
                <a:srgbClr val="A6D1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138">
                <a:extLst>
                  <a:ext uri="{FF2B5EF4-FFF2-40B4-BE49-F238E27FC236}">
                    <a16:creationId xmlns:a16="http://schemas.microsoft.com/office/drawing/2014/main" id="{BC6A15B8-1FDA-2F7E-79F0-0171DFB375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27250" y="5153026"/>
                <a:ext cx="42862" cy="155575"/>
              </a:xfrm>
              <a:custGeom>
                <a:avLst/>
                <a:gdLst>
                  <a:gd name="T0" fmla="*/ 65 w 129"/>
                  <a:gd name="T1" fmla="*/ 11 h 465"/>
                  <a:gd name="T2" fmla="*/ 96 w 129"/>
                  <a:gd name="T3" fmla="*/ 43 h 465"/>
                  <a:gd name="T4" fmla="*/ 96 w 129"/>
                  <a:gd name="T5" fmla="*/ 358 h 465"/>
                  <a:gd name="T6" fmla="*/ 118 w 129"/>
                  <a:gd name="T7" fmla="*/ 401 h 465"/>
                  <a:gd name="T8" fmla="*/ 65 w 129"/>
                  <a:gd name="T9" fmla="*/ 454 h 465"/>
                  <a:gd name="T10" fmla="*/ 12 w 129"/>
                  <a:gd name="T11" fmla="*/ 401 h 465"/>
                  <a:gd name="T12" fmla="*/ 33 w 129"/>
                  <a:gd name="T13" fmla="*/ 358 h 465"/>
                  <a:gd name="T14" fmla="*/ 33 w 129"/>
                  <a:gd name="T15" fmla="*/ 43 h 465"/>
                  <a:gd name="T16" fmla="*/ 65 w 129"/>
                  <a:gd name="T17" fmla="*/ 11 h 465"/>
                  <a:gd name="T18" fmla="*/ 65 w 129"/>
                  <a:gd name="T19" fmla="*/ 0 h 465"/>
                  <a:gd name="T20" fmla="*/ 22 w 129"/>
                  <a:gd name="T21" fmla="*/ 43 h 465"/>
                  <a:gd name="T22" fmla="*/ 22 w 129"/>
                  <a:gd name="T23" fmla="*/ 353 h 465"/>
                  <a:gd name="T24" fmla="*/ 0 w 129"/>
                  <a:gd name="T25" fmla="*/ 401 h 465"/>
                  <a:gd name="T26" fmla="*/ 0 w 129"/>
                  <a:gd name="T27" fmla="*/ 401 h 465"/>
                  <a:gd name="T28" fmla="*/ 65 w 129"/>
                  <a:gd name="T29" fmla="*/ 465 h 465"/>
                  <a:gd name="T30" fmla="*/ 129 w 129"/>
                  <a:gd name="T31" fmla="*/ 401 h 465"/>
                  <a:gd name="T32" fmla="*/ 129 w 129"/>
                  <a:gd name="T33" fmla="*/ 401 h 465"/>
                  <a:gd name="T34" fmla="*/ 108 w 129"/>
                  <a:gd name="T35" fmla="*/ 353 h 465"/>
                  <a:gd name="T36" fmla="*/ 108 w 129"/>
                  <a:gd name="T37" fmla="*/ 43 h 465"/>
                  <a:gd name="T38" fmla="*/ 65 w 129"/>
                  <a:gd name="T39" fmla="*/ 0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9" h="465">
                    <a:moveTo>
                      <a:pt x="65" y="11"/>
                    </a:moveTo>
                    <a:cubicBezTo>
                      <a:pt x="82" y="11"/>
                      <a:pt x="96" y="25"/>
                      <a:pt x="96" y="43"/>
                    </a:cubicBezTo>
                    <a:lnTo>
                      <a:pt x="96" y="358"/>
                    </a:lnTo>
                    <a:cubicBezTo>
                      <a:pt x="110" y="368"/>
                      <a:pt x="118" y="384"/>
                      <a:pt x="118" y="401"/>
                    </a:cubicBezTo>
                    <a:cubicBezTo>
                      <a:pt x="118" y="430"/>
                      <a:pt x="94" y="454"/>
                      <a:pt x="65" y="454"/>
                    </a:cubicBezTo>
                    <a:cubicBezTo>
                      <a:pt x="35" y="454"/>
                      <a:pt x="12" y="430"/>
                      <a:pt x="12" y="401"/>
                    </a:cubicBezTo>
                    <a:cubicBezTo>
                      <a:pt x="12" y="384"/>
                      <a:pt x="20" y="368"/>
                      <a:pt x="33" y="358"/>
                    </a:cubicBezTo>
                    <a:lnTo>
                      <a:pt x="33" y="43"/>
                    </a:lnTo>
                    <a:cubicBezTo>
                      <a:pt x="33" y="25"/>
                      <a:pt x="47" y="11"/>
                      <a:pt x="65" y="11"/>
                    </a:cubicBezTo>
                    <a:moveTo>
                      <a:pt x="65" y="0"/>
                    </a:moveTo>
                    <a:cubicBezTo>
                      <a:pt x="41" y="0"/>
                      <a:pt x="22" y="19"/>
                      <a:pt x="22" y="43"/>
                    </a:cubicBezTo>
                    <a:lnTo>
                      <a:pt x="22" y="353"/>
                    </a:lnTo>
                    <a:cubicBezTo>
                      <a:pt x="8" y="365"/>
                      <a:pt x="0" y="382"/>
                      <a:pt x="0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0" y="436"/>
                      <a:pt x="29" y="465"/>
                      <a:pt x="65" y="465"/>
                    </a:cubicBezTo>
                    <a:cubicBezTo>
                      <a:pt x="100" y="465"/>
                      <a:pt x="129" y="436"/>
                      <a:pt x="129" y="401"/>
                    </a:cubicBezTo>
                    <a:cubicBezTo>
                      <a:pt x="129" y="401"/>
                      <a:pt x="129" y="401"/>
                      <a:pt x="129" y="401"/>
                    </a:cubicBezTo>
                    <a:cubicBezTo>
                      <a:pt x="129" y="382"/>
                      <a:pt x="121" y="365"/>
                      <a:pt x="108" y="353"/>
                    </a:cubicBezTo>
                    <a:lnTo>
                      <a:pt x="108" y="43"/>
                    </a:lnTo>
                    <a:cubicBezTo>
                      <a:pt x="108" y="19"/>
                      <a:pt x="88" y="0"/>
                      <a:pt x="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139">
                <a:extLst>
                  <a:ext uri="{FF2B5EF4-FFF2-40B4-BE49-F238E27FC236}">
                    <a16:creationId xmlns:a16="http://schemas.microsoft.com/office/drawing/2014/main" id="{BE2CA853-2CD9-DBE7-0EA4-AE11B4DD89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4713" y="5184776"/>
                <a:ext cx="7937" cy="107950"/>
              </a:xfrm>
              <a:custGeom>
                <a:avLst/>
                <a:gdLst>
                  <a:gd name="T0" fmla="*/ 0 w 23"/>
                  <a:gd name="T1" fmla="*/ 11 h 317"/>
                  <a:gd name="T2" fmla="*/ 12 w 23"/>
                  <a:gd name="T3" fmla="*/ 0 h 317"/>
                  <a:gd name="T4" fmla="*/ 23 w 23"/>
                  <a:gd name="T5" fmla="*/ 11 h 317"/>
                  <a:gd name="T6" fmla="*/ 23 w 23"/>
                  <a:gd name="T7" fmla="*/ 305 h 317"/>
                  <a:gd name="T8" fmla="*/ 12 w 23"/>
                  <a:gd name="T9" fmla="*/ 317 h 317"/>
                  <a:gd name="T10" fmla="*/ 0 w 23"/>
                  <a:gd name="T11" fmla="*/ 305 h 317"/>
                  <a:gd name="T12" fmla="*/ 0 w 23"/>
                  <a:gd name="T13" fmla="*/ 11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317">
                    <a:moveTo>
                      <a:pt x="0" y="11"/>
                    </a:moveTo>
                    <a:cubicBezTo>
                      <a:pt x="0" y="5"/>
                      <a:pt x="5" y="0"/>
                      <a:pt x="12" y="0"/>
                    </a:cubicBezTo>
                    <a:cubicBezTo>
                      <a:pt x="18" y="0"/>
                      <a:pt x="23" y="5"/>
                      <a:pt x="23" y="11"/>
                    </a:cubicBezTo>
                    <a:lnTo>
                      <a:pt x="23" y="305"/>
                    </a:lnTo>
                    <a:cubicBezTo>
                      <a:pt x="23" y="311"/>
                      <a:pt x="18" y="317"/>
                      <a:pt x="12" y="317"/>
                    </a:cubicBezTo>
                    <a:cubicBezTo>
                      <a:pt x="5" y="317"/>
                      <a:pt x="0" y="311"/>
                      <a:pt x="0" y="305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140">
                <a:extLst>
                  <a:ext uri="{FF2B5EF4-FFF2-40B4-BE49-F238E27FC236}">
                    <a16:creationId xmlns:a16="http://schemas.microsoft.com/office/drawing/2014/main" id="{626A3635-A7F0-248F-5FB0-B28074AAF6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1538" y="5280026"/>
                <a:ext cx="14287" cy="15875"/>
              </a:xfrm>
              <a:custGeom>
                <a:avLst/>
                <a:gdLst>
                  <a:gd name="T0" fmla="*/ 0 w 45"/>
                  <a:gd name="T1" fmla="*/ 22 h 45"/>
                  <a:gd name="T2" fmla="*/ 0 w 45"/>
                  <a:gd name="T3" fmla="*/ 22 h 45"/>
                  <a:gd name="T4" fmla="*/ 23 w 45"/>
                  <a:gd name="T5" fmla="*/ 45 h 45"/>
                  <a:gd name="T6" fmla="*/ 45 w 45"/>
                  <a:gd name="T7" fmla="*/ 22 h 45"/>
                  <a:gd name="T8" fmla="*/ 23 w 45"/>
                  <a:gd name="T9" fmla="*/ 0 h 45"/>
                  <a:gd name="T10" fmla="*/ 23 w 45"/>
                  <a:gd name="T11" fmla="*/ 0 h 45"/>
                  <a:gd name="T12" fmla="*/ 0 w 45"/>
                  <a:gd name="T13" fmla="*/ 2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45">
                    <a:moveTo>
                      <a:pt x="0" y="22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35"/>
                      <a:pt x="10" y="45"/>
                      <a:pt x="23" y="45"/>
                    </a:cubicBezTo>
                    <a:cubicBezTo>
                      <a:pt x="35" y="45"/>
                      <a:pt x="45" y="35"/>
                      <a:pt x="45" y="22"/>
                    </a:cubicBezTo>
                    <a:cubicBezTo>
                      <a:pt x="45" y="10"/>
                      <a:pt x="35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141">
                <a:extLst>
                  <a:ext uri="{FF2B5EF4-FFF2-40B4-BE49-F238E27FC236}">
                    <a16:creationId xmlns:a16="http://schemas.microsoft.com/office/drawing/2014/main" id="{11B41017-D4D3-C22E-FB8B-471C8EB66B6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14550" y="5162551"/>
                <a:ext cx="6350" cy="106363"/>
              </a:xfrm>
              <a:custGeom>
                <a:avLst/>
                <a:gdLst>
                  <a:gd name="T0" fmla="*/ 23 w 23"/>
                  <a:gd name="T1" fmla="*/ 319 h 319"/>
                  <a:gd name="T2" fmla="*/ 0 w 23"/>
                  <a:gd name="T3" fmla="*/ 319 h 319"/>
                  <a:gd name="T4" fmla="*/ 0 w 23"/>
                  <a:gd name="T5" fmla="*/ 307 h 319"/>
                  <a:gd name="T6" fmla="*/ 23 w 23"/>
                  <a:gd name="T7" fmla="*/ 307 h 319"/>
                  <a:gd name="T8" fmla="*/ 23 w 23"/>
                  <a:gd name="T9" fmla="*/ 319 h 319"/>
                  <a:gd name="T10" fmla="*/ 23 w 23"/>
                  <a:gd name="T11" fmla="*/ 284 h 319"/>
                  <a:gd name="T12" fmla="*/ 0 w 23"/>
                  <a:gd name="T13" fmla="*/ 284 h 319"/>
                  <a:gd name="T14" fmla="*/ 0 w 23"/>
                  <a:gd name="T15" fmla="*/ 273 h 319"/>
                  <a:gd name="T16" fmla="*/ 23 w 23"/>
                  <a:gd name="T17" fmla="*/ 273 h 319"/>
                  <a:gd name="T18" fmla="*/ 23 w 23"/>
                  <a:gd name="T19" fmla="*/ 284 h 319"/>
                  <a:gd name="T20" fmla="*/ 23 w 23"/>
                  <a:gd name="T21" fmla="*/ 250 h 319"/>
                  <a:gd name="T22" fmla="*/ 0 w 23"/>
                  <a:gd name="T23" fmla="*/ 250 h 319"/>
                  <a:gd name="T24" fmla="*/ 0 w 23"/>
                  <a:gd name="T25" fmla="*/ 239 h 319"/>
                  <a:gd name="T26" fmla="*/ 23 w 23"/>
                  <a:gd name="T27" fmla="*/ 239 h 319"/>
                  <a:gd name="T28" fmla="*/ 23 w 23"/>
                  <a:gd name="T29" fmla="*/ 250 h 319"/>
                  <a:gd name="T30" fmla="*/ 23 w 23"/>
                  <a:gd name="T31" fmla="*/ 216 h 319"/>
                  <a:gd name="T32" fmla="*/ 0 w 23"/>
                  <a:gd name="T33" fmla="*/ 216 h 319"/>
                  <a:gd name="T34" fmla="*/ 0 w 23"/>
                  <a:gd name="T35" fmla="*/ 205 h 319"/>
                  <a:gd name="T36" fmla="*/ 23 w 23"/>
                  <a:gd name="T37" fmla="*/ 205 h 319"/>
                  <a:gd name="T38" fmla="*/ 23 w 23"/>
                  <a:gd name="T39" fmla="*/ 216 h 319"/>
                  <a:gd name="T40" fmla="*/ 23 w 23"/>
                  <a:gd name="T41" fmla="*/ 182 h 319"/>
                  <a:gd name="T42" fmla="*/ 0 w 23"/>
                  <a:gd name="T43" fmla="*/ 182 h 319"/>
                  <a:gd name="T44" fmla="*/ 0 w 23"/>
                  <a:gd name="T45" fmla="*/ 171 h 319"/>
                  <a:gd name="T46" fmla="*/ 23 w 23"/>
                  <a:gd name="T47" fmla="*/ 171 h 319"/>
                  <a:gd name="T48" fmla="*/ 23 w 23"/>
                  <a:gd name="T49" fmla="*/ 182 h 319"/>
                  <a:gd name="T50" fmla="*/ 23 w 23"/>
                  <a:gd name="T51" fmla="*/ 148 h 319"/>
                  <a:gd name="T52" fmla="*/ 0 w 23"/>
                  <a:gd name="T53" fmla="*/ 148 h 319"/>
                  <a:gd name="T54" fmla="*/ 0 w 23"/>
                  <a:gd name="T55" fmla="*/ 136 h 319"/>
                  <a:gd name="T56" fmla="*/ 23 w 23"/>
                  <a:gd name="T57" fmla="*/ 136 h 319"/>
                  <a:gd name="T58" fmla="*/ 23 w 23"/>
                  <a:gd name="T59" fmla="*/ 148 h 319"/>
                  <a:gd name="T60" fmla="*/ 23 w 23"/>
                  <a:gd name="T61" fmla="*/ 114 h 319"/>
                  <a:gd name="T62" fmla="*/ 0 w 23"/>
                  <a:gd name="T63" fmla="*/ 114 h 319"/>
                  <a:gd name="T64" fmla="*/ 0 w 23"/>
                  <a:gd name="T65" fmla="*/ 102 h 319"/>
                  <a:gd name="T66" fmla="*/ 23 w 23"/>
                  <a:gd name="T67" fmla="*/ 102 h 319"/>
                  <a:gd name="T68" fmla="*/ 23 w 23"/>
                  <a:gd name="T69" fmla="*/ 114 h 319"/>
                  <a:gd name="T70" fmla="*/ 23 w 23"/>
                  <a:gd name="T71" fmla="*/ 79 h 319"/>
                  <a:gd name="T72" fmla="*/ 0 w 23"/>
                  <a:gd name="T73" fmla="*/ 79 h 319"/>
                  <a:gd name="T74" fmla="*/ 0 w 23"/>
                  <a:gd name="T75" fmla="*/ 68 h 319"/>
                  <a:gd name="T76" fmla="*/ 23 w 23"/>
                  <a:gd name="T77" fmla="*/ 68 h 319"/>
                  <a:gd name="T78" fmla="*/ 23 w 23"/>
                  <a:gd name="T79" fmla="*/ 79 h 319"/>
                  <a:gd name="T80" fmla="*/ 23 w 23"/>
                  <a:gd name="T81" fmla="*/ 45 h 319"/>
                  <a:gd name="T82" fmla="*/ 0 w 23"/>
                  <a:gd name="T83" fmla="*/ 45 h 319"/>
                  <a:gd name="T84" fmla="*/ 0 w 23"/>
                  <a:gd name="T85" fmla="*/ 34 h 319"/>
                  <a:gd name="T86" fmla="*/ 23 w 23"/>
                  <a:gd name="T87" fmla="*/ 34 h 319"/>
                  <a:gd name="T88" fmla="*/ 23 w 23"/>
                  <a:gd name="T89" fmla="*/ 45 h 319"/>
                  <a:gd name="T90" fmla="*/ 23 w 23"/>
                  <a:gd name="T91" fmla="*/ 11 h 319"/>
                  <a:gd name="T92" fmla="*/ 0 w 23"/>
                  <a:gd name="T93" fmla="*/ 11 h 319"/>
                  <a:gd name="T94" fmla="*/ 0 w 23"/>
                  <a:gd name="T95" fmla="*/ 0 h 319"/>
                  <a:gd name="T96" fmla="*/ 23 w 23"/>
                  <a:gd name="T97" fmla="*/ 0 h 319"/>
                  <a:gd name="T98" fmla="*/ 23 w 23"/>
                  <a:gd name="T99" fmla="*/ 11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3" h="319">
                    <a:moveTo>
                      <a:pt x="23" y="319"/>
                    </a:moveTo>
                    <a:lnTo>
                      <a:pt x="0" y="319"/>
                    </a:lnTo>
                    <a:lnTo>
                      <a:pt x="0" y="307"/>
                    </a:lnTo>
                    <a:lnTo>
                      <a:pt x="23" y="307"/>
                    </a:lnTo>
                    <a:lnTo>
                      <a:pt x="23" y="319"/>
                    </a:lnTo>
                    <a:close/>
                    <a:moveTo>
                      <a:pt x="23" y="284"/>
                    </a:moveTo>
                    <a:lnTo>
                      <a:pt x="0" y="284"/>
                    </a:lnTo>
                    <a:lnTo>
                      <a:pt x="0" y="273"/>
                    </a:lnTo>
                    <a:lnTo>
                      <a:pt x="23" y="273"/>
                    </a:lnTo>
                    <a:lnTo>
                      <a:pt x="23" y="284"/>
                    </a:lnTo>
                    <a:close/>
                    <a:moveTo>
                      <a:pt x="23" y="250"/>
                    </a:moveTo>
                    <a:lnTo>
                      <a:pt x="0" y="250"/>
                    </a:lnTo>
                    <a:lnTo>
                      <a:pt x="0" y="239"/>
                    </a:lnTo>
                    <a:lnTo>
                      <a:pt x="23" y="239"/>
                    </a:lnTo>
                    <a:lnTo>
                      <a:pt x="23" y="250"/>
                    </a:lnTo>
                    <a:close/>
                    <a:moveTo>
                      <a:pt x="23" y="216"/>
                    </a:moveTo>
                    <a:lnTo>
                      <a:pt x="0" y="216"/>
                    </a:lnTo>
                    <a:lnTo>
                      <a:pt x="0" y="205"/>
                    </a:lnTo>
                    <a:lnTo>
                      <a:pt x="23" y="205"/>
                    </a:lnTo>
                    <a:lnTo>
                      <a:pt x="23" y="216"/>
                    </a:lnTo>
                    <a:close/>
                    <a:moveTo>
                      <a:pt x="23" y="182"/>
                    </a:moveTo>
                    <a:lnTo>
                      <a:pt x="0" y="182"/>
                    </a:lnTo>
                    <a:lnTo>
                      <a:pt x="0" y="171"/>
                    </a:lnTo>
                    <a:lnTo>
                      <a:pt x="23" y="171"/>
                    </a:lnTo>
                    <a:lnTo>
                      <a:pt x="23" y="182"/>
                    </a:lnTo>
                    <a:close/>
                    <a:moveTo>
                      <a:pt x="23" y="148"/>
                    </a:moveTo>
                    <a:lnTo>
                      <a:pt x="0" y="148"/>
                    </a:lnTo>
                    <a:lnTo>
                      <a:pt x="0" y="136"/>
                    </a:lnTo>
                    <a:lnTo>
                      <a:pt x="23" y="136"/>
                    </a:lnTo>
                    <a:lnTo>
                      <a:pt x="23" y="148"/>
                    </a:lnTo>
                    <a:close/>
                    <a:moveTo>
                      <a:pt x="23" y="114"/>
                    </a:moveTo>
                    <a:lnTo>
                      <a:pt x="0" y="114"/>
                    </a:lnTo>
                    <a:lnTo>
                      <a:pt x="0" y="102"/>
                    </a:lnTo>
                    <a:lnTo>
                      <a:pt x="23" y="102"/>
                    </a:lnTo>
                    <a:lnTo>
                      <a:pt x="23" y="114"/>
                    </a:lnTo>
                    <a:close/>
                    <a:moveTo>
                      <a:pt x="23" y="79"/>
                    </a:moveTo>
                    <a:lnTo>
                      <a:pt x="0" y="79"/>
                    </a:lnTo>
                    <a:lnTo>
                      <a:pt x="0" y="68"/>
                    </a:lnTo>
                    <a:lnTo>
                      <a:pt x="23" y="68"/>
                    </a:lnTo>
                    <a:lnTo>
                      <a:pt x="23" y="79"/>
                    </a:lnTo>
                    <a:close/>
                    <a:moveTo>
                      <a:pt x="23" y="45"/>
                    </a:moveTo>
                    <a:lnTo>
                      <a:pt x="0" y="45"/>
                    </a:lnTo>
                    <a:lnTo>
                      <a:pt x="0" y="34"/>
                    </a:lnTo>
                    <a:lnTo>
                      <a:pt x="23" y="34"/>
                    </a:lnTo>
                    <a:lnTo>
                      <a:pt x="23" y="45"/>
                    </a:lnTo>
                    <a:close/>
                    <a:moveTo>
                      <a:pt x="23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142">
                <a:extLst>
                  <a:ext uri="{FF2B5EF4-FFF2-40B4-BE49-F238E27FC236}">
                    <a16:creationId xmlns:a16="http://schemas.microsoft.com/office/drawing/2014/main" id="{E5BACC69-8071-FC50-777C-DC9943781B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22500" y="5035551"/>
                <a:ext cx="55562" cy="96838"/>
              </a:xfrm>
              <a:custGeom>
                <a:avLst/>
                <a:gdLst>
                  <a:gd name="T0" fmla="*/ 138 w 165"/>
                  <a:gd name="T1" fmla="*/ 184 h 288"/>
                  <a:gd name="T2" fmla="*/ 82 w 165"/>
                  <a:gd name="T3" fmla="*/ 44 h 288"/>
                  <a:gd name="T4" fmla="*/ 27 w 165"/>
                  <a:gd name="T5" fmla="*/ 185 h 288"/>
                  <a:gd name="T6" fmla="*/ 24 w 165"/>
                  <a:gd name="T7" fmla="*/ 195 h 288"/>
                  <a:gd name="T8" fmla="*/ 24 w 165"/>
                  <a:gd name="T9" fmla="*/ 195 h 288"/>
                  <a:gd name="T10" fmla="*/ 23 w 165"/>
                  <a:gd name="T11" fmla="*/ 206 h 288"/>
                  <a:gd name="T12" fmla="*/ 40 w 165"/>
                  <a:gd name="T13" fmla="*/ 248 h 288"/>
                  <a:gd name="T14" fmla="*/ 82 w 165"/>
                  <a:gd name="T15" fmla="*/ 266 h 288"/>
                  <a:gd name="T16" fmla="*/ 124 w 165"/>
                  <a:gd name="T17" fmla="*/ 248 h 288"/>
                  <a:gd name="T18" fmla="*/ 142 w 165"/>
                  <a:gd name="T19" fmla="*/ 206 h 288"/>
                  <a:gd name="T20" fmla="*/ 141 w 165"/>
                  <a:gd name="T21" fmla="*/ 195 h 288"/>
                  <a:gd name="T22" fmla="*/ 138 w 165"/>
                  <a:gd name="T23" fmla="*/ 185 h 288"/>
                  <a:gd name="T24" fmla="*/ 138 w 165"/>
                  <a:gd name="T25" fmla="*/ 184 h 288"/>
                  <a:gd name="T26" fmla="*/ 93 w 165"/>
                  <a:gd name="T27" fmla="*/ 9 h 288"/>
                  <a:gd name="T28" fmla="*/ 159 w 165"/>
                  <a:gd name="T29" fmla="*/ 176 h 288"/>
                  <a:gd name="T30" fmla="*/ 163 w 165"/>
                  <a:gd name="T31" fmla="*/ 191 h 288"/>
                  <a:gd name="T32" fmla="*/ 165 w 165"/>
                  <a:gd name="T33" fmla="*/ 206 h 288"/>
                  <a:gd name="T34" fmla="*/ 140 w 165"/>
                  <a:gd name="T35" fmla="*/ 264 h 288"/>
                  <a:gd name="T36" fmla="*/ 82 w 165"/>
                  <a:gd name="T37" fmla="*/ 288 h 288"/>
                  <a:gd name="T38" fmla="*/ 24 w 165"/>
                  <a:gd name="T39" fmla="*/ 264 h 288"/>
                  <a:gd name="T40" fmla="*/ 0 w 165"/>
                  <a:gd name="T41" fmla="*/ 206 h 288"/>
                  <a:gd name="T42" fmla="*/ 1 w 165"/>
                  <a:gd name="T43" fmla="*/ 191 h 288"/>
                  <a:gd name="T44" fmla="*/ 1 w 165"/>
                  <a:gd name="T45" fmla="*/ 191 h 288"/>
                  <a:gd name="T46" fmla="*/ 6 w 165"/>
                  <a:gd name="T47" fmla="*/ 176 h 288"/>
                  <a:gd name="T48" fmla="*/ 72 w 165"/>
                  <a:gd name="T49" fmla="*/ 9 h 288"/>
                  <a:gd name="T50" fmla="*/ 78 w 165"/>
                  <a:gd name="T51" fmla="*/ 3 h 288"/>
                  <a:gd name="T52" fmla="*/ 93 w 165"/>
                  <a:gd name="T53" fmla="*/ 9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5" h="288">
                    <a:moveTo>
                      <a:pt x="138" y="184"/>
                    </a:moveTo>
                    <a:lnTo>
                      <a:pt x="82" y="44"/>
                    </a:lnTo>
                    <a:lnTo>
                      <a:pt x="27" y="185"/>
                    </a:lnTo>
                    <a:cubicBezTo>
                      <a:pt x="25" y="188"/>
                      <a:pt x="24" y="191"/>
                      <a:pt x="24" y="195"/>
                    </a:cubicBezTo>
                    <a:lnTo>
                      <a:pt x="24" y="195"/>
                    </a:lnTo>
                    <a:cubicBezTo>
                      <a:pt x="23" y="199"/>
                      <a:pt x="23" y="202"/>
                      <a:pt x="23" y="206"/>
                    </a:cubicBezTo>
                    <a:cubicBezTo>
                      <a:pt x="23" y="223"/>
                      <a:pt x="29" y="237"/>
                      <a:pt x="40" y="248"/>
                    </a:cubicBezTo>
                    <a:cubicBezTo>
                      <a:pt x="51" y="259"/>
                      <a:pt x="66" y="266"/>
                      <a:pt x="82" y="266"/>
                    </a:cubicBezTo>
                    <a:cubicBezTo>
                      <a:pt x="99" y="266"/>
                      <a:pt x="114" y="259"/>
                      <a:pt x="124" y="248"/>
                    </a:cubicBezTo>
                    <a:cubicBezTo>
                      <a:pt x="135" y="237"/>
                      <a:pt x="142" y="223"/>
                      <a:pt x="142" y="206"/>
                    </a:cubicBezTo>
                    <a:cubicBezTo>
                      <a:pt x="142" y="202"/>
                      <a:pt x="141" y="198"/>
                      <a:pt x="141" y="195"/>
                    </a:cubicBezTo>
                    <a:cubicBezTo>
                      <a:pt x="140" y="192"/>
                      <a:pt x="139" y="188"/>
                      <a:pt x="138" y="185"/>
                    </a:cubicBezTo>
                    <a:lnTo>
                      <a:pt x="138" y="184"/>
                    </a:lnTo>
                    <a:close/>
                    <a:moveTo>
                      <a:pt x="93" y="9"/>
                    </a:moveTo>
                    <a:lnTo>
                      <a:pt x="159" y="176"/>
                    </a:lnTo>
                    <a:cubicBezTo>
                      <a:pt x="161" y="181"/>
                      <a:pt x="162" y="186"/>
                      <a:pt x="163" y="191"/>
                    </a:cubicBezTo>
                    <a:cubicBezTo>
                      <a:pt x="164" y="196"/>
                      <a:pt x="165" y="201"/>
                      <a:pt x="165" y="206"/>
                    </a:cubicBezTo>
                    <a:cubicBezTo>
                      <a:pt x="165" y="229"/>
                      <a:pt x="155" y="249"/>
                      <a:pt x="140" y="264"/>
                    </a:cubicBezTo>
                    <a:cubicBezTo>
                      <a:pt x="126" y="279"/>
                      <a:pt x="105" y="288"/>
                      <a:pt x="82" y="288"/>
                    </a:cubicBezTo>
                    <a:cubicBezTo>
                      <a:pt x="60" y="288"/>
                      <a:pt x="39" y="279"/>
                      <a:pt x="24" y="264"/>
                    </a:cubicBezTo>
                    <a:cubicBezTo>
                      <a:pt x="9" y="249"/>
                      <a:pt x="0" y="229"/>
                      <a:pt x="0" y="206"/>
                    </a:cubicBezTo>
                    <a:cubicBezTo>
                      <a:pt x="0" y="201"/>
                      <a:pt x="0" y="196"/>
                      <a:pt x="1" y="191"/>
                    </a:cubicBezTo>
                    <a:lnTo>
                      <a:pt x="1" y="191"/>
                    </a:lnTo>
                    <a:cubicBezTo>
                      <a:pt x="2" y="186"/>
                      <a:pt x="4" y="181"/>
                      <a:pt x="6" y="176"/>
                    </a:cubicBezTo>
                    <a:lnTo>
                      <a:pt x="72" y="9"/>
                    </a:lnTo>
                    <a:cubicBezTo>
                      <a:pt x="73" y="6"/>
                      <a:pt x="75" y="4"/>
                      <a:pt x="78" y="3"/>
                    </a:cubicBezTo>
                    <a:cubicBezTo>
                      <a:pt x="84" y="0"/>
                      <a:pt x="91" y="3"/>
                      <a:pt x="93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143">
                <a:extLst>
                  <a:ext uri="{FF2B5EF4-FFF2-40B4-BE49-F238E27FC236}">
                    <a16:creationId xmlns:a16="http://schemas.microsoft.com/office/drawing/2014/main" id="{9F522D5B-0559-6972-4886-7A6EF59F2E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0463" y="5297489"/>
                <a:ext cx="34925" cy="85725"/>
              </a:xfrm>
              <a:custGeom>
                <a:avLst/>
                <a:gdLst>
                  <a:gd name="T0" fmla="*/ 1 w 105"/>
                  <a:gd name="T1" fmla="*/ 175 h 255"/>
                  <a:gd name="T2" fmla="*/ 0 w 105"/>
                  <a:gd name="T3" fmla="*/ 183 h 255"/>
                  <a:gd name="T4" fmla="*/ 12 w 105"/>
                  <a:gd name="T5" fmla="*/ 224 h 255"/>
                  <a:gd name="T6" fmla="*/ 30 w 105"/>
                  <a:gd name="T7" fmla="*/ 241 h 255"/>
                  <a:gd name="T8" fmla="*/ 69 w 105"/>
                  <a:gd name="T9" fmla="*/ 255 h 255"/>
                  <a:gd name="T10" fmla="*/ 72 w 105"/>
                  <a:gd name="T11" fmla="*/ 255 h 255"/>
                  <a:gd name="T12" fmla="*/ 82 w 105"/>
                  <a:gd name="T13" fmla="*/ 253 h 255"/>
                  <a:gd name="T14" fmla="*/ 91 w 105"/>
                  <a:gd name="T15" fmla="*/ 246 h 255"/>
                  <a:gd name="T16" fmla="*/ 103 w 105"/>
                  <a:gd name="T17" fmla="*/ 217 h 255"/>
                  <a:gd name="T18" fmla="*/ 95 w 105"/>
                  <a:gd name="T19" fmla="*/ 186 h 255"/>
                  <a:gd name="T20" fmla="*/ 84 w 105"/>
                  <a:gd name="T21" fmla="*/ 130 h 255"/>
                  <a:gd name="T22" fmla="*/ 86 w 105"/>
                  <a:gd name="T23" fmla="*/ 110 h 255"/>
                  <a:gd name="T24" fmla="*/ 98 w 105"/>
                  <a:gd name="T25" fmla="*/ 80 h 255"/>
                  <a:gd name="T26" fmla="*/ 105 w 105"/>
                  <a:gd name="T27" fmla="*/ 50 h 255"/>
                  <a:gd name="T28" fmla="*/ 105 w 105"/>
                  <a:gd name="T29" fmla="*/ 46 h 255"/>
                  <a:gd name="T30" fmla="*/ 44 w 105"/>
                  <a:gd name="T31" fmla="*/ 6 h 255"/>
                  <a:gd name="T32" fmla="*/ 16 w 105"/>
                  <a:gd name="T33" fmla="*/ 35 h 255"/>
                  <a:gd name="T34" fmla="*/ 9 w 105"/>
                  <a:gd name="T35" fmla="*/ 92 h 255"/>
                  <a:gd name="T36" fmla="*/ 10 w 105"/>
                  <a:gd name="T37" fmla="*/ 109 h 255"/>
                  <a:gd name="T38" fmla="*/ 8 w 105"/>
                  <a:gd name="T39" fmla="*/ 124 h 255"/>
                  <a:gd name="T40" fmla="*/ 1 w 105"/>
                  <a:gd name="T41" fmla="*/ 175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5" h="255">
                    <a:moveTo>
                      <a:pt x="1" y="175"/>
                    </a:moveTo>
                    <a:cubicBezTo>
                      <a:pt x="0" y="178"/>
                      <a:pt x="0" y="181"/>
                      <a:pt x="0" y="183"/>
                    </a:cubicBezTo>
                    <a:cubicBezTo>
                      <a:pt x="0" y="198"/>
                      <a:pt x="4" y="212"/>
                      <a:pt x="12" y="224"/>
                    </a:cubicBezTo>
                    <a:cubicBezTo>
                      <a:pt x="17" y="231"/>
                      <a:pt x="23" y="237"/>
                      <a:pt x="30" y="241"/>
                    </a:cubicBezTo>
                    <a:cubicBezTo>
                      <a:pt x="42" y="249"/>
                      <a:pt x="55" y="254"/>
                      <a:pt x="69" y="255"/>
                    </a:cubicBezTo>
                    <a:cubicBezTo>
                      <a:pt x="70" y="255"/>
                      <a:pt x="71" y="255"/>
                      <a:pt x="72" y="255"/>
                    </a:cubicBezTo>
                    <a:cubicBezTo>
                      <a:pt x="75" y="255"/>
                      <a:pt x="79" y="254"/>
                      <a:pt x="82" y="253"/>
                    </a:cubicBezTo>
                    <a:cubicBezTo>
                      <a:pt x="85" y="252"/>
                      <a:pt x="89" y="249"/>
                      <a:pt x="91" y="246"/>
                    </a:cubicBezTo>
                    <a:cubicBezTo>
                      <a:pt x="99" y="238"/>
                      <a:pt x="103" y="228"/>
                      <a:pt x="103" y="217"/>
                    </a:cubicBezTo>
                    <a:cubicBezTo>
                      <a:pt x="102" y="206"/>
                      <a:pt x="99" y="195"/>
                      <a:pt x="95" y="186"/>
                    </a:cubicBezTo>
                    <a:cubicBezTo>
                      <a:pt x="88" y="168"/>
                      <a:pt x="84" y="149"/>
                      <a:pt x="84" y="130"/>
                    </a:cubicBezTo>
                    <a:cubicBezTo>
                      <a:pt x="84" y="123"/>
                      <a:pt x="85" y="116"/>
                      <a:pt x="86" y="110"/>
                    </a:cubicBezTo>
                    <a:cubicBezTo>
                      <a:pt x="87" y="99"/>
                      <a:pt x="91" y="89"/>
                      <a:pt x="98" y="80"/>
                    </a:cubicBezTo>
                    <a:cubicBezTo>
                      <a:pt x="103" y="71"/>
                      <a:pt x="105" y="60"/>
                      <a:pt x="105" y="50"/>
                    </a:cubicBezTo>
                    <a:cubicBezTo>
                      <a:pt x="105" y="49"/>
                      <a:pt x="105" y="47"/>
                      <a:pt x="105" y="46"/>
                    </a:cubicBezTo>
                    <a:cubicBezTo>
                      <a:pt x="94" y="23"/>
                      <a:pt x="69" y="0"/>
                      <a:pt x="44" y="6"/>
                    </a:cubicBezTo>
                    <a:cubicBezTo>
                      <a:pt x="30" y="11"/>
                      <a:pt x="19" y="22"/>
                      <a:pt x="16" y="35"/>
                    </a:cubicBezTo>
                    <a:cubicBezTo>
                      <a:pt x="11" y="54"/>
                      <a:pt x="9" y="73"/>
                      <a:pt x="9" y="92"/>
                    </a:cubicBezTo>
                    <a:cubicBezTo>
                      <a:pt x="9" y="98"/>
                      <a:pt x="9" y="104"/>
                      <a:pt x="10" y="109"/>
                    </a:cubicBezTo>
                    <a:cubicBezTo>
                      <a:pt x="9" y="114"/>
                      <a:pt x="9" y="119"/>
                      <a:pt x="8" y="124"/>
                    </a:cubicBezTo>
                    <a:cubicBezTo>
                      <a:pt x="6" y="141"/>
                      <a:pt x="2" y="158"/>
                      <a:pt x="1" y="175"/>
                    </a:cubicBezTo>
                    <a:close/>
                  </a:path>
                </a:pathLst>
              </a:custGeom>
              <a:solidFill>
                <a:srgbClr val="173E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144">
                <a:extLst>
                  <a:ext uri="{FF2B5EF4-FFF2-40B4-BE49-F238E27FC236}">
                    <a16:creationId xmlns:a16="http://schemas.microsoft.com/office/drawing/2014/main" id="{6F6A82BD-25D1-36FB-108E-56EE002418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163" y="5305426"/>
                <a:ext cx="31750" cy="53975"/>
              </a:xfrm>
              <a:custGeom>
                <a:avLst/>
                <a:gdLst>
                  <a:gd name="T0" fmla="*/ 1 w 97"/>
                  <a:gd name="T1" fmla="*/ 121 h 160"/>
                  <a:gd name="T2" fmla="*/ 12 w 97"/>
                  <a:gd name="T3" fmla="*/ 148 h 160"/>
                  <a:gd name="T4" fmla="*/ 26 w 97"/>
                  <a:gd name="T5" fmla="*/ 159 h 160"/>
                  <a:gd name="T6" fmla="*/ 31 w 97"/>
                  <a:gd name="T7" fmla="*/ 160 h 160"/>
                  <a:gd name="T8" fmla="*/ 43 w 97"/>
                  <a:gd name="T9" fmla="*/ 155 h 160"/>
                  <a:gd name="T10" fmla="*/ 47 w 97"/>
                  <a:gd name="T11" fmla="*/ 143 h 160"/>
                  <a:gd name="T12" fmla="*/ 47 w 97"/>
                  <a:gd name="T13" fmla="*/ 117 h 160"/>
                  <a:gd name="T14" fmla="*/ 54 w 97"/>
                  <a:gd name="T15" fmla="*/ 97 h 160"/>
                  <a:gd name="T16" fmla="*/ 90 w 97"/>
                  <a:gd name="T17" fmla="*/ 61 h 160"/>
                  <a:gd name="T18" fmla="*/ 85 w 97"/>
                  <a:gd name="T19" fmla="*/ 28 h 160"/>
                  <a:gd name="T20" fmla="*/ 75 w 97"/>
                  <a:gd name="T21" fmla="*/ 21 h 160"/>
                  <a:gd name="T22" fmla="*/ 40 w 97"/>
                  <a:gd name="T23" fmla="*/ 5 h 160"/>
                  <a:gd name="T24" fmla="*/ 14 w 97"/>
                  <a:gd name="T25" fmla="*/ 48 h 160"/>
                  <a:gd name="T26" fmla="*/ 0 w 97"/>
                  <a:gd name="T27" fmla="*/ 110 h 160"/>
                  <a:gd name="T28" fmla="*/ 1 w 97"/>
                  <a:gd name="T29" fmla="*/ 12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7" h="160">
                    <a:moveTo>
                      <a:pt x="1" y="121"/>
                    </a:moveTo>
                    <a:cubicBezTo>
                      <a:pt x="2" y="131"/>
                      <a:pt x="6" y="140"/>
                      <a:pt x="12" y="148"/>
                    </a:cubicBezTo>
                    <a:cubicBezTo>
                      <a:pt x="15" y="153"/>
                      <a:pt x="20" y="157"/>
                      <a:pt x="26" y="159"/>
                    </a:cubicBezTo>
                    <a:cubicBezTo>
                      <a:pt x="28" y="160"/>
                      <a:pt x="29" y="160"/>
                      <a:pt x="31" y="160"/>
                    </a:cubicBezTo>
                    <a:cubicBezTo>
                      <a:pt x="36" y="160"/>
                      <a:pt x="40" y="158"/>
                      <a:pt x="43" y="155"/>
                    </a:cubicBezTo>
                    <a:cubicBezTo>
                      <a:pt x="45" y="151"/>
                      <a:pt x="47" y="147"/>
                      <a:pt x="47" y="143"/>
                    </a:cubicBezTo>
                    <a:cubicBezTo>
                      <a:pt x="47" y="134"/>
                      <a:pt x="46" y="125"/>
                      <a:pt x="47" y="117"/>
                    </a:cubicBezTo>
                    <a:cubicBezTo>
                      <a:pt x="48" y="110"/>
                      <a:pt x="50" y="103"/>
                      <a:pt x="54" y="97"/>
                    </a:cubicBezTo>
                    <a:cubicBezTo>
                      <a:pt x="62" y="82"/>
                      <a:pt x="75" y="69"/>
                      <a:pt x="90" y="61"/>
                    </a:cubicBezTo>
                    <a:cubicBezTo>
                      <a:pt x="93" y="52"/>
                      <a:pt x="97" y="34"/>
                      <a:pt x="85" y="28"/>
                    </a:cubicBezTo>
                    <a:cubicBezTo>
                      <a:pt x="81" y="26"/>
                      <a:pt x="78" y="24"/>
                      <a:pt x="75" y="21"/>
                    </a:cubicBezTo>
                    <a:cubicBezTo>
                      <a:pt x="66" y="11"/>
                      <a:pt x="54" y="0"/>
                      <a:pt x="40" y="5"/>
                    </a:cubicBezTo>
                    <a:cubicBezTo>
                      <a:pt x="23" y="12"/>
                      <a:pt x="17" y="31"/>
                      <a:pt x="14" y="48"/>
                    </a:cubicBezTo>
                    <a:cubicBezTo>
                      <a:pt x="6" y="68"/>
                      <a:pt x="2" y="89"/>
                      <a:pt x="0" y="110"/>
                    </a:cubicBezTo>
                    <a:cubicBezTo>
                      <a:pt x="0" y="114"/>
                      <a:pt x="1" y="117"/>
                      <a:pt x="1" y="121"/>
                    </a:cubicBezTo>
                    <a:close/>
                  </a:path>
                </a:pathLst>
              </a:custGeom>
              <a:solidFill>
                <a:srgbClr val="FF9E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145">
                <a:extLst>
                  <a:ext uri="{FF2B5EF4-FFF2-40B4-BE49-F238E27FC236}">
                    <a16:creationId xmlns:a16="http://schemas.microsoft.com/office/drawing/2014/main" id="{82AD3BEB-605D-3D20-F4F3-BEAB219F39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7463" y="5438776"/>
                <a:ext cx="50800" cy="66675"/>
              </a:xfrm>
              <a:custGeom>
                <a:avLst/>
                <a:gdLst>
                  <a:gd name="T0" fmla="*/ 63 w 153"/>
                  <a:gd name="T1" fmla="*/ 12 h 196"/>
                  <a:gd name="T2" fmla="*/ 9 w 153"/>
                  <a:gd name="T3" fmla="*/ 18 h 196"/>
                  <a:gd name="T4" fmla="*/ 0 w 153"/>
                  <a:gd name="T5" fmla="*/ 65 h 196"/>
                  <a:gd name="T6" fmla="*/ 5 w 153"/>
                  <a:gd name="T7" fmla="*/ 101 h 196"/>
                  <a:gd name="T8" fmla="*/ 29 w 153"/>
                  <a:gd name="T9" fmla="*/ 122 h 196"/>
                  <a:gd name="T10" fmla="*/ 50 w 153"/>
                  <a:gd name="T11" fmla="*/ 162 h 196"/>
                  <a:gd name="T12" fmla="*/ 107 w 153"/>
                  <a:gd name="T13" fmla="*/ 196 h 196"/>
                  <a:gd name="T14" fmla="*/ 132 w 153"/>
                  <a:gd name="T15" fmla="*/ 191 h 196"/>
                  <a:gd name="T16" fmla="*/ 153 w 153"/>
                  <a:gd name="T17" fmla="*/ 168 h 196"/>
                  <a:gd name="T18" fmla="*/ 153 w 153"/>
                  <a:gd name="T19" fmla="*/ 167 h 196"/>
                  <a:gd name="T20" fmla="*/ 146 w 153"/>
                  <a:gd name="T21" fmla="*/ 146 h 196"/>
                  <a:gd name="T22" fmla="*/ 123 w 153"/>
                  <a:gd name="T23" fmla="*/ 116 h 196"/>
                  <a:gd name="T24" fmla="*/ 104 w 153"/>
                  <a:gd name="T25" fmla="*/ 86 h 196"/>
                  <a:gd name="T26" fmla="*/ 63 w 153"/>
                  <a:gd name="T27" fmla="*/ 12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3" h="196">
                    <a:moveTo>
                      <a:pt x="63" y="12"/>
                    </a:moveTo>
                    <a:cubicBezTo>
                      <a:pt x="47" y="11"/>
                      <a:pt x="7" y="0"/>
                      <a:pt x="9" y="18"/>
                    </a:cubicBezTo>
                    <a:cubicBezTo>
                      <a:pt x="3" y="33"/>
                      <a:pt x="0" y="49"/>
                      <a:pt x="0" y="65"/>
                    </a:cubicBezTo>
                    <a:cubicBezTo>
                      <a:pt x="0" y="77"/>
                      <a:pt x="2" y="89"/>
                      <a:pt x="5" y="101"/>
                    </a:cubicBezTo>
                    <a:cubicBezTo>
                      <a:pt x="9" y="106"/>
                      <a:pt x="25" y="117"/>
                      <a:pt x="29" y="122"/>
                    </a:cubicBezTo>
                    <a:cubicBezTo>
                      <a:pt x="37" y="135"/>
                      <a:pt x="44" y="148"/>
                      <a:pt x="50" y="162"/>
                    </a:cubicBezTo>
                    <a:cubicBezTo>
                      <a:pt x="61" y="183"/>
                      <a:pt x="83" y="196"/>
                      <a:pt x="107" y="196"/>
                    </a:cubicBezTo>
                    <a:cubicBezTo>
                      <a:pt x="116" y="196"/>
                      <a:pt x="124" y="194"/>
                      <a:pt x="132" y="191"/>
                    </a:cubicBezTo>
                    <a:cubicBezTo>
                      <a:pt x="143" y="187"/>
                      <a:pt x="151" y="179"/>
                      <a:pt x="153" y="168"/>
                    </a:cubicBezTo>
                    <a:cubicBezTo>
                      <a:pt x="153" y="168"/>
                      <a:pt x="153" y="168"/>
                      <a:pt x="153" y="167"/>
                    </a:cubicBezTo>
                    <a:cubicBezTo>
                      <a:pt x="153" y="160"/>
                      <a:pt x="150" y="152"/>
                      <a:pt x="146" y="146"/>
                    </a:cubicBezTo>
                    <a:cubicBezTo>
                      <a:pt x="139" y="135"/>
                      <a:pt x="130" y="126"/>
                      <a:pt x="123" y="116"/>
                    </a:cubicBezTo>
                    <a:cubicBezTo>
                      <a:pt x="116" y="107"/>
                      <a:pt x="111" y="96"/>
                      <a:pt x="104" y="86"/>
                    </a:cubicBezTo>
                    <a:cubicBezTo>
                      <a:pt x="97" y="76"/>
                      <a:pt x="83" y="49"/>
                      <a:pt x="63" y="12"/>
                    </a:cubicBezTo>
                    <a:close/>
                  </a:path>
                </a:pathLst>
              </a:custGeom>
              <a:solidFill>
                <a:srgbClr val="173E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146">
                <a:extLst>
                  <a:ext uri="{FF2B5EF4-FFF2-40B4-BE49-F238E27FC236}">
                    <a16:creationId xmlns:a16="http://schemas.microsoft.com/office/drawing/2014/main" id="{7826EA36-DF8C-09BF-197A-A08536C6EC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9050" y="5424489"/>
                <a:ext cx="31750" cy="52388"/>
              </a:xfrm>
              <a:custGeom>
                <a:avLst/>
                <a:gdLst>
                  <a:gd name="T0" fmla="*/ 5 w 98"/>
                  <a:gd name="T1" fmla="*/ 74 h 156"/>
                  <a:gd name="T2" fmla="*/ 4 w 98"/>
                  <a:gd name="T3" fmla="*/ 84 h 156"/>
                  <a:gd name="T4" fmla="*/ 7 w 98"/>
                  <a:gd name="T5" fmla="*/ 101 h 156"/>
                  <a:gd name="T6" fmla="*/ 23 w 98"/>
                  <a:gd name="T7" fmla="*/ 120 h 156"/>
                  <a:gd name="T8" fmla="*/ 41 w 98"/>
                  <a:gd name="T9" fmla="*/ 141 h 156"/>
                  <a:gd name="T10" fmla="*/ 59 w 98"/>
                  <a:gd name="T11" fmla="*/ 153 h 156"/>
                  <a:gd name="T12" fmla="*/ 75 w 98"/>
                  <a:gd name="T13" fmla="*/ 156 h 156"/>
                  <a:gd name="T14" fmla="*/ 81 w 98"/>
                  <a:gd name="T15" fmla="*/ 155 h 156"/>
                  <a:gd name="T16" fmla="*/ 97 w 98"/>
                  <a:gd name="T17" fmla="*/ 142 h 156"/>
                  <a:gd name="T18" fmla="*/ 98 w 98"/>
                  <a:gd name="T19" fmla="*/ 137 h 156"/>
                  <a:gd name="T20" fmla="*/ 95 w 98"/>
                  <a:gd name="T21" fmla="*/ 123 h 156"/>
                  <a:gd name="T22" fmla="*/ 81 w 98"/>
                  <a:gd name="T23" fmla="*/ 93 h 156"/>
                  <a:gd name="T24" fmla="*/ 70 w 98"/>
                  <a:gd name="T25" fmla="*/ 66 h 156"/>
                  <a:gd name="T26" fmla="*/ 67 w 98"/>
                  <a:gd name="T27" fmla="*/ 38 h 156"/>
                  <a:gd name="T28" fmla="*/ 46 w 98"/>
                  <a:gd name="T29" fmla="*/ 12 h 156"/>
                  <a:gd name="T30" fmla="*/ 23 w 98"/>
                  <a:gd name="T31" fmla="*/ 0 h 156"/>
                  <a:gd name="T32" fmla="*/ 10 w 98"/>
                  <a:gd name="T33" fmla="*/ 3 h 156"/>
                  <a:gd name="T34" fmla="*/ 3 w 98"/>
                  <a:gd name="T35" fmla="*/ 45 h 156"/>
                  <a:gd name="T36" fmla="*/ 5 w 98"/>
                  <a:gd name="T37" fmla="*/ 71 h 156"/>
                  <a:gd name="T38" fmla="*/ 5 w 98"/>
                  <a:gd name="T39" fmla="*/ 73 h 156"/>
                  <a:gd name="T40" fmla="*/ 5 w 98"/>
                  <a:gd name="T41" fmla="*/ 74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8" h="156">
                    <a:moveTo>
                      <a:pt x="5" y="74"/>
                    </a:moveTo>
                    <a:cubicBezTo>
                      <a:pt x="4" y="77"/>
                      <a:pt x="4" y="80"/>
                      <a:pt x="4" y="84"/>
                    </a:cubicBezTo>
                    <a:cubicBezTo>
                      <a:pt x="4" y="90"/>
                      <a:pt x="5" y="96"/>
                      <a:pt x="7" y="101"/>
                    </a:cubicBezTo>
                    <a:cubicBezTo>
                      <a:pt x="11" y="108"/>
                      <a:pt x="17" y="114"/>
                      <a:pt x="23" y="120"/>
                    </a:cubicBezTo>
                    <a:cubicBezTo>
                      <a:pt x="29" y="127"/>
                      <a:pt x="34" y="135"/>
                      <a:pt x="41" y="141"/>
                    </a:cubicBezTo>
                    <a:cubicBezTo>
                      <a:pt x="46" y="146"/>
                      <a:pt x="52" y="150"/>
                      <a:pt x="59" y="153"/>
                    </a:cubicBezTo>
                    <a:cubicBezTo>
                      <a:pt x="64" y="155"/>
                      <a:pt x="70" y="156"/>
                      <a:pt x="75" y="156"/>
                    </a:cubicBezTo>
                    <a:cubicBezTo>
                      <a:pt x="77" y="156"/>
                      <a:pt x="79" y="156"/>
                      <a:pt x="81" y="155"/>
                    </a:cubicBezTo>
                    <a:cubicBezTo>
                      <a:pt x="89" y="154"/>
                      <a:pt x="95" y="149"/>
                      <a:pt x="97" y="142"/>
                    </a:cubicBezTo>
                    <a:cubicBezTo>
                      <a:pt x="98" y="140"/>
                      <a:pt x="98" y="138"/>
                      <a:pt x="98" y="137"/>
                    </a:cubicBezTo>
                    <a:cubicBezTo>
                      <a:pt x="98" y="132"/>
                      <a:pt x="97" y="127"/>
                      <a:pt x="95" y="123"/>
                    </a:cubicBezTo>
                    <a:cubicBezTo>
                      <a:pt x="91" y="113"/>
                      <a:pt x="86" y="103"/>
                      <a:pt x="81" y="93"/>
                    </a:cubicBezTo>
                    <a:cubicBezTo>
                      <a:pt x="76" y="85"/>
                      <a:pt x="72" y="76"/>
                      <a:pt x="70" y="66"/>
                    </a:cubicBezTo>
                    <a:cubicBezTo>
                      <a:pt x="69" y="62"/>
                      <a:pt x="67" y="43"/>
                      <a:pt x="67" y="38"/>
                    </a:cubicBezTo>
                    <a:cubicBezTo>
                      <a:pt x="67" y="29"/>
                      <a:pt x="51" y="20"/>
                      <a:pt x="46" y="12"/>
                    </a:cubicBezTo>
                    <a:cubicBezTo>
                      <a:pt x="41" y="5"/>
                      <a:pt x="32" y="0"/>
                      <a:pt x="23" y="0"/>
                    </a:cubicBezTo>
                    <a:cubicBezTo>
                      <a:pt x="18" y="0"/>
                      <a:pt x="14" y="1"/>
                      <a:pt x="10" y="3"/>
                    </a:cubicBezTo>
                    <a:cubicBezTo>
                      <a:pt x="0" y="8"/>
                      <a:pt x="1" y="33"/>
                      <a:pt x="3" y="45"/>
                    </a:cubicBezTo>
                    <a:cubicBezTo>
                      <a:pt x="4" y="54"/>
                      <a:pt x="5" y="62"/>
                      <a:pt x="5" y="71"/>
                    </a:cubicBezTo>
                    <a:cubicBezTo>
                      <a:pt x="5" y="72"/>
                      <a:pt x="5" y="72"/>
                      <a:pt x="5" y="73"/>
                    </a:cubicBezTo>
                    <a:lnTo>
                      <a:pt x="5" y="74"/>
                    </a:lnTo>
                    <a:close/>
                  </a:path>
                </a:pathLst>
              </a:custGeom>
              <a:solidFill>
                <a:srgbClr val="FF9E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147">
                <a:extLst>
                  <a:ext uri="{FF2B5EF4-FFF2-40B4-BE49-F238E27FC236}">
                    <a16:creationId xmlns:a16="http://schemas.microsoft.com/office/drawing/2014/main" id="{71BF13DD-7EDB-09F2-B52C-122AC84BD5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4763" y="5353051"/>
                <a:ext cx="36512" cy="88900"/>
              </a:xfrm>
              <a:custGeom>
                <a:avLst/>
                <a:gdLst>
                  <a:gd name="T0" fmla="*/ 101 w 112"/>
                  <a:gd name="T1" fmla="*/ 0 h 268"/>
                  <a:gd name="T2" fmla="*/ 112 w 112"/>
                  <a:gd name="T3" fmla="*/ 264 h 268"/>
                  <a:gd name="T4" fmla="*/ 48 w 112"/>
                  <a:gd name="T5" fmla="*/ 268 h 268"/>
                  <a:gd name="T6" fmla="*/ 0 w 112"/>
                  <a:gd name="T7" fmla="*/ 24 h 268"/>
                  <a:gd name="T8" fmla="*/ 101 w 112"/>
                  <a:gd name="T9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268">
                    <a:moveTo>
                      <a:pt x="101" y="0"/>
                    </a:moveTo>
                    <a:lnTo>
                      <a:pt x="112" y="264"/>
                    </a:lnTo>
                    <a:lnTo>
                      <a:pt x="48" y="268"/>
                    </a:lnTo>
                    <a:lnTo>
                      <a:pt x="0" y="24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FF9E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2148">
                <a:extLst>
                  <a:ext uri="{FF2B5EF4-FFF2-40B4-BE49-F238E27FC236}">
                    <a16:creationId xmlns:a16="http://schemas.microsoft.com/office/drawing/2014/main" id="{57E426C7-E58F-B8E2-0AED-C67CBDD4E6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0313" y="5038726"/>
                <a:ext cx="93662" cy="365125"/>
              </a:xfrm>
              <a:custGeom>
                <a:avLst/>
                <a:gdLst>
                  <a:gd name="T0" fmla="*/ 4 w 281"/>
                  <a:gd name="T1" fmla="*/ 353 h 1087"/>
                  <a:gd name="T2" fmla="*/ 108 w 281"/>
                  <a:gd name="T3" fmla="*/ 1087 h 1087"/>
                  <a:gd name="T4" fmla="*/ 242 w 281"/>
                  <a:gd name="T5" fmla="*/ 1045 h 1087"/>
                  <a:gd name="T6" fmla="*/ 188 w 281"/>
                  <a:gd name="T7" fmla="*/ 17 h 1087"/>
                  <a:gd name="T8" fmla="*/ 0 w 281"/>
                  <a:gd name="T9" fmla="*/ 55 h 1087"/>
                  <a:gd name="T10" fmla="*/ 4 w 281"/>
                  <a:gd name="T11" fmla="*/ 353 h 10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1" h="1087">
                    <a:moveTo>
                      <a:pt x="4" y="353"/>
                    </a:moveTo>
                    <a:lnTo>
                      <a:pt x="108" y="1087"/>
                    </a:lnTo>
                    <a:cubicBezTo>
                      <a:pt x="156" y="1087"/>
                      <a:pt x="202" y="1072"/>
                      <a:pt x="242" y="1045"/>
                    </a:cubicBezTo>
                    <a:cubicBezTo>
                      <a:pt x="281" y="1018"/>
                      <a:pt x="195" y="323"/>
                      <a:pt x="188" y="17"/>
                    </a:cubicBezTo>
                    <a:cubicBezTo>
                      <a:pt x="189" y="0"/>
                      <a:pt x="65" y="74"/>
                      <a:pt x="0" y="55"/>
                    </a:cubicBezTo>
                    <a:lnTo>
                      <a:pt x="4" y="353"/>
                    </a:lnTo>
                    <a:close/>
                  </a:path>
                </a:pathLst>
              </a:custGeom>
              <a:solidFill>
                <a:srgbClr val="173E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2149">
                <a:extLst>
                  <a:ext uri="{FF2B5EF4-FFF2-40B4-BE49-F238E27FC236}">
                    <a16:creationId xmlns:a16="http://schemas.microsoft.com/office/drawing/2014/main" id="{9DB75B56-AFE9-3E61-1BD4-D97324F13A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4275" y="5276851"/>
                <a:ext cx="50800" cy="53975"/>
              </a:xfrm>
              <a:custGeom>
                <a:avLst/>
                <a:gdLst>
                  <a:gd name="T0" fmla="*/ 154 w 154"/>
                  <a:gd name="T1" fmla="*/ 81 h 160"/>
                  <a:gd name="T2" fmla="*/ 39 w 154"/>
                  <a:gd name="T3" fmla="*/ 160 h 160"/>
                  <a:gd name="T4" fmla="*/ 0 w 154"/>
                  <a:gd name="T5" fmla="*/ 96 h 160"/>
                  <a:gd name="T6" fmla="*/ 109 w 154"/>
                  <a:gd name="T7" fmla="*/ 0 h 160"/>
                  <a:gd name="T8" fmla="*/ 154 w 154"/>
                  <a:gd name="T9" fmla="*/ 8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160">
                    <a:moveTo>
                      <a:pt x="154" y="81"/>
                    </a:moveTo>
                    <a:cubicBezTo>
                      <a:pt x="113" y="103"/>
                      <a:pt x="75" y="130"/>
                      <a:pt x="39" y="160"/>
                    </a:cubicBezTo>
                    <a:lnTo>
                      <a:pt x="0" y="96"/>
                    </a:lnTo>
                    <a:lnTo>
                      <a:pt x="109" y="0"/>
                    </a:lnTo>
                    <a:lnTo>
                      <a:pt x="154" y="81"/>
                    </a:lnTo>
                    <a:close/>
                  </a:path>
                </a:pathLst>
              </a:custGeom>
              <a:solidFill>
                <a:srgbClr val="FF9E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2150">
                <a:extLst>
                  <a:ext uri="{FF2B5EF4-FFF2-40B4-BE49-F238E27FC236}">
                    <a16:creationId xmlns:a16="http://schemas.microsoft.com/office/drawing/2014/main" id="{A7699450-3A34-B7A9-621C-84A7D06EFE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7450" y="5027614"/>
                <a:ext cx="136525" cy="298450"/>
              </a:xfrm>
              <a:custGeom>
                <a:avLst/>
                <a:gdLst>
                  <a:gd name="T0" fmla="*/ 64 w 410"/>
                  <a:gd name="T1" fmla="*/ 94 h 885"/>
                  <a:gd name="T2" fmla="*/ 115 w 410"/>
                  <a:gd name="T3" fmla="*/ 476 h 885"/>
                  <a:gd name="T4" fmla="*/ 140 w 410"/>
                  <a:gd name="T5" fmla="*/ 688 h 885"/>
                  <a:gd name="T6" fmla="*/ 9 w 410"/>
                  <a:gd name="T7" fmla="*/ 795 h 885"/>
                  <a:gd name="T8" fmla="*/ 80 w 410"/>
                  <a:gd name="T9" fmla="*/ 885 h 885"/>
                  <a:gd name="T10" fmla="*/ 239 w 410"/>
                  <a:gd name="T11" fmla="*/ 790 h 885"/>
                  <a:gd name="T12" fmla="*/ 410 w 410"/>
                  <a:gd name="T13" fmla="*/ 183 h 885"/>
                  <a:gd name="T14" fmla="*/ 64 w 410"/>
                  <a:gd name="T15" fmla="*/ 94 h 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0" h="885">
                    <a:moveTo>
                      <a:pt x="64" y="94"/>
                    </a:moveTo>
                    <a:cubicBezTo>
                      <a:pt x="0" y="325"/>
                      <a:pt x="90" y="356"/>
                      <a:pt x="115" y="476"/>
                    </a:cubicBezTo>
                    <a:cubicBezTo>
                      <a:pt x="104" y="522"/>
                      <a:pt x="140" y="688"/>
                      <a:pt x="140" y="688"/>
                    </a:cubicBezTo>
                    <a:lnTo>
                      <a:pt x="9" y="795"/>
                    </a:lnTo>
                    <a:lnTo>
                      <a:pt x="80" y="885"/>
                    </a:lnTo>
                    <a:lnTo>
                      <a:pt x="239" y="790"/>
                    </a:lnTo>
                    <a:cubicBezTo>
                      <a:pt x="239" y="790"/>
                      <a:pt x="379" y="445"/>
                      <a:pt x="410" y="183"/>
                    </a:cubicBezTo>
                    <a:cubicBezTo>
                      <a:pt x="410" y="183"/>
                      <a:pt x="372" y="0"/>
                      <a:pt x="64" y="94"/>
                    </a:cubicBezTo>
                    <a:close/>
                  </a:path>
                </a:pathLst>
              </a:custGeom>
              <a:solidFill>
                <a:srgbClr val="173E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2151">
                <a:extLst>
                  <a:ext uri="{FF2B5EF4-FFF2-40B4-BE49-F238E27FC236}">
                    <a16:creationId xmlns:a16="http://schemas.microsoft.com/office/drawing/2014/main" id="{2D73C956-396D-7C08-D26F-57509656C3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9213" y="4995864"/>
                <a:ext cx="53975" cy="71438"/>
              </a:xfrm>
              <a:custGeom>
                <a:avLst/>
                <a:gdLst>
                  <a:gd name="T0" fmla="*/ 161 w 161"/>
                  <a:gd name="T1" fmla="*/ 171 h 212"/>
                  <a:gd name="T2" fmla="*/ 109 w 161"/>
                  <a:gd name="T3" fmla="*/ 212 h 212"/>
                  <a:gd name="T4" fmla="*/ 18 w 161"/>
                  <a:gd name="T5" fmla="*/ 74 h 212"/>
                  <a:gd name="T6" fmla="*/ 135 w 161"/>
                  <a:gd name="T7" fmla="*/ 52 h 212"/>
                  <a:gd name="T8" fmla="*/ 161 w 161"/>
                  <a:gd name="T9" fmla="*/ 171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212">
                    <a:moveTo>
                      <a:pt x="161" y="171"/>
                    </a:moveTo>
                    <a:cubicBezTo>
                      <a:pt x="150" y="191"/>
                      <a:pt x="131" y="206"/>
                      <a:pt x="109" y="212"/>
                    </a:cubicBezTo>
                    <a:cubicBezTo>
                      <a:pt x="50" y="212"/>
                      <a:pt x="24" y="84"/>
                      <a:pt x="18" y="74"/>
                    </a:cubicBezTo>
                    <a:cubicBezTo>
                      <a:pt x="0" y="40"/>
                      <a:pt x="110" y="0"/>
                      <a:pt x="135" y="52"/>
                    </a:cubicBezTo>
                    <a:lnTo>
                      <a:pt x="161" y="171"/>
                    </a:lnTo>
                    <a:close/>
                  </a:path>
                </a:pathLst>
              </a:custGeom>
              <a:solidFill>
                <a:srgbClr val="FF9E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2152">
                <a:extLst>
                  <a:ext uri="{FF2B5EF4-FFF2-40B4-BE49-F238E27FC236}">
                    <a16:creationId xmlns:a16="http://schemas.microsoft.com/office/drawing/2014/main" id="{27565DF7-D360-9F53-8481-2FB11115A0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2700" y="4899026"/>
                <a:ext cx="80962" cy="139700"/>
              </a:xfrm>
              <a:custGeom>
                <a:avLst/>
                <a:gdLst>
                  <a:gd name="T0" fmla="*/ 207 w 240"/>
                  <a:gd name="T1" fmla="*/ 232 h 414"/>
                  <a:gd name="T2" fmla="*/ 232 w 240"/>
                  <a:gd name="T3" fmla="*/ 318 h 414"/>
                  <a:gd name="T4" fmla="*/ 141 w 240"/>
                  <a:gd name="T5" fmla="*/ 405 h 414"/>
                  <a:gd name="T6" fmla="*/ 81 w 240"/>
                  <a:gd name="T7" fmla="*/ 287 h 414"/>
                  <a:gd name="T8" fmla="*/ 14 w 240"/>
                  <a:gd name="T9" fmla="*/ 187 h 414"/>
                  <a:gd name="T10" fmla="*/ 22 w 240"/>
                  <a:gd name="T11" fmla="*/ 116 h 414"/>
                  <a:gd name="T12" fmla="*/ 36 w 240"/>
                  <a:gd name="T13" fmla="*/ 78 h 414"/>
                  <a:gd name="T14" fmla="*/ 148 w 240"/>
                  <a:gd name="T15" fmla="*/ 17 h 414"/>
                  <a:gd name="T16" fmla="*/ 207 w 240"/>
                  <a:gd name="T17" fmla="*/ 232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0" h="414">
                    <a:moveTo>
                      <a:pt x="207" y="232"/>
                    </a:moveTo>
                    <a:cubicBezTo>
                      <a:pt x="213" y="253"/>
                      <a:pt x="224" y="298"/>
                      <a:pt x="232" y="318"/>
                    </a:cubicBezTo>
                    <a:cubicBezTo>
                      <a:pt x="240" y="339"/>
                      <a:pt x="152" y="414"/>
                      <a:pt x="141" y="405"/>
                    </a:cubicBezTo>
                    <a:cubicBezTo>
                      <a:pt x="114" y="386"/>
                      <a:pt x="106" y="331"/>
                      <a:pt x="81" y="287"/>
                    </a:cubicBezTo>
                    <a:cubicBezTo>
                      <a:pt x="72" y="251"/>
                      <a:pt x="38" y="216"/>
                      <a:pt x="14" y="187"/>
                    </a:cubicBezTo>
                    <a:cubicBezTo>
                      <a:pt x="0" y="168"/>
                      <a:pt x="21" y="139"/>
                      <a:pt x="22" y="116"/>
                    </a:cubicBezTo>
                    <a:cubicBezTo>
                      <a:pt x="23" y="103"/>
                      <a:pt x="28" y="89"/>
                      <a:pt x="36" y="78"/>
                    </a:cubicBezTo>
                    <a:cubicBezTo>
                      <a:pt x="59" y="41"/>
                      <a:pt x="105" y="0"/>
                      <a:pt x="148" y="17"/>
                    </a:cubicBezTo>
                    <a:cubicBezTo>
                      <a:pt x="201" y="54"/>
                      <a:pt x="198" y="196"/>
                      <a:pt x="207" y="2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2153">
                <a:extLst>
                  <a:ext uri="{FF2B5EF4-FFF2-40B4-BE49-F238E27FC236}">
                    <a16:creationId xmlns:a16="http://schemas.microsoft.com/office/drawing/2014/main" id="{6380FEC8-1917-3F04-B1F4-1A80C98A38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350" y="4933951"/>
                <a:ext cx="33337" cy="33338"/>
              </a:xfrm>
              <a:custGeom>
                <a:avLst/>
                <a:gdLst>
                  <a:gd name="T0" fmla="*/ 55 w 98"/>
                  <a:gd name="T1" fmla="*/ 60 h 96"/>
                  <a:gd name="T2" fmla="*/ 57 w 98"/>
                  <a:gd name="T3" fmla="*/ 56 h 96"/>
                  <a:gd name="T4" fmla="*/ 79 w 98"/>
                  <a:gd name="T5" fmla="*/ 26 h 96"/>
                  <a:gd name="T6" fmla="*/ 97 w 98"/>
                  <a:gd name="T7" fmla="*/ 12 h 96"/>
                  <a:gd name="T8" fmla="*/ 98 w 98"/>
                  <a:gd name="T9" fmla="*/ 8 h 96"/>
                  <a:gd name="T10" fmla="*/ 95 w 98"/>
                  <a:gd name="T11" fmla="*/ 4 h 96"/>
                  <a:gd name="T12" fmla="*/ 81 w 98"/>
                  <a:gd name="T13" fmla="*/ 0 h 96"/>
                  <a:gd name="T14" fmla="*/ 79 w 98"/>
                  <a:gd name="T15" fmla="*/ 0 h 96"/>
                  <a:gd name="T16" fmla="*/ 52 w 98"/>
                  <a:gd name="T17" fmla="*/ 9 h 96"/>
                  <a:gd name="T18" fmla="*/ 34 w 98"/>
                  <a:gd name="T19" fmla="*/ 29 h 96"/>
                  <a:gd name="T20" fmla="*/ 21 w 98"/>
                  <a:gd name="T21" fmla="*/ 41 h 96"/>
                  <a:gd name="T22" fmla="*/ 0 w 98"/>
                  <a:gd name="T23" fmla="*/ 75 h 96"/>
                  <a:gd name="T24" fmla="*/ 0 w 98"/>
                  <a:gd name="T25" fmla="*/ 78 h 96"/>
                  <a:gd name="T26" fmla="*/ 2 w 98"/>
                  <a:gd name="T27" fmla="*/ 85 h 96"/>
                  <a:gd name="T28" fmla="*/ 35 w 98"/>
                  <a:gd name="T29" fmla="*/ 82 h 96"/>
                  <a:gd name="T30" fmla="*/ 55 w 98"/>
                  <a:gd name="T31" fmla="*/ 6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8" h="96">
                    <a:moveTo>
                      <a:pt x="55" y="60"/>
                    </a:moveTo>
                    <a:cubicBezTo>
                      <a:pt x="56" y="59"/>
                      <a:pt x="57" y="57"/>
                      <a:pt x="57" y="56"/>
                    </a:cubicBezTo>
                    <a:cubicBezTo>
                      <a:pt x="62" y="44"/>
                      <a:pt x="70" y="34"/>
                      <a:pt x="79" y="26"/>
                    </a:cubicBezTo>
                    <a:cubicBezTo>
                      <a:pt x="86" y="22"/>
                      <a:pt x="92" y="17"/>
                      <a:pt x="97" y="12"/>
                    </a:cubicBezTo>
                    <a:cubicBezTo>
                      <a:pt x="98" y="11"/>
                      <a:pt x="98" y="10"/>
                      <a:pt x="98" y="8"/>
                    </a:cubicBezTo>
                    <a:cubicBezTo>
                      <a:pt x="98" y="6"/>
                      <a:pt x="97" y="4"/>
                      <a:pt x="95" y="4"/>
                    </a:cubicBezTo>
                    <a:cubicBezTo>
                      <a:pt x="90" y="1"/>
                      <a:pt x="86" y="0"/>
                      <a:pt x="81" y="0"/>
                    </a:cubicBezTo>
                    <a:cubicBezTo>
                      <a:pt x="80" y="0"/>
                      <a:pt x="79" y="0"/>
                      <a:pt x="79" y="0"/>
                    </a:cubicBezTo>
                    <a:cubicBezTo>
                      <a:pt x="69" y="1"/>
                      <a:pt x="60" y="4"/>
                      <a:pt x="52" y="9"/>
                    </a:cubicBezTo>
                    <a:cubicBezTo>
                      <a:pt x="46" y="15"/>
                      <a:pt x="39" y="22"/>
                      <a:pt x="34" y="29"/>
                    </a:cubicBezTo>
                    <a:cubicBezTo>
                      <a:pt x="30" y="33"/>
                      <a:pt x="25" y="37"/>
                      <a:pt x="21" y="41"/>
                    </a:cubicBezTo>
                    <a:cubicBezTo>
                      <a:pt x="10" y="50"/>
                      <a:pt x="3" y="62"/>
                      <a:pt x="0" y="75"/>
                    </a:cubicBezTo>
                    <a:cubicBezTo>
                      <a:pt x="0" y="76"/>
                      <a:pt x="0" y="77"/>
                      <a:pt x="0" y="78"/>
                    </a:cubicBezTo>
                    <a:cubicBezTo>
                      <a:pt x="0" y="80"/>
                      <a:pt x="1" y="83"/>
                      <a:pt x="2" y="85"/>
                    </a:cubicBezTo>
                    <a:cubicBezTo>
                      <a:pt x="8" y="96"/>
                      <a:pt x="27" y="86"/>
                      <a:pt x="35" y="82"/>
                    </a:cubicBezTo>
                    <a:cubicBezTo>
                      <a:pt x="44" y="77"/>
                      <a:pt x="51" y="70"/>
                      <a:pt x="55" y="60"/>
                    </a:cubicBezTo>
                    <a:close/>
                  </a:path>
                </a:pathLst>
              </a:custGeom>
              <a:solidFill>
                <a:srgbClr val="FF9E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2154">
                <a:extLst>
                  <a:ext uri="{FF2B5EF4-FFF2-40B4-BE49-F238E27FC236}">
                    <a16:creationId xmlns:a16="http://schemas.microsoft.com/office/drawing/2014/main" id="{FD3224B9-B076-6725-7D0C-2A9DC3AE9A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7313" y="4905376"/>
                <a:ext cx="76200" cy="68263"/>
              </a:xfrm>
              <a:custGeom>
                <a:avLst/>
                <a:gdLst>
                  <a:gd name="T0" fmla="*/ 99 w 230"/>
                  <a:gd name="T1" fmla="*/ 204 h 205"/>
                  <a:gd name="T2" fmla="*/ 20 w 230"/>
                  <a:gd name="T3" fmla="*/ 187 h 205"/>
                  <a:gd name="T4" fmla="*/ 0 w 230"/>
                  <a:gd name="T5" fmla="*/ 162 h 205"/>
                  <a:gd name="T6" fmla="*/ 5 w 230"/>
                  <a:gd name="T7" fmla="*/ 147 h 205"/>
                  <a:gd name="T8" fmla="*/ 106 w 230"/>
                  <a:gd name="T9" fmla="*/ 11 h 205"/>
                  <a:gd name="T10" fmla="*/ 126 w 230"/>
                  <a:gd name="T11" fmla="*/ 0 h 205"/>
                  <a:gd name="T12" fmla="*/ 132 w 230"/>
                  <a:gd name="T13" fmla="*/ 1 h 205"/>
                  <a:gd name="T14" fmla="*/ 210 w 230"/>
                  <a:gd name="T15" fmla="*/ 18 h 205"/>
                  <a:gd name="T16" fmla="*/ 230 w 230"/>
                  <a:gd name="T17" fmla="*/ 43 h 205"/>
                  <a:gd name="T18" fmla="*/ 225 w 230"/>
                  <a:gd name="T19" fmla="*/ 58 h 205"/>
                  <a:gd name="T20" fmla="*/ 125 w 230"/>
                  <a:gd name="T21" fmla="*/ 194 h 205"/>
                  <a:gd name="T22" fmla="*/ 104 w 230"/>
                  <a:gd name="T23" fmla="*/ 205 h 205"/>
                  <a:gd name="T24" fmla="*/ 99 w 230"/>
                  <a:gd name="T25" fmla="*/ 204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0" h="205">
                    <a:moveTo>
                      <a:pt x="99" y="204"/>
                    </a:moveTo>
                    <a:lnTo>
                      <a:pt x="20" y="187"/>
                    </a:lnTo>
                    <a:cubicBezTo>
                      <a:pt x="9" y="185"/>
                      <a:pt x="0" y="174"/>
                      <a:pt x="0" y="162"/>
                    </a:cubicBezTo>
                    <a:cubicBezTo>
                      <a:pt x="0" y="157"/>
                      <a:pt x="2" y="152"/>
                      <a:pt x="5" y="147"/>
                    </a:cubicBezTo>
                    <a:lnTo>
                      <a:pt x="106" y="11"/>
                    </a:lnTo>
                    <a:cubicBezTo>
                      <a:pt x="111" y="4"/>
                      <a:pt x="118" y="0"/>
                      <a:pt x="126" y="0"/>
                    </a:cubicBezTo>
                    <a:cubicBezTo>
                      <a:pt x="128" y="0"/>
                      <a:pt x="130" y="1"/>
                      <a:pt x="132" y="1"/>
                    </a:cubicBezTo>
                    <a:lnTo>
                      <a:pt x="210" y="18"/>
                    </a:lnTo>
                    <a:cubicBezTo>
                      <a:pt x="222" y="21"/>
                      <a:pt x="230" y="31"/>
                      <a:pt x="230" y="43"/>
                    </a:cubicBezTo>
                    <a:cubicBezTo>
                      <a:pt x="230" y="48"/>
                      <a:pt x="229" y="53"/>
                      <a:pt x="225" y="58"/>
                    </a:cubicBezTo>
                    <a:lnTo>
                      <a:pt x="125" y="194"/>
                    </a:lnTo>
                    <a:cubicBezTo>
                      <a:pt x="120" y="201"/>
                      <a:pt x="112" y="205"/>
                      <a:pt x="104" y="205"/>
                    </a:cubicBezTo>
                    <a:cubicBezTo>
                      <a:pt x="103" y="205"/>
                      <a:pt x="101" y="204"/>
                      <a:pt x="99" y="204"/>
                    </a:cubicBezTo>
                    <a:close/>
                  </a:path>
                </a:pathLst>
              </a:custGeom>
              <a:solidFill>
                <a:srgbClr val="173E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2156">
                <a:extLst>
                  <a:ext uri="{FF2B5EF4-FFF2-40B4-BE49-F238E27FC236}">
                    <a16:creationId xmlns:a16="http://schemas.microsoft.com/office/drawing/2014/main" id="{1A669AF2-AECB-0BB9-EAD3-7011E2DEAC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3500" y="4968876"/>
                <a:ext cx="63500" cy="95250"/>
              </a:xfrm>
              <a:custGeom>
                <a:avLst/>
                <a:gdLst>
                  <a:gd name="T0" fmla="*/ 17 w 189"/>
                  <a:gd name="T1" fmla="*/ 231 h 285"/>
                  <a:gd name="T2" fmla="*/ 63 w 189"/>
                  <a:gd name="T3" fmla="*/ 285 h 285"/>
                  <a:gd name="T4" fmla="*/ 67 w 189"/>
                  <a:gd name="T5" fmla="*/ 285 h 285"/>
                  <a:gd name="T6" fmla="*/ 107 w 189"/>
                  <a:gd name="T7" fmla="*/ 266 h 285"/>
                  <a:gd name="T8" fmla="*/ 177 w 189"/>
                  <a:gd name="T9" fmla="*/ 62 h 285"/>
                  <a:gd name="T10" fmla="*/ 188 w 189"/>
                  <a:gd name="T11" fmla="*/ 31 h 285"/>
                  <a:gd name="T12" fmla="*/ 189 w 189"/>
                  <a:gd name="T13" fmla="*/ 26 h 285"/>
                  <a:gd name="T14" fmla="*/ 177 w 189"/>
                  <a:gd name="T15" fmla="*/ 3 h 285"/>
                  <a:gd name="T16" fmla="*/ 164 w 189"/>
                  <a:gd name="T17" fmla="*/ 0 h 285"/>
                  <a:gd name="T18" fmla="*/ 148 w 189"/>
                  <a:gd name="T19" fmla="*/ 5 h 285"/>
                  <a:gd name="T20" fmla="*/ 137 w 189"/>
                  <a:gd name="T21" fmla="*/ 17 h 285"/>
                  <a:gd name="T22" fmla="*/ 17 w 189"/>
                  <a:gd name="T23" fmla="*/ 231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9" h="285">
                    <a:moveTo>
                      <a:pt x="17" y="231"/>
                    </a:moveTo>
                    <a:cubicBezTo>
                      <a:pt x="23" y="242"/>
                      <a:pt x="51" y="282"/>
                      <a:pt x="63" y="285"/>
                    </a:cubicBezTo>
                    <a:cubicBezTo>
                      <a:pt x="64" y="285"/>
                      <a:pt x="66" y="285"/>
                      <a:pt x="67" y="285"/>
                    </a:cubicBezTo>
                    <a:cubicBezTo>
                      <a:pt x="83" y="285"/>
                      <a:pt x="97" y="278"/>
                      <a:pt x="107" y="266"/>
                    </a:cubicBezTo>
                    <a:cubicBezTo>
                      <a:pt x="158" y="212"/>
                      <a:pt x="149" y="126"/>
                      <a:pt x="177" y="62"/>
                    </a:cubicBezTo>
                    <a:cubicBezTo>
                      <a:pt x="182" y="52"/>
                      <a:pt x="186" y="42"/>
                      <a:pt x="188" y="31"/>
                    </a:cubicBezTo>
                    <a:cubicBezTo>
                      <a:pt x="188" y="30"/>
                      <a:pt x="189" y="28"/>
                      <a:pt x="189" y="26"/>
                    </a:cubicBezTo>
                    <a:cubicBezTo>
                      <a:pt x="189" y="17"/>
                      <a:pt x="184" y="8"/>
                      <a:pt x="177" y="3"/>
                    </a:cubicBezTo>
                    <a:cubicBezTo>
                      <a:pt x="173" y="1"/>
                      <a:pt x="169" y="0"/>
                      <a:pt x="164" y="0"/>
                    </a:cubicBezTo>
                    <a:cubicBezTo>
                      <a:pt x="159" y="0"/>
                      <a:pt x="153" y="2"/>
                      <a:pt x="148" y="5"/>
                    </a:cubicBezTo>
                    <a:cubicBezTo>
                      <a:pt x="140" y="10"/>
                      <a:pt x="143" y="8"/>
                      <a:pt x="137" y="17"/>
                    </a:cubicBezTo>
                    <a:cubicBezTo>
                      <a:pt x="98" y="99"/>
                      <a:pt x="0" y="200"/>
                      <a:pt x="17" y="231"/>
                    </a:cubicBezTo>
                    <a:close/>
                  </a:path>
                </a:pathLst>
              </a:custGeom>
              <a:solidFill>
                <a:srgbClr val="FF9E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2157">
                <a:extLst>
                  <a:ext uri="{FF2B5EF4-FFF2-40B4-BE49-F238E27FC236}">
                    <a16:creationId xmlns:a16="http://schemas.microsoft.com/office/drawing/2014/main" id="{1438446B-209E-D8D8-87E3-644C6F6F10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3975" y="4805363"/>
                <a:ext cx="20637" cy="66675"/>
              </a:xfrm>
              <a:custGeom>
                <a:avLst/>
                <a:gdLst>
                  <a:gd name="T0" fmla="*/ 59 w 63"/>
                  <a:gd name="T1" fmla="*/ 174 h 199"/>
                  <a:gd name="T2" fmla="*/ 63 w 63"/>
                  <a:gd name="T3" fmla="*/ 96 h 199"/>
                  <a:gd name="T4" fmla="*/ 63 w 63"/>
                  <a:gd name="T5" fmla="*/ 90 h 199"/>
                  <a:gd name="T6" fmla="*/ 25 w 63"/>
                  <a:gd name="T7" fmla="*/ 0 h 199"/>
                  <a:gd name="T8" fmla="*/ 1 w 63"/>
                  <a:gd name="T9" fmla="*/ 105 h 199"/>
                  <a:gd name="T10" fmla="*/ 0 w 63"/>
                  <a:gd name="T11" fmla="*/ 123 h 199"/>
                  <a:gd name="T12" fmla="*/ 2 w 63"/>
                  <a:gd name="T13" fmla="*/ 145 h 199"/>
                  <a:gd name="T14" fmla="*/ 56 w 63"/>
                  <a:gd name="T15" fmla="*/ 199 h 199"/>
                  <a:gd name="T16" fmla="*/ 59 w 63"/>
                  <a:gd name="T17" fmla="*/ 17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199">
                    <a:moveTo>
                      <a:pt x="59" y="174"/>
                    </a:moveTo>
                    <a:cubicBezTo>
                      <a:pt x="52" y="149"/>
                      <a:pt x="61" y="122"/>
                      <a:pt x="63" y="96"/>
                    </a:cubicBezTo>
                    <a:cubicBezTo>
                      <a:pt x="63" y="94"/>
                      <a:pt x="63" y="92"/>
                      <a:pt x="63" y="90"/>
                    </a:cubicBezTo>
                    <a:cubicBezTo>
                      <a:pt x="63" y="56"/>
                      <a:pt x="49" y="24"/>
                      <a:pt x="25" y="0"/>
                    </a:cubicBezTo>
                    <a:cubicBezTo>
                      <a:pt x="15" y="34"/>
                      <a:pt x="7" y="70"/>
                      <a:pt x="1" y="105"/>
                    </a:cubicBezTo>
                    <a:cubicBezTo>
                      <a:pt x="0" y="111"/>
                      <a:pt x="0" y="117"/>
                      <a:pt x="0" y="123"/>
                    </a:cubicBezTo>
                    <a:cubicBezTo>
                      <a:pt x="0" y="131"/>
                      <a:pt x="0" y="138"/>
                      <a:pt x="2" y="145"/>
                    </a:cubicBezTo>
                    <a:cubicBezTo>
                      <a:pt x="13" y="169"/>
                      <a:pt x="32" y="188"/>
                      <a:pt x="56" y="199"/>
                    </a:cubicBezTo>
                    <a:lnTo>
                      <a:pt x="59" y="174"/>
                    </a:lnTo>
                    <a:close/>
                  </a:path>
                </a:pathLst>
              </a:custGeom>
              <a:solidFill>
                <a:srgbClr val="173E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Oval 2158">
                <a:extLst>
                  <a:ext uri="{FF2B5EF4-FFF2-40B4-BE49-F238E27FC236}">
                    <a16:creationId xmlns:a16="http://schemas.microsoft.com/office/drawing/2014/main" id="{DCB46CB0-8B87-60C0-4066-0031EE252B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5400" y="4848226"/>
                <a:ext cx="57150" cy="57150"/>
              </a:xfrm>
              <a:prstGeom prst="ellipse">
                <a:avLst/>
              </a:prstGeom>
              <a:solidFill>
                <a:srgbClr val="173E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2159">
                <a:extLst>
                  <a:ext uri="{FF2B5EF4-FFF2-40B4-BE49-F238E27FC236}">
                    <a16:creationId xmlns:a16="http://schemas.microsoft.com/office/drawing/2014/main" id="{EE0F7A5E-B99B-15DF-F712-2CEF149954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9038" y="4872038"/>
                <a:ext cx="152400" cy="249238"/>
              </a:xfrm>
              <a:custGeom>
                <a:avLst/>
                <a:gdLst>
                  <a:gd name="T0" fmla="*/ 435 w 456"/>
                  <a:gd name="T1" fmla="*/ 112 h 742"/>
                  <a:gd name="T2" fmla="*/ 366 w 456"/>
                  <a:gd name="T3" fmla="*/ 56 h 742"/>
                  <a:gd name="T4" fmla="*/ 252 w 456"/>
                  <a:gd name="T5" fmla="*/ 5 h 742"/>
                  <a:gd name="T6" fmla="*/ 191 w 456"/>
                  <a:gd name="T7" fmla="*/ 78 h 742"/>
                  <a:gd name="T8" fmla="*/ 79 w 456"/>
                  <a:gd name="T9" fmla="*/ 126 h 742"/>
                  <a:gd name="T10" fmla="*/ 69 w 456"/>
                  <a:gd name="T11" fmla="*/ 154 h 742"/>
                  <a:gd name="T12" fmla="*/ 63 w 456"/>
                  <a:gd name="T13" fmla="*/ 446 h 742"/>
                  <a:gd name="T14" fmla="*/ 35 w 456"/>
                  <a:gd name="T15" fmla="*/ 609 h 742"/>
                  <a:gd name="T16" fmla="*/ 271 w 456"/>
                  <a:gd name="T17" fmla="*/ 729 h 742"/>
                  <a:gd name="T18" fmla="*/ 308 w 456"/>
                  <a:gd name="T19" fmla="*/ 616 h 742"/>
                  <a:gd name="T20" fmla="*/ 342 w 456"/>
                  <a:gd name="T21" fmla="*/ 718 h 742"/>
                  <a:gd name="T22" fmla="*/ 407 w 456"/>
                  <a:gd name="T23" fmla="*/ 624 h 742"/>
                  <a:gd name="T24" fmla="*/ 392 w 456"/>
                  <a:gd name="T25" fmla="*/ 568 h 742"/>
                  <a:gd name="T26" fmla="*/ 382 w 456"/>
                  <a:gd name="T27" fmla="*/ 512 h 742"/>
                  <a:gd name="T28" fmla="*/ 392 w 456"/>
                  <a:gd name="T29" fmla="*/ 454 h 742"/>
                  <a:gd name="T30" fmla="*/ 449 w 456"/>
                  <a:gd name="T31" fmla="*/ 356 h 742"/>
                  <a:gd name="T32" fmla="*/ 456 w 456"/>
                  <a:gd name="T33" fmla="*/ 317 h 742"/>
                  <a:gd name="T34" fmla="*/ 454 w 456"/>
                  <a:gd name="T35" fmla="*/ 297 h 742"/>
                  <a:gd name="T36" fmla="*/ 439 w 456"/>
                  <a:gd name="T37" fmla="*/ 244 h 742"/>
                  <a:gd name="T38" fmla="*/ 435 w 456"/>
                  <a:gd name="T39" fmla="*/ 112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56" h="742">
                    <a:moveTo>
                      <a:pt x="435" y="112"/>
                    </a:moveTo>
                    <a:cubicBezTo>
                      <a:pt x="427" y="82"/>
                      <a:pt x="366" y="56"/>
                      <a:pt x="366" y="56"/>
                    </a:cubicBezTo>
                    <a:cubicBezTo>
                      <a:pt x="334" y="23"/>
                      <a:pt x="302" y="0"/>
                      <a:pt x="252" y="5"/>
                    </a:cubicBezTo>
                    <a:cubicBezTo>
                      <a:pt x="206" y="10"/>
                      <a:pt x="222" y="48"/>
                      <a:pt x="191" y="78"/>
                    </a:cubicBezTo>
                    <a:cubicBezTo>
                      <a:pt x="185" y="84"/>
                      <a:pt x="83" y="118"/>
                      <a:pt x="79" y="126"/>
                    </a:cubicBezTo>
                    <a:cubicBezTo>
                      <a:pt x="74" y="135"/>
                      <a:pt x="71" y="144"/>
                      <a:pt x="69" y="154"/>
                    </a:cubicBezTo>
                    <a:cubicBezTo>
                      <a:pt x="5" y="305"/>
                      <a:pt x="76" y="344"/>
                      <a:pt x="63" y="446"/>
                    </a:cubicBezTo>
                    <a:cubicBezTo>
                      <a:pt x="55" y="511"/>
                      <a:pt x="69" y="517"/>
                      <a:pt x="35" y="609"/>
                    </a:cubicBezTo>
                    <a:cubicBezTo>
                      <a:pt x="0" y="700"/>
                      <a:pt x="162" y="742"/>
                      <a:pt x="271" y="729"/>
                    </a:cubicBezTo>
                    <a:cubicBezTo>
                      <a:pt x="271" y="729"/>
                      <a:pt x="294" y="660"/>
                      <a:pt x="308" y="616"/>
                    </a:cubicBezTo>
                    <a:cubicBezTo>
                      <a:pt x="323" y="650"/>
                      <a:pt x="328" y="683"/>
                      <a:pt x="342" y="718"/>
                    </a:cubicBezTo>
                    <a:cubicBezTo>
                      <a:pt x="373" y="721"/>
                      <a:pt x="412" y="683"/>
                      <a:pt x="407" y="624"/>
                    </a:cubicBezTo>
                    <a:cubicBezTo>
                      <a:pt x="404" y="605"/>
                      <a:pt x="399" y="586"/>
                      <a:pt x="392" y="568"/>
                    </a:cubicBezTo>
                    <a:cubicBezTo>
                      <a:pt x="385" y="550"/>
                      <a:pt x="382" y="531"/>
                      <a:pt x="382" y="512"/>
                    </a:cubicBezTo>
                    <a:cubicBezTo>
                      <a:pt x="382" y="492"/>
                      <a:pt x="385" y="472"/>
                      <a:pt x="392" y="454"/>
                    </a:cubicBezTo>
                    <a:cubicBezTo>
                      <a:pt x="407" y="419"/>
                      <a:pt x="436" y="391"/>
                      <a:pt x="449" y="356"/>
                    </a:cubicBezTo>
                    <a:cubicBezTo>
                      <a:pt x="453" y="343"/>
                      <a:pt x="456" y="330"/>
                      <a:pt x="456" y="317"/>
                    </a:cubicBezTo>
                    <a:cubicBezTo>
                      <a:pt x="456" y="310"/>
                      <a:pt x="455" y="304"/>
                      <a:pt x="454" y="297"/>
                    </a:cubicBezTo>
                    <a:cubicBezTo>
                      <a:pt x="451" y="279"/>
                      <a:pt x="443" y="262"/>
                      <a:pt x="439" y="244"/>
                    </a:cubicBezTo>
                    <a:cubicBezTo>
                      <a:pt x="430" y="200"/>
                      <a:pt x="446" y="155"/>
                      <a:pt x="435" y="1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2160">
                <a:extLst>
                  <a:ext uri="{FF2B5EF4-FFF2-40B4-BE49-F238E27FC236}">
                    <a16:creationId xmlns:a16="http://schemas.microsoft.com/office/drawing/2014/main" id="{BA44D28C-97AD-8D35-7267-63EEE993A9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888" y="4810126"/>
                <a:ext cx="61912" cy="141288"/>
              </a:xfrm>
              <a:custGeom>
                <a:avLst/>
                <a:gdLst>
                  <a:gd name="T0" fmla="*/ 95 w 185"/>
                  <a:gd name="T1" fmla="*/ 422 h 422"/>
                  <a:gd name="T2" fmla="*/ 25 w 185"/>
                  <a:gd name="T3" fmla="*/ 265 h 422"/>
                  <a:gd name="T4" fmla="*/ 19 w 185"/>
                  <a:gd name="T5" fmla="*/ 113 h 422"/>
                  <a:gd name="T6" fmla="*/ 92 w 185"/>
                  <a:gd name="T7" fmla="*/ 4 h 422"/>
                  <a:gd name="T8" fmla="*/ 185 w 185"/>
                  <a:gd name="T9" fmla="*/ 80 h 422"/>
                  <a:gd name="T10" fmla="*/ 185 w 185"/>
                  <a:gd name="T11" fmla="*/ 98 h 422"/>
                  <a:gd name="T12" fmla="*/ 154 w 185"/>
                  <a:gd name="T13" fmla="*/ 254 h 422"/>
                  <a:gd name="T14" fmla="*/ 95 w 185"/>
                  <a:gd name="T15" fmla="*/ 422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5" h="422">
                    <a:moveTo>
                      <a:pt x="95" y="422"/>
                    </a:moveTo>
                    <a:cubicBezTo>
                      <a:pt x="95" y="422"/>
                      <a:pt x="0" y="353"/>
                      <a:pt x="25" y="265"/>
                    </a:cubicBezTo>
                    <a:cubicBezTo>
                      <a:pt x="40" y="215"/>
                      <a:pt x="10" y="157"/>
                      <a:pt x="19" y="113"/>
                    </a:cubicBezTo>
                    <a:cubicBezTo>
                      <a:pt x="32" y="46"/>
                      <a:pt x="65" y="0"/>
                      <a:pt x="92" y="4"/>
                    </a:cubicBezTo>
                    <a:cubicBezTo>
                      <a:pt x="146" y="13"/>
                      <a:pt x="182" y="25"/>
                      <a:pt x="185" y="80"/>
                    </a:cubicBezTo>
                    <a:cubicBezTo>
                      <a:pt x="185" y="86"/>
                      <a:pt x="185" y="92"/>
                      <a:pt x="185" y="98"/>
                    </a:cubicBezTo>
                    <a:cubicBezTo>
                      <a:pt x="185" y="152"/>
                      <a:pt x="174" y="205"/>
                      <a:pt x="154" y="254"/>
                    </a:cubicBezTo>
                    <a:cubicBezTo>
                      <a:pt x="149" y="373"/>
                      <a:pt x="95" y="422"/>
                      <a:pt x="95" y="422"/>
                    </a:cubicBezTo>
                    <a:close/>
                  </a:path>
                </a:pathLst>
              </a:custGeom>
              <a:solidFill>
                <a:srgbClr val="FF9E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2161">
                <a:extLst>
                  <a:ext uri="{FF2B5EF4-FFF2-40B4-BE49-F238E27FC236}">
                    <a16:creationId xmlns:a16="http://schemas.microsoft.com/office/drawing/2014/main" id="{6767218F-5A70-5EF9-C71B-7BA107F282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7150" y="4846638"/>
                <a:ext cx="17462" cy="25400"/>
              </a:xfrm>
              <a:custGeom>
                <a:avLst/>
                <a:gdLst>
                  <a:gd name="T0" fmla="*/ 21 w 53"/>
                  <a:gd name="T1" fmla="*/ 74 h 75"/>
                  <a:gd name="T2" fmla="*/ 21 w 53"/>
                  <a:gd name="T3" fmla="*/ 74 h 75"/>
                  <a:gd name="T4" fmla="*/ 24 w 53"/>
                  <a:gd name="T5" fmla="*/ 75 h 75"/>
                  <a:gd name="T6" fmla="*/ 48 w 53"/>
                  <a:gd name="T7" fmla="*/ 53 h 75"/>
                  <a:gd name="T8" fmla="*/ 52 w 53"/>
                  <a:gd name="T9" fmla="*/ 19 h 75"/>
                  <a:gd name="T10" fmla="*/ 4 w 53"/>
                  <a:gd name="T11" fmla="*/ 13 h 75"/>
                  <a:gd name="T12" fmla="*/ 0 w 53"/>
                  <a:gd name="T13" fmla="*/ 48 h 75"/>
                  <a:gd name="T14" fmla="*/ 0 w 53"/>
                  <a:gd name="T15" fmla="*/ 50 h 75"/>
                  <a:gd name="T16" fmla="*/ 21 w 53"/>
                  <a:gd name="T17" fmla="*/ 74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75">
                    <a:moveTo>
                      <a:pt x="21" y="74"/>
                    </a:moveTo>
                    <a:lnTo>
                      <a:pt x="21" y="74"/>
                    </a:lnTo>
                    <a:cubicBezTo>
                      <a:pt x="22" y="74"/>
                      <a:pt x="23" y="75"/>
                      <a:pt x="24" y="75"/>
                    </a:cubicBezTo>
                    <a:cubicBezTo>
                      <a:pt x="36" y="75"/>
                      <a:pt x="46" y="65"/>
                      <a:pt x="48" y="53"/>
                    </a:cubicBezTo>
                    <a:lnTo>
                      <a:pt x="52" y="19"/>
                    </a:lnTo>
                    <a:cubicBezTo>
                      <a:pt x="53" y="5"/>
                      <a:pt x="5" y="0"/>
                      <a:pt x="4" y="13"/>
                    </a:cubicBezTo>
                    <a:lnTo>
                      <a:pt x="0" y="48"/>
                    </a:lnTo>
                    <a:cubicBezTo>
                      <a:pt x="0" y="49"/>
                      <a:pt x="0" y="49"/>
                      <a:pt x="0" y="50"/>
                    </a:cubicBezTo>
                    <a:cubicBezTo>
                      <a:pt x="0" y="63"/>
                      <a:pt x="9" y="73"/>
                      <a:pt x="21" y="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2162">
                <a:extLst>
                  <a:ext uri="{FF2B5EF4-FFF2-40B4-BE49-F238E27FC236}">
                    <a16:creationId xmlns:a16="http://schemas.microsoft.com/office/drawing/2014/main" id="{A730E3AC-39BF-5870-121C-3829D65C76A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95563" y="4846638"/>
                <a:ext cx="20637" cy="26988"/>
              </a:xfrm>
              <a:custGeom>
                <a:avLst/>
                <a:gdLst>
                  <a:gd name="T0" fmla="*/ 26 w 62"/>
                  <a:gd name="T1" fmla="*/ 69 h 78"/>
                  <a:gd name="T2" fmla="*/ 29 w 62"/>
                  <a:gd name="T3" fmla="*/ 69 h 78"/>
                  <a:gd name="T4" fmla="*/ 42 w 62"/>
                  <a:gd name="T5" fmla="*/ 64 h 78"/>
                  <a:gd name="T6" fmla="*/ 48 w 62"/>
                  <a:gd name="T7" fmla="*/ 52 h 78"/>
                  <a:gd name="T8" fmla="*/ 52 w 62"/>
                  <a:gd name="T9" fmla="*/ 17 h 78"/>
                  <a:gd name="T10" fmla="*/ 42 w 62"/>
                  <a:gd name="T11" fmla="*/ 11 h 78"/>
                  <a:gd name="T12" fmla="*/ 33 w 62"/>
                  <a:gd name="T13" fmla="*/ 10 h 78"/>
                  <a:gd name="T14" fmla="*/ 24 w 62"/>
                  <a:gd name="T15" fmla="*/ 9 h 78"/>
                  <a:gd name="T16" fmla="*/ 13 w 62"/>
                  <a:gd name="T17" fmla="*/ 13 h 78"/>
                  <a:gd name="T18" fmla="*/ 9 w 62"/>
                  <a:gd name="T19" fmla="*/ 49 h 78"/>
                  <a:gd name="T20" fmla="*/ 14 w 62"/>
                  <a:gd name="T21" fmla="*/ 62 h 78"/>
                  <a:gd name="T22" fmla="*/ 26 w 62"/>
                  <a:gd name="T23" fmla="*/ 69 h 78"/>
                  <a:gd name="T24" fmla="*/ 27 w 62"/>
                  <a:gd name="T25" fmla="*/ 78 h 78"/>
                  <a:gd name="T26" fmla="*/ 25 w 62"/>
                  <a:gd name="T27" fmla="*/ 78 h 78"/>
                  <a:gd name="T28" fmla="*/ 7 w 62"/>
                  <a:gd name="T29" fmla="*/ 69 h 78"/>
                  <a:gd name="T30" fmla="*/ 0 w 62"/>
                  <a:gd name="T31" fmla="*/ 49 h 78"/>
                  <a:gd name="T32" fmla="*/ 4 w 62"/>
                  <a:gd name="T33" fmla="*/ 12 h 78"/>
                  <a:gd name="T34" fmla="*/ 24 w 62"/>
                  <a:gd name="T35" fmla="*/ 0 h 78"/>
                  <a:gd name="T36" fmla="*/ 34 w 62"/>
                  <a:gd name="T37" fmla="*/ 0 h 78"/>
                  <a:gd name="T38" fmla="*/ 45 w 62"/>
                  <a:gd name="T39" fmla="*/ 2 h 78"/>
                  <a:gd name="T40" fmla="*/ 61 w 62"/>
                  <a:gd name="T41" fmla="*/ 18 h 78"/>
                  <a:gd name="T42" fmla="*/ 57 w 62"/>
                  <a:gd name="T43" fmla="*/ 53 h 78"/>
                  <a:gd name="T44" fmla="*/ 48 w 62"/>
                  <a:gd name="T45" fmla="*/ 71 h 78"/>
                  <a:gd name="T46" fmla="*/ 29 w 62"/>
                  <a:gd name="T47" fmla="*/ 78 h 78"/>
                  <a:gd name="T48" fmla="*/ 27 w 62"/>
                  <a:gd name="T4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2" h="78">
                    <a:moveTo>
                      <a:pt x="26" y="69"/>
                    </a:moveTo>
                    <a:lnTo>
                      <a:pt x="29" y="69"/>
                    </a:lnTo>
                    <a:cubicBezTo>
                      <a:pt x="34" y="69"/>
                      <a:pt x="38" y="67"/>
                      <a:pt x="42" y="64"/>
                    </a:cubicBezTo>
                    <a:cubicBezTo>
                      <a:pt x="45" y="61"/>
                      <a:pt x="47" y="56"/>
                      <a:pt x="48" y="52"/>
                    </a:cubicBezTo>
                    <a:lnTo>
                      <a:pt x="52" y="17"/>
                    </a:lnTo>
                    <a:cubicBezTo>
                      <a:pt x="52" y="15"/>
                      <a:pt x="48" y="13"/>
                      <a:pt x="42" y="11"/>
                    </a:cubicBezTo>
                    <a:cubicBezTo>
                      <a:pt x="39" y="11"/>
                      <a:pt x="36" y="10"/>
                      <a:pt x="33" y="10"/>
                    </a:cubicBezTo>
                    <a:cubicBezTo>
                      <a:pt x="30" y="9"/>
                      <a:pt x="27" y="9"/>
                      <a:pt x="24" y="9"/>
                    </a:cubicBezTo>
                    <a:cubicBezTo>
                      <a:pt x="18" y="10"/>
                      <a:pt x="14" y="11"/>
                      <a:pt x="13" y="13"/>
                    </a:cubicBezTo>
                    <a:cubicBezTo>
                      <a:pt x="12" y="24"/>
                      <a:pt x="10" y="38"/>
                      <a:pt x="9" y="49"/>
                    </a:cubicBezTo>
                    <a:cubicBezTo>
                      <a:pt x="9" y="54"/>
                      <a:pt x="11" y="59"/>
                      <a:pt x="14" y="62"/>
                    </a:cubicBezTo>
                    <a:cubicBezTo>
                      <a:pt x="17" y="66"/>
                      <a:pt x="22" y="68"/>
                      <a:pt x="26" y="69"/>
                    </a:cubicBezTo>
                    <a:close/>
                    <a:moveTo>
                      <a:pt x="27" y="78"/>
                    </a:moveTo>
                    <a:lnTo>
                      <a:pt x="25" y="78"/>
                    </a:lnTo>
                    <a:cubicBezTo>
                      <a:pt x="18" y="77"/>
                      <a:pt x="12" y="74"/>
                      <a:pt x="7" y="69"/>
                    </a:cubicBezTo>
                    <a:cubicBezTo>
                      <a:pt x="2" y="63"/>
                      <a:pt x="0" y="57"/>
                      <a:pt x="0" y="49"/>
                    </a:cubicBezTo>
                    <a:cubicBezTo>
                      <a:pt x="2" y="38"/>
                      <a:pt x="3" y="23"/>
                      <a:pt x="4" y="12"/>
                    </a:cubicBezTo>
                    <a:cubicBezTo>
                      <a:pt x="5" y="4"/>
                      <a:pt x="13" y="0"/>
                      <a:pt x="24" y="0"/>
                    </a:cubicBezTo>
                    <a:cubicBezTo>
                      <a:pt x="27" y="0"/>
                      <a:pt x="31" y="0"/>
                      <a:pt x="34" y="0"/>
                    </a:cubicBezTo>
                    <a:cubicBezTo>
                      <a:pt x="38" y="1"/>
                      <a:pt x="42" y="1"/>
                      <a:pt x="45" y="2"/>
                    </a:cubicBezTo>
                    <a:cubicBezTo>
                      <a:pt x="55" y="5"/>
                      <a:pt x="62" y="11"/>
                      <a:pt x="61" y="18"/>
                    </a:cubicBezTo>
                    <a:lnTo>
                      <a:pt x="57" y="53"/>
                    </a:lnTo>
                    <a:cubicBezTo>
                      <a:pt x="57" y="60"/>
                      <a:pt x="53" y="66"/>
                      <a:pt x="48" y="71"/>
                    </a:cubicBezTo>
                    <a:cubicBezTo>
                      <a:pt x="43" y="76"/>
                      <a:pt x="36" y="78"/>
                      <a:pt x="29" y="78"/>
                    </a:cubicBezTo>
                    <a:lnTo>
                      <a:pt x="27" y="78"/>
                    </a:lnTo>
                    <a:close/>
                  </a:path>
                </a:pathLst>
              </a:custGeom>
              <a:solidFill>
                <a:srgbClr val="FF5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2163">
                <a:extLst>
                  <a:ext uri="{FF2B5EF4-FFF2-40B4-BE49-F238E27FC236}">
                    <a16:creationId xmlns:a16="http://schemas.microsoft.com/office/drawing/2014/main" id="{BA07B921-1512-4D6E-A89C-C633DAF0F0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8413" y="4802188"/>
                <a:ext cx="73025" cy="107950"/>
              </a:xfrm>
              <a:custGeom>
                <a:avLst/>
                <a:gdLst>
                  <a:gd name="T0" fmla="*/ 31 w 218"/>
                  <a:gd name="T1" fmla="*/ 41 h 323"/>
                  <a:gd name="T2" fmla="*/ 116 w 218"/>
                  <a:gd name="T3" fmla="*/ 0 h 323"/>
                  <a:gd name="T4" fmla="*/ 149 w 218"/>
                  <a:gd name="T5" fmla="*/ 5 h 323"/>
                  <a:gd name="T6" fmla="*/ 218 w 218"/>
                  <a:gd name="T7" fmla="*/ 102 h 323"/>
                  <a:gd name="T8" fmla="*/ 212 w 218"/>
                  <a:gd name="T9" fmla="*/ 135 h 323"/>
                  <a:gd name="T10" fmla="*/ 194 w 218"/>
                  <a:gd name="T11" fmla="*/ 172 h 323"/>
                  <a:gd name="T12" fmla="*/ 194 w 218"/>
                  <a:gd name="T13" fmla="*/ 176 h 323"/>
                  <a:gd name="T14" fmla="*/ 203 w 218"/>
                  <a:gd name="T15" fmla="*/ 198 h 323"/>
                  <a:gd name="T16" fmla="*/ 216 w 218"/>
                  <a:gd name="T17" fmla="*/ 217 h 323"/>
                  <a:gd name="T18" fmla="*/ 217 w 218"/>
                  <a:gd name="T19" fmla="*/ 221 h 323"/>
                  <a:gd name="T20" fmla="*/ 213 w 218"/>
                  <a:gd name="T21" fmla="*/ 228 h 323"/>
                  <a:gd name="T22" fmla="*/ 196 w 218"/>
                  <a:gd name="T23" fmla="*/ 236 h 323"/>
                  <a:gd name="T24" fmla="*/ 191 w 218"/>
                  <a:gd name="T25" fmla="*/ 238 h 323"/>
                  <a:gd name="T26" fmla="*/ 187 w 218"/>
                  <a:gd name="T27" fmla="*/ 250 h 323"/>
                  <a:gd name="T28" fmla="*/ 177 w 218"/>
                  <a:gd name="T29" fmla="*/ 271 h 323"/>
                  <a:gd name="T30" fmla="*/ 163 w 218"/>
                  <a:gd name="T31" fmla="*/ 289 h 323"/>
                  <a:gd name="T32" fmla="*/ 158 w 218"/>
                  <a:gd name="T33" fmla="*/ 304 h 323"/>
                  <a:gd name="T34" fmla="*/ 132 w 218"/>
                  <a:gd name="T35" fmla="*/ 317 h 323"/>
                  <a:gd name="T36" fmla="*/ 91 w 218"/>
                  <a:gd name="T37" fmla="*/ 323 h 323"/>
                  <a:gd name="T38" fmla="*/ 4 w 218"/>
                  <a:gd name="T39" fmla="*/ 175 h 323"/>
                  <a:gd name="T40" fmla="*/ 0 w 218"/>
                  <a:gd name="T41" fmla="*/ 139 h 323"/>
                  <a:gd name="T42" fmla="*/ 31 w 218"/>
                  <a:gd name="T43" fmla="*/ 41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18" h="323">
                    <a:moveTo>
                      <a:pt x="31" y="41"/>
                    </a:moveTo>
                    <a:cubicBezTo>
                      <a:pt x="52" y="15"/>
                      <a:pt x="83" y="0"/>
                      <a:pt x="116" y="0"/>
                    </a:cubicBezTo>
                    <a:cubicBezTo>
                      <a:pt x="128" y="0"/>
                      <a:pt x="139" y="2"/>
                      <a:pt x="149" y="5"/>
                    </a:cubicBezTo>
                    <a:cubicBezTo>
                      <a:pt x="190" y="20"/>
                      <a:pt x="218" y="59"/>
                      <a:pt x="218" y="102"/>
                    </a:cubicBezTo>
                    <a:cubicBezTo>
                      <a:pt x="218" y="113"/>
                      <a:pt x="216" y="125"/>
                      <a:pt x="212" y="135"/>
                    </a:cubicBezTo>
                    <a:cubicBezTo>
                      <a:pt x="201" y="144"/>
                      <a:pt x="194" y="158"/>
                      <a:pt x="194" y="172"/>
                    </a:cubicBezTo>
                    <a:cubicBezTo>
                      <a:pt x="194" y="173"/>
                      <a:pt x="194" y="175"/>
                      <a:pt x="194" y="176"/>
                    </a:cubicBezTo>
                    <a:cubicBezTo>
                      <a:pt x="195" y="184"/>
                      <a:pt x="199" y="192"/>
                      <a:pt x="203" y="198"/>
                    </a:cubicBezTo>
                    <a:cubicBezTo>
                      <a:pt x="209" y="204"/>
                      <a:pt x="213" y="210"/>
                      <a:pt x="216" y="217"/>
                    </a:cubicBezTo>
                    <a:cubicBezTo>
                      <a:pt x="216" y="218"/>
                      <a:pt x="217" y="219"/>
                      <a:pt x="217" y="221"/>
                    </a:cubicBezTo>
                    <a:cubicBezTo>
                      <a:pt x="217" y="224"/>
                      <a:pt x="215" y="227"/>
                      <a:pt x="213" y="228"/>
                    </a:cubicBezTo>
                    <a:cubicBezTo>
                      <a:pt x="208" y="232"/>
                      <a:pt x="202" y="235"/>
                      <a:pt x="196" y="236"/>
                    </a:cubicBezTo>
                    <a:cubicBezTo>
                      <a:pt x="194" y="237"/>
                      <a:pt x="192" y="237"/>
                      <a:pt x="191" y="238"/>
                    </a:cubicBezTo>
                    <a:cubicBezTo>
                      <a:pt x="188" y="241"/>
                      <a:pt x="188" y="245"/>
                      <a:pt x="187" y="250"/>
                    </a:cubicBezTo>
                    <a:cubicBezTo>
                      <a:pt x="186" y="258"/>
                      <a:pt x="183" y="265"/>
                      <a:pt x="177" y="271"/>
                    </a:cubicBezTo>
                    <a:cubicBezTo>
                      <a:pt x="171" y="276"/>
                      <a:pt x="167" y="282"/>
                      <a:pt x="163" y="289"/>
                    </a:cubicBezTo>
                    <a:cubicBezTo>
                      <a:pt x="161" y="294"/>
                      <a:pt x="160" y="299"/>
                      <a:pt x="158" y="304"/>
                    </a:cubicBezTo>
                    <a:cubicBezTo>
                      <a:pt x="152" y="312"/>
                      <a:pt x="142" y="317"/>
                      <a:pt x="132" y="317"/>
                    </a:cubicBezTo>
                    <a:cubicBezTo>
                      <a:pt x="122" y="319"/>
                      <a:pt x="104" y="307"/>
                      <a:pt x="91" y="323"/>
                    </a:cubicBezTo>
                    <a:cubicBezTo>
                      <a:pt x="79" y="320"/>
                      <a:pt x="17" y="233"/>
                      <a:pt x="4" y="175"/>
                    </a:cubicBezTo>
                    <a:cubicBezTo>
                      <a:pt x="2" y="163"/>
                      <a:pt x="0" y="151"/>
                      <a:pt x="0" y="139"/>
                    </a:cubicBezTo>
                    <a:cubicBezTo>
                      <a:pt x="0" y="104"/>
                      <a:pt x="11" y="70"/>
                      <a:pt x="31" y="41"/>
                    </a:cubicBezTo>
                    <a:close/>
                  </a:path>
                </a:pathLst>
              </a:custGeom>
              <a:solidFill>
                <a:srgbClr val="FF9E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2164">
                <a:extLst>
                  <a:ext uri="{FF2B5EF4-FFF2-40B4-BE49-F238E27FC236}">
                    <a16:creationId xmlns:a16="http://schemas.microsoft.com/office/drawing/2014/main" id="{25834904-6ACC-FB7D-6D4F-D57693994A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9363" y="4791076"/>
                <a:ext cx="98425" cy="103188"/>
              </a:xfrm>
              <a:custGeom>
                <a:avLst/>
                <a:gdLst>
                  <a:gd name="T0" fmla="*/ 247 w 295"/>
                  <a:gd name="T1" fmla="*/ 117 h 305"/>
                  <a:gd name="T2" fmla="*/ 215 w 295"/>
                  <a:gd name="T3" fmla="*/ 109 h 305"/>
                  <a:gd name="T4" fmla="*/ 184 w 295"/>
                  <a:gd name="T5" fmla="*/ 101 h 305"/>
                  <a:gd name="T6" fmla="*/ 175 w 295"/>
                  <a:gd name="T7" fmla="*/ 102 h 305"/>
                  <a:gd name="T8" fmla="*/ 142 w 295"/>
                  <a:gd name="T9" fmla="*/ 119 h 305"/>
                  <a:gd name="T10" fmla="*/ 118 w 295"/>
                  <a:gd name="T11" fmla="*/ 123 h 305"/>
                  <a:gd name="T12" fmla="*/ 114 w 295"/>
                  <a:gd name="T13" fmla="*/ 130 h 305"/>
                  <a:gd name="T14" fmla="*/ 112 w 295"/>
                  <a:gd name="T15" fmla="*/ 144 h 305"/>
                  <a:gd name="T16" fmla="*/ 113 w 295"/>
                  <a:gd name="T17" fmla="*/ 153 h 305"/>
                  <a:gd name="T18" fmla="*/ 113 w 295"/>
                  <a:gd name="T19" fmla="*/ 153 h 305"/>
                  <a:gd name="T20" fmla="*/ 82 w 295"/>
                  <a:gd name="T21" fmla="*/ 199 h 305"/>
                  <a:gd name="T22" fmla="*/ 57 w 295"/>
                  <a:gd name="T23" fmla="*/ 232 h 305"/>
                  <a:gd name="T24" fmla="*/ 56 w 295"/>
                  <a:gd name="T25" fmla="*/ 305 h 305"/>
                  <a:gd name="T26" fmla="*/ 0 w 295"/>
                  <a:gd name="T27" fmla="*/ 236 h 305"/>
                  <a:gd name="T28" fmla="*/ 4 w 295"/>
                  <a:gd name="T29" fmla="*/ 213 h 305"/>
                  <a:gd name="T30" fmla="*/ 14 w 295"/>
                  <a:gd name="T31" fmla="*/ 181 h 305"/>
                  <a:gd name="T32" fmla="*/ 12 w 295"/>
                  <a:gd name="T33" fmla="*/ 135 h 305"/>
                  <a:gd name="T34" fmla="*/ 21 w 295"/>
                  <a:gd name="T35" fmla="*/ 83 h 305"/>
                  <a:gd name="T36" fmla="*/ 79 w 295"/>
                  <a:gd name="T37" fmla="*/ 21 h 305"/>
                  <a:gd name="T38" fmla="*/ 113 w 295"/>
                  <a:gd name="T39" fmla="*/ 12 h 305"/>
                  <a:gd name="T40" fmla="*/ 119 w 295"/>
                  <a:gd name="T41" fmla="*/ 13 h 305"/>
                  <a:gd name="T42" fmla="*/ 123 w 295"/>
                  <a:gd name="T43" fmla="*/ 13 h 305"/>
                  <a:gd name="T44" fmla="*/ 157 w 295"/>
                  <a:gd name="T45" fmla="*/ 6 h 305"/>
                  <a:gd name="T46" fmla="*/ 193 w 295"/>
                  <a:gd name="T47" fmla="*/ 0 h 305"/>
                  <a:gd name="T48" fmla="*/ 222 w 295"/>
                  <a:gd name="T49" fmla="*/ 4 h 305"/>
                  <a:gd name="T50" fmla="*/ 247 w 295"/>
                  <a:gd name="T51" fmla="*/ 14 h 305"/>
                  <a:gd name="T52" fmla="*/ 265 w 295"/>
                  <a:gd name="T53" fmla="*/ 22 h 305"/>
                  <a:gd name="T54" fmla="*/ 293 w 295"/>
                  <a:gd name="T55" fmla="*/ 57 h 305"/>
                  <a:gd name="T56" fmla="*/ 295 w 295"/>
                  <a:gd name="T57" fmla="*/ 70 h 305"/>
                  <a:gd name="T58" fmla="*/ 271 w 295"/>
                  <a:gd name="T59" fmla="*/ 112 h 305"/>
                  <a:gd name="T60" fmla="*/ 250 w 295"/>
                  <a:gd name="T61" fmla="*/ 117 h 305"/>
                  <a:gd name="T62" fmla="*/ 247 w 295"/>
                  <a:gd name="T63" fmla="*/ 117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95" h="305">
                    <a:moveTo>
                      <a:pt x="247" y="117"/>
                    </a:moveTo>
                    <a:cubicBezTo>
                      <a:pt x="236" y="116"/>
                      <a:pt x="225" y="113"/>
                      <a:pt x="215" y="109"/>
                    </a:cubicBezTo>
                    <a:cubicBezTo>
                      <a:pt x="206" y="104"/>
                      <a:pt x="195" y="101"/>
                      <a:pt x="184" y="101"/>
                    </a:cubicBezTo>
                    <a:cubicBezTo>
                      <a:pt x="181" y="101"/>
                      <a:pt x="178" y="102"/>
                      <a:pt x="175" y="102"/>
                    </a:cubicBezTo>
                    <a:cubicBezTo>
                      <a:pt x="163" y="106"/>
                      <a:pt x="154" y="116"/>
                      <a:pt x="142" y="119"/>
                    </a:cubicBezTo>
                    <a:cubicBezTo>
                      <a:pt x="134" y="120"/>
                      <a:pt x="125" y="118"/>
                      <a:pt x="118" y="123"/>
                    </a:cubicBezTo>
                    <a:cubicBezTo>
                      <a:pt x="116" y="125"/>
                      <a:pt x="115" y="127"/>
                      <a:pt x="114" y="130"/>
                    </a:cubicBezTo>
                    <a:cubicBezTo>
                      <a:pt x="113" y="135"/>
                      <a:pt x="112" y="139"/>
                      <a:pt x="112" y="144"/>
                    </a:cubicBezTo>
                    <a:cubicBezTo>
                      <a:pt x="112" y="147"/>
                      <a:pt x="112" y="150"/>
                      <a:pt x="113" y="153"/>
                    </a:cubicBezTo>
                    <a:cubicBezTo>
                      <a:pt x="113" y="153"/>
                      <a:pt x="113" y="153"/>
                      <a:pt x="113" y="153"/>
                    </a:cubicBezTo>
                    <a:cubicBezTo>
                      <a:pt x="113" y="174"/>
                      <a:pt x="101" y="192"/>
                      <a:pt x="82" y="199"/>
                    </a:cubicBezTo>
                    <a:cubicBezTo>
                      <a:pt x="68" y="205"/>
                      <a:pt x="59" y="218"/>
                      <a:pt x="57" y="232"/>
                    </a:cubicBezTo>
                    <a:cubicBezTo>
                      <a:pt x="52" y="254"/>
                      <a:pt x="66" y="277"/>
                      <a:pt x="56" y="305"/>
                    </a:cubicBezTo>
                    <a:cubicBezTo>
                      <a:pt x="23" y="298"/>
                      <a:pt x="0" y="269"/>
                      <a:pt x="0" y="236"/>
                    </a:cubicBezTo>
                    <a:cubicBezTo>
                      <a:pt x="0" y="228"/>
                      <a:pt x="2" y="220"/>
                      <a:pt x="4" y="213"/>
                    </a:cubicBezTo>
                    <a:cubicBezTo>
                      <a:pt x="9" y="203"/>
                      <a:pt x="12" y="192"/>
                      <a:pt x="14" y="181"/>
                    </a:cubicBezTo>
                    <a:cubicBezTo>
                      <a:pt x="15" y="166"/>
                      <a:pt x="11" y="151"/>
                      <a:pt x="12" y="135"/>
                    </a:cubicBezTo>
                    <a:cubicBezTo>
                      <a:pt x="13" y="118"/>
                      <a:pt x="16" y="100"/>
                      <a:pt x="21" y="83"/>
                    </a:cubicBezTo>
                    <a:cubicBezTo>
                      <a:pt x="32" y="56"/>
                      <a:pt x="52" y="34"/>
                      <a:pt x="79" y="21"/>
                    </a:cubicBezTo>
                    <a:cubicBezTo>
                      <a:pt x="90" y="15"/>
                      <a:pt x="101" y="12"/>
                      <a:pt x="113" y="12"/>
                    </a:cubicBezTo>
                    <a:cubicBezTo>
                      <a:pt x="115" y="12"/>
                      <a:pt x="117" y="12"/>
                      <a:pt x="119" y="13"/>
                    </a:cubicBezTo>
                    <a:cubicBezTo>
                      <a:pt x="121" y="13"/>
                      <a:pt x="122" y="13"/>
                      <a:pt x="123" y="13"/>
                    </a:cubicBezTo>
                    <a:cubicBezTo>
                      <a:pt x="135" y="13"/>
                      <a:pt x="146" y="10"/>
                      <a:pt x="157" y="6"/>
                    </a:cubicBezTo>
                    <a:cubicBezTo>
                      <a:pt x="169" y="2"/>
                      <a:pt x="181" y="0"/>
                      <a:pt x="193" y="0"/>
                    </a:cubicBezTo>
                    <a:cubicBezTo>
                      <a:pt x="203" y="0"/>
                      <a:pt x="213" y="1"/>
                      <a:pt x="222" y="4"/>
                    </a:cubicBezTo>
                    <a:cubicBezTo>
                      <a:pt x="231" y="7"/>
                      <a:pt x="239" y="10"/>
                      <a:pt x="247" y="14"/>
                    </a:cubicBezTo>
                    <a:cubicBezTo>
                      <a:pt x="253" y="16"/>
                      <a:pt x="260" y="19"/>
                      <a:pt x="265" y="22"/>
                    </a:cubicBezTo>
                    <a:cubicBezTo>
                      <a:pt x="279" y="30"/>
                      <a:pt x="288" y="42"/>
                      <a:pt x="293" y="57"/>
                    </a:cubicBezTo>
                    <a:cubicBezTo>
                      <a:pt x="294" y="61"/>
                      <a:pt x="295" y="66"/>
                      <a:pt x="295" y="70"/>
                    </a:cubicBezTo>
                    <a:cubicBezTo>
                      <a:pt x="295" y="87"/>
                      <a:pt x="286" y="103"/>
                      <a:pt x="271" y="112"/>
                    </a:cubicBezTo>
                    <a:cubicBezTo>
                      <a:pt x="265" y="115"/>
                      <a:pt x="257" y="117"/>
                      <a:pt x="250" y="117"/>
                    </a:cubicBezTo>
                    <a:cubicBezTo>
                      <a:pt x="249" y="117"/>
                      <a:pt x="248" y="117"/>
                      <a:pt x="247" y="117"/>
                    </a:cubicBezTo>
                    <a:close/>
                  </a:path>
                </a:pathLst>
              </a:custGeom>
              <a:solidFill>
                <a:srgbClr val="173E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2165">
                <a:extLst>
                  <a:ext uri="{FF2B5EF4-FFF2-40B4-BE49-F238E27FC236}">
                    <a16:creationId xmlns:a16="http://schemas.microsoft.com/office/drawing/2014/main" id="{E53E6732-E0DD-7577-D994-A02F4AF5BD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888" y="4843463"/>
                <a:ext cx="17462" cy="30163"/>
              </a:xfrm>
              <a:custGeom>
                <a:avLst/>
                <a:gdLst>
                  <a:gd name="T0" fmla="*/ 51 w 53"/>
                  <a:gd name="T1" fmla="*/ 45 h 88"/>
                  <a:gd name="T2" fmla="*/ 20 w 53"/>
                  <a:gd name="T3" fmla="*/ 3 h 88"/>
                  <a:gd name="T4" fmla="*/ 7 w 53"/>
                  <a:gd name="T5" fmla="*/ 55 h 88"/>
                  <a:gd name="T6" fmla="*/ 35 w 53"/>
                  <a:gd name="T7" fmla="*/ 85 h 88"/>
                  <a:gd name="T8" fmla="*/ 51 w 53"/>
                  <a:gd name="T9" fmla="*/ 45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88">
                    <a:moveTo>
                      <a:pt x="51" y="45"/>
                    </a:moveTo>
                    <a:cubicBezTo>
                      <a:pt x="48" y="20"/>
                      <a:pt x="34" y="0"/>
                      <a:pt x="20" y="3"/>
                    </a:cubicBezTo>
                    <a:cubicBezTo>
                      <a:pt x="6" y="7"/>
                      <a:pt x="0" y="31"/>
                      <a:pt x="7" y="55"/>
                    </a:cubicBezTo>
                    <a:cubicBezTo>
                      <a:pt x="12" y="75"/>
                      <a:pt x="24" y="88"/>
                      <a:pt x="35" y="85"/>
                    </a:cubicBezTo>
                    <a:cubicBezTo>
                      <a:pt x="46" y="83"/>
                      <a:pt x="53" y="66"/>
                      <a:pt x="51" y="45"/>
                    </a:cubicBezTo>
                    <a:close/>
                  </a:path>
                </a:pathLst>
              </a:custGeom>
              <a:solidFill>
                <a:srgbClr val="FF9E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2166">
                <a:extLst>
                  <a:ext uri="{FF2B5EF4-FFF2-40B4-BE49-F238E27FC236}">
                    <a16:creationId xmlns:a16="http://schemas.microsoft.com/office/drawing/2014/main" id="{CC90DA2E-0923-3F50-491F-210F6E78F8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338" y="4843463"/>
                <a:ext cx="22225" cy="25400"/>
              </a:xfrm>
              <a:custGeom>
                <a:avLst/>
                <a:gdLst>
                  <a:gd name="T0" fmla="*/ 28 w 68"/>
                  <a:gd name="T1" fmla="*/ 76 h 76"/>
                  <a:gd name="T2" fmla="*/ 28 w 68"/>
                  <a:gd name="T3" fmla="*/ 76 h 76"/>
                  <a:gd name="T4" fmla="*/ 32 w 68"/>
                  <a:gd name="T5" fmla="*/ 76 h 76"/>
                  <a:gd name="T6" fmla="*/ 63 w 68"/>
                  <a:gd name="T7" fmla="*/ 48 h 76"/>
                  <a:gd name="T8" fmla="*/ 66 w 68"/>
                  <a:gd name="T9" fmla="*/ 21 h 76"/>
                  <a:gd name="T10" fmla="*/ 3 w 68"/>
                  <a:gd name="T11" fmla="*/ 14 h 76"/>
                  <a:gd name="T12" fmla="*/ 0 w 68"/>
                  <a:gd name="T13" fmla="*/ 41 h 76"/>
                  <a:gd name="T14" fmla="*/ 0 w 68"/>
                  <a:gd name="T15" fmla="*/ 44 h 76"/>
                  <a:gd name="T16" fmla="*/ 28 w 68"/>
                  <a:gd name="T1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76">
                    <a:moveTo>
                      <a:pt x="28" y="76"/>
                    </a:moveTo>
                    <a:lnTo>
                      <a:pt x="28" y="76"/>
                    </a:lnTo>
                    <a:cubicBezTo>
                      <a:pt x="29" y="76"/>
                      <a:pt x="30" y="76"/>
                      <a:pt x="32" y="76"/>
                    </a:cubicBezTo>
                    <a:cubicBezTo>
                      <a:pt x="48" y="76"/>
                      <a:pt x="61" y="64"/>
                      <a:pt x="63" y="48"/>
                    </a:cubicBezTo>
                    <a:lnTo>
                      <a:pt x="66" y="21"/>
                    </a:lnTo>
                    <a:cubicBezTo>
                      <a:pt x="68" y="8"/>
                      <a:pt x="5" y="0"/>
                      <a:pt x="3" y="14"/>
                    </a:cubicBezTo>
                    <a:lnTo>
                      <a:pt x="0" y="41"/>
                    </a:lnTo>
                    <a:cubicBezTo>
                      <a:pt x="0" y="42"/>
                      <a:pt x="0" y="43"/>
                      <a:pt x="0" y="44"/>
                    </a:cubicBezTo>
                    <a:cubicBezTo>
                      <a:pt x="0" y="60"/>
                      <a:pt x="12" y="74"/>
                      <a:pt x="28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2167">
                <a:extLst>
                  <a:ext uri="{FF2B5EF4-FFF2-40B4-BE49-F238E27FC236}">
                    <a16:creationId xmlns:a16="http://schemas.microsoft.com/office/drawing/2014/main" id="{F3C068CF-6417-C80B-FD3D-9DF4599476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71750" y="4843463"/>
                <a:ext cx="25400" cy="26988"/>
              </a:xfrm>
              <a:custGeom>
                <a:avLst/>
                <a:gdLst>
                  <a:gd name="T0" fmla="*/ 33 w 77"/>
                  <a:gd name="T1" fmla="*/ 69 h 79"/>
                  <a:gd name="T2" fmla="*/ 37 w 77"/>
                  <a:gd name="T3" fmla="*/ 69 h 79"/>
                  <a:gd name="T4" fmla="*/ 54 w 77"/>
                  <a:gd name="T5" fmla="*/ 62 h 79"/>
                  <a:gd name="T6" fmla="*/ 63 w 77"/>
                  <a:gd name="T7" fmla="*/ 45 h 79"/>
                  <a:gd name="T8" fmla="*/ 66 w 77"/>
                  <a:gd name="T9" fmla="*/ 18 h 79"/>
                  <a:gd name="T10" fmla="*/ 52 w 77"/>
                  <a:gd name="T11" fmla="*/ 12 h 79"/>
                  <a:gd name="T12" fmla="*/ 40 w 77"/>
                  <a:gd name="T13" fmla="*/ 10 h 79"/>
                  <a:gd name="T14" fmla="*/ 28 w 77"/>
                  <a:gd name="T15" fmla="*/ 9 h 79"/>
                  <a:gd name="T16" fmla="*/ 13 w 77"/>
                  <a:gd name="T17" fmla="*/ 12 h 79"/>
                  <a:gd name="T18" fmla="*/ 10 w 77"/>
                  <a:gd name="T19" fmla="*/ 42 h 79"/>
                  <a:gd name="T20" fmla="*/ 17 w 77"/>
                  <a:gd name="T21" fmla="*/ 60 h 79"/>
                  <a:gd name="T22" fmla="*/ 33 w 77"/>
                  <a:gd name="T23" fmla="*/ 69 h 79"/>
                  <a:gd name="T24" fmla="*/ 34 w 77"/>
                  <a:gd name="T25" fmla="*/ 79 h 79"/>
                  <a:gd name="T26" fmla="*/ 32 w 77"/>
                  <a:gd name="T27" fmla="*/ 78 h 79"/>
                  <a:gd name="T28" fmla="*/ 9 w 77"/>
                  <a:gd name="T29" fmla="*/ 67 h 79"/>
                  <a:gd name="T30" fmla="*/ 0 w 77"/>
                  <a:gd name="T31" fmla="*/ 42 h 79"/>
                  <a:gd name="T32" fmla="*/ 4 w 77"/>
                  <a:gd name="T33" fmla="*/ 11 h 79"/>
                  <a:gd name="T34" fmla="*/ 28 w 77"/>
                  <a:gd name="T35" fmla="*/ 0 h 79"/>
                  <a:gd name="T36" fmla="*/ 41 w 77"/>
                  <a:gd name="T37" fmla="*/ 0 h 79"/>
                  <a:gd name="T38" fmla="*/ 55 w 77"/>
                  <a:gd name="T39" fmla="*/ 3 h 79"/>
                  <a:gd name="T40" fmla="*/ 76 w 77"/>
                  <a:gd name="T41" fmla="*/ 19 h 79"/>
                  <a:gd name="T42" fmla="*/ 73 w 77"/>
                  <a:gd name="T43" fmla="*/ 47 h 79"/>
                  <a:gd name="T44" fmla="*/ 61 w 77"/>
                  <a:gd name="T45" fmla="*/ 70 h 79"/>
                  <a:gd name="T46" fmla="*/ 37 w 77"/>
                  <a:gd name="T47" fmla="*/ 79 h 79"/>
                  <a:gd name="T48" fmla="*/ 34 w 77"/>
                  <a:gd name="T49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7" h="79">
                    <a:moveTo>
                      <a:pt x="33" y="69"/>
                    </a:moveTo>
                    <a:lnTo>
                      <a:pt x="37" y="69"/>
                    </a:lnTo>
                    <a:cubicBezTo>
                      <a:pt x="43" y="69"/>
                      <a:pt x="50" y="67"/>
                      <a:pt x="54" y="62"/>
                    </a:cubicBezTo>
                    <a:cubicBezTo>
                      <a:pt x="59" y="58"/>
                      <a:pt x="62" y="52"/>
                      <a:pt x="63" y="45"/>
                    </a:cubicBezTo>
                    <a:lnTo>
                      <a:pt x="66" y="18"/>
                    </a:lnTo>
                    <a:cubicBezTo>
                      <a:pt x="66" y="16"/>
                      <a:pt x="60" y="14"/>
                      <a:pt x="52" y="12"/>
                    </a:cubicBezTo>
                    <a:cubicBezTo>
                      <a:pt x="49" y="11"/>
                      <a:pt x="45" y="11"/>
                      <a:pt x="40" y="10"/>
                    </a:cubicBezTo>
                    <a:cubicBezTo>
                      <a:pt x="36" y="10"/>
                      <a:pt x="32" y="9"/>
                      <a:pt x="28" y="9"/>
                    </a:cubicBezTo>
                    <a:cubicBezTo>
                      <a:pt x="20" y="9"/>
                      <a:pt x="13" y="10"/>
                      <a:pt x="13" y="12"/>
                    </a:cubicBezTo>
                    <a:cubicBezTo>
                      <a:pt x="12" y="22"/>
                      <a:pt x="10" y="33"/>
                      <a:pt x="10" y="42"/>
                    </a:cubicBezTo>
                    <a:cubicBezTo>
                      <a:pt x="10" y="49"/>
                      <a:pt x="12" y="55"/>
                      <a:pt x="17" y="60"/>
                    </a:cubicBezTo>
                    <a:cubicBezTo>
                      <a:pt x="21" y="65"/>
                      <a:pt x="27" y="68"/>
                      <a:pt x="33" y="69"/>
                    </a:cubicBezTo>
                    <a:close/>
                    <a:moveTo>
                      <a:pt x="34" y="79"/>
                    </a:moveTo>
                    <a:lnTo>
                      <a:pt x="32" y="78"/>
                    </a:lnTo>
                    <a:cubicBezTo>
                      <a:pt x="23" y="77"/>
                      <a:pt x="15" y="73"/>
                      <a:pt x="9" y="67"/>
                    </a:cubicBezTo>
                    <a:cubicBezTo>
                      <a:pt x="4" y="60"/>
                      <a:pt x="0" y="52"/>
                      <a:pt x="0" y="42"/>
                    </a:cubicBezTo>
                    <a:cubicBezTo>
                      <a:pt x="2" y="32"/>
                      <a:pt x="2" y="21"/>
                      <a:pt x="4" y="11"/>
                    </a:cubicBezTo>
                    <a:cubicBezTo>
                      <a:pt x="5" y="3"/>
                      <a:pt x="15" y="0"/>
                      <a:pt x="28" y="0"/>
                    </a:cubicBezTo>
                    <a:cubicBezTo>
                      <a:pt x="32" y="0"/>
                      <a:pt x="37" y="0"/>
                      <a:pt x="41" y="0"/>
                    </a:cubicBezTo>
                    <a:cubicBezTo>
                      <a:pt x="46" y="1"/>
                      <a:pt x="51" y="2"/>
                      <a:pt x="55" y="3"/>
                    </a:cubicBezTo>
                    <a:cubicBezTo>
                      <a:pt x="67" y="6"/>
                      <a:pt x="77" y="12"/>
                      <a:pt x="76" y="19"/>
                    </a:cubicBezTo>
                    <a:lnTo>
                      <a:pt x="73" y="47"/>
                    </a:lnTo>
                    <a:cubicBezTo>
                      <a:pt x="72" y="56"/>
                      <a:pt x="67" y="64"/>
                      <a:pt x="61" y="70"/>
                    </a:cubicBezTo>
                    <a:cubicBezTo>
                      <a:pt x="54" y="75"/>
                      <a:pt x="46" y="79"/>
                      <a:pt x="37" y="79"/>
                    </a:cubicBezTo>
                    <a:lnTo>
                      <a:pt x="34" y="79"/>
                    </a:lnTo>
                    <a:close/>
                  </a:path>
                </a:pathLst>
              </a:custGeom>
              <a:solidFill>
                <a:srgbClr val="FF5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2168">
                <a:extLst>
                  <a:ext uri="{FF2B5EF4-FFF2-40B4-BE49-F238E27FC236}">
                    <a16:creationId xmlns:a16="http://schemas.microsoft.com/office/drawing/2014/main" id="{6352E177-C576-487C-AD55-238BE4E2CA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2988" y="5005388"/>
                <a:ext cx="149225" cy="57150"/>
              </a:xfrm>
              <a:custGeom>
                <a:avLst/>
                <a:gdLst>
                  <a:gd name="T0" fmla="*/ 408 w 447"/>
                  <a:gd name="T1" fmla="*/ 130 h 171"/>
                  <a:gd name="T2" fmla="*/ 36 w 447"/>
                  <a:gd name="T3" fmla="*/ 162 h 171"/>
                  <a:gd name="T4" fmla="*/ 0 w 447"/>
                  <a:gd name="T5" fmla="*/ 152 h 171"/>
                  <a:gd name="T6" fmla="*/ 48 w 447"/>
                  <a:gd name="T7" fmla="*/ 89 h 171"/>
                  <a:gd name="T8" fmla="*/ 429 w 447"/>
                  <a:gd name="T9" fmla="*/ 0 h 171"/>
                  <a:gd name="T10" fmla="*/ 408 w 447"/>
                  <a:gd name="T11" fmla="*/ 13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7" h="171">
                    <a:moveTo>
                      <a:pt x="408" y="130"/>
                    </a:moveTo>
                    <a:cubicBezTo>
                      <a:pt x="354" y="171"/>
                      <a:pt x="170" y="145"/>
                      <a:pt x="36" y="162"/>
                    </a:cubicBezTo>
                    <a:cubicBezTo>
                      <a:pt x="36" y="162"/>
                      <a:pt x="0" y="153"/>
                      <a:pt x="0" y="152"/>
                    </a:cubicBezTo>
                    <a:cubicBezTo>
                      <a:pt x="7" y="118"/>
                      <a:pt x="14" y="94"/>
                      <a:pt x="48" y="89"/>
                    </a:cubicBezTo>
                    <a:cubicBezTo>
                      <a:pt x="194" y="84"/>
                      <a:pt x="293" y="24"/>
                      <a:pt x="429" y="0"/>
                    </a:cubicBezTo>
                    <a:cubicBezTo>
                      <a:pt x="434" y="67"/>
                      <a:pt x="447" y="97"/>
                      <a:pt x="408" y="130"/>
                    </a:cubicBezTo>
                    <a:close/>
                  </a:path>
                </a:pathLst>
              </a:custGeom>
              <a:solidFill>
                <a:srgbClr val="FF9E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2169">
                <a:extLst>
                  <a:ext uri="{FF2B5EF4-FFF2-40B4-BE49-F238E27FC236}">
                    <a16:creationId xmlns:a16="http://schemas.microsoft.com/office/drawing/2014/main" id="{00A590AC-3746-43C2-6849-1B534892EA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2825" y="5026026"/>
                <a:ext cx="68262" cy="41275"/>
              </a:xfrm>
              <a:custGeom>
                <a:avLst/>
                <a:gdLst>
                  <a:gd name="T0" fmla="*/ 121 w 203"/>
                  <a:gd name="T1" fmla="*/ 108 h 121"/>
                  <a:gd name="T2" fmla="*/ 71 w 203"/>
                  <a:gd name="T3" fmla="*/ 104 h 121"/>
                  <a:gd name="T4" fmla="*/ 16 w 203"/>
                  <a:gd name="T5" fmla="*/ 43 h 121"/>
                  <a:gd name="T6" fmla="*/ 53 w 203"/>
                  <a:gd name="T7" fmla="*/ 7 h 121"/>
                  <a:gd name="T8" fmla="*/ 68 w 203"/>
                  <a:gd name="T9" fmla="*/ 0 h 121"/>
                  <a:gd name="T10" fmla="*/ 70 w 203"/>
                  <a:gd name="T11" fmla="*/ 0 h 121"/>
                  <a:gd name="T12" fmla="*/ 82 w 203"/>
                  <a:gd name="T13" fmla="*/ 2 h 121"/>
                  <a:gd name="T14" fmla="*/ 121 w 203"/>
                  <a:gd name="T15" fmla="*/ 16 h 121"/>
                  <a:gd name="T16" fmla="*/ 162 w 203"/>
                  <a:gd name="T17" fmla="*/ 21 h 121"/>
                  <a:gd name="T18" fmla="*/ 167 w 203"/>
                  <a:gd name="T19" fmla="*/ 82 h 121"/>
                  <a:gd name="T20" fmla="*/ 121 w 203"/>
                  <a:gd name="T21" fmla="*/ 108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21">
                    <a:moveTo>
                      <a:pt x="121" y="108"/>
                    </a:moveTo>
                    <a:cubicBezTo>
                      <a:pt x="99" y="117"/>
                      <a:pt x="88" y="121"/>
                      <a:pt x="71" y="104"/>
                    </a:cubicBezTo>
                    <a:cubicBezTo>
                      <a:pt x="56" y="89"/>
                      <a:pt x="0" y="68"/>
                      <a:pt x="16" y="43"/>
                    </a:cubicBezTo>
                    <a:cubicBezTo>
                      <a:pt x="26" y="29"/>
                      <a:pt x="39" y="17"/>
                      <a:pt x="53" y="7"/>
                    </a:cubicBezTo>
                    <a:cubicBezTo>
                      <a:pt x="57" y="4"/>
                      <a:pt x="62" y="1"/>
                      <a:pt x="68" y="0"/>
                    </a:cubicBezTo>
                    <a:cubicBezTo>
                      <a:pt x="69" y="0"/>
                      <a:pt x="69" y="0"/>
                      <a:pt x="70" y="0"/>
                    </a:cubicBezTo>
                    <a:cubicBezTo>
                      <a:pt x="74" y="0"/>
                      <a:pt x="78" y="1"/>
                      <a:pt x="82" y="2"/>
                    </a:cubicBezTo>
                    <a:cubicBezTo>
                      <a:pt x="95" y="6"/>
                      <a:pt x="108" y="12"/>
                      <a:pt x="121" y="16"/>
                    </a:cubicBezTo>
                    <a:cubicBezTo>
                      <a:pt x="135" y="19"/>
                      <a:pt x="148" y="19"/>
                      <a:pt x="162" y="21"/>
                    </a:cubicBezTo>
                    <a:cubicBezTo>
                      <a:pt x="203" y="29"/>
                      <a:pt x="189" y="68"/>
                      <a:pt x="167" y="82"/>
                    </a:cubicBezTo>
                    <a:cubicBezTo>
                      <a:pt x="152" y="92"/>
                      <a:pt x="137" y="101"/>
                      <a:pt x="121" y="108"/>
                    </a:cubicBezTo>
                    <a:close/>
                  </a:path>
                </a:pathLst>
              </a:custGeom>
              <a:solidFill>
                <a:srgbClr val="FF9E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2170">
                <a:extLst>
                  <a:ext uri="{FF2B5EF4-FFF2-40B4-BE49-F238E27FC236}">
                    <a16:creationId xmlns:a16="http://schemas.microsoft.com/office/drawing/2014/main" id="{166456F5-B6D6-2ED0-23BB-829C4668FF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6950" y="5013326"/>
                <a:ext cx="46037" cy="25400"/>
              </a:xfrm>
              <a:custGeom>
                <a:avLst/>
                <a:gdLst>
                  <a:gd name="T0" fmla="*/ 7 w 138"/>
                  <a:gd name="T1" fmla="*/ 10 h 73"/>
                  <a:gd name="T2" fmla="*/ 49 w 138"/>
                  <a:gd name="T3" fmla="*/ 46 h 73"/>
                  <a:gd name="T4" fmla="*/ 110 w 138"/>
                  <a:gd name="T5" fmla="*/ 70 h 73"/>
                  <a:gd name="T6" fmla="*/ 124 w 138"/>
                  <a:gd name="T7" fmla="*/ 73 h 73"/>
                  <a:gd name="T8" fmla="*/ 129 w 138"/>
                  <a:gd name="T9" fmla="*/ 73 h 73"/>
                  <a:gd name="T10" fmla="*/ 130 w 138"/>
                  <a:gd name="T11" fmla="*/ 49 h 73"/>
                  <a:gd name="T12" fmla="*/ 116 w 138"/>
                  <a:gd name="T13" fmla="*/ 39 h 73"/>
                  <a:gd name="T14" fmla="*/ 7 w 138"/>
                  <a:gd name="T15" fmla="*/ 1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8" h="73">
                    <a:moveTo>
                      <a:pt x="7" y="10"/>
                    </a:moveTo>
                    <a:cubicBezTo>
                      <a:pt x="6" y="16"/>
                      <a:pt x="0" y="27"/>
                      <a:pt x="49" y="46"/>
                    </a:cubicBezTo>
                    <a:cubicBezTo>
                      <a:pt x="68" y="55"/>
                      <a:pt x="89" y="63"/>
                      <a:pt x="110" y="70"/>
                    </a:cubicBezTo>
                    <a:cubicBezTo>
                      <a:pt x="114" y="72"/>
                      <a:pt x="119" y="73"/>
                      <a:pt x="124" y="73"/>
                    </a:cubicBezTo>
                    <a:cubicBezTo>
                      <a:pt x="126" y="73"/>
                      <a:pt x="127" y="73"/>
                      <a:pt x="129" y="73"/>
                    </a:cubicBezTo>
                    <a:cubicBezTo>
                      <a:pt x="138" y="69"/>
                      <a:pt x="135" y="57"/>
                      <a:pt x="130" y="49"/>
                    </a:cubicBezTo>
                    <a:cubicBezTo>
                      <a:pt x="124" y="37"/>
                      <a:pt x="128" y="41"/>
                      <a:pt x="116" y="39"/>
                    </a:cubicBezTo>
                    <a:cubicBezTo>
                      <a:pt x="55" y="31"/>
                      <a:pt x="11" y="0"/>
                      <a:pt x="7" y="10"/>
                    </a:cubicBezTo>
                    <a:close/>
                  </a:path>
                </a:pathLst>
              </a:custGeom>
              <a:solidFill>
                <a:srgbClr val="FF9E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2171">
                <a:extLst>
                  <a:ext uri="{FF2B5EF4-FFF2-40B4-BE49-F238E27FC236}">
                    <a16:creationId xmlns:a16="http://schemas.microsoft.com/office/drawing/2014/main" id="{711AC93D-C77A-66E7-7138-56D0676D2A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7288" y="4910138"/>
                <a:ext cx="92075" cy="139700"/>
              </a:xfrm>
              <a:custGeom>
                <a:avLst/>
                <a:gdLst>
                  <a:gd name="T0" fmla="*/ 221 w 278"/>
                  <a:gd name="T1" fmla="*/ 238 h 411"/>
                  <a:gd name="T2" fmla="*/ 268 w 278"/>
                  <a:gd name="T3" fmla="*/ 150 h 411"/>
                  <a:gd name="T4" fmla="*/ 278 w 278"/>
                  <a:gd name="T5" fmla="*/ 94 h 411"/>
                  <a:gd name="T6" fmla="*/ 277 w 278"/>
                  <a:gd name="T7" fmla="*/ 82 h 411"/>
                  <a:gd name="T8" fmla="*/ 201 w 278"/>
                  <a:gd name="T9" fmla="*/ 0 h 411"/>
                  <a:gd name="T10" fmla="*/ 0 w 278"/>
                  <a:gd name="T11" fmla="*/ 303 h 411"/>
                  <a:gd name="T12" fmla="*/ 111 w 278"/>
                  <a:gd name="T13" fmla="*/ 367 h 411"/>
                  <a:gd name="T14" fmla="*/ 221 w 278"/>
                  <a:gd name="T15" fmla="*/ 238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8" h="411">
                    <a:moveTo>
                      <a:pt x="221" y="238"/>
                    </a:moveTo>
                    <a:cubicBezTo>
                      <a:pt x="243" y="212"/>
                      <a:pt x="259" y="182"/>
                      <a:pt x="268" y="150"/>
                    </a:cubicBezTo>
                    <a:cubicBezTo>
                      <a:pt x="274" y="132"/>
                      <a:pt x="278" y="113"/>
                      <a:pt x="278" y="94"/>
                    </a:cubicBezTo>
                    <a:cubicBezTo>
                      <a:pt x="278" y="90"/>
                      <a:pt x="277" y="86"/>
                      <a:pt x="277" y="82"/>
                    </a:cubicBezTo>
                    <a:cubicBezTo>
                      <a:pt x="274" y="49"/>
                      <a:pt x="230" y="17"/>
                      <a:pt x="201" y="0"/>
                    </a:cubicBezTo>
                    <a:cubicBezTo>
                      <a:pt x="110" y="20"/>
                      <a:pt x="86" y="221"/>
                      <a:pt x="0" y="303"/>
                    </a:cubicBezTo>
                    <a:cubicBezTo>
                      <a:pt x="64" y="319"/>
                      <a:pt x="80" y="411"/>
                      <a:pt x="111" y="367"/>
                    </a:cubicBezTo>
                    <a:cubicBezTo>
                      <a:pt x="133" y="335"/>
                      <a:pt x="199" y="267"/>
                      <a:pt x="221" y="2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2172">
                <a:extLst>
                  <a:ext uri="{FF2B5EF4-FFF2-40B4-BE49-F238E27FC236}">
                    <a16:creationId xmlns:a16="http://schemas.microsoft.com/office/drawing/2014/main" id="{3984B225-E98D-1F77-9750-5DEF3984E2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1125" y="4922838"/>
                <a:ext cx="46037" cy="60325"/>
              </a:xfrm>
              <a:custGeom>
                <a:avLst/>
                <a:gdLst>
                  <a:gd name="T0" fmla="*/ 110 w 137"/>
                  <a:gd name="T1" fmla="*/ 113 h 179"/>
                  <a:gd name="T2" fmla="*/ 132 w 137"/>
                  <a:gd name="T3" fmla="*/ 97 h 179"/>
                  <a:gd name="T4" fmla="*/ 123 w 137"/>
                  <a:gd name="T5" fmla="*/ 65 h 179"/>
                  <a:gd name="T6" fmla="*/ 75 w 137"/>
                  <a:gd name="T7" fmla="*/ 6 h 179"/>
                  <a:gd name="T8" fmla="*/ 68 w 137"/>
                  <a:gd name="T9" fmla="*/ 1 h 179"/>
                  <a:gd name="T10" fmla="*/ 63 w 137"/>
                  <a:gd name="T11" fmla="*/ 0 h 179"/>
                  <a:gd name="T12" fmla="*/ 53 w 137"/>
                  <a:gd name="T13" fmla="*/ 5 h 179"/>
                  <a:gd name="T14" fmla="*/ 49 w 137"/>
                  <a:gd name="T15" fmla="*/ 19 h 179"/>
                  <a:gd name="T16" fmla="*/ 49 w 137"/>
                  <a:gd name="T17" fmla="*/ 21 h 179"/>
                  <a:gd name="T18" fmla="*/ 49 w 137"/>
                  <a:gd name="T19" fmla="*/ 44 h 179"/>
                  <a:gd name="T20" fmla="*/ 40 w 137"/>
                  <a:gd name="T21" fmla="*/ 41 h 179"/>
                  <a:gd name="T22" fmla="*/ 31 w 137"/>
                  <a:gd name="T23" fmla="*/ 45 h 179"/>
                  <a:gd name="T24" fmla="*/ 28 w 137"/>
                  <a:gd name="T25" fmla="*/ 55 h 179"/>
                  <a:gd name="T26" fmla="*/ 31 w 137"/>
                  <a:gd name="T27" fmla="*/ 65 h 179"/>
                  <a:gd name="T28" fmla="*/ 34 w 137"/>
                  <a:gd name="T29" fmla="*/ 75 h 179"/>
                  <a:gd name="T30" fmla="*/ 26 w 137"/>
                  <a:gd name="T31" fmla="*/ 90 h 179"/>
                  <a:gd name="T32" fmla="*/ 0 w 137"/>
                  <a:gd name="T33" fmla="*/ 140 h 179"/>
                  <a:gd name="T34" fmla="*/ 28 w 137"/>
                  <a:gd name="T35" fmla="*/ 177 h 179"/>
                  <a:gd name="T36" fmla="*/ 58 w 137"/>
                  <a:gd name="T37" fmla="*/ 158 h 179"/>
                  <a:gd name="T38" fmla="*/ 103 w 137"/>
                  <a:gd name="T39" fmla="*/ 138 h 179"/>
                  <a:gd name="T40" fmla="*/ 110 w 137"/>
                  <a:gd name="T41" fmla="*/ 113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7" h="179">
                    <a:moveTo>
                      <a:pt x="110" y="113"/>
                    </a:moveTo>
                    <a:cubicBezTo>
                      <a:pt x="115" y="106"/>
                      <a:pt x="127" y="105"/>
                      <a:pt x="132" y="97"/>
                    </a:cubicBezTo>
                    <a:cubicBezTo>
                      <a:pt x="137" y="88"/>
                      <a:pt x="130" y="75"/>
                      <a:pt x="123" y="65"/>
                    </a:cubicBezTo>
                    <a:cubicBezTo>
                      <a:pt x="108" y="44"/>
                      <a:pt x="92" y="25"/>
                      <a:pt x="75" y="6"/>
                    </a:cubicBezTo>
                    <a:cubicBezTo>
                      <a:pt x="73" y="4"/>
                      <a:pt x="71" y="2"/>
                      <a:pt x="68" y="1"/>
                    </a:cubicBezTo>
                    <a:cubicBezTo>
                      <a:pt x="67" y="0"/>
                      <a:pt x="65" y="0"/>
                      <a:pt x="63" y="0"/>
                    </a:cubicBezTo>
                    <a:cubicBezTo>
                      <a:pt x="59" y="0"/>
                      <a:pt x="55" y="2"/>
                      <a:pt x="53" y="5"/>
                    </a:cubicBezTo>
                    <a:cubicBezTo>
                      <a:pt x="50" y="9"/>
                      <a:pt x="49" y="14"/>
                      <a:pt x="49" y="19"/>
                    </a:cubicBezTo>
                    <a:cubicBezTo>
                      <a:pt x="49" y="20"/>
                      <a:pt x="49" y="20"/>
                      <a:pt x="49" y="21"/>
                    </a:cubicBezTo>
                    <a:cubicBezTo>
                      <a:pt x="49" y="28"/>
                      <a:pt x="49" y="36"/>
                      <a:pt x="49" y="44"/>
                    </a:cubicBezTo>
                    <a:cubicBezTo>
                      <a:pt x="47" y="42"/>
                      <a:pt x="44" y="41"/>
                      <a:pt x="40" y="41"/>
                    </a:cubicBezTo>
                    <a:cubicBezTo>
                      <a:pt x="37" y="41"/>
                      <a:pt x="33" y="42"/>
                      <a:pt x="31" y="45"/>
                    </a:cubicBezTo>
                    <a:cubicBezTo>
                      <a:pt x="29" y="48"/>
                      <a:pt x="28" y="51"/>
                      <a:pt x="28" y="55"/>
                    </a:cubicBezTo>
                    <a:cubicBezTo>
                      <a:pt x="28" y="58"/>
                      <a:pt x="29" y="62"/>
                      <a:pt x="31" y="65"/>
                    </a:cubicBezTo>
                    <a:cubicBezTo>
                      <a:pt x="33" y="68"/>
                      <a:pt x="34" y="72"/>
                      <a:pt x="34" y="75"/>
                    </a:cubicBezTo>
                    <a:cubicBezTo>
                      <a:pt x="34" y="81"/>
                      <a:pt x="31" y="86"/>
                      <a:pt x="26" y="90"/>
                    </a:cubicBezTo>
                    <a:cubicBezTo>
                      <a:pt x="12" y="103"/>
                      <a:pt x="3" y="120"/>
                      <a:pt x="0" y="140"/>
                    </a:cubicBezTo>
                    <a:cubicBezTo>
                      <a:pt x="0" y="153"/>
                      <a:pt x="10" y="176"/>
                      <a:pt x="28" y="177"/>
                    </a:cubicBezTo>
                    <a:cubicBezTo>
                      <a:pt x="41" y="179"/>
                      <a:pt x="47" y="164"/>
                      <a:pt x="58" y="158"/>
                    </a:cubicBezTo>
                    <a:cubicBezTo>
                      <a:pt x="71" y="148"/>
                      <a:pt x="96" y="152"/>
                      <a:pt x="103" y="138"/>
                    </a:cubicBezTo>
                    <a:cubicBezTo>
                      <a:pt x="107" y="130"/>
                      <a:pt x="105" y="120"/>
                      <a:pt x="110" y="113"/>
                    </a:cubicBezTo>
                    <a:close/>
                  </a:path>
                </a:pathLst>
              </a:custGeom>
              <a:solidFill>
                <a:srgbClr val="FF9E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2224">
                <a:extLst>
                  <a:ext uri="{FF2B5EF4-FFF2-40B4-BE49-F238E27FC236}">
                    <a16:creationId xmlns:a16="http://schemas.microsoft.com/office/drawing/2014/main" id="{65F956E3-DECA-F90B-7D9C-E4066E3A0D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76488" y="5164138"/>
                <a:ext cx="82550" cy="130175"/>
              </a:xfrm>
              <a:custGeom>
                <a:avLst/>
                <a:gdLst>
                  <a:gd name="T0" fmla="*/ 84 w 249"/>
                  <a:gd name="T1" fmla="*/ 239 h 388"/>
                  <a:gd name="T2" fmla="*/ 18 w 249"/>
                  <a:gd name="T3" fmla="*/ 239 h 388"/>
                  <a:gd name="T4" fmla="*/ 8 w 249"/>
                  <a:gd name="T5" fmla="*/ 229 h 388"/>
                  <a:gd name="T6" fmla="*/ 12 w 249"/>
                  <a:gd name="T7" fmla="*/ 221 h 388"/>
                  <a:gd name="T8" fmla="*/ 231 w 249"/>
                  <a:gd name="T9" fmla="*/ 3 h 388"/>
                  <a:gd name="T10" fmla="*/ 245 w 249"/>
                  <a:gd name="T11" fmla="*/ 3 h 388"/>
                  <a:gd name="T12" fmla="*/ 247 w 249"/>
                  <a:gd name="T13" fmla="*/ 16 h 388"/>
                  <a:gd name="T14" fmla="*/ 165 w 249"/>
                  <a:gd name="T15" fmla="*/ 149 h 388"/>
                  <a:gd name="T16" fmla="*/ 231 w 249"/>
                  <a:gd name="T17" fmla="*/ 149 h 388"/>
                  <a:gd name="T18" fmla="*/ 241 w 249"/>
                  <a:gd name="T19" fmla="*/ 159 h 388"/>
                  <a:gd name="T20" fmla="*/ 237 w 249"/>
                  <a:gd name="T21" fmla="*/ 167 h 388"/>
                  <a:gd name="T22" fmla="*/ 18 w 249"/>
                  <a:gd name="T23" fmla="*/ 384 h 388"/>
                  <a:gd name="T24" fmla="*/ 4 w 249"/>
                  <a:gd name="T25" fmla="*/ 384 h 388"/>
                  <a:gd name="T26" fmla="*/ 2 w 249"/>
                  <a:gd name="T27" fmla="*/ 372 h 388"/>
                  <a:gd name="T28" fmla="*/ 84 w 249"/>
                  <a:gd name="T29" fmla="*/ 239 h 388"/>
                  <a:gd name="T30" fmla="*/ 43 w 249"/>
                  <a:gd name="T31" fmla="*/ 219 h 388"/>
                  <a:gd name="T32" fmla="*/ 101 w 249"/>
                  <a:gd name="T33" fmla="*/ 219 h 388"/>
                  <a:gd name="T34" fmla="*/ 107 w 249"/>
                  <a:gd name="T35" fmla="*/ 220 h 388"/>
                  <a:gd name="T36" fmla="*/ 110 w 249"/>
                  <a:gd name="T37" fmla="*/ 234 h 388"/>
                  <a:gd name="T38" fmla="*/ 62 w 249"/>
                  <a:gd name="T39" fmla="*/ 312 h 388"/>
                  <a:gd name="T40" fmla="*/ 206 w 249"/>
                  <a:gd name="T41" fmla="*/ 169 h 388"/>
                  <a:gd name="T42" fmla="*/ 148 w 249"/>
                  <a:gd name="T43" fmla="*/ 169 h 388"/>
                  <a:gd name="T44" fmla="*/ 142 w 249"/>
                  <a:gd name="T45" fmla="*/ 168 h 388"/>
                  <a:gd name="T46" fmla="*/ 139 w 249"/>
                  <a:gd name="T47" fmla="*/ 154 h 388"/>
                  <a:gd name="T48" fmla="*/ 187 w 249"/>
                  <a:gd name="T49" fmla="*/ 76 h 388"/>
                  <a:gd name="T50" fmla="*/ 43 w 249"/>
                  <a:gd name="T51" fmla="*/ 219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9" h="388">
                    <a:moveTo>
                      <a:pt x="84" y="239"/>
                    </a:moveTo>
                    <a:lnTo>
                      <a:pt x="18" y="239"/>
                    </a:lnTo>
                    <a:cubicBezTo>
                      <a:pt x="13" y="239"/>
                      <a:pt x="8" y="234"/>
                      <a:pt x="8" y="229"/>
                    </a:cubicBezTo>
                    <a:cubicBezTo>
                      <a:pt x="8" y="226"/>
                      <a:pt x="10" y="223"/>
                      <a:pt x="12" y="221"/>
                    </a:cubicBezTo>
                    <a:lnTo>
                      <a:pt x="231" y="3"/>
                    </a:lnTo>
                    <a:cubicBezTo>
                      <a:pt x="235" y="0"/>
                      <a:pt x="242" y="0"/>
                      <a:pt x="245" y="3"/>
                    </a:cubicBezTo>
                    <a:cubicBezTo>
                      <a:pt x="249" y="7"/>
                      <a:pt x="249" y="12"/>
                      <a:pt x="247" y="16"/>
                    </a:cubicBezTo>
                    <a:lnTo>
                      <a:pt x="165" y="149"/>
                    </a:lnTo>
                    <a:lnTo>
                      <a:pt x="231" y="149"/>
                    </a:lnTo>
                    <a:cubicBezTo>
                      <a:pt x="236" y="149"/>
                      <a:pt x="241" y="153"/>
                      <a:pt x="241" y="159"/>
                    </a:cubicBezTo>
                    <a:cubicBezTo>
                      <a:pt x="241" y="162"/>
                      <a:pt x="239" y="165"/>
                      <a:pt x="237" y="167"/>
                    </a:cubicBezTo>
                    <a:lnTo>
                      <a:pt x="18" y="384"/>
                    </a:lnTo>
                    <a:cubicBezTo>
                      <a:pt x="14" y="388"/>
                      <a:pt x="7" y="388"/>
                      <a:pt x="4" y="384"/>
                    </a:cubicBezTo>
                    <a:cubicBezTo>
                      <a:pt x="0" y="381"/>
                      <a:pt x="0" y="376"/>
                      <a:pt x="2" y="372"/>
                    </a:cubicBezTo>
                    <a:lnTo>
                      <a:pt x="84" y="239"/>
                    </a:lnTo>
                    <a:close/>
                    <a:moveTo>
                      <a:pt x="43" y="219"/>
                    </a:moveTo>
                    <a:lnTo>
                      <a:pt x="101" y="219"/>
                    </a:lnTo>
                    <a:cubicBezTo>
                      <a:pt x="103" y="219"/>
                      <a:pt x="105" y="219"/>
                      <a:pt x="107" y="220"/>
                    </a:cubicBezTo>
                    <a:cubicBezTo>
                      <a:pt x="111" y="223"/>
                      <a:pt x="113" y="229"/>
                      <a:pt x="110" y="234"/>
                    </a:cubicBezTo>
                    <a:lnTo>
                      <a:pt x="62" y="312"/>
                    </a:lnTo>
                    <a:lnTo>
                      <a:pt x="206" y="169"/>
                    </a:lnTo>
                    <a:lnTo>
                      <a:pt x="148" y="169"/>
                    </a:lnTo>
                    <a:cubicBezTo>
                      <a:pt x="146" y="169"/>
                      <a:pt x="144" y="169"/>
                      <a:pt x="142" y="168"/>
                    </a:cubicBezTo>
                    <a:cubicBezTo>
                      <a:pt x="138" y="165"/>
                      <a:pt x="136" y="159"/>
                      <a:pt x="139" y="154"/>
                    </a:cubicBezTo>
                    <a:lnTo>
                      <a:pt x="187" y="76"/>
                    </a:lnTo>
                    <a:lnTo>
                      <a:pt x="43" y="2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3D78F40-E683-4BEB-9BE6-34033BB4319B}"/>
              </a:ext>
            </a:extLst>
          </p:cNvPr>
          <p:cNvGrpSpPr/>
          <p:nvPr/>
        </p:nvGrpSpPr>
        <p:grpSpPr>
          <a:xfrm>
            <a:off x="9573110" y="4214701"/>
            <a:ext cx="146522" cy="280390"/>
            <a:chOff x="5545138" y="625475"/>
            <a:chExt cx="1489075" cy="2849563"/>
          </a:xfrm>
        </p:grpSpPr>
        <p:sp>
          <p:nvSpPr>
            <p:cNvPr id="80" name="Freeform 117">
              <a:extLst>
                <a:ext uri="{FF2B5EF4-FFF2-40B4-BE49-F238E27FC236}">
                  <a16:creationId xmlns:a16="http://schemas.microsoft.com/office/drawing/2014/main" id="{EC86FDE2-4622-44F7-B0C6-E234259E4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625475"/>
              <a:ext cx="1243013" cy="1697038"/>
            </a:xfrm>
            <a:custGeom>
              <a:avLst/>
              <a:gdLst>
                <a:gd name="T0" fmla="*/ 2278 w 4249"/>
                <a:gd name="T1" fmla="*/ 5744 h 5744"/>
                <a:gd name="T2" fmla="*/ 0 w 4249"/>
                <a:gd name="T3" fmla="*/ 5744 h 5744"/>
                <a:gd name="T4" fmla="*/ 4249 w 4249"/>
                <a:gd name="T5" fmla="*/ 0 h 5744"/>
                <a:gd name="T6" fmla="*/ 2603 w 4249"/>
                <a:gd name="T7" fmla="*/ 4796 h 5744"/>
                <a:gd name="T8" fmla="*/ 2278 w 4249"/>
                <a:gd name="T9" fmla="*/ 5744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2278" y="5744"/>
                  </a:moveTo>
                  <a:lnTo>
                    <a:pt x="0" y="5744"/>
                  </a:lnTo>
                  <a:lnTo>
                    <a:pt x="4249" y="0"/>
                  </a:lnTo>
                  <a:lnTo>
                    <a:pt x="2603" y="4796"/>
                  </a:lnTo>
                  <a:lnTo>
                    <a:pt x="2278" y="5744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20">
              <a:extLst>
                <a:ext uri="{FF2B5EF4-FFF2-40B4-BE49-F238E27FC236}">
                  <a16:creationId xmlns:a16="http://schemas.microsoft.com/office/drawing/2014/main" id="{067EB3DA-F7C3-499C-A6C1-6144C31B7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1779588"/>
              <a:ext cx="1243013" cy="1695450"/>
            </a:xfrm>
            <a:custGeom>
              <a:avLst/>
              <a:gdLst>
                <a:gd name="T0" fmla="*/ 1972 w 4249"/>
                <a:gd name="T1" fmla="*/ 0 h 5744"/>
                <a:gd name="T2" fmla="*/ 4249 w 4249"/>
                <a:gd name="T3" fmla="*/ 0 h 5744"/>
                <a:gd name="T4" fmla="*/ 0 w 4249"/>
                <a:gd name="T5" fmla="*/ 5744 h 5744"/>
                <a:gd name="T6" fmla="*/ 1646 w 4249"/>
                <a:gd name="T7" fmla="*/ 948 h 5744"/>
                <a:gd name="T8" fmla="*/ 1972 w 4249"/>
                <a:gd name="T9" fmla="*/ 0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1972" y="0"/>
                  </a:moveTo>
                  <a:lnTo>
                    <a:pt x="4249" y="0"/>
                  </a:lnTo>
                  <a:lnTo>
                    <a:pt x="0" y="5744"/>
                  </a:lnTo>
                  <a:lnTo>
                    <a:pt x="1646" y="948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2" name="Oval 81">
            <a:hlinkClick r:id="rId3" action="ppaction://hlinksldjump"/>
            <a:extLst>
              <a:ext uri="{FF2B5EF4-FFF2-40B4-BE49-F238E27FC236}">
                <a16:creationId xmlns:a16="http://schemas.microsoft.com/office/drawing/2014/main" id="{C2A36F15-958E-4925-A129-EA587A5A0DE8}"/>
              </a:ext>
            </a:extLst>
          </p:cNvPr>
          <p:cNvSpPr/>
          <p:nvPr/>
        </p:nvSpPr>
        <p:spPr>
          <a:xfrm>
            <a:off x="9384310" y="820816"/>
            <a:ext cx="128979" cy="12897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83" name="Oval 82">
            <a:hlinkClick r:id="rId4" action="ppaction://hlinksldjump"/>
            <a:extLst>
              <a:ext uri="{FF2B5EF4-FFF2-40B4-BE49-F238E27FC236}">
                <a16:creationId xmlns:a16="http://schemas.microsoft.com/office/drawing/2014/main" id="{09147B4D-233E-4C53-B981-431DDA3B719B}"/>
              </a:ext>
            </a:extLst>
          </p:cNvPr>
          <p:cNvSpPr/>
          <p:nvPr/>
        </p:nvSpPr>
        <p:spPr>
          <a:xfrm>
            <a:off x="9384310" y="1983052"/>
            <a:ext cx="128979" cy="128979"/>
          </a:xfrm>
          <a:prstGeom prst="ellipse">
            <a:avLst/>
          </a:prstGeom>
          <a:solidFill>
            <a:srgbClr val="008CB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84" name="Oval 83">
            <a:hlinkClick r:id="rId3" action="ppaction://hlinksldjump"/>
            <a:extLst>
              <a:ext uri="{FF2B5EF4-FFF2-40B4-BE49-F238E27FC236}">
                <a16:creationId xmlns:a16="http://schemas.microsoft.com/office/drawing/2014/main" id="{41C69D33-4308-4819-A36E-2C650A40FEF3}"/>
              </a:ext>
            </a:extLst>
          </p:cNvPr>
          <p:cNvSpPr/>
          <p:nvPr/>
        </p:nvSpPr>
        <p:spPr>
          <a:xfrm>
            <a:off x="9384310" y="823197"/>
            <a:ext cx="128979" cy="128979"/>
          </a:xfrm>
          <a:prstGeom prst="ellipse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85" name="Oval 84">
            <a:hlinkClick r:id="rId5" action="ppaction://hlinksldjump"/>
            <a:extLst>
              <a:ext uri="{FF2B5EF4-FFF2-40B4-BE49-F238E27FC236}">
                <a16:creationId xmlns:a16="http://schemas.microsoft.com/office/drawing/2014/main" id="{80368ED6-6416-4F45-B8E0-561578530B4E}"/>
              </a:ext>
            </a:extLst>
          </p:cNvPr>
          <p:cNvSpPr/>
          <p:nvPr/>
        </p:nvSpPr>
        <p:spPr>
          <a:xfrm>
            <a:off x="9384310" y="1402303"/>
            <a:ext cx="128979" cy="128979"/>
          </a:xfrm>
          <a:prstGeom prst="ellipse">
            <a:avLst/>
          </a:prstGeom>
          <a:solidFill>
            <a:srgbClr val="1C356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86" name="Oval 85">
            <a:hlinkClick r:id="rId6" action="ppaction://hlinksldjump"/>
            <a:extLst>
              <a:ext uri="{FF2B5EF4-FFF2-40B4-BE49-F238E27FC236}">
                <a16:creationId xmlns:a16="http://schemas.microsoft.com/office/drawing/2014/main" id="{D633A081-3716-4B4E-8B25-523E9ED7C99B}"/>
              </a:ext>
            </a:extLst>
          </p:cNvPr>
          <p:cNvSpPr/>
          <p:nvPr/>
        </p:nvSpPr>
        <p:spPr>
          <a:xfrm>
            <a:off x="9384310" y="2563074"/>
            <a:ext cx="128979" cy="128979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87" name="Oval 86">
            <a:hlinkClick r:id="rId7" action="ppaction://hlinksldjump"/>
            <a:extLst>
              <a:ext uri="{FF2B5EF4-FFF2-40B4-BE49-F238E27FC236}">
                <a16:creationId xmlns:a16="http://schemas.microsoft.com/office/drawing/2014/main" id="{EAD82B09-74A8-401B-913D-11FECB82EA2E}"/>
              </a:ext>
            </a:extLst>
          </p:cNvPr>
          <p:cNvSpPr/>
          <p:nvPr/>
        </p:nvSpPr>
        <p:spPr>
          <a:xfrm>
            <a:off x="9384310" y="4302666"/>
            <a:ext cx="128979" cy="128979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>
            <a:hlinkClick r:id="rId8" action="ppaction://hlinksldjump"/>
            <a:extLst>
              <a:ext uri="{FF2B5EF4-FFF2-40B4-BE49-F238E27FC236}">
                <a16:creationId xmlns:a16="http://schemas.microsoft.com/office/drawing/2014/main" id="{349A00AB-90E0-4A01-A319-2DFDC5171799}"/>
              </a:ext>
            </a:extLst>
          </p:cNvPr>
          <p:cNvSpPr/>
          <p:nvPr/>
        </p:nvSpPr>
        <p:spPr>
          <a:xfrm>
            <a:off x="9384310" y="3720774"/>
            <a:ext cx="128979" cy="128979"/>
          </a:xfrm>
          <a:prstGeom prst="ellipse">
            <a:avLst/>
          </a:prstGeom>
          <a:solidFill>
            <a:srgbClr val="6AB24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Oval 88">
            <a:hlinkClick r:id="rId9" action="ppaction://hlinksldjump"/>
            <a:extLst>
              <a:ext uri="{FF2B5EF4-FFF2-40B4-BE49-F238E27FC236}">
                <a16:creationId xmlns:a16="http://schemas.microsoft.com/office/drawing/2014/main" id="{746A591E-E5BA-4426-B75C-56AC37EA2BB1}"/>
              </a:ext>
            </a:extLst>
          </p:cNvPr>
          <p:cNvSpPr/>
          <p:nvPr/>
        </p:nvSpPr>
        <p:spPr>
          <a:xfrm>
            <a:off x="9384310" y="3144004"/>
            <a:ext cx="128979" cy="128979"/>
          </a:xfrm>
          <a:prstGeom prst="ellipse">
            <a:avLst/>
          </a:prstGeom>
          <a:solidFill>
            <a:srgbClr val="03884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Oval 89">
            <a:hlinkClick r:id="rId10" action="ppaction://hlinksldjump"/>
            <a:extLst>
              <a:ext uri="{FF2B5EF4-FFF2-40B4-BE49-F238E27FC236}">
                <a16:creationId xmlns:a16="http://schemas.microsoft.com/office/drawing/2014/main" id="{F914E84F-2EEE-440F-9075-0ABBBEF2C605}"/>
              </a:ext>
            </a:extLst>
          </p:cNvPr>
          <p:cNvSpPr/>
          <p:nvPr/>
        </p:nvSpPr>
        <p:spPr>
          <a:xfrm>
            <a:off x="9384310" y="4881778"/>
            <a:ext cx="128979" cy="128979"/>
          </a:xfrm>
          <a:prstGeom prst="ellipse">
            <a:avLst/>
          </a:prstGeom>
          <a:solidFill>
            <a:srgbClr val="F195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Oval 90">
            <a:hlinkClick r:id="rId11" action="ppaction://hlinksldjump"/>
            <a:extLst>
              <a:ext uri="{FF2B5EF4-FFF2-40B4-BE49-F238E27FC236}">
                <a16:creationId xmlns:a16="http://schemas.microsoft.com/office/drawing/2014/main" id="{7426CE09-EF5E-494D-8DD6-6979E8C5DF12}"/>
              </a:ext>
            </a:extLst>
          </p:cNvPr>
          <p:cNvSpPr/>
          <p:nvPr/>
        </p:nvSpPr>
        <p:spPr>
          <a:xfrm>
            <a:off x="9384310" y="5463066"/>
            <a:ext cx="128979" cy="128979"/>
          </a:xfrm>
          <a:prstGeom prst="ellipse">
            <a:avLst/>
          </a:prstGeom>
          <a:solidFill>
            <a:srgbClr val="F8A92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79928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B6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81E8F7-AF85-9E97-0231-21A41EFF4689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>
            <a:norm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Módulo</a:t>
            </a:r>
            <a:r>
              <a:rPr lang="en-GB" dirty="0">
                <a:solidFill>
                  <a:schemeClr val="bg1"/>
                </a:solidFill>
              </a:rPr>
              <a:t> 6 - </a:t>
            </a:r>
            <a:r>
              <a:rPr lang="en-GB" dirty="0" err="1">
                <a:solidFill>
                  <a:schemeClr val="bg1"/>
                </a:solidFill>
              </a:rPr>
              <a:t>Maximizando</a:t>
            </a:r>
            <a:r>
              <a:rPr lang="en-GB" dirty="0">
                <a:solidFill>
                  <a:schemeClr val="bg1"/>
                </a:solidFill>
              </a:rPr>
              <a:t> os </a:t>
            </a:r>
            <a:r>
              <a:rPr lang="en-GB" dirty="0" err="1">
                <a:solidFill>
                  <a:schemeClr val="bg1"/>
                </a:solidFill>
              </a:rPr>
              <a:t>poderes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locais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disponíveis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A19DA3-8527-36E5-87B2-DB0356CA95C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57791" y="1681162"/>
            <a:ext cx="3962399" cy="4500563"/>
          </a:xfrm>
          <a:prstGeom prst="roundRect">
            <a:avLst>
              <a:gd name="adj" fmla="val 4151"/>
            </a:avLst>
          </a:prstGeom>
          <a:solidFill>
            <a:schemeClr val="bg1"/>
          </a:solidFill>
        </p:spPr>
        <p:txBody>
          <a:bodyPr/>
          <a:lstStyle/>
          <a:p>
            <a:r>
              <a:rPr lang="en-GB" sz="1100" dirty="0">
                <a:solidFill>
                  <a:srgbClr val="99B63C"/>
                </a:solidFill>
              </a:rPr>
              <a:t>Objetivos do módulo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b="0" dirty="0">
                <a:solidFill>
                  <a:srgbClr val="99B63C"/>
                </a:solidFill>
              </a:rPr>
              <a:t>Identificar os ativos do EAP nos quais os governos locais têm poderes totais, compartilhados ou nenhum poder para influenciar políticas e implementar soluções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b="0" dirty="0">
                <a:solidFill>
                  <a:srgbClr val="99B63C"/>
                </a:solidFill>
              </a:rPr>
              <a:t>Refletir e fazer um brainstorming sobre como e onde os governos locais têm poderes de convocação e de defesa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100" b="0" dirty="0">
              <a:solidFill>
                <a:srgbClr val="99B63C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100" dirty="0">
                <a:solidFill>
                  <a:srgbClr val="99B63C"/>
                </a:solidFill>
              </a:rPr>
              <a:t>Outros recursos úteis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0" u="none" strike="noStrike" kern="1200" cap="none" spc="0" normalizeH="0" baseline="0" noProof="0" dirty="0">
                <a:ln>
                  <a:noFill/>
                </a:ln>
                <a:solidFill>
                  <a:srgbClr val="99B63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Pacote de recursos sobre os </a:t>
            </a:r>
            <a:r>
              <a:rPr kumimoji="0" lang="en-GB" sz="1100" b="0" u="none" strike="noStrike" kern="1200" cap="none" spc="0" normalizeH="0" baseline="0" noProof="0" dirty="0">
                <a:ln>
                  <a:noFill/>
                </a:ln>
                <a:solidFill>
                  <a:srgbClr val="99B63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poderes da cidade para promover uma transição energética justa na Europa </a:t>
            </a:r>
            <a:r>
              <a:rPr kumimoji="0" lang="en-GB" sz="1100" b="0" u="none" strike="noStrike" kern="1200" cap="none" spc="0" normalizeH="0" baseline="0" noProof="0" dirty="0">
                <a:ln>
                  <a:noFill/>
                </a:ln>
                <a:solidFill>
                  <a:srgbClr val="99B63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por </a:t>
            </a:r>
            <a:r>
              <a:rPr kumimoji="0" lang="en-GB" sz="1100" b="0" u="none" strike="noStrike" kern="1200" cap="none" spc="0" normalizeH="0" baseline="0" noProof="0" dirty="0">
                <a:ln>
                  <a:noFill/>
                </a:ln>
                <a:solidFill>
                  <a:srgbClr val="99B63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meio de alívio, retrofits e energias renováveis </a:t>
            </a:r>
            <a:r>
              <a:rPr kumimoji="0" lang="en-GB" sz="1100" b="0" u="none" strike="noStrike" kern="1200" cap="none" spc="0" normalizeH="0" baseline="0" noProof="0" dirty="0">
                <a:ln>
                  <a:noFill/>
                </a:ln>
                <a:solidFill>
                  <a:srgbClr val="99B63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pela C40 Cities</a:t>
            </a:r>
          </a:p>
          <a:p>
            <a:endParaRPr lang="en-GB" sz="1100" b="0" dirty="0">
              <a:solidFill>
                <a:srgbClr val="99B63C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39ACC0-A8AB-2AFE-4DDA-4CE24BD29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1200" dirty="0">
                <a:solidFill>
                  <a:schemeClr val="bg1"/>
                </a:solidFill>
              </a:rPr>
              <a:t>Direcionar ações dentro dos poderes e recursos disponíveis</a:t>
            </a:r>
          </a:p>
          <a:p>
            <a:pPr>
              <a:lnSpc>
                <a:spcPct val="120000"/>
              </a:lnSpc>
            </a:pPr>
            <a:r>
              <a:rPr lang="en-GB" sz="1200" b="0" dirty="0">
                <a:solidFill>
                  <a:schemeClr val="bg1"/>
                </a:solidFill>
              </a:rPr>
              <a:t>Os governos locais geralmente têm poderes diretos limitados para controlar os </a:t>
            </a:r>
            <a:r>
              <a:rPr lang="en-GB" sz="1200" b="0" dirty="0">
                <a:solidFill>
                  <a:schemeClr val="bg1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ativos e as funções urbanas que geram e fornecem energia</a:t>
            </a:r>
            <a:r>
              <a:rPr lang="en-GB" sz="1200" b="0" dirty="0">
                <a:solidFill>
                  <a:schemeClr val="bg1"/>
                </a:solidFill>
              </a:rPr>
              <a:t>. A compreensão de onde os diferentes níveis de governo, serviços públicos e partes interessadas mais </a:t>
            </a:r>
            <a:r>
              <a:rPr lang="en-GB" sz="1200" b="0" dirty="0" err="1">
                <a:solidFill>
                  <a:schemeClr val="bg1"/>
                </a:solidFill>
              </a:rPr>
              <a:t>amplas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têm</a:t>
            </a:r>
            <a:r>
              <a:rPr lang="en-GB" sz="1200" b="0" dirty="0">
                <a:solidFill>
                  <a:schemeClr val="bg1"/>
                </a:solidFill>
              </a:rPr>
              <a:t> poderes, pode ajudar os governos locais a tomar medidas eficazes e eficientes por meio de colaboração direcionada.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B1EBB0-0C8F-86D6-7504-082749691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Maximização dos poderes locais disponíveis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E1490-12EE-EC9F-B106-23444D07C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t>78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AB2E7C1-4AC5-46AF-9D58-791FA8CA05BD}"/>
              </a:ext>
            </a:extLst>
          </p:cNvPr>
          <p:cNvGrpSpPr/>
          <p:nvPr/>
        </p:nvGrpSpPr>
        <p:grpSpPr>
          <a:xfrm>
            <a:off x="9573110" y="4214701"/>
            <a:ext cx="146522" cy="280390"/>
            <a:chOff x="5545138" y="625475"/>
            <a:chExt cx="1489075" cy="2849563"/>
          </a:xfrm>
        </p:grpSpPr>
        <p:sp>
          <p:nvSpPr>
            <p:cNvPr id="19" name="Freeform 117">
              <a:extLst>
                <a:ext uri="{FF2B5EF4-FFF2-40B4-BE49-F238E27FC236}">
                  <a16:creationId xmlns:a16="http://schemas.microsoft.com/office/drawing/2014/main" id="{419C5834-7D43-475E-B3F3-82C9FF868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625475"/>
              <a:ext cx="1243013" cy="1697038"/>
            </a:xfrm>
            <a:custGeom>
              <a:avLst/>
              <a:gdLst>
                <a:gd name="T0" fmla="*/ 2278 w 4249"/>
                <a:gd name="T1" fmla="*/ 5744 h 5744"/>
                <a:gd name="T2" fmla="*/ 0 w 4249"/>
                <a:gd name="T3" fmla="*/ 5744 h 5744"/>
                <a:gd name="T4" fmla="*/ 4249 w 4249"/>
                <a:gd name="T5" fmla="*/ 0 h 5744"/>
                <a:gd name="T6" fmla="*/ 2603 w 4249"/>
                <a:gd name="T7" fmla="*/ 4796 h 5744"/>
                <a:gd name="T8" fmla="*/ 2278 w 4249"/>
                <a:gd name="T9" fmla="*/ 5744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2278" y="5744"/>
                  </a:moveTo>
                  <a:lnTo>
                    <a:pt x="0" y="5744"/>
                  </a:lnTo>
                  <a:lnTo>
                    <a:pt x="4249" y="0"/>
                  </a:lnTo>
                  <a:lnTo>
                    <a:pt x="2603" y="4796"/>
                  </a:lnTo>
                  <a:lnTo>
                    <a:pt x="2278" y="5744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20">
              <a:extLst>
                <a:ext uri="{FF2B5EF4-FFF2-40B4-BE49-F238E27FC236}">
                  <a16:creationId xmlns:a16="http://schemas.microsoft.com/office/drawing/2014/main" id="{27FEAB5C-BE98-45F7-A100-5287572B0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1779588"/>
              <a:ext cx="1243013" cy="1695450"/>
            </a:xfrm>
            <a:custGeom>
              <a:avLst/>
              <a:gdLst>
                <a:gd name="T0" fmla="*/ 1972 w 4249"/>
                <a:gd name="T1" fmla="*/ 0 h 5744"/>
                <a:gd name="T2" fmla="*/ 4249 w 4249"/>
                <a:gd name="T3" fmla="*/ 0 h 5744"/>
                <a:gd name="T4" fmla="*/ 0 w 4249"/>
                <a:gd name="T5" fmla="*/ 5744 h 5744"/>
                <a:gd name="T6" fmla="*/ 1646 w 4249"/>
                <a:gd name="T7" fmla="*/ 948 h 5744"/>
                <a:gd name="T8" fmla="*/ 1972 w 4249"/>
                <a:gd name="T9" fmla="*/ 0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1972" y="0"/>
                  </a:moveTo>
                  <a:lnTo>
                    <a:pt x="4249" y="0"/>
                  </a:lnTo>
                  <a:lnTo>
                    <a:pt x="0" y="5744"/>
                  </a:lnTo>
                  <a:lnTo>
                    <a:pt x="1646" y="948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" name="Oval 20">
            <a:hlinkClick r:id="rId5" action="ppaction://hlinksldjump"/>
            <a:extLst>
              <a:ext uri="{FF2B5EF4-FFF2-40B4-BE49-F238E27FC236}">
                <a16:creationId xmlns:a16="http://schemas.microsoft.com/office/drawing/2014/main" id="{DAA14B16-0D30-46CD-AD2F-4B05E8F82835}"/>
              </a:ext>
            </a:extLst>
          </p:cNvPr>
          <p:cNvSpPr/>
          <p:nvPr/>
        </p:nvSpPr>
        <p:spPr>
          <a:xfrm>
            <a:off x="9384310" y="820816"/>
            <a:ext cx="128979" cy="12897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22" name="Oval 21">
            <a:hlinkClick r:id="rId6" action="ppaction://hlinksldjump"/>
            <a:extLst>
              <a:ext uri="{FF2B5EF4-FFF2-40B4-BE49-F238E27FC236}">
                <a16:creationId xmlns:a16="http://schemas.microsoft.com/office/drawing/2014/main" id="{8D5B166F-662B-440D-A7F2-4BCC298CE642}"/>
              </a:ext>
            </a:extLst>
          </p:cNvPr>
          <p:cNvSpPr/>
          <p:nvPr/>
        </p:nvSpPr>
        <p:spPr>
          <a:xfrm>
            <a:off x="9384310" y="1983052"/>
            <a:ext cx="128979" cy="128979"/>
          </a:xfrm>
          <a:prstGeom prst="ellipse">
            <a:avLst/>
          </a:prstGeom>
          <a:solidFill>
            <a:srgbClr val="008CB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3" name="Oval 22">
            <a:hlinkClick r:id="rId5" action="ppaction://hlinksldjump"/>
            <a:extLst>
              <a:ext uri="{FF2B5EF4-FFF2-40B4-BE49-F238E27FC236}">
                <a16:creationId xmlns:a16="http://schemas.microsoft.com/office/drawing/2014/main" id="{24DE55F4-B4BC-405B-901D-86170CDBD5E6}"/>
              </a:ext>
            </a:extLst>
          </p:cNvPr>
          <p:cNvSpPr/>
          <p:nvPr/>
        </p:nvSpPr>
        <p:spPr>
          <a:xfrm>
            <a:off x="9384310" y="823197"/>
            <a:ext cx="128979" cy="128979"/>
          </a:xfrm>
          <a:prstGeom prst="ellipse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4" name="Oval 23">
            <a:hlinkClick r:id="rId7" action="ppaction://hlinksldjump"/>
            <a:extLst>
              <a:ext uri="{FF2B5EF4-FFF2-40B4-BE49-F238E27FC236}">
                <a16:creationId xmlns:a16="http://schemas.microsoft.com/office/drawing/2014/main" id="{532E91FE-9472-44EC-B019-C0A934633C46}"/>
              </a:ext>
            </a:extLst>
          </p:cNvPr>
          <p:cNvSpPr/>
          <p:nvPr/>
        </p:nvSpPr>
        <p:spPr>
          <a:xfrm>
            <a:off x="9384310" y="1402303"/>
            <a:ext cx="128979" cy="128979"/>
          </a:xfrm>
          <a:prstGeom prst="ellipse">
            <a:avLst/>
          </a:prstGeom>
          <a:solidFill>
            <a:srgbClr val="1C356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5" name="Oval 24">
            <a:hlinkClick r:id="rId8" action="ppaction://hlinksldjump"/>
            <a:extLst>
              <a:ext uri="{FF2B5EF4-FFF2-40B4-BE49-F238E27FC236}">
                <a16:creationId xmlns:a16="http://schemas.microsoft.com/office/drawing/2014/main" id="{A8F92017-12EE-440E-A631-437FE17161C3}"/>
              </a:ext>
            </a:extLst>
          </p:cNvPr>
          <p:cNvSpPr/>
          <p:nvPr/>
        </p:nvSpPr>
        <p:spPr>
          <a:xfrm>
            <a:off x="9384310" y="2563074"/>
            <a:ext cx="128979" cy="128979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6" name="Oval 25">
            <a:hlinkClick r:id="rId9" action="ppaction://hlinksldjump"/>
            <a:extLst>
              <a:ext uri="{FF2B5EF4-FFF2-40B4-BE49-F238E27FC236}">
                <a16:creationId xmlns:a16="http://schemas.microsoft.com/office/drawing/2014/main" id="{911E861C-0C9C-4F71-AEEE-0DBF35504B76}"/>
              </a:ext>
            </a:extLst>
          </p:cNvPr>
          <p:cNvSpPr/>
          <p:nvPr/>
        </p:nvSpPr>
        <p:spPr>
          <a:xfrm>
            <a:off x="9384310" y="4302666"/>
            <a:ext cx="128979" cy="128979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hlinkClick r:id="rId10" action="ppaction://hlinksldjump"/>
            <a:extLst>
              <a:ext uri="{FF2B5EF4-FFF2-40B4-BE49-F238E27FC236}">
                <a16:creationId xmlns:a16="http://schemas.microsoft.com/office/drawing/2014/main" id="{ABDC8AAE-2BBB-4D37-9292-1E731EC742E3}"/>
              </a:ext>
            </a:extLst>
          </p:cNvPr>
          <p:cNvSpPr/>
          <p:nvPr/>
        </p:nvSpPr>
        <p:spPr>
          <a:xfrm>
            <a:off x="9384310" y="3720774"/>
            <a:ext cx="128979" cy="128979"/>
          </a:xfrm>
          <a:prstGeom prst="ellipse">
            <a:avLst/>
          </a:prstGeom>
          <a:solidFill>
            <a:srgbClr val="6AB24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hlinkClick r:id="rId11" action="ppaction://hlinksldjump"/>
            <a:extLst>
              <a:ext uri="{FF2B5EF4-FFF2-40B4-BE49-F238E27FC236}">
                <a16:creationId xmlns:a16="http://schemas.microsoft.com/office/drawing/2014/main" id="{66EE0511-8C22-4F42-A854-0F0989BE2F47}"/>
              </a:ext>
            </a:extLst>
          </p:cNvPr>
          <p:cNvSpPr/>
          <p:nvPr/>
        </p:nvSpPr>
        <p:spPr>
          <a:xfrm>
            <a:off x="9384310" y="3144004"/>
            <a:ext cx="128979" cy="128979"/>
          </a:xfrm>
          <a:prstGeom prst="ellipse">
            <a:avLst/>
          </a:prstGeom>
          <a:solidFill>
            <a:srgbClr val="03884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hlinkClick r:id="rId12" action="ppaction://hlinksldjump"/>
            <a:extLst>
              <a:ext uri="{FF2B5EF4-FFF2-40B4-BE49-F238E27FC236}">
                <a16:creationId xmlns:a16="http://schemas.microsoft.com/office/drawing/2014/main" id="{159C2586-2BE9-4D67-9BBF-F5003D16B0CB}"/>
              </a:ext>
            </a:extLst>
          </p:cNvPr>
          <p:cNvSpPr/>
          <p:nvPr/>
        </p:nvSpPr>
        <p:spPr>
          <a:xfrm>
            <a:off x="9384310" y="4881778"/>
            <a:ext cx="128979" cy="128979"/>
          </a:xfrm>
          <a:prstGeom prst="ellipse">
            <a:avLst/>
          </a:prstGeom>
          <a:solidFill>
            <a:srgbClr val="F195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hlinkClick r:id="rId13" action="ppaction://hlinksldjump"/>
            <a:extLst>
              <a:ext uri="{FF2B5EF4-FFF2-40B4-BE49-F238E27FC236}">
                <a16:creationId xmlns:a16="http://schemas.microsoft.com/office/drawing/2014/main" id="{91AE0714-8733-4151-9938-1CF37D07B7E6}"/>
              </a:ext>
            </a:extLst>
          </p:cNvPr>
          <p:cNvSpPr/>
          <p:nvPr/>
        </p:nvSpPr>
        <p:spPr>
          <a:xfrm>
            <a:off x="9384310" y="5463066"/>
            <a:ext cx="128979" cy="128979"/>
          </a:xfrm>
          <a:prstGeom prst="ellipse">
            <a:avLst/>
          </a:prstGeom>
          <a:solidFill>
            <a:srgbClr val="F8A92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30917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B6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8292BC-40CD-A1F2-3E24-1F4632E03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Poderes</a:t>
            </a:r>
            <a:r>
              <a:rPr lang="en-GB" dirty="0">
                <a:solidFill>
                  <a:schemeClr val="bg1"/>
                </a:solidFill>
              </a:rPr>
              <a:t> do </a:t>
            </a:r>
            <a:r>
              <a:rPr lang="en-GB" dirty="0" err="1">
                <a:solidFill>
                  <a:schemeClr val="bg1"/>
                </a:solidFill>
              </a:rPr>
              <a:t>governo</a:t>
            </a:r>
            <a:r>
              <a:rPr lang="en-GB" dirty="0">
                <a:solidFill>
                  <a:schemeClr val="bg1"/>
                </a:solidFill>
              </a:rPr>
              <a:t> local </a:t>
            </a:r>
            <a:r>
              <a:rPr lang="en-GB" dirty="0" err="1">
                <a:solidFill>
                  <a:schemeClr val="bg1"/>
                </a:solidFill>
              </a:rPr>
              <a:t>nos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setores</a:t>
            </a:r>
            <a:r>
              <a:rPr lang="en-GB" dirty="0">
                <a:solidFill>
                  <a:schemeClr val="bg1"/>
                </a:solidFill>
              </a:rPr>
              <a:t> do EAP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19433F-B2EF-B4B4-F684-F33035BA06D6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bg1"/>
                </a:solidFill>
              </a:rPr>
              <a:t>Módulo</a:t>
            </a:r>
            <a:r>
              <a:rPr lang="en-GB" dirty="0">
                <a:solidFill>
                  <a:schemeClr val="bg1"/>
                </a:solidFill>
              </a:rPr>
              <a:t> 6 - </a:t>
            </a:r>
            <a:r>
              <a:rPr lang="en-GB" dirty="0" err="1">
                <a:solidFill>
                  <a:schemeClr val="bg1"/>
                </a:solidFill>
              </a:rPr>
              <a:t>Maximizando</a:t>
            </a:r>
            <a:r>
              <a:rPr lang="en-GB" dirty="0">
                <a:solidFill>
                  <a:schemeClr val="bg1"/>
                </a:solidFill>
              </a:rPr>
              <a:t> os </a:t>
            </a:r>
            <a:r>
              <a:rPr lang="en-GB" dirty="0" err="1">
                <a:solidFill>
                  <a:schemeClr val="bg1"/>
                </a:solidFill>
              </a:rPr>
              <a:t>poderes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locais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disponíveis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BB906FB-5E3B-F635-666F-27642EAF8210}"/>
              </a:ext>
            </a:extLst>
          </p:cNvPr>
          <p:cNvSpPr/>
          <p:nvPr/>
        </p:nvSpPr>
        <p:spPr>
          <a:xfrm>
            <a:off x="6922884" y="1825691"/>
            <a:ext cx="2295646" cy="592878"/>
          </a:xfrm>
          <a:prstGeom prst="round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capacidade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estabelecer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visão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geral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as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as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estratégias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as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políticas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relacionadas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ativo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5E81323-2E2F-427E-3D27-91A1AB726EA1}"/>
              </a:ext>
            </a:extLst>
          </p:cNvPr>
          <p:cNvSpPr/>
          <p:nvPr/>
        </p:nvSpPr>
        <p:spPr>
          <a:xfrm>
            <a:off x="6922884" y="2670483"/>
            <a:ext cx="2295646" cy="592878"/>
          </a:xfrm>
          <a:prstGeom prst="round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propriedade ou responsabilidade de operar o ativo </a:t>
            </a:r>
            <a:r>
              <a:rPr lang="en-GB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a política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FA5E6BA-1DED-EB85-CD3C-5692300A4D6F}"/>
              </a:ext>
            </a:extLst>
          </p:cNvPr>
          <p:cNvSpPr/>
          <p:nvPr/>
        </p:nvSpPr>
        <p:spPr>
          <a:xfrm>
            <a:off x="6922884" y="3515275"/>
            <a:ext cx="2295646" cy="592878"/>
          </a:xfrm>
          <a:prstGeom prst="round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responsabilidade de estabelecer uma regulamentação para governar ativos e preços </a:t>
            </a:r>
            <a:endParaRPr lang="en-GB" sz="105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6A2D360-D5FB-C7C4-6514-5302CFAFCAB2}"/>
              </a:ext>
            </a:extLst>
          </p:cNvPr>
          <p:cNvSpPr/>
          <p:nvPr/>
        </p:nvSpPr>
        <p:spPr>
          <a:xfrm>
            <a:off x="6922884" y="4387715"/>
            <a:ext cx="2295646" cy="592878"/>
          </a:xfrm>
          <a:prstGeom prst="round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responsabilidade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aplicar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regulamentação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rege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os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ativos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os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preços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9D6D120-E818-017E-2696-FEBF5118DB68}"/>
              </a:ext>
            </a:extLst>
          </p:cNvPr>
          <p:cNvSpPr/>
          <p:nvPr/>
        </p:nvSpPr>
        <p:spPr>
          <a:xfrm>
            <a:off x="6922884" y="5246331"/>
            <a:ext cx="2295646" cy="592878"/>
          </a:xfrm>
          <a:prstGeom prst="round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capacidade de controlar ou estabelecer o orçamento para o ativo </a:t>
            </a:r>
            <a:endParaRPr lang="en-GB" sz="105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32CEDAD-202F-7925-4A28-E9B0B4E471BC}"/>
              </a:ext>
            </a:extLst>
          </p:cNvPr>
          <p:cNvSpPr/>
          <p:nvPr/>
        </p:nvSpPr>
        <p:spPr>
          <a:xfrm rot="16200000">
            <a:off x="3285045" y="3681321"/>
            <a:ext cx="4013518" cy="30225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Dimensões de potência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783A46F-19A3-7B8D-ECD3-60F70E679852}"/>
              </a:ext>
            </a:extLst>
          </p:cNvPr>
          <p:cNvCxnSpPr/>
          <p:nvPr/>
        </p:nvCxnSpPr>
        <p:spPr>
          <a:xfrm>
            <a:off x="5538132" y="2122130"/>
            <a:ext cx="0" cy="3420640"/>
          </a:xfrm>
          <a:prstGeom prst="line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B37BDAB-61C3-4328-BBAE-E21E49BB5D81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5538132" y="5542770"/>
            <a:ext cx="165781" cy="0"/>
          </a:xfrm>
          <a:prstGeom prst="line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0525BA6-3608-9805-2DF9-1EDB588078B9}"/>
              </a:ext>
            </a:extLst>
          </p:cNvPr>
          <p:cNvCxnSpPr>
            <a:cxnSpLocks/>
          </p:cNvCxnSpPr>
          <p:nvPr/>
        </p:nvCxnSpPr>
        <p:spPr>
          <a:xfrm flipH="1">
            <a:off x="5538132" y="4684154"/>
            <a:ext cx="376790" cy="0"/>
          </a:xfrm>
          <a:prstGeom prst="line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CD16EA9-C57F-784C-2F6F-53F6931A5696}"/>
              </a:ext>
            </a:extLst>
          </p:cNvPr>
          <p:cNvCxnSpPr>
            <a:cxnSpLocks/>
            <a:endCxn id="19" idx="2"/>
          </p:cNvCxnSpPr>
          <p:nvPr/>
        </p:nvCxnSpPr>
        <p:spPr>
          <a:xfrm flipH="1">
            <a:off x="5442933" y="3832449"/>
            <a:ext cx="496265" cy="1"/>
          </a:xfrm>
          <a:prstGeom prst="line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2FD1928-1814-0906-8B17-CA940E33F7E3}"/>
              </a:ext>
            </a:extLst>
          </p:cNvPr>
          <p:cNvCxnSpPr>
            <a:cxnSpLocks/>
          </p:cNvCxnSpPr>
          <p:nvPr/>
        </p:nvCxnSpPr>
        <p:spPr>
          <a:xfrm flipH="1">
            <a:off x="5538132" y="2966922"/>
            <a:ext cx="376790" cy="0"/>
          </a:xfrm>
          <a:prstGeom prst="line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D3B3915-BD67-961D-7269-774F4E495E63}"/>
              </a:ext>
            </a:extLst>
          </p:cNvPr>
          <p:cNvCxnSpPr>
            <a:cxnSpLocks/>
          </p:cNvCxnSpPr>
          <p:nvPr/>
        </p:nvCxnSpPr>
        <p:spPr>
          <a:xfrm flipH="1">
            <a:off x="5538132" y="2122130"/>
            <a:ext cx="376790" cy="0"/>
          </a:xfrm>
          <a:prstGeom prst="line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49B38-CFD2-0CC4-C989-312CAA9E6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t>79</a:t>
            </a:fld>
            <a:endParaRPr lang="en-US"/>
          </a:p>
        </p:txBody>
      </p:sp>
      <p:sp>
        <p:nvSpPr>
          <p:cNvPr id="33" name="Content Placeholder 1">
            <a:extLst>
              <a:ext uri="{FF2B5EF4-FFF2-40B4-BE49-F238E27FC236}">
                <a16:creationId xmlns:a16="http://schemas.microsoft.com/office/drawing/2014/main" id="{D2503177-5DA2-7938-E5E5-4C82A17F13AB}"/>
              </a:ext>
            </a:extLst>
          </p:cNvPr>
          <p:cNvSpPr txBox="1">
            <a:spLocks/>
          </p:cNvSpPr>
          <p:nvPr/>
        </p:nvSpPr>
        <p:spPr>
          <a:xfrm>
            <a:off x="681038" y="1824037"/>
            <a:ext cx="3962399" cy="43481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 sz="1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Saber onde a autoridade de tomada de decisão pertence, é compartilhada ou não está disponível</a:t>
            </a:r>
          </a:p>
          <a:p>
            <a:pPr>
              <a:lnSpc>
                <a:spcPct val="120000"/>
              </a:lnSpc>
            </a:pPr>
            <a:r>
              <a:rPr lang="en-GB" sz="1200" b="0" dirty="0">
                <a:solidFill>
                  <a:schemeClr val="bg1"/>
                </a:solidFill>
              </a:rPr>
              <a:t>A extensão dos poderes do governo local sobre os ativos e funções urbanos importantes para apoiar o acesso à energia e aliviar a pobreza energética varia muito de acordo com o contexto nacional e o tipo de ativo. Caracterizar essas diferenças o ajudará a entender onde há oportunidades para agir.</a:t>
            </a:r>
          </a:p>
          <a:p>
            <a:pPr>
              <a:lnSpc>
                <a:spcPct val="120000"/>
              </a:lnSpc>
            </a:pPr>
            <a:r>
              <a:rPr lang="en-GB" sz="1200" b="0" dirty="0">
                <a:solidFill>
                  <a:schemeClr val="bg1"/>
                </a:solidFill>
              </a:rPr>
              <a:t>Os poderes sobre os </a:t>
            </a:r>
            <a:r>
              <a:rPr lang="en-GB" sz="1200" b="0" dirty="0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ativos do EAP </a:t>
            </a:r>
            <a:r>
              <a:rPr lang="en-GB" sz="1200" b="0" dirty="0">
                <a:solidFill>
                  <a:schemeClr val="bg1"/>
                </a:solidFill>
              </a:rPr>
              <a:t>podem ser categorizados em cinco dimensões principais, cada uma abordando uma maneira diferente pela qual o governo local pode exercer poder e influência.</a:t>
            </a:r>
          </a:p>
          <a:p>
            <a:pPr>
              <a:lnSpc>
                <a:spcPct val="120000"/>
              </a:lnSpc>
            </a:pPr>
            <a:r>
              <a:rPr lang="en-GB" sz="1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Correlação de poderes com </a:t>
            </a:r>
            <a:r>
              <a:rPr lang="en-GB" sz="1200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obstáculos</a:t>
            </a:r>
            <a:endParaRPr lang="en-GB" sz="1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GB" sz="1200" b="0" dirty="0">
                <a:solidFill>
                  <a:schemeClr val="bg1"/>
                </a:solidFill>
              </a:rPr>
              <a:t>Com base na capacidade e nos poderes disponíveis, os governos locais podem usar diferentes abordagens para lidar com </a:t>
            </a:r>
            <a:r>
              <a:rPr lang="en-GB" sz="1200" b="0" dirty="0" err="1">
                <a:solidFill>
                  <a:schemeClr val="bg1"/>
                </a:solidFill>
              </a:rPr>
              <a:t>seus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obstáculos</a:t>
            </a:r>
            <a:r>
              <a:rPr lang="en-GB" sz="1200" b="0" dirty="0">
                <a:solidFill>
                  <a:schemeClr val="bg1"/>
                </a:solidFill>
              </a:rPr>
              <a:t> (</a:t>
            </a:r>
            <a:r>
              <a:rPr lang="en-GB" sz="1200" b="0" dirty="0">
                <a:solidFill>
                  <a:schemeClr val="bg1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Módulo 5</a:t>
            </a:r>
            <a:r>
              <a:rPr lang="en-GB" sz="1200" b="0" dirty="0">
                <a:solidFill>
                  <a:schemeClr val="bg1"/>
                </a:solidFill>
              </a:rPr>
              <a:t>) ao acesso à energia, maximizando seus poderes disponíveis por meio da colaboração.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AA585BB-2207-CB19-0EF2-619D820E1D56}"/>
              </a:ext>
            </a:extLst>
          </p:cNvPr>
          <p:cNvSpPr/>
          <p:nvPr/>
        </p:nvSpPr>
        <p:spPr>
          <a:xfrm>
            <a:off x="5703913" y="1825691"/>
            <a:ext cx="1218971" cy="59287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err="1">
                <a:solidFill>
                  <a:srgbClr val="99B6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Definir</a:t>
            </a:r>
            <a:r>
              <a:rPr lang="en-GB" sz="1200" b="1" dirty="0">
                <a:solidFill>
                  <a:srgbClr val="99B6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 err="1">
                <a:solidFill>
                  <a:srgbClr val="99B6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visão</a:t>
            </a:r>
            <a:r>
              <a:rPr lang="en-GB" sz="1200" b="1" dirty="0">
                <a:solidFill>
                  <a:srgbClr val="99B6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sz="1200" b="1" dirty="0" err="1">
                <a:solidFill>
                  <a:srgbClr val="99B6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</a:t>
            </a:r>
            <a:r>
              <a:rPr lang="en-GB" sz="1200" b="1" dirty="0">
                <a:solidFill>
                  <a:srgbClr val="99B6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042DE2B-93E8-88C9-EB6F-C62D4FBDB8B5}"/>
              </a:ext>
            </a:extLst>
          </p:cNvPr>
          <p:cNvSpPr/>
          <p:nvPr/>
        </p:nvSpPr>
        <p:spPr>
          <a:xfrm>
            <a:off x="5703913" y="2670483"/>
            <a:ext cx="1218971" cy="59287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err="1">
                <a:solidFill>
                  <a:srgbClr val="99B6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Propriedade</a:t>
            </a:r>
            <a:r>
              <a:rPr lang="en-GB" sz="1200" b="1" dirty="0">
                <a:solidFill>
                  <a:srgbClr val="99B6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1200" b="1" dirty="0" err="1">
                <a:solidFill>
                  <a:srgbClr val="99B6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operação</a:t>
            </a:r>
            <a:endParaRPr lang="en-GB" sz="1200" b="1" dirty="0">
              <a:solidFill>
                <a:srgbClr val="99B6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259F920-D0AC-980A-4FEB-1182D0B214F1}"/>
              </a:ext>
            </a:extLst>
          </p:cNvPr>
          <p:cNvSpPr/>
          <p:nvPr/>
        </p:nvSpPr>
        <p:spPr>
          <a:xfrm>
            <a:off x="5703913" y="3529099"/>
            <a:ext cx="1218971" cy="59287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err="1">
                <a:solidFill>
                  <a:srgbClr val="99B6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Definir</a:t>
            </a:r>
            <a:r>
              <a:rPr lang="en-GB" sz="1200" b="1" dirty="0">
                <a:solidFill>
                  <a:srgbClr val="99B6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 err="1">
                <a:solidFill>
                  <a:srgbClr val="99B6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regulamenta-ção</a:t>
            </a:r>
            <a:r>
              <a:rPr lang="en-GB" sz="1200" b="1" dirty="0">
                <a:solidFill>
                  <a:srgbClr val="99B6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8AFF5D3-DF2E-464D-6933-317F372EE0EB}"/>
              </a:ext>
            </a:extLst>
          </p:cNvPr>
          <p:cNvSpPr/>
          <p:nvPr/>
        </p:nvSpPr>
        <p:spPr>
          <a:xfrm>
            <a:off x="5703913" y="4401539"/>
            <a:ext cx="1218971" cy="59287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err="1">
                <a:solidFill>
                  <a:srgbClr val="99B6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Aplicar</a:t>
            </a:r>
            <a:r>
              <a:rPr lang="en-GB" sz="1200" b="1" dirty="0">
                <a:solidFill>
                  <a:srgbClr val="99B6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1200" b="1" dirty="0" err="1">
                <a:solidFill>
                  <a:srgbClr val="99B6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regulamenta-ção</a:t>
            </a:r>
            <a:endParaRPr lang="en-GB" sz="1200" b="1" dirty="0">
              <a:solidFill>
                <a:srgbClr val="99B6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670B048-167E-D75A-6560-D2583CE58F01}"/>
              </a:ext>
            </a:extLst>
          </p:cNvPr>
          <p:cNvSpPr/>
          <p:nvPr/>
        </p:nvSpPr>
        <p:spPr>
          <a:xfrm>
            <a:off x="5703913" y="5246331"/>
            <a:ext cx="1218971" cy="59287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>
                <a:solidFill>
                  <a:srgbClr val="99B6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Orçamento de controle 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44C2D3B-5B70-4539-8A0A-23C77A243559}"/>
              </a:ext>
            </a:extLst>
          </p:cNvPr>
          <p:cNvGrpSpPr/>
          <p:nvPr/>
        </p:nvGrpSpPr>
        <p:grpSpPr>
          <a:xfrm>
            <a:off x="9573110" y="4214701"/>
            <a:ext cx="146522" cy="280390"/>
            <a:chOff x="5545138" y="625475"/>
            <a:chExt cx="1489075" cy="2849563"/>
          </a:xfrm>
        </p:grpSpPr>
        <p:sp>
          <p:nvSpPr>
            <p:cNvPr id="45" name="Freeform 117">
              <a:extLst>
                <a:ext uri="{FF2B5EF4-FFF2-40B4-BE49-F238E27FC236}">
                  <a16:creationId xmlns:a16="http://schemas.microsoft.com/office/drawing/2014/main" id="{A97C900F-A0AF-46E4-A7A2-F74ACDF62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625475"/>
              <a:ext cx="1243013" cy="1697038"/>
            </a:xfrm>
            <a:custGeom>
              <a:avLst/>
              <a:gdLst>
                <a:gd name="T0" fmla="*/ 2278 w 4249"/>
                <a:gd name="T1" fmla="*/ 5744 h 5744"/>
                <a:gd name="T2" fmla="*/ 0 w 4249"/>
                <a:gd name="T3" fmla="*/ 5744 h 5744"/>
                <a:gd name="T4" fmla="*/ 4249 w 4249"/>
                <a:gd name="T5" fmla="*/ 0 h 5744"/>
                <a:gd name="T6" fmla="*/ 2603 w 4249"/>
                <a:gd name="T7" fmla="*/ 4796 h 5744"/>
                <a:gd name="T8" fmla="*/ 2278 w 4249"/>
                <a:gd name="T9" fmla="*/ 5744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2278" y="5744"/>
                  </a:moveTo>
                  <a:lnTo>
                    <a:pt x="0" y="5744"/>
                  </a:lnTo>
                  <a:lnTo>
                    <a:pt x="4249" y="0"/>
                  </a:lnTo>
                  <a:lnTo>
                    <a:pt x="2603" y="4796"/>
                  </a:lnTo>
                  <a:lnTo>
                    <a:pt x="2278" y="5744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20">
              <a:extLst>
                <a:ext uri="{FF2B5EF4-FFF2-40B4-BE49-F238E27FC236}">
                  <a16:creationId xmlns:a16="http://schemas.microsoft.com/office/drawing/2014/main" id="{EC8AC041-FE75-46FC-B7D1-7711B9803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1779588"/>
              <a:ext cx="1243013" cy="1695450"/>
            </a:xfrm>
            <a:custGeom>
              <a:avLst/>
              <a:gdLst>
                <a:gd name="T0" fmla="*/ 1972 w 4249"/>
                <a:gd name="T1" fmla="*/ 0 h 5744"/>
                <a:gd name="T2" fmla="*/ 4249 w 4249"/>
                <a:gd name="T3" fmla="*/ 0 h 5744"/>
                <a:gd name="T4" fmla="*/ 0 w 4249"/>
                <a:gd name="T5" fmla="*/ 5744 h 5744"/>
                <a:gd name="T6" fmla="*/ 1646 w 4249"/>
                <a:gd name="T7" fmla="*/ 948 h 5744"/>
                <a:gd name="T8" fmla="*/ 1972 w 4249"/>
                <a:gd name="T9" fmla="*/ 0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1972" y="0"/>
                  </a:moveTo>
                  <a:lnTo>
                    <a:pt x="4249" y="0"/>
                  </a:lnTo>
                  <a:lnTo>
                    <a:pt x="0" y="5744"/>
                  </a:lnTo>
                  <a:lnTo>
                    <a:pt x="1646" y="948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7" name="Oval 46">
            <a:hlinkClick r:id="rId5" action="ppaction://hlinksldjump"/>
            <a:extLst>
              <a:ext uri="{FF2B5EF4-FFF2-40B4-BE49-F238E27FC236}">
                <a16:creationId xmlns:a16="http://schemas.microsoft.com/office/drawing/2014/main" id="{ED701AC2-6026-444C-9F50-F1AC0BB1824E}"/>
              </a:ext>
            </a:extLst>
          </p:cNvPr>
          <p:cNvSpPr/>
          <p:nvPr/>
        </p:nvSpPr>
        <p:spPr>
          <a:xfrm>
            <a:off x="9384310" y="820816"/>
            <a:ext cx="128979" cy="12897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48" name="Oval 47">
            <a:hlinkClick r:id="rId6" action="ppaction://hlinksldjump"/>
            <a:extLst>
              <a:ext uri="{FF2B5EF4-FFF2-40B4-BE49-F238E27FC236}">
                <a16:creationId xmlns:a16="http://schemas.microsoft.com/office/drawing/2014/main" id="{3C45E250-DAFF-4822-95EB-7254CC6722BA}"/>
              </a:ext>
            </a:extLst>
          </p:cNvPr>
          <p:cNvSpPr/>
          <p:nvPr/>
        </p:nvSpPr>
        <p:spPr>
          <a:xfrm>
            <a:off x="9384310" y="1983052"/>
            <a:ext cx="128979" cy="128979"/>
          </a:xfrm>
          <a:prstGeom prst="ellipse">
            <a:avLst/>
          </a:prstGeom>
          <a:solidFill>
            <a:srgbClr val="008CB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49" name="Oval 48">
            <a:hlinkClick r:id="rId5" action="ppaction://hlinksldjump"/>
            <a:extLst>
              <a:ext uri="{FF2B5EF4-FFF2-40B4-BE49-F238E27FC236}">
                <a16:creationId xmlns:a16="http://schemas.microsoft.com/office/drawing/2014/main" id="{4F73040C-55AD-415E-A313-15426ABF3CC2}"/>
              </a:ext>
            </a:extLst>
          </p:cNvPr>
          <p:cNvSpPr/>
          <p:nvPr/>
        </p:nvSpPr>
        <p:spPr>
          <a:xfrm>
            <a:off x="9384310" y="823197"/>
            <a:ext cx="128979" cy="128979"/>
          </a:xfrm>
          <a:prstGeom prst="ellipse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50" name="Oval 49">
            <a:hlinkClick r:id="rId7" action="ppaction://hlinksldjump"/>
            <a:extLst>
              <a:ext uri="{FF2B5EF4-FFF2-40B4-BE49-F238E27FC236}">
                <a16:creationId xmlns:a16="http://schemas.microsoft.com/office/drawing/2014/main" id="{0D4E11FE-80CC-4274-8A4D-80A13EFB026E}"/>
              </a:ext>
            </a:extLst>
          </p:cNvPr>
          <p:cNvSpPr/>
          <p:nvPr/>
        </p:nvSpPr>
        <p:spPr>
          <a:xfrm>
            <a:off x="9384310" y="1402303"/>
            <a:ext cx="128979" cy="128979"/>
          </a:xfrm>
          <a:prstGeom prst="ellipse">
            <a:avLst/>
          </a:prstGeom>
          <a:solidFill>
            <a:srgbClr val="1C356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51" name="Oval 50">
            <a:hlinkClick r:id="rId8" action="ppaction://hlinksldjump"/>
            <a:extLst>
              <a:ext uri="{FF2B5EF4-FFF2-40B4-BE49-F238E27FC236}">
                <a16:creationId xmlns:a16="http://schemas.microsoft.com/office/drawing/2014/main" id="{4EC4B6B5-3FB6-4EB9-AB43-B0AB6369F14B}"/>
              </a:ext>
            </a:extLst>
          </p:cNvPr>
          <p:cNvSpPr/>
          <p:nvPr/>
        </p:nvSpPr>
        <p:spPr>
          <a:xfrm>
            <a:off x="9384310" y="2563074"/>
            <a:ext cx="128979" cy="128979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52" name="Oval 51">
            <a:hlinkClick r:id="rId9" action="ppaction://hlinksldjump"/>
            <a:extLst>
              <a:ext uri="{FF2B5EF4-FFF2-40B4-BE49-F238E27FC236}">
                <a16:creationId xmlns:a16="http://schemas.microsoft.com/office/drawing/2014/main" id="{BA947D88-4DBE-4651-A270-C9A0C50E8FCD}"/>
              </a:ext>
            </a:extLst>
          </p:cNvPr>
          <p:cNvSpPr/>
          <p:nvPr/>
        </p:nvSpPr>
        <p:spPr>
          <a:xfrm>
            <a:off x="9384310" y="4302666"/>
            <a:ext cx="128979" cy="128979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>
            <a:hlinkClick r:id="rId4" action="ppaction://hlinksldjump"/>
            <a:extLst>
              <a:ext uri="{FF2B5EF4-FFF2-40B4-BE49-F238E27FC236}">
                <a16:creationId xmlns:a16="http://schemas.microsoft.com/office/drawing/2014/main" id="{7FFF587C-89D4-4DB5-A807-296F0B5294FC}"/>
              </a:ext>
            </a:extLst>
          </p:cNvPr>
          <p:cNvSpPr/>
          <p:nvPr/>
        </p:nvSpPr>
        <p:spPr>
          <a:xfrm>
            <a:off x="9384310" y="3720774"/>
            <a:ext cx="128979" cy="128979"/>
          </a:xfrm>
          <a:prstGeom prst="ellipse">
            <a:avLst/>
          </a:prstGeom>
          <a:solidFill>
            <a:srgbClr val="6AB24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>
            <a:hlinkClick r:id="rId10" action="ppaction://hlinksldjump"/>
            <a:extLst>
              <a:ext uri="{FF2B5EF4-FFF2-40B4-BE49-F238E27FC236}">
                <a16:creationId xmlns:a16="http://schemas.microsoft.com/office/drawing/2014/main" id="{EC4F83D3-899A-428C-A0EB-C235A1F2BB0D}"/>
              </a:ext>
            </a:extLst>
          </p:cNvPr>
          <p:cNvSpPr/>
          <p:nvPr/>
        </p:nvSpPr>
        <p:spPr>
          <a:xfrm>
            <a:off x="9384310" y="3144004"/>
            <a:ext cx="128979" cy="128979"/>
          </a:xfrm>
          <a:prstGeom prst="ellipse">
            <a:avLst/>
          </a:prstGeom>
          <a:solidFill>
            <a:srgbClr val="03884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>
            <a:hlinkClick r:id="rId11" action="ppaction://hlinksldjump"/>
            <a:extLst>
              <a:ext uri="{FF2B5EF4-FFF2-40B4-BE49-F238E27FC236}">
                <a16:creationId xmlns:a16="http://schemas.microsoft.com/office/drawing/2014/main" id="{B2D9DCB9-F3CD-4CE2-9F7C-AE88B2D96140}"/>
              </a:ext>
            </a:extLst>
          </p:cNvPr>
          <p:cNvSpPr/>
          <p:nvPr/>
        </p:nvSpPr>
        <p:spPr>
          <a:xfrm>
            <a:off x="9384310" y="4881778"/>
            <a:ext cx="128979" cy="128979"/>
          </a:xfrm>
          <a:prstGeom prst="ellipse">
            <a:avLst/>
          </a:prstGeom>
          <a:solidFill>
            <a:srgbClr val="F195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>
            <a:hlinkClick r:id="rId12" action="ppaction://hlinksldjump"/>
            <a:extLst>
              <a:ext uri="{FF2B5EF4-FFF2-40B4-BE49-F238E27FC236}">
                <a16:creationId xmlns:a16="http://schemas.microsoft.com/office/drawing/2014/main" id="{0DAA997C-E3EB-4CAE-BE77-53305CF5CB22}"/>
              </a:ext>
            </a:extLst>
          </p:cNvPr>
          <p:cNvSpPr/>
          <p:nvPr/>
        </p:nvSpPr>
        <p:spPr>
          <a:xfrm>
            <a:off x="9384310" y="5463066"/>
            <a:ext cx="128979" cy="128979"/>
          </a:xfrm>
          <a:prstGeom prst="ellipse">
            <a:avLst/>
          </a:prstGeom>
          <a:solidFill>
            <a:srgbClr val="F8A92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461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C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39ACC0-A8AB-2AFE-4DDA-4CE24BD29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pt-BR" sz="1200" b="0" dirty="0">
                <a:solidFill>
                  <a:schemeClr val="bg1"/>
                </a:solidFill>
                <a:latin typeface="Arial"/>
                <a:cs typeface="Arial"/>
              </a:rPr>
              <a:t>O Módulo 2 destaca que histórias reais sobre comunidades, famílias e indivíduos são vitais para o desenvolvimento de um quadro completo da EAP no contexto de seu governo local. Ele explica como os dados qualitativos sobre "experiências vividas" são úteis e necessários para definir a EAP, que pode ser aperfeiçoada de forma iterativa e usada para entender como os dados quantitativos se relacionam com o que está acontecendo localmente. </a:t>
            </a:r>
          </a:p>
          <a:p>
            <a:pPr>
              <a:lnSpc>
                <a:spcPct val="120000"/>
              </a:lnSpc>
            </a:pPr>
            <a:r>
              <a:rPr lang="pt-BR" sz="1200" b="0" dirty="0">
                <a:solidFill>
                  <a:schemeClr val="bg1"/>
                </a:solidFill>
                <a:latin typeface="Arial"/>
                <a:cs typeface="Arial"/>
              </a:rPr>
              <a:t>A ferramenta deste módulo permite que você identifique e documente as experiências vividas de EAP que a equipe da cidade e outras partes interessadas mais conhecem nas comunidades locais. Ela sugere como essas histórias representam dados qualitativos para os indicadores obrigatórios e não obrigatórios do EAPP.</a:t>
            </a:r>
            <a:endParaRPr lang="en-GB" sz="1200" b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38F64-27E5-D847-59E9-F8993B85D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t>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B1EBB0-0C8F-86D6-7504-082749691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0" dirty="0"/>
              <a:t>Visão geral do módulo 2</a:t>
            </a:r>
            <a:br>
              <a:rPr lang="en-GB" dirty="0"/>
            </a:br>
            <a:r>
              <a:rPr lang="en-GB" dirty="0"/>
              <a:t>Histórias como dados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A19DA3-8527-36E5-87B2-DB0356CA95C8}"/>
              </a:ext>
            </a:extLst>
          </p:cNvPr>
          <p:cNvSpPr>
            <a:spLocks noGrp="1"/>
          </p:cNvSpPr>
          <p:nvPr>
            <p:ph idx="15"/>
          </p:nvPr>
        </p:nvSpPr>
        <p:spPr>
          <a:prstGeom prst="roundRect">
            <a:avLst>
              <a:gd name="adj" fmla="val 2162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GB" sz="1200" dirty="0" err="1">
                <a:solidFill>
                  <a:srgbClr val="008CBE"/>
                </a:solidFill>
              </a:rPr>
              <a:t>Objetivos</a:t>
            </a:r>
            <a:r>
              <a:rPr lang="en-GB" sz="1200" dirty="0">
                <a:solidFill>
                  <a:srgbClr val="008CBE"/>
                </a:solidFill>
              </a:rPr>
              <a:t> do </a:t>
            </a:r>
            <a:r>
              <a:rPr lang="en-GB" sz="1200" dirty="0" err="1">
                <a:solidFill>
                  <a:srgbClr val="008CBE"/>
                </a:solidFill>
              </a:rPr>
              <a:t>módulo</a:t>
            </a:r>
            <a:endParaRPr lang="en-GB" sz="1200" dirty="0">
              <a:solidFill>
                <a:srgbClr val="008CB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0" dirty="0" err="1">
                <a:solidFill>
                  <a:srgbClr val="008CBE"/>
                </a:solidFill>
              </a:rPr>
              <a:t>Faça</a:t>
            </a:r>
            <a:r>
              <a:rPr lang="en-GB" sz="1200" b="0" dirty="0">
                <a:solidFill>
                  <a:srgbClr val="008CBE"/>
                </a:solidFill>
              </a:rPr>
              <a:t> um brainstorming </a:t>
            </a:r>
            <a:r>
              <a:rPr lang="en-GB" sz="1200" b="0" dirty="0" err="1">
                <a:solidFill>
                  <a:srgbClr val="008CBE"/>
                </a:solidFill>
              </a:rPr>
              <a:t>sobre</a:t>
            </a:r>
            <a:r>
              <a:rPr lang="en-GB" sz="1200" b="0" dirty="0">
                <a:solidFill>
                  <a:srgbClr val="008CBE"/>
                </a:solidFill>
              </a:rPr>
              <a:t> </a:t>
            </a:r>
            <a:r>
              <a:rPr lang="en-GB" sz="1200" b="0" dirty="0" err="1">
                <a:solidFill>
                  <a:srgbClr val="008CBE"/>
                </a:solidFill>
              </a:rPr>
              <a:t>quais</a:t>
            </a:r>
            <a:r>
              <a:rPr lang="en-GB" sz="1200" b="0" dirty="0">
                <a:solidFill>
                  <a:srgbClr val="008CBE"/>
                </a:solidFill>
              </a:rPr>
              <a:t> </a:t>
            </a:r>
            <a:r>
              <a:rPr lang="en-GB" sz="1200" b="0" dirty="0" err="1">
                <a:solidFill>
                  <a:srgbClr val="008CBE"/>
                </a:solidFill>
              </a:rPr>
              <a:t>histórias</a:t>
            </a:r>
            <a:r>
              <a:rPr lang="en-GB" sz="1200" b="0" dirty="0">
                <a:solidFill>
                  <a:srgbClr val="008CBE"/>
                </a:solidFill>
              </a:rPr>
              <a:t> </a:t>
            </a:r>
            <a:r>
              <a:rPr lang="en-GB" sz="1200" b="0" dirty="0" err="1">
                <a:solidFill>
                  <a:srgbClr val="008CBE"/>
                </a:solidFill>
              </a:rPr>
              <a:t>comunitárias</a:t>
            </a:r>
            <a:r>
              <a:rPr lang="en-GB" sz="1200" b="0" dirty="0">
                <a:solidFill>
                  <a:srgbClr val="008CBE"/>
                </a:solidFill>
              </a:rPr>
              <a:t> de "</a:t>
            </a:r>
            <a:r>
              <a:rPr lang="en-GB" sz="1200" b="0" dirty="0" err="1">
                <a:solidFill>
                  <a:srgbClr val="008CBE"/>
                </a:solidFill>
              </a:rPr>
              <a:t>experiências</a:t>
            </a:r>
            <a:r>
              <a:rPr lang="en-GB" sz="1200" b="0" dirty="0">
                <a:solidFill>
                  <a:srgbClr val="008CBE"/>
                </a:solidFill>
              </a:rPr>
              <a:t> </a:t>
            </a:r>
            <a:r>
              <a:rPr lang="en-GB" sz="1200" b="0" dirty="0" err="1">
                <a:solidFill>
                  <a:srgbClr val="008CBE"/>
                </a:solidFill>
              </a:rPr>
              <a:t>vividas</a:t>
            </a:r>
            <a:r>
              <a:rPr lang="en-GB" sz="1200" b="0" dirty="0">
                <a:solidFill>
                  <a:srgbClr val="008CBE"/>
                </a:solidFill>
              </a:rPr>
              <a:t>" </a:t>
            </a:r>
            <a:r>
              <a:rPr lang="en-GB" sz="1200" b="0" dirty="0" err="1">
                <a:solidFill>
                  <a:srgbClr val="008CBE"/>
                </a:solidFill>
              </a:rPr>
              <a:t>fornecem</a:t>
            </a:r>
            <a:r>
              <a:rPr lang="en-GB" sz="1200" b="0" dirty="0">
                <a:solidFill>
                  <a:srgbClr val="008CBE"/>
                </a:solidFill>
              </a:rPr>
              <a:t> </a:t>
            </a:r>
            <a:r>
              <a:rPr lang="en-GB" sz="1200" b="0" dirty="0" err="1">
                <a:solidFill>
                  <a:srgbClr val="008CBE"/>
                </a:solidFill>
              </a:rPr>
              <a:t>pontos</a:t>
            </a:r>
            <a:r>
              <a:rPr lang="en-GB" sz="1200" b="0" dirty="0">
                <a:solidFill>
                  <a:srgbClr val="008CBE"/>
                </a:solidFill>
              </a:rPr>
              <a:t> de </a:t>
            </a:r>
            <a:r>
              <a:rPr lang="en-GB" sz="1200" b="0" dirty="0" err="1">
                <a:solidFill>
                  <a:srgbClr val="008CBE"/>
                </a:solidFill>
              </a:rPr>
              <a:t>partida</a:t>
            </a:r>
            <a:r>
              <a:rPr lang="en-GB" sz="1200" b="0" dirty="0">
                <a:solidFill>
                  <a:srgbClr val="008CBE"/>
                </a:solidFill>
              </a:rPr>
              <a:t> para </a:t>
            </a:r>
            <a:r>
              <a:rPr lang="en-GB" sz="1200" b="0" dirty="0" err="1">
                <a:solidFill>
                  <a:srgbClr val="008CBE"/>
                </a:solidFill>
              </a:rPr>
              <a:t>entender</a:t>
            </a:r>
            <a:r>
              <a:rPr lang="en-GB" sz="1200" b="0" dirty="0">
                <a:solidFill>
                  <a:srgbClr val="008CBE"/>
                </a:solidFill>
              </a:rPr>
              <a:t> o EAP </a:t>
            </a:r>
            <a:r>
              <a:rPr lang="en-GB" sz="1200" b="0" dirty="0" err="1">
                <a:solidFill>
                  <a:srgbClr val="008CBE"/>
                </a:solidFill>
              </a:rPr>
              <a:t>em</a:t>
            </a:r>
            <a:r>
              <a:rPr lang="en-GB" sz="1200" b="0" dirty="0">
                <a:solidFill>
                  <a:srgbClr val="008CBE"/>
                </a:solidFill>
              </a:rPr>
              <a:t> </a:t>
            </a:r>
            <a:r>
              <a:rPr lang="en-GB" sz="1200" b="0" dirty="0" err="1">
                <a:solidFill>
                  <a:srgbClr val="008CBE"/>
                </a:solidFill>
              </a:rPr>
              <a:t>sua</a:t>
            </a:r>
            <a:r>
              <a:rPr lang="en-GB" sz="1200" b="0" dirty="0">
                <a:solidFill>
                  <a:srgbClr val="008CBE"/>
                </a:solidFill>
              </a:rPr>
              <a:t> </a:t>
            </a:r>
            <a:r>
              <a:rPr lang="en-GB" sz="1200" b="0" dirty="0" err="1">
                <a:solidFill>
                  <a:srgbClr val="008CBE"/>
                </a:solidFill>
              </a:rPr>
              <a:t>área</a:t>
            </a:r>
            <a:r>
              <a:rPr lang="en-GB" sz="1200" b="0" dirty="0">
                <a:solidFill>
                  <a:srgbClr val="008CBE"/>
                </a:solidFill>
              </a:rPr>
              <a:t> de </a:t>
            </a:r>
            <a:r>
              <a:rPr lang="en-GB" sz="1200" b="0" dirty="0" err="1">
                <a:solidFill>
                  <a:srgbClr val="008CBE"/>
                </a:solidFill>
              </a:rPr>
              <a:t>governo</a:t>
            </a:r>
            <a:r>
              <a:rPr lang="en-GB" sz="1200" b="0" dirty="0">
                <a:solidFill>
                  <a:srgbClr val="008CBE"/>
                </a:solidFill>
              </a:rPr>
              <a:t> local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0" dirty="0">
                <a:solidFill>
                  <a:srgbClr val="008CBE"/>
                </a:solidFill>
              </a:rPr>
              <a:t>Observe </a:t>
            </a:r>
            <a:r>
              <a:rPr lang="en-GB" sz="1200" b="0" dirty="0" err="1">
                <a:solidFill>
                  <a:srgbClr val="008CBE"/>
                </a:solidFill>
              </a:rPr>
              <a:t>onde</a:t>
            </a:r>
            <a:r>
              <a:rPr lang="en-GB" sz="1200" b="0" dirty="0">
                <a:solidFill>
                  <a:srgbClr val="008CBE"/>
                </a:solidFill>
              </a:rPr>
              <a:t> as </a:t>
            </a:r>
            <a:r>
              <a:rPr lang="en-GB" sz="1200" b="0" dirty="0" err="1">
                <a:solidFill>
                  <a:srgbClr val="008CBE"/>
                </a:solidFill>
              </a:rPr>
              <a:t>histórias</a:t>
            </a:r>
            <a:r>
              <a:rPr lang="en-GB" sz="1200" b="0" dirty="0">
                <a:solidFill>
                  <a:srgbClr val="008CBE"/>
                </a:solidFill>
              </a:rPr>
              <a:t> </a:t>
            </a:r>
            <a:r>
              <a:rPr lang="en-GB" sz="1200" b="0" dirty="0" err="1">
                <a:solidFill>
                  <a:srgbClr val="008CBE"/>
                </a:solidFill>
              </a:rPr>
              <a:t>indicam</a:t>
            </a:r>
            <a:r>
              <a:rPr lang="en-GB" sz="1200" b="0" dirty="0">
                <a:solidFill>
                  <a:srgbClr val="008CBE"/>
                </a:solidFill>
              </a:rPr>
              <a:t> </a:t>
            </a:r>
            <a:r>
              <a:rPr lang="en-GB" sz="1200" b="0" dirty="0" err="1">
                <a:solidFill>
                  <a:srgbClr val="008CBE"/>
                </a:solidFill>
              </a:rPr>
              <a:t>contextos</a:t>
            </a:r>
            <a:r>
              <a:rPr lang="en-GB" sz="1200" b="0" dirty="0">
                <a:solidFill>
                  <a:srgbClr val="008CBE"/>
                </a:solidFill>
              </a:rPr>
              <a:t> </a:t>
            </a:r>
            <a:r>
              <a:rPr lang="en-GB" sz="1200" b="0" dirty="0" err="1">
                <a:solidFill>
                  <a:srgbClr val="008CBE"/>
                </a:solidFill>
              </a:rPr>
              <a:t>ou</a:t>
            </a:r>
            <a:r>
              <a:rPr lang="en-GB" sz="1200" b="0" dirty="0">
                <a:solidFill>
                  <a:srgbClr val="008CBE"/>
                </a:solidFill>
              </a:rPr>
              <a:t> </a:t>
            </a:r>
            <a:r>
              <a:rPr lang="en-GB" sz="1200" b="0" dirty="0" err="1">
                <a:solidFill>
                  <a:srgbClr val="008CBE"/>
                </a:solidFill>
              </a:rPr>
              <a:t>soluções</a:t>
            </a:r>
            <a:r>
              <a:rPr lang="en-GB" sz="1200" b="0" dirty="0">
                <a:solidFill>
                  <a:srgbClr val="008CBE"/>
                </a:solidFill>
              </a:rPr>
              <a:t> </a:t>
            </a:r>
            <a:r>
              <a:rPr lang="en-GB" sz="1200" b="0" dirty="0" err="1">
                <a:solidFill>
                  <a:srgbClr val="008CBE"/>
                </a:solidFill>
              </a:rPr>
              <a:t>importantes</a:t>
            </a:r>
            <a:r>
              <a:rPr lang="en-GB" sz="1200" b="0" dirty="0">
                <a:solidFill>
                  <a:srgbClr val="008CBE"/>
                </a:solidFill>
              </a:rPr>
              <a:t> a </a:t>
            </a:r>
            <a:r>
              <a:rPr lang="en-GB" sz="1200" b="0" dirty="0" err="1">
                <a:solidFill>
                  <a:srgbClr val="008CBE"/>
                </a:solidFill>
              </a:rPr>
              <a:t>serem</a:t>
            </a:r>
            <a:r>
              <a:rPr lang="en-GB" sz="1200" b="0" dirty="0">
                <a:solidFill>
                  <a:srgbClr val="008CBE"/>
                </a:solidFill>
              </a:rPr>
              <a:t> </a:t>
            </a:r>
            <a:r>
              <a:rPr lang="en-GB" sz="1200" b="0" dirty="0" err="1">
                <a:solidFill>
                  <a:srgbClr val="008CBE"/>
                </a:solidFill>
              </a:rPr>
              <a:t>abordados</a:t>
            </a:r>
            <a:r>
              <a:rPr lang="en-GB" sz="1200" b="0" dirty="0">
                <a:solidFill>
                  <a:srgbClr val="008CBE"/>
                </a:solidFill>
              </a:rPr>
              <a:t> </a:t>
            </a:r>
            <a:r>
              <a:rPr lang="en-GB" sz="1200" b="0" dirty="0" err="1">
                <a:solidFill>
                  <a:srgbClr val="008CBE"/>
                </a:solidFill>
              </a:rPr>
              <a:t>nas</a:t>
            </a:r>
            <a:r>
              <a:rPr lang="en-GB" sz="1200" b="0" dirty="0">
                <a:solidFill>
                  <a:srgbClr val="008CBE"/>
                </a:solidFill>
              </a:rPr>
              <a:t> </a:t>
            </a:r>
            <a:r>
              <a:rPr lang="en-GB" sz="1200" b="0" dirty="0" err="1">
                <a:solidFill>
                  <a:srgbClr val="008CBE"/>
                </a:solidFill>
              </a:rPr>
              <a:t>intervenções</a:t>
            </a:r>
            <a:r>
              <a:rPr lang="en-GB" sz="1200" b="0" dirty="0">
                <a:solidFill>
                  <a:srgbClr val="008CBE"/>
                </a:solidFill>
              </a:rPr>
              <a:t> de EAP</a:t>
            </a:r>
          </a:p>
        </p:txBody>
      </p:sp>
      <p:sp>
        <p:nvSpPr>
          <p:cNvPr id="12" name="Oval 11">
            <a:hlinkClick r:id="rId3" action="ppaction://hlinksldjump"/>
            <a:extLst>
              <a:ext uri="{FF2B5EF4-FFF2-40B4-BE49-F238E27FC236}">
                <a16:creationId xmlns:a16="http://schemas.microsoft.com/office/drawing/2014/main" id="{A166C0C3-413E-4382-84DF-A189A193CDD4}"/>
              </a:ext>
            </a:extLst>
          </p:cNvPr>
          <p:cNvSpPr/>
          <p:nvPr/>
        </p:nvSpPr>
        <p:spPr>
          <a:xfrm>
            <a:off x="9384310" y="1981827"/>
            <a:ext cx="128979" cy="12897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6A9C96-117A-467C-8057-5E147CF0367C}"/>
              </a:ext>
            </a:extLst>
          </p:cNvPr>
          <p:cNvGrpSpPr/>
          <p:nvPr/>
        </p:nvGrpSpPr>
        <p:grpSpPr>
          <a:xfrm>
            <a:off x="9597323" y="1906121"/>
            <a:ext cx="146522" cy="280390"/>
            <a:chOff x="5545138" y="625475"/>
            <a:chExt cx="1489075" cy="2849563"/>
          </a:xfrm>
        </p:grpSpPr>
        <p:sp>
          <p:nvSpPr>
            <p:cNvPr id="14" name="Freeform 117">
              <a:extLst>
                <a:ext uri="{FF2B5EF4-FFF2-40B4-BE49-F238E27FC236}">
                  <a16:creationId xmlns:a16="http://schemas.microsoft.com/office/drawing/2014/main" id="{C2DF611E-842E-49D8-95C5-DDB1D95A0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625475"/>
              <a:ext cx="1243013" cy="1697038"/>
            </a:xfrm>
            <a:custGeom>
              <a:avLst/>
              <a:gdLst>
                <a:gd name="T0" fmla="*/ 2278 w 4249"/>
                <a:gd name="T1" fmla="*/ 5744 h 5744"/>
                <a:gd name="T2" fmla="*/ 0 w 4249"/>
                <a:gd name="T3" fmla="*/ 5744 h 5744"/>
                <a:gd name="T4" fmla="*/ 4249 w 4249"/>
                <a:gd name="T5" fmla="*/ 0 h 5744"/>
                <a:gd name="T6" fmla="*/ 2603 w 4249"/>
                <a:gd name="T7" fmla="*/ 4796 h 5744"/>
                <a:gd name="T8" fmla="*/ 2278 w 4249"/>
                <a:gd name="T9" fmla="*/ 5744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2278" y="5744"/>
                  </a:moveTo>
                  <a:lnTo>
                    <a:pt x="0" y="5744"/>
                  </a:lnTo>
                  <a:lnTo>
                    <a:pt x="4249" y="0"/>
                  </a:lnTo>
                  <a:lnTo>
                    <a:pt x="2603" y="4796"/>
                  </a:lnTo>
                  <a:lnTo>
                    <a:pt x="2278" y="5744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20">
              <a:extLst>
                <a:ext uri="{FF2B5EF4-FFF2-40B4-BE49-F238E27FC236}">
                  <a16:creationId xmlns:a16="http://schemas.microsoft.com/office/drawing/2014/main" id="{DB1381A4-AC5D-4D20-8873-2453841AB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1779588"/>
              <a:ext cx="1243013" cy="1695450"/>
            </a:xfrm>
            <a:custGeom>
              <a:avLst/>
              <a:gdLst>
                <a:gd name="T0" fmla="*/ 1972 w 4249"/>
                <a:gd name="T1" fmla="*/ 0 h 5744"/>
                <a:gd name="T2" fmla="*/ 4249 w 4249"/>
                <a:gd name="T3" fmla="*/ 0 h 5744"/>
                <a:gd name="T4" fmla="*/ 0 w 4249"/>
                <a:gd name="T5" fmla="*/ 5744 h 5744"/>
                <a:gd name="T6" fmla="*/ 1646 w 4249"/>
                <a:gd name="T7" fmla="*/ 948 h 5744"/>
                <a:gd name="T8" fmla="*/ 1972 w 4249"/>
                <a:gd name="T9" fmla="*/ 0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1972" y="0"/>
                  </a:moveTo>
                  <a:lnTo>
                    <a:pt x="4249" y="0"/>
                  </a:lnTo>
                  <a:lnTo>
                    <a:pt x="0" y="5744"/>
                  </a:lnTo>
                  <a:lnTo>
                    <a:pt x="1646" y="948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8084709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5B9A53-1485-DB50-EBFC-F595244A0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GB" sz="1200" b="0" dirty="0" err="1">
                <a:solidFill>
                  <a:schemeClr val="tx1"/>
                </a:solidFill>
              </a:rPr>
              <a:t>Compreender</a:t>
            </a:r>
            <a:r>
              <a:rPr lang="en-GB" sz="1200" b="0" dirty="0">
                <a:solidFill>
                  <a:schemeClr val="tx1"/>
                </a:solidFill>
              </a:rPr>
              <a:t> as </a:t>
            </a:r>
            <a:r>
              <a:rPr lang="en-GB" sz="1200" b="0" dirty="0" err="1">
                <a:solidFill>
                  <a:schemeClr val="tx1"/>
                </a:solidFill>
              </a:rPr>
              <a:t>dimensões</a:t>
            </a:r>
            <a:r>
              <a:rPr lang="en-GB" sz="1200" b="0" dirty="0">
                <a:solidFill>
                  <a:schemeClr val="tx1"/>
                </a:solidFill>
              </a:rPr>
              <a:t> do </a:t>
            </a:r>
            <a:r>
              <a:rPr lang="en-GB" sz="1200" b="0" dirty="0" err="1">
                <a:solidFill>
                  <a:schemeClr val="tx1"/>
                </a:solidFill>
              </a:rPr>
              <a:t>poder</a:t>
            </a:r>
            <a:r>
              <a:rPr lang="en-GB" sz="1200" b="0" dirty="0">
                <a:solidFill>
                  <a:schemeClr val="tx1"/>
                </a:solidFill>
              </a:rPr>
              <a:t> que </a:t>
            </a:r>
            <a:r>
              <a:rPr lang="en-GB" sz="1200" b="0" dirty="0" err="1">
                <a:solidFill>
                  <a:schemeClr val="tx1"/>
                </a:solidFill>
              </a:rPr>
              <a:t>você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tem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em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seu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contexto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nacional</a:t>
            </a:r>
            <a:r>
              <a:rPr lang="en-GB" sz="1200" b="0" dirty="0">
                <a:solidFill>
                  <a:schemeClr val="tx1"/>
                </a:solidFill>
              </a:rPr>
              <a:t> e local é </a:t>
            </a:r>
            <a:r>
              <a:rPr lang="en-GB" sz="1200" b="0" dirty="0" err="1">
                <a:solidFill>
                  <a:schemeClr val="tx1"/>
                </a:solidFill>
              </a:rPr>
              <a:t>importante</a:t>
            </a:r>
            <a:r>
              <a:rPr lang="en-GB" sz="1200" b="0" dirty="0">
                <a:solidFill>
                  <a:schemeClr val="tx1"/>
                </a:solidFill>
              </a:rPr>
              <a:t> para </a:t>
            </a:r>
            <a:r>
              <a:rPr lang="en-GB" sz="1200" b="0" dirty="0" err="1">
                <a:solidFill>
                  <a:schemeClr val="tx1"/>
                </a:solidFill>
              </a:rPr>
              <a:t>identificar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abordagens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apropriadas</a:t>
            </a:r>
            <a:r>
              <a:rPr lang="en-GB" sz="1200" b="0" dirty="0">
                <a:solidFill>
                  <a:schemeClr val="tx1"/>
                </a:solidFill>
              </a:rPr>
              <a:t> para lidar com o EAP: o </a:t>
            </a:r>
            <a:r>
              <a:rPr lang="en-GB" sz="1200" b="0" dirty="0" err="1">
                <a:solidFill>
                  <a:schemeClr val="tx1"/>
                </a:solidFill>
              </a:rPr>
              <a:t>poder</a:t>
            </a:r>
            <a:r>
              <a:rPr lang="en-GB" sz="1200" b="0" dirty="0">
                <a:solidFill>
                  <a:schemeClr val="tx1"/>
                </a:solidFill>
              </a:rPr>
              <a:t> de </a:t>
            </a:r>
            <a:r>
              <a:rPr lang="en-GB" sz="1200" b="0" dirty="0" err="1">
                <a:solidFill>
                  <a:schemeClr val="tx1"/>
                </a:solidFill>
              </a:rPr>
              <a:t>definir</a:t>
            </a:r>
            <a:r>
              <a:rPr lang="en-GB" sz="1200" b="0" dirty="0">
                <a:solidFill>
                  <a:schemeClr val="tx1"/>
                </a:solidFill>
              </a:rPr>
              <a:t> a </a:t>
            </a:r>
            <a:r>
              <a:rPr lang="en-GB" sz="1200" b="0" dirty="0" err="1">
                <a:solidFill>
                  <a:schemeClr val="tx1"/>
                </a:solidFill>
              </a:rPr>
              <a:t>visão</a:t>
            </a:r>
            <a:r>
              <a:rPr lang="en-GB" sz="1200" b="0" dirty="0">
                <a:solidFill>
                  <a:schemeClr val="tx1"/>
                </a:solidFill>
              </a:rPr>
              <a:t> e a </a:t>
            </a:r>
            <a:r>
              <a:rPr lang="en-GB" sz="1200" b="0" dirty="0" err="1">
                <a:solidFill>
                  <a:schemeClr val="tx1"/>
                </a:solidFill>
              </a:rPr>
              <a:t>política</a:t>
            </a:r>
            <a:r>
              <a:rPr lang="en-GB" sz="1200" b="0" dirty="0">
                <a:solidFill>
                  <a:schemeClr val="tx1"/>
                </a:solidFill>
              </a:rPr>
              <a:t>, o </a:t>
            </a:r>
            <a:r>
              <a:rPr lang="en-GB" sz="1200" b="0" dirty="0" err="1">
                <a:solidFill>
                  <a:schemeClr val="tx1"/>
                </a:solidFill>
              </a:rPr>
              <a:t>poder</a:t>
            </a:r>
            <a:r>
              <a:rPr lang="en-GB" sz="1200" b="0" dirty="0">
                <a:solidFill>
                  <a:schemeClr val="tx1"/>
                </a:solidFill>
              </a:rPr>
              <a:t> de </a:t>
            </a:r>
            <a:r>
              <a:rPr lang="en-GB" sz="1200" b="0" dirty="0" err="1">
                <a:solidFill>
                  <a:schemeClr val="tx1"/>
                </a:solidFill>
              </a:rPr>
              <a:t>possuir</a:t>
            </a:r>
            <a:r>
              <a:rPr lang="en-GB" sz="1200" b="0" dirty="0">
                <a:solidFill>
                  <a:schemeClr val="tx1"/>
                </a:solidFill>
              </a:rPr>
              <a:t>/</a:t>
            </a:r>
            <a:r>
              <a:rPr lang="en-GB" sz="1200" b="0" dirty="0" err="1">
                <a:solidFill>
                  <a:schemeClr val="tx1"/>
                </a:solidFill>
              </a:rPr>
              <a:t>operar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ativos</a:t>
            </a:r>
            <a:r>
              <a:rPr lang="en-GB" sz="1200" b="0" dirty="0">
                <a:solidFill>
                  <a:schemeClr val="tx1"/>
                </a:solidFill>
              </a:rPr>
              <a:t>, o </a:t>
            </a:r>
            <a:r>
              <a:rPr lang="en-GB" sz="1200" b="0" dirty="0" err="1">
                <a:solidFill>
                  <a:schemeClr val="tx1"/>
                </a:solidFill>
              </a:rPr>
              <a:t>poder</a:t>
            </a:r>
            <a:r>
              <a:rPr lang="en-GB" sz="1200" b="0" dirty="0">
                <a:solidFill>
                  <a:schemeClr val="tx1"/>
                </a:solidFill>
              </a:rPr>
              <a:t> de </a:t>
            </a:r>
            <a:r>
              <a:rPr lang="en-GB" sz="1200" b="0" dirty="0" err="1">
                <a:solidFill>
                  <a:schemeClr val="tx1"/>
                </a:solidFill>
              </a:rPr>
              <a:t>definir</a:t>
            </a:r>
            <a:r>
              <a:rPr lang="en-GB" sz="1200" b="0" dirty="0">
                <a:solidFill>
                  <a:schemeClr val="tx1"/>
                </a:solidFill>
              </a:rPr>
              <a:t> a </a:t>
            </a:r>
            <a:r>
              <a:rPr lang="en-GB" sz="1200" b="0" dirty="0" err="1">
                <a:solidFill>
                  <a:schemeClr val="tx1"/>
                </a:solidFill>
              </a:rPr>
              <a:t>regulamentação</a:t>
            </a:r>
            <a:r>
              <a:rPr lang="en-GB" sz="1200" b="0" dirty="0">
                <a:solidFill>
                  <a:schemeClr val="tx1"/>
                </a:solidFill>
              </a:rPr>
              <a:t>, o </a:t>
            </a:r>
            <a:r>
              <a:rPr lang="en-GB" sz="1200" b="0" dirty="0" err="1">
                <a:solidFill>
                  <a:schemeClr val="tx1"/>
                </a:solidFill>
              </a:rPr>
              <a:t>poder</a:t>
            </a:r>
            <a:r>
              <a:rPr lang="en-GB" sz="1200" b="0" dirty="0">
                <a:solidFill>
                  <a:schemeClr val="tx1"/>
                </a:solidFill>
              </a:rPr>
              <a:t> de </a:t>
            </a:r>
            <a:r>
              <a:rPr lang="en-GB" sz="1200" b="0" dirty="0" err="1">
                <a:solidFill>
                  <a:schemeClr val="tx1"/>
                </a:solidFill>
              </a:rPr>
              <a:t>aplicar</a:t>
            </a:r>
            <a:r>
              <a:rPr lang="en-GB" sz="1200" b="0" dirty="0">
                <a:solidFill>
                  <a:schemeClr val="tx1"/>
                </a:solidFill>
              </a:rPr>
              <a:t> a </a:t>
            </a:r>
            <a:r>
              <a:rPr lang="en-GB" sz="1200" b="0" dirty="0" err="1">
                <a:solidFill>
                  <a:schemeClr val="tx1"/>
                </a:solidFill>
              </a:rPr>
              <a:t>regulamentação</a:t>
            </a:r>
            <a:r>
              <a:rPr lang="en-GB" sz="1200" b="0" dirty="0">
                <a:solidFill>
                  <a:schemeClr val="tx1"/>
                </a:solidFill>
              </a:rPr>
              <a:t> e o </a:t>
            </a:r>
            <a:r>
              <a:rPr lang="en-GB" sz="1200" b="0" dirty="0" err="1">
                <a:solidFill>
                  <a:schemeClr val="tx1"/>
                </a:solidFill>
              </a:rPr>
              <a:t>poder</a:t>
            </a:r>
            <a:r>
              <a:rPr lang="en-GB" sz="1200" b="0" dirty="0">
                <a:solidFill>
                  <a:schemeClr val="tx1"/>
                </a:solidFill>
              </a:rPr>
              <a:t> de </a:t>
            </a:r>
            <a:r>
              <a:rPr lang="en-GB" sz="1200" b="0" dirty="0" err="1">
                <a:solidFill>
                  <a:schemeClr val="tx1"/>
                </a:solidFill>
              </a:rPr>
              <a:t>controlar</a:t>
            </a:r>
            <a:r>
              <a:rPr lang="en-GB" sz="1200" b="0" dirty="0">
                <a:solidFill>
                  <a:schemeClr val="tx1"/>
                </a:solidFill>
              </a:rPr>
              <a:t> os </a:t>
            </a:r>
            <a:r>
              <a:rPr lang="en-GB" sz="1200" b="0" dirty="0" err="1">
                <a:solidFill>
                  <a:schemeClr val="tx1"/>
                </a:solidFill>
              </a:rPr>
              <a:t>gastos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orçamentários</a:t>
            </a:r>
            <a:r>
              <a:rPr lang="en-GB" sz="1200" b="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GB" sz="1200" b="0" dirty="0">
                <a:solidFill>
                  <a:schemeClr val="tx1"/>
                </a:solidFill>
              </a:rPr>
              <a:t>Essa ferramenta </a:t>
            </a:r>
            <a:r>
              <a:rPr lang="en-GB" sz="1200" b="0" dirty="0" err="1">
                <a:solidFill>
                  <a:schemeClr val="tx1"/>
                </a:solidFill>
              </a:rPr>
              <a:t>permitirá</a:t>
            </a:r>
            <a:r>
              <a:rPr lang="en-GB" sz="1200" b="0" dirty="0">
                <a:solidFill>
                  <a:schemeClr val="tx1"/>
                </a:solidFill>
              </a:rPr>
              <a:t> que </a:t>
            </a:r>
            <a:r>
              <a:rPr lang="en-GB" sz="1200" b="0" dirty="0" err="1">
                <a:solidFill>
                  <a:schemeClr val="tx1"/>
                </a:solidFill>
              </a:rPr>
              <a:t>você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mapeie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seus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poderes</a:t>
            </a:r>
            <a:r>
              <a:rPr lang="en-GB" sz="1200" b="0" dirty="0">
                <a:solidFill>
                  <a:schemeClr val="tx1"/>
                </a:solidFill>
              </a:rPr>
              <a:t>, </a:t>
            </a:r>
            <a:r>
              <a:rPr lang="en-GB" sz="1200" b="0" dirty="0" err="1">
                <a:solidFill>
                  <a:schemeClr val="tx1"/>
                </a:solidFill>
              </a:rPr>
              <a:t>desvendando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toda</a:t>
            </a:r>
            <a:r>
              <a:rPr lang="en-GB" sz="1200" b="0" dirty="0">
                <a:solidFill>
                  <a:schemeClr val="tx1"/>
                </a:solidFill>
              </a:rPr>
              <a:t> a </a:t>
            </a:r>
            <a:r>
              <a:rPr lang="en-GB" sz="1200" b="0" dirty="0" err="1">
                <a:solidFill>
                  <a:schemeClr val="tx1"/>
                </a:solidFill>
              </a:rPr>
              <a:t>complexidade</a:t>
            </a:r>
            <a:r>
              <a:rPr lang="en-GB" sz="1200" b="0" dirty="0">
                <a:solidFill>
                  <a:schemeClr val="tx1"/>
                </a:solidFill>
              </a:rPr>
              <a:t>: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0" dirty="0" err="1">
                <a:solidFill>
                  <a:prstClr val="black"/>
                </a:solidFill>
              </a:rPr>
              <a:t>Poderes</a:t>
            </a:r>
            <a:r>
              <a:rPr lang="en-GB" sz="1200" b="0" dirty="0">
                <a:solidFill>
                  <a:prstClr val="black"/>
                </a:solidFill>
              </a:rPr>
              <a:t> </a:t>
            </a:r>
            <a:r>
              <a:rPr lang="en-GB" sz="1200" dirty="0">
                <a:solidFill>
                  <a:prstClr val="black"/>
                </a:solidFill>
              </a:rPr>
              <a:t>de </a:t>
            </a:r>
            <a:r>
              <a:rPr lang="en-GB" sz="1200" dirty="0" err="1">
                <a:solidFill>
                  <a:prstClr val="black"/>
                </a:solidFill>
              </a:rPr>
              <a:t>convocação</a:t>
            </a:r>
            <a:r>
              <a:rPr lang="en-GB" sz="1200" dirty="0">
                <a:solidFill>
                  <a:prstClr val="black"/>
                </a:solidFill>
              </a:rPr>
              <a:t> </a:t>
            </a:r>
            <a:r>
              <a:rPr lang="en-GB" sz="1200" b="0" dirty="0">
                <a:solidFill>
                  <a:prstClr val="black"/>
                </a:solidFill>
              </a:rPr>
              <a:t>(</a:t>
            </a:r>
            <a:r>
              <a:rPr lang="en-GB" sz="1200" b="0" dirty="0" err="1">
                <a:solidFill>
                  <a:prstClr val="black"/>
                </a:solidFill>
              </a:rPr>
              <a:t>envolvimento</a:t>
            </a:r>
            <a:r>
              <a:rPr lang="en-GB" sz="1200" b="0" dirty="0">
                <a:solidFill>
                  <a:prstClr val="black"/>
                </a:solidFill>
              </a:rPr>
              <a:t> e </a:t>
            </a:r>
            <a:r>
              <a:rPr lang="en-GB" sz="1200" b="0" dirty="0" err="1">
                <a:solidFill>
                  <a:prstClr val="black"/>
                </a:solidFill>
              </a:rPr>
              <a:t>colaboração</a:t>
            </a:r>
            <a:r>
              <a:rPr lang="en-GB" sz="1200" b="0" dirty="0">
                <a:solidFill>
                  <a:prstClr val="black"/>
                </a:solidFill>
              </a:rPr>
              <a:t> das partes </a:t>
            </a:r>
            <a:r>
              <a:rPr lang="en-GB" sz="1200" b="0" dirty="0" err="1">
                <a:solidFill>
                  <a:prstClr val="black"/>
                </a:solidFill>
              </a:rPr>
              <a:t>interessadas</a:t>
            </a:r>
            <a:r>
              <a:rPr lang="en-GB" sz="1200" b="0" dirty="0">
                <a:solidFill>
                  <a:prstClr val="black"/>
                </a:solidFill>
              </a:rPr>
              <a:t>)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0" dirty="0" err="1">
                <a:solidFill>
                  <a:prstClr val="black"/>
                </a:solidFill>
              </a:rPr>
              <a:t>Poderes</a:t>
            </a:r>
            <a:r>
              <a:rPr lang="en-GB" sz="1200" b="0" dirty="0">
                <a:solidFill>
                  <a:prstClr val="black"/>
                </a:solidFill>
              </a:rPr>
              <a:t> </a:t>
            </a:r>
            <a:r>
              <a:rPr lang="en-GB" sz="1200" dirty="0">
                <a:solidFill>
                  <a:prstClr val="black"/>
                </a:solidFill>
              </a:rPr>
              <a:t>de advocacy </a:t>
            </a:r>
            <a:r>
              <a:rPr lang="en-GB" sz="1200" b="0" dirty="0">
                <a:solidFill>
                  <a:prstClr val="black"/>
                </a:solidFill>
              </a:rPr>
              <a:t>(com o </a:t>
            </a:r>
            <a:r>
              <a:rPr lang="en-GB" sz="1200" b="0" dirty="0" err="1">
                <a:solidFill>
                  <a:prstClr val="black"/>
                </a:solidFill>
              </a:rPr>
              <a:t>governo</a:t>
            </a:r>
            <a:r>
              <a:rPr lang="en-GB" sz="1200" b="0" dirty="0">
                <a:solidFill>
                  <a:prstClr val="black"/>
                </a:solidFill>
              </a:rPr>
              <a:t> </a:t>
            </a:r>
            <a:r>
              <a:rPr lang="en-GB" sz="1200" b="0" dirty="0" err="1">
                <a:solidFill>
                  <a:prstClr val="black"/>
                </a:solidFill>
              </a:rPr>
              <a:t>nacional</a:t>
            </a:r>
            <a:r>
              <a:rPr lang="en-GB" sz="1200" b="0" dirty="0">
                <a:solidFill>
                  <a:prstClr val="black"/>
                </a:solidFill>
              </a:rPr>
              <a:t> e outros </a:t>
            </a:r>
            <a:r>
              <a:rPr lang="en-GB" sz="1200" b="0" dirty="0" err="1">
                <a:solidFill>
                  <a:prstClr val="black"/>
                </a:solidFill>
              </a:rPr>
              <a:t>órgãos</a:t>
            </a:r>
            <a:r>
              <a:rPr lang="en-GB" sz="1200" b="0" dirty="0">
                <a:solidFill>
                  <a:prstClr val="black"/>
                </a:solidFill>
              </a:rPr>
              <a:t> </a:t>
            </a:r>
            <a:r>
              <a:rPr lang="en-GB" sz="1200" b="0" dirty="0" err="1">
                <a:solidFill>
                  <a:prstClr val="black"/>
                </a:solidFill>
              </a:rPr>
              <a:t>regionais</a:t>
            </a:r>
            <a:r>
              <a:rPr lang="en-GB" sz="1200" b="0" dirty="0">
                <a:solidFill>
                  <a:prstClr val="black"/>
                </a:solidFill>
              </a:rPr>
              <a:t>/</a:t>
            </a:r>
            <a:r>
              <a:rPr lang="en-GB" sz="1200" b="0" dirty="0" err="1">
                <a:solidFill>
                  <a:prstClr val="black"/>
                </a:solidFill>
              </a:rPr>
              <a:t>globais</a:t>
            </a:r>
            <a:r>
              <a:rPr lang="en-GB" sz="1200" b="0" dirty="0">
                <a:solidFill>
                  <a:prstClr val="black"/>
                </a:solidFill>
              </a:rPr>
              <a:t>)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0" dirty="0" err="1">
                <a:solidFill>
                  <a:prstClr val="black"/>
                </a:solidFill>
              </a:rPr>
              <a:t>Poderes</a:t>
            </a:r>
            <a:r>
              <a:rPr lang="en-GB" sz="1200" b="0" dirty="0">
                <a:solidFill>
                  <a:prstClr val="black"/>
                </a:solidFill>
              </a:rPr>
              <a:t> </a:t>
            </a:r>
            <a:r>
              <a:rPr lang="en-GB" sz="1200" dirty="0" err="1">
                <a:solidFill>
                  <a:prstClr val="black"/>
                </a:solidFill>
              </a:rPr>
              <a:t>diretos</a:t>
            </a:r>
            <a:r>
              <a:rPr lang="en-GB" sz="1200" dirty="0">
                <a:solidFill>
                  <a:prstClr val="black"/>
                </a:solidFill>
              </a:rPr>
              <a:t> </a:t>
            </a:r>
            <a:r>
              <a:rPr lang="en-GB" sz="1200" b="0" dirty="0">
                <a:solidFill>
                  <a:prstClr val="black"/>
                </a:solidFill>
              </a:rPr>
              <a:t>(</a:t>
            </a:r>
            <a:r>
              <a:rPr lang="en-GB" sz="1200" b="0" dirty="0" err="1">
                <a:solidFill>
                  <a:prstClr val="black"/>
                </a:solidFill>
              </a:rPr>
              <a:t>controle</a:t>
            </a:r>
            <a:r>
              <a:rPr lang="en-GB" sz="1200" b="0" dirty="0">
                <a:solidFill>
                  <a:prstClr val="black"/>
                </a:solidFill>
              </a:rPr>
              <a:t> do </a:t>
            </a:r>
            <a:r>
              <a:rPr lang="en-GB" sz="1200" b="0" dirty="0" err="1">
                <a:solidFill>
                  <a:prstClr val="black"/>
                </a:solidFill>
              </a:rPr>
              <a:t>governo</a:t>
            </a:r>
            <a:r>
              <a:rPr lang="en-GB" sz="1200" b="0" dirty="0">
                <a:solidFill>
                  <a:prstClr val="black"/>
                </a:solidFill>
              </a:rPr>
              <a:t> local)</a:t>
            </a:r>
            <a:endParaRPr lang="en-GB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18DD01-7517-9640-D709-1DBF20305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99B63C"/>
                </a:solidFill>
              </a:rPr>
              <a:t>Identificação de seus poderes</a:t>
            </a:r>
            <a:endParaRPr lang="en-GB" b="0" dirty="0">
              <a:solidFill>
                <a:srgbClr val="99B63C"/>
              </a:solidFill>
            </a:endParaRP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B71EB549-41B9-6286-B0BB-DE8DC238B82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GB" sz="1200" dirty="0">
                <a:solidFill>
                  <a:srgbClr val="99B63C"/>
                </a:solidFill>
              </a:rPr>
              <a:t>Quando usar essa ferramenta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Essa ferramenta é especialmente útil quando se tem uma compreensão básica de como é o EAP </a:t>
            </a:r>
            <a:r>
              <a:rPr lang="en-GB" sz="1200" b="0" dirty="0">
                <a:solidFill>
                  <a:prstClr val="black"/>
                </a:solidFill>
              </a:rPr>
              <a:t>em seu contexto (dos módulos 1 a 5).</a:t>
            </a:r>
          </a:p>
          <a:p>
            <a:r>
              <a:rPr lang="en-GB" sz="1200" dirty="0">
                <a:solidFill>
                  <a:srgbClr val="99B63C"/>
                </a:solidFill>
              </a:rPr>
              <a:t>Quem deve fazer parte da conversa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Equipe do governo local que tenha uma visão geral dos resultados dos módulos 1 a 5 e qualquer outra equipe da cidade que trabalhe </a:t>
            </a:r>
            <a:r>
              <a:rPr lang="en-GB" sz="1200" b="0" dirty="0">
                <a:solidFill>
                  <a:prstClr val="black"/>
                </a:solidFill>
              </a:rPr>
              <a:t>com o EAP.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rgbClr val="99B63C"/>
                </a:solidFill>
              </a:rPr>
              <a:t>Sugestão de configuração e logística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0" dirty="0">
                <a:solidFill>
                  <a:prstClr val="black"/>
                </a:solidFill>
              </a:rPr>
              <a:t>Imprima a grade de poderes como um pôster grande para identificar os poderes de sua cidade em cada dimensão.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GB" sz="1200" b="0" dirty="0">
                <a:solidFill>
                  <a:prstClr val="black"/>
                </a:solidFill>
              </a:rPr>
              <a:t>Você pode usar três cores diferentes de notas adesivas para marcar o grau de poderes para cada área de convocação, defesa ou poderes diretos.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95774D-52E6-C10F-4320-29417479FC6A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GB" dirty="0">
                <a:solidFill>
                  <a:srgbClr val="99B63C"/>
                </a:solidFill>
              </a:rPr>
              <a:t>Módulo 6 - Maximizando os poderes locais disponíveis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F0B17C-C73C-41AD-F729-2F56753B1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t>80</a:t>
            </a:fld>
            <a:endParaRPr lang="en-US"/>
          </a:p>
        </p:txBody>
      </p:sp>
      <p:sp>
        <p:nvSpPr>
          <p:cNvPr id="28" name="Oval 27">
            <a:hlinkClick r:id="rId3" action="ppaction://hlinksldjump"/>
            <a:extLst>
              <a:ext uri="{FF2B5EF4-FFF2-40B4-BE49-F238E27FC236}">
                <a16:creationId xmlns:a16="http://schemas.microsoft.com/office/drawing/2014/main" id="{87F86DDF-2BD9-485F-8E73-AEB9AD4A990F}"/>
              </a:ext>
            </a:extLst>
          </p:cNvPr>
          <p:cNvSpPr/>
          <p:nvPr/>
        </p:nvSpPr>
        <p:spPr>
          <a:xfrm>
            <a:off x="9384310" y="820816"/>
            <a:ext cx="128979" cy="12897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29" name="Oval 28">
            <a:hlinkClick r:id="rId4" action="ppaction://hlinksldjump"/>
            <a:extLst>
              <a:ext uri="{FF2B5EF4-FFF2-40B4-BE49-F238E27FC236}">
                <a16:creationId xmlns:a16="http://schemas.microsoft.com/office/drawing/2014/main" id="{2C0591EB-E527-4ACC-9823-CD6D08B175E1}"/>
              </a:ext>
            </a:extLst>
          </p:cNvPr>
          <p:cNvSpPr/>
          <p:nvPr/>
        </p:nvSpPr>
        <p:spPr>
          <a:xfrm>
            <a:off x="9384310" y="1983052"/>
            <a:ext cx="128979" cy="128979"/>
          </a:xfrm>
          <a:prstGeom prst="ellipse">
            <a:avLst/>
          </a:prstGeom>
          <a:solidFill>
            <a:srgbClr val="008C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0" name="Oval 29">
            <a:hlinkClick r:id="rId3" action="ppaction://hlinksldjump"/>
            <a:extLst>
              <a:ext uri="{FF2B5EF4-FFF2-40B4-BE49-F238E27FC236}">
                <a16:creationId xmlns:a16="http://schemas.microsoft.com/office/drawing/2014/main" id="{5AE1B66C-3C7F-4F3E-B903-A205842C4B49}"/>
              </a:ext>
            </a:extLst>
          </p:cNvPr>
          <p:cNvSpPr/>
          <p:nvPr/>
        </p:nvSpPr>
        <p:spPr>
          <a:xfrm>
            <a:off x="9384310" y="823197"/>
            <a:ext cx="128979" cy="12897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1" name="Oval 30">
            <a:hlinkClick r:id="rId5" action="ppaction://hlinksldjump"/>
            <a:extLst>
              <a:ext uri="{FF2B5EF4-FFF2-40B4-BE49-F238E27FC236}">
                <a16:creationId xmlns:a16="http://schemas.microsoft.com/office/drawing/2014/main" id="{B100E494-9AA9-4E1C-A5E2-D2FFA73A606E}"/>
              </a:ext>
            </a:extLst>
          </p:cNvPr>
          <p:cNvSpPr/>
          <p:nvPr/>
        </p:nvSpPr>
        <p:spPr>
          <a:xfrm>
            <a:off x="9384310" y="1402303"/>
            <a:ext cx="128979" cy="128979"/>
          </a:xfrm>
          <a:prstGeom prst="ellipse">
            <a:avLst/>
          </a:prstGeom>
          <a:solidFill>
            <a:srgbClr val="1C35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2" name="Oval 31">
            <a:hlinkClick r:id="rId6" action="ppaction://hlinksldjump"/>
            <a:extLst>
              <a:ext uri="{FF2B5EF4-FFF2-40B4-BE49-F238E27FC236}">
                <a16:creationId xmlns:a16="http://schemas.microsoft.com/office/drawing/2014/main" id="{6FCB8BEA-E420-4628-95F2-0FD5ED0A483E}"/>
              </a:ext>
            </a:extLst>
          </p:cNvPr>
          <p:cNvSpPr/>
          <p:nvPr/>
        </p:nvSpPr>
        <p:spPr>
          <a:xfrm>
            <a:off x="9384310" y="2563074"/>
            <a:ext cx="128979" cy="12897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3" name="Oval 32">
            <a:hlinkClick r:id="rId7" action="ppaction://hlinksldjump"/>
            <a:extLst>
              <a:ext uri="{FF2B5EF4-FFF2-40B4-BE49-F238E27FC236}">
                <a16:creationId xmlns:a16="http://schemas.microsoft.com/office/drawing/2014/main" id="{0503699D-2834-4D39-99A8-ED230F8F2F3F}"/>
              </a:ext>
            </a:extLst>
          </p:cNvPr>
          <p:cNvSpPr/>
          <p:nvPr/>
        </p:nvSpPr>
        <p:spPr>
          <a:xfrm>
            <a:off x="9384310" y="4302666"/>
            <a:ext cx="128979" cy="12897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hlinkClick r:id="rId8" action="ppaction://hlinksldjump"/>
            <a:extLst>
              <a:ext uri="{FF2B5EF4-FFF2-40B4-BE49-F238E27FC236}">
                <a16:creationId xmlns:a16="http://schemas.microsoft.com/office/drawing/2014/main" id="{2E3E317C-FC3E-4BCA-86D0-7044FB6DB88C}"/>
              </a:ext>
            </a:extLst>
          </p:cNvPr>
          <p:cNvSpPr/>
          <p:nvPr/>
        </p:nvSpPr>
        <p:spPr>
          <a:xfrm>
            <a:off x="9384310" y="3720774"/>
            <a:ext cx="128979" cy="128979"/>
          </a:xfrm>
          <a:prstGeom prst="ellipse">
            <a:avLst/>
          </a:prstGeom>
          <a:solidFill>
            <a:srgbClr val="6AB2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hlinkClick r:id="rId9" action="ppaction://hlinksldjump"/>
            <a:extLst>
              <a:ext uri="{FF2B5EF4-FFF2-40B4-BE49-F238E27FC236}">
                <a16:creationId xmlns:a16="http://schemas.microsoft.com/office/drawing/2014/main" id="{187101A9-489B-4C01-9168-4405FF63E0CB}"/>
              </a:ext>
            </a:extLst>
          </p:cNvPr>
          <p:cNvSpPr/>
          <p:nvPr/>
        </p:nvSpPr>
        <p:spPr>
          <a:xfrm>
            <a:off x="9384310" y="3144004"/>
            <a:ext cx="128979" cy="128979"/>
          </a:xfrm>
          <a:prstGeom prst="ellipse">
            <a:avLst/>
          </a:prstGeom>
          <a:solidFill>
            <a:srgbClr val="0388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hlinkClick r:id="rId10" action="ppaction://hlinksldjump"/>
            <a:extLst>
              <a:ext uri="{FF2B5EF4-FFF2-40B4-BE49-F238E27FC236}">
                <a16:creationId xmlns:a16="http://schemas.microsoft.com/office/drawing/2014/main" id="{00B09454-4CFF-4594-952F-2FE652E8A335}"/>
              </a:ext>
            </a:extLst>
          </p:cNvPr>
          <p:cNvSpPr/>
          <p:nvPr/>
        </p:nvSpPr>
        <p:spPr>
          <a:xfrm>
            <a:off x="9384310" y="4881778"/>
            <a:ext cx="128979" cy="128979"/>
          </a:xfrm>
          <a:prstGeom prst="ellipse">
            <a:avLst/>
          </a:prstGeom>
          <a:solidFill>
            <a:srgbClr val="F19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hlinkClick r:id="rId11" action="ppaction://hlinksldjump"/>
            <a:extLst>
              <a:ext uri="{FF2B5EF4-FFF2-40B4-BE49-F238E27FC236}">
                <a16:creationId xmlns:a16="http://schemas.microsoft.com/office/drawing/2014/main" id="{0EE3FD81-7378-4A63-B524-AD662814741D}"/>
              </a:ext>
            </a:extLst>
          </p:cNvPr>
          <p:cNvSpPr/>
          <p:nvPr/>
        </p:nvSpPr>
        <p:spPr>
          <a:xfrm>
            <a:off x="9384310" y="5463066"/>
            <a:ext cx="128979" cy="128979"/>
          </a:xfrm>
          <a:prstGeom prst="ellipse">
            <a:avLst/>
          </a:prstGeom>
          <a:solidFill>
            <a:srgbClr val="F8A9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AF742E3-CF4D-47BC-9C54-E731D9D8449A}"/>
              </a:ext>
            </a:extLst>
          </p:cNvPr>
          <p:cNvGrpSpPr/>
          <p:nvPr/>
        </p:nvGrpSpPr>
        <p:grpSpPr>
          <a:xfrm>
            <a:off x="9573110" y="4214701"/>
            <a:ext cx="146522" cy="280390"/>
            <a:chOff x="5545138" y="625475"/>
            <a:chExt cx="1489075" cy="2849563"/>
          </a:xfrm>
        </p:grpSpPr>
        <p:sp>
          <p:nvSpPr>
            <p:cNvPr id="39" name="Freeform 117">
              <a:extLst>
                <a:ext uri="{FF2B5EF4-FFF2-40B4-BE49-F238E27FC236}">
                  <a16:creationId xmlns:a16="http://schemas.microsoft.com/office/drawing/2014/main" id="{E4CED623-122B-4683-AADF-B873789077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625475"/>
              <a:ext cx="1243013" cy="1697038"/>
            </a:xfrm>
            <a:custGeom>
              <a:avLst/>
              <a:gdLst>
                <a:gd name="T0" fmla="*/ 2278 w 4249"/>
                <a:gd name="T1" fmla="*/ 5744 h 5744"/>
                <a:gd name="T2" fmla="*/ 0 w 4249"/>
                <a:gd name="T3" fmla="*/ 5744 h 5744"/>
                <a:gd name="T4" fmla="*/ 4249 w 4249"/>
                <a:gd name="T5" fmla="*/ 0 h 5744"/>
                <a:gd name="T6" fmla="*/ 2603 w 4249"/>
                <a:gd name="T7" fmla="*/ 4796 h 5744"/>
                <a:gd name="T8" fmla="*/ 2278 w 4249"/>
                <a:gd name="T9" fmla="*/ 5744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2278" y="5744"/>
                  </a:moveTo>
                  <a:lnTo>
                    <a:pt x="0" y="5744"/>
                  </a:lnTo>
                  <a:lnTo>
                    <a:pt x="4249" y="0"/>
                  </a:lnTo>
                  <a:lnTo>
                    <a:pt x="2603" y="4796"/>
                  </a:lnTo>
                  <a:lnTo>
                    <a:pt x="2278" y="5744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20">
              <a:extLst>
                <a:ext uri="{FF2B5EF4-FFF2-40B4-BE49-F238E27FC236}">
                  <a16:creationId xmlns:a16="http://schemas.microsoft.com/office/drawing/2014/main" id="{41E2EBE6-8404-477C-AA30-094A34486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1779588"/>
              <a:ext cx="1243013" cy="1695450"/>
            </a:xfrm>
            <a:custGeom>
              <a:avLst/>
              <a:gdLst>
                <a:gd name="T0" fmla="*/ 1972 w 4249"/>
                <a:gd name="T1" fmla="*/ 0 h 5744"/>
                <a:gd name="T2" fmla="*/ 4249 w 4249"/>
                <a:gd name="T3" fmla="*/ 0 h 5744"/>
                <a:gd name="T4" fmla="*/ 0 w 4249"/>
                <a:gd name="T5" fmla="*/ 5744 h 5744"/>
                <a:gd name="T6" fmla="*/ 1646 w 4249"/>
                <a:gd name="T7" fmla="*/ 948 h 5744"/>
                <a:gd name="T8" fmla="*/ 1972 w 4249"/>
                <a:gd name="T9" fmla="*/ 0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1972" y="0"/>
                  </a:moveTo>
                  <a:lnTo>
                    <a:pt x="4249" y="0"/>
                  </a:lnTo>
                  <a:lnTo>
                    <a:pt x="0" y="5744"/>
                  </a:lnTo>
                  <a:lnTo>
                    <a:pt x="1646" y="948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3314900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0652C-16A8-E5B9-5639-4ABC7A5E70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EB70244E-7CA0-9EE9-41CF-17421BB8563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4540200" y="2932200"/>
            <a:ext cx="4680000" cy="3240000"/>
          </a:xfrm>
          <a:prstGeom prst="rect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B9F766-8D34-FB96-D5A0-A3619C49BA5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681038" y="1686274"/>
            <a:ext cx="4680000" cy="3240000"/>
          </a:xfrm>
          <a:prstGeom prst="rect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BB9AAC4-7171-0ADA-3E12-02D12AE66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685800"/>
            <a:ext cx="8539162" cy="9906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99B63C"/>
                </a:solidFill>
              </a:rPr>
              <a:t>Ferramenta e guia de facilitação</a:t>
            </a:r>
            <a:br>
              <a:rPr lang="en-GB" dirty="0">
                <a:solidFill>
                  <a:srgbClr val="99B63C"/>
                </a:solidFill>
              </a:rPr>
            </a:br>
            <a:r>
              <a:rPr lang="en-GB" sz="2000" b="0" dirty="0">
                <a:solidFill>
                  <a:srgbClr val="99B63C"/>
                </a:solidFill>
              </a:rPr>
              <a:t>Identificação do escopo e dos ativos do EAP</a:t>
            </a:r>
            <a:endParaRPr lang="en-GB" b="0" dirty="0">
              <a:solidFill>
                <a:srgbClr val="99B63C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5D1B98-4D61-531C-FD6E-93E1824D8C36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GB" dirty="0">
                <a:solidFill>
                  <a:srgbClr val="99B63C"/>
                </a:solidFill>
              </a:rPr>
              <a:t>Módulo 6 - Maximizando os poderes locais disponíveis</a:t>
            </a: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A60E2EAF-551D-72B3-36C0-6F2DE1D9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6186836"/>
            <a:ext cx="47328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97AC88-B9C7-4AEF-9990-0777AFA013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ardrop 19">
            <a:extLst>
              <a:ext uri="{FF2B5EF4-FFF2-40B4-BE49-F238E27FC236}">
                <a16:creationId xmlns:a16="http://schemas.microsoft.com/office/drawing/2014/main" id="{A43A0CC7-FB1F-D89F-32F0-89BB5AD83BBE}"/>
              </a:ext>
            </a:extLst>
          </p:cNvPr>
          <p:cNvSpPr/>
          <p:nvPr/>
        </p:nvSpPr>
        <p:spPr>
          <a:xfrm rot="10800000" flipV="1">
            <a:off x="5209301" y="2710329"/>
            <a:ext cx="2933293" cy="990600"/>
          </a:xfrm>
          <a:custGeom>
            <a:avLst/>
            <a:gdLst>
              <a:gd name="connsiteX0" fmla="*/ 0 w 2933293"/>
              <a:gd name="connsiteY0" fmla="*/ 495300 h 990600"/>
              <a:gd name="connsiteX1" fmla="*/ 1466647 w 2933293"/>
              <a:gd name="connsiteY1" fmla="*/ 0 h 990600"/>
              <a:gd name="connsiteX2" fmla="*/ 2973362 w 2933293"/>
              <a:gd name="connsiteY2" fmla="*/ -13532 h 990600"/>
              <a:gd name="connsiteX3" fmla="*/ 2933293 w 2933293"/>
              <a:gd name="connsiteY3" fmla="*/ 495300 h 990600"/>
              <a:gd name="connsiteX4" fmla="*/ 1466646 w 2933293"/>
              <a:gd name="connsiteY4" fmla="*/ 990600 h 990600"/>
              <a:gd name="connsiteX5" fmla="*/ -1 w 2933293"/>
              <a:gd name="connsiteY5" fmla="*/ 495300 h 990600"/>
              <a:gd name="connsiteX6" fmla="*/ 0 w 2933293"/>
              <a:gd name="connsiteY6" fmla="*/ 49530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33293" h="990600" fill="none" extrusionOk="0">
                <a:moveTo>
                  <a:pt x="0" y="495300"/>
                </a:moveTo>
                <a:cubicBezTo>
                  <a:pt x="29971" y="160393"/>
                  <a:pt x="658139" y="-8209"/>
                  <a:pt x="1466647" y="0"/>
                </a:cubicBezTo>
                <a:cubicBezTo>
                  <a:pt x="1650922" y="49679"/>
                  <a:pt x="2380361" y="-19064"/>
                  <a:pt x="2973362" y="-13532"/>
                </a:cubicBezTo>
                <a:cubicBezTo>
                  <a:pt x="2959509" y="163731"/>
                  <a:pt x="2933350" y="357206"/>
                  <a:pt x="2933293" y="495300"/>
                </a:cubicBezTo>
                <a:cubicBezTo>
                  <a:pt x="2857691" y="759325"/>
                  <a:pt x="2227525" y="1022028"/>
                  <a:pt x="1466646" y="990600"/>
                </a:cubicBezTo>
                <a:cubicBezTo>
                  <a:pt x="662054" y="1022211"/>
                  <a:pt x="8788" y="805388"/>
                  <a:pt x="-1" y="495300"/>
                </a:cubicBezTo>
                <a:lnTo>
                  <a:pt x="0" y="495300"/>
                </a:lnTo>
                <a:close/>
              </a:path>
              <a:path w="2933293" h="990600" stroke="0" extrusionOk="0">
                <a:moveTo>
                  <a:pt x="0" y="495300"/>
                </a:moveTo>
                <a:cubicBezTo>
                  <a:pt x="-25309" y="199083"/>
                  <a:pt x="673658" y="70951"/>
                  <a:pt x="1466647" y="0"/>
                </a:cubicBezTo>
                <a:cubicBezTo>
                  <a:pt x="1998880" y="-61801"/>
                  <a:pt x="2344614" y="-124375"/>
                  <a:pt x="2973362" y="-13532"/>
                </a:cubicBezTo>
                <a:cubicBezTo>
                  <a:pt x="2954133" y="160010"/>
                  <a:pt x="2933970" y="323666"/>
                  <a:pt x="2933293" y="495300"/>
                </a:cubicBezTo>
                <a:cubicBezTo>
                  <a:pt x="3035755" y="772853"/>
                  <a:pt x="2216253" y="1101262"/>
                  <a:pt x="1466646" y="990600"/>
                </a:cubicBezTo>
                <a:cubicBezTo>
                  <a:pt x="628578" y="1014179"/>
                  <a:pt x="25761" y="760382"/>
                  <a:pt x="-1" y="495300"/>
                </a:cubicBezTo>
                <a:lnTo>
                  <a:pt x="0" y="495300"/>
                </a:lnTo>
                <a:close/>
              </a:path>
            </a:pathLst>
          </a:custGeom>
          <a:solidFill>
            <a:srgbClr val="F2F2F2">
              <a:alpha val="80000"/>
            </a:srgbClr>
          </a:solidFill>
          <a:ln w="28575">
            <a:solidFill>
              <a:schemeClr val="accent6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911498443">
                  <a:prstGeom prst="teardrop">
                    <a:avLst>
                      <a:gd name="adj" fmla="val 10273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t" anchorCtr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05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0" lang="en-SG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Circule os ativos do EAP nos quais a equipe gostaria de se concentrar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ardrop 1">
            <a:extLst>
              <a:ext uri="{FF2B5EF4-FFF2-40B4-BE49-F238E27FC236}">
                <a16:creationId xmlns:a16="http://schemas.microsoft.com/office/drawing/2014/main" id="{A6B59D03-18B4-3268-55CD-675250D1578D}"/>
              </a:ext>
            </a:extLst>
          </p:cNvPr>
          <p:cNvSpPr/>
          <p:nvPr/>
        </p:nvSpPr>
        <p:spPr>
          <a:xfrm rot="10800000" flipV="1">
            <a:off x="6331850" y="4907387"/>
            <a:ext cx="2660488" cy="1556761"/>
          </a:xfrm>
          <a:custGeom>
            <a:avLst/>
            <a:gdLst>
              <a:gd name="connsiteX0" fmla="*/ 0 w 2660488"/>
              <a:gd name="connsiteY0" fmla="*/ 778381 h 1556761"/>
              <a:gd name="connsiteX1" fmla="*/ 1330244 w 2660488"/>
              <a:gd name="connsiteY1" fmla="*/ 0 h 1556761"/>
              <a:gd name="connsiteX2" fmla="*/ 2641013 w 2660488"/>
              <a:gd name="connsiteY2" fmla="*/ 11395 h 1556761"/>
              <a:gd name="connsiteX3" fmla="*/ 2660488 w 2660488"/>
              <a:gd name="connsiteY3" fmla="*/ 778381 h 1556761"/>
              <a:gd name="connsiteX4" fmla="*/ 1330244 w 2660488"/>
              <a:gd name="connsiteY4" fmla="*/ 1556762 h 1556761"/>
              <a:gd name="connsiteX5" fmla="*/ 0 w 2660488"/>
              <a:gd name="connsiteY5" fmla="*/ 778381 h 155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0488" h="1556761" fill="none" extrusionOk="0">
                <a:moveTo>
                  <a:pt x="0" y="778381"/>
                </a:moveTo>
                <a:cubicBezTo>
                  <a:pt x="59021" y="227659"/>
                  <a:pt x="616373" y="-113927"/>
                  <a:pt x="1330244" y="0"/>
                </a:cubicBezTo>
                <a:cubicBezTo>
                  <a:pt x="1617366" y="39119"/>
                  <a:pt x="2452706" y="98888"/>
                  <a:pt x="2641013" y="11395"/>
                </a:cubicBezTo>
                <a:cubicBezTo>
                  <a:pt x="2691589" y="289425"/>
                  <a:pt x="2660546" y="554748"/>
                  <a:pt x="2660488" y="778381"/>
                </a:cubicBezTo>
                <a:cubicBezTo>
                  <a:pt x="2592770" y="1199740"/>
                  <a:pt x="2025488" y="1581986"/>
                  <a:pt x="1330244" y="1556762"/>
                </a:cubicBezTo>
                <a:cubicBezTo>
                  <a:pt x="605533" y="1614923"/>
                  <a:pt x="14877" y="1270120"/>
                  <a:pt x="0" y="778381"/>
                </a:cubicBezTo>
                <a:close/>
              </a:path>
              <a:path w="2660488" h="1556761" stroke="0" extrusionOk="0">
                <a:moveTo>
                  <a:pt x="0" y="778381"/>
                </a:moveTo>
                <a:cubicBezTo>
                  <a:pt x="-66991" y="288488"/>
                  <a:pt x="598298" y="11371"/>
                  <a:pt x="1330244" y="0"/>
                </a:cubicBezTo>
                <a:cubicBezTo>
                  <a:pt x="1956733" y="5256"/>
                  <a:pt x="2080222" y="-17007"/>
                  <a:pt x="2641013" y="11395"/>
                </a:cubicBezTo>
                <a:cubicBezTo>
                  <a:pt x="2660383" y="270411"/>
                  <a:pt x="2672525" y="486725"/>
                  <a:pt x="2660488" y="778381"/>
                </a:cubicBezTo>
                <a:cubicBezTo>
                  <a:pt x="2749804" y="1211761"/>
                  <a:pt x="2053248" y="1578142"/>
                  <a:pt x="1330244" y="1556762"/>
                </a:cubicBezTo>
                <a:cubicBezTo>
                  <a:pt x="547770" y="1596929"/>
                  <a:pt x="31401" y="1197951"/>
                  <a:pt x="0" y="778381"/>
                </a:cubicBezTo>
                <a:close/>
              </a:path>
            </a:pathLst>
          </a:custGeom>
          <a:solidFill>
            <a:srgbClr val="F2F2F2">
              <a:alpha val="80000"/>
            </a:srgbClr>
          </a:solidFill>
          <a:ln w="28575">
            <a:solidFill>
              <a:schemeClr val="accent6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911498443">
                  <a:prstGeom prst="teardrop">
                    <a:avLst>
                      <a:gd name="adj" fmla="val 9853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t" anchorCtr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105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n-SG" sz="105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Usando notas adesivas, </a:t>
            </a:r>
            <a:br>
              <a:rPr lang="en-SG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SG" sz="1200">
                <a:solidFill>
                  <a:sysClr val="windowText" lastClr="000000"/>
                </a:solidFill>
                <a:latin typeface="Arial"/>
                <a:cs typeface="Arial"/>
              </a:rPr>
              <a:t>Anote </a:t>
            </a:r>
            <a:r>
              <a:rPr kumimoji="0" lang="en-SG" sz="1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os principais detentores de poder para esses ativos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" name="Wave 3">
            <a:extLst>
              <a:ext uri="{FF2B5EF4-FFF2-40B4-BE49-F238E27FC236}">
                <a16:creationId xmlns:a16="http://schemas.microsoft.com/office/drawing/2014/main" id="{48D0EE33-9E30-E208-5F4F-78354456901B}"/>
              </a:ext>
            </a:extLst>
          </p:cNvPr>
          <p:cNvSpPr/>
          <p:nvPr/>
        </p:nvSpPr>
        <p:spPr>
          <a:xfrm flipH="1">
            <a:off x="913661" y="4951307"/>
            <a:ext cx="2784272" cy="970436"/>
          </a:xfrm>
          <a:custGeom>
            <a:avLst/>
            <a:gdLst>
              <a:gd name="connsiteX0" fmla="*/ 0 w 2784272"/>
              <a:gd name="connsiteY0" fmla="*/ 16856 h 970436"/>
              <a:gd name="connsiteX1" fmla="*/ 2784272 w 2784272"/>
              <a:gd name="connsiteY1" fmla="*/ 16856 h 970436"/>
              <a:gd name="connsiteX2" fmla="*/ 2784272 w 2784272"/>
              <a:gd name="connsiteY2" fmla="*/ 953580 h 970436"/>
              <a:gd name="connsiteX3" fmla="*/ 0 w 2784272"/>
              <a:gd name="connsiteY3" fmla="*/ 953580 h 970436"/>
              <a:gd name="connsiteX4" fmla="*/ 0 w 2784272"/>
              <a:gd name="connsiteY4" fmla="*/ 16856 h 9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4272" h="970436" fill="none" extrusionOk="0">
                <a:moveTo>
                  <a:pt x="0" y="16856"/>
                </a:moveTo>
                <a:cubicBezTo>
                  <a:pt x="909276" y="-23522"/>
                  <a:pt x="1907015" y="56341"/>
                  <a:pt x="2784272" y="16856"/>
                </a:cubicBezTo>
                <a:cubicBezTo>
                  <a:pt x="2798491" y="230632"/>
                  <a:pt x="2773045" y="582371"/>
                  <a:pt x="2784272" y="953580"/>
                </a:cubicBezTo>
                <a:cubicBezTo>
                  <a:pt x="1892642" y="1062372"/>
                  <a:pt x="853731" y="780929"/>
                  <a:pt x="0" y="953580"/>
                </a:cubicBezTo>
                <a:cubicBezTo>
                  <a:pt x="25901" y="530080"/>
                  <a:pt x="16885" y="390362"/>
                  <a:pt x="0" y="16856"/>
                </a:cubicBezTo>
                <a:close/>
              </a:path>
              <a:path w="2784272" h="970436" stroke="0" extrusionOk="0">
                <a:moveTo>
                  <a:pt x="0" y="16856"/>
                </a:moveTo>
                <a:cubicBezTo>
                  <a:pt x="816043" y="-139696"/>
                  <a:pt x="1860182" y="89724"/>
                  <a:pt x="2784272" y="16856"/>
                </a:cubicBezTo>
                <a:cubicBezTo>
                  <a:pt x="2705605" y="384006"/>
                  <a:pt x="2713761" y="823310"/>
                  <a:pt x="2784272" y="953580"/>
                </a:cubicBezTo>
                <a:cubicBezTo>
                  <a:pt x="1950605" y="1059356"/>
                  <a:pt x="985045" y="727090"/>
                  <a:pt x="0" y="953580"/>
                </a:cubicBezTo>
                <a:cubicBezTo>
                  <a:pt x="-27581" y="640941"/>
                  <a:pt x="32066" y="240601"/>
                  <a:pt x="0" y="16856"/>
                </a:cubicBezTo>
                <a:close/>
              </a:path>
            </a:pathLst>
          </a:custGeom>
          <a:solidFill>
            <a:srgbClr val="F2F2F2">
              <a:alpha val="89804"/>
            </a:srgbClr>
          </a:solidFill>
          <a:ln w="28575">
            <a:solidFill>
              <a:schemeClr val="accent5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911498443">
                  <a:prstGeom prst="wave">
                    <a:avLst>
                      <a:gd name="adj1" fmla="val 1737"/>
                      <a:gd name="adj2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800" tIns="54000" rIns="72000" bIns="54000" rtlCol="0" anchor="t" anchorCtr="0"/>
          <a:lstStyle/>
          <a:p>
            <a:r>
              <a:rPr lang="en-SG" sz="105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Notas do facilitador</a:t>
            </a:r>
          </a:p>
          <a:p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notas adesivas ou canetas de cores diferentes para anotar se os poderes são de convocação, defesa ou controle direto.</a:t>
            </a:r>
          </a:p>
        </p:txBody>
      </p:sp>
      <p:sp>
        <p:nvSpPr>
          <p:cNvPr id="6" name="Wave 5">
            <a:extLst>
              <a:ext uri="{FF2B5EF4-FFF2-40B4-BE49-F238E27FC236}">
                <a16:creationId xmlns:a16="http://schemas.microsoft.com/office/drawing/2014/main" id="{BA46A9D3-3F57-B5E2-29D4-7AAE7543397E}"/>
              </a:ext>
            </a:extLst>
          </p:cNvPr>
          <p:cNvSpPr/>
          <p:nvPr/>
        </p:nvSpPr>
        <p:spPr>
          <a:xfrm flipH="1">
            <a:off x="6331850" y="1181496"/>
            <a:ext cx="2784272" cy="970436"/>
          </a:xfrm>
          <a:custGeom>
            <a:avLst/>
            <a:gdLst>
              <a:gd name="connsiteX0" fmla="*/ 0 w 2784272"/>
              <a:gd name="connsiteY0" fmla="*/ 16856 h 970436"/>
              <a:gd name="connsiteX1" fmla="*/ 2784272 w 2784272"/>
              <a:gd name="connsiteY1" fmla="*/ 16856 h 970436"/>
              <a:gd name="connsiteX2" fmla="*/ 2784272 w 2784272"/>
              <a:gd name="connsiteY2" fmla="*/ 953580 h 970436"/>
              <a:gd name="connsiteX3" fmla="*/ 0 w 2784272"/>
              <a:gd name="connsiteY3" fmla="*/ 953580 h 970436"/>
              <a:gd name="connsiteX4" fmla="*/ 0 w 2784272"/>
              <a:gd name="connsiteY4" fmla="*/ 16856 h 9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4272" h="970436" fill="none" extrusionOk="0">
                <a:moveTo>
                  <a:pt x="0" y="16856"/>
                </a:moveTo>
                <a:cubicBezTo>
                  <a:pt x="909276" y="-23522"/>
                  <a:pt x="1907015" y="56341"/>
                  <a:pt x="2784272" y="16856"/>
                </a:cubicBezTo>
                <a:cubicBezTo>
                  <a:pt x="2798491" y="230632"/>
                  <a:pt x="2773045" y="582371"/>
                  <a:pt x="2784272" y="953580"/>
                </a:cubicBezTo>
                <a:cubicBezTo>
                  <a:pt x="1892642" y="1062372"/>
                  <a:pt x="853731" y="780929"/>
                  <a:pt x="0" y="953580"/>
                </a:cubicBezTo>
                <a:cubicBezTo>
                  <a:pt x="25901" y="530080"/>
                  <a:pt x="16885" y="390362"/>
                  <a:pt x="0" y="16856"/>
                </a:cubicBezTo>
                <a:close/>
              </a:path>
              <a:path w="2784272" h="970436" stroke="0" extrusionOk="0">
                <a:moveTo>
                  <a:pt x="0" y="16856"/>
                </a:moveTo>
                <a:cubicBezTo>
                  <a:pt x="816043" y="-139696"/>
                  <a:pt x="1860182" y="89724"/>
                  <a:pt x="2784272" y="16856"/>
                </a:cubicBezTo>
                <a:cubicBezTo>
                  <a:pt x="2705605" y="384006"/>
                  <a:pt x="2713761" y="823310"/>
                  <a:pt x="2784272" y="953580"/>
                </a:cubicBezTo>
                <a:cubicBezTo>
                  <a:pt x="1950605" y="1059356"/>
                  <a:pt x="985045" y="727090"/>
                  <a:pt x="0" y="953580"/>
                </a:cubicBezTo>
                <a:cubicBezTo>
                  <a:pt x="-27581" y="640941"/>
                  <a:pt x="32066" y="240601"/>
                  <a:pt x="0" y="16856"/>
                </a:cubicBezTo>
                <a:close/>
              </a:path>
            </a:pathLst>
          </a:custGeom>
          <a:solidFill>
            <a:srgbClr val="F2F2F2">
              <a:alpha val="89804"/>
            </a:srgbClr>
          </a:solidFill>
          <a:ln w="28575">
            <a:solidFill>
              <a:schemeClr val="accent5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911498443">
                  <a:prstGeom prst="wave">
                    <a:avLst>
                      <a:gd name="adj1" fmla="val 1737"/>
                      <a:gd name="adj2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800" tIns="54000" rIns="72000" bIns="54000" rtlCol="0" anchor="t" anchorCtr="0"/>
          <a:lstStyle/>
          <a:p>
            <a:r>
              <a:rPr lang="en-SG" sz="105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Notas do facilitador</a:t>
            </a:r>
          </a:p>
          <a:p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 etapa é opcional, especialmente se você tiver feito esse exercício no módulo 1 e tiver o mesmo foco. </a:t>
            </a:r>
          </a:p>
        </p:txBody>
      </p:sp>
      <p:sp>
        <p:nvSpPr>
          <p:cNvPr id="31" name="Oval 30">
            <a:hlinkClick r:id="rId5" action="ppaction://hlinksldjump"/>
            <a:extLst>
              <a:ext uri="{FF2B5EF4-FFF2-40B4-BE49-F238E27FC236}">
                <a16:creationId xmlns:a16="http://schemas.microsoft.com/office/drawing/2014/main" id="{26282BE6-94D5-4B8D-AB61-F47CE5109E1D}"/>
              </a:ext>
            </a:extLst>
          </p:cNvPr>
          <p:cNvSpPr/>
          <p:nvPr/>
        </p:nvSpPr>
        <p:spPr>
          <a:xfrm>
            <a:off x="9384310" y="820816"/>
            <a:ext cx="128979" cy="12897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32" name="Oval 31">
            <a:hlinkClick r:id="rId6" action="ppaction://hlinksldjump"/>
            <a:extLst>
              <a:ext uri="{FF2B5EF4-FFF2-40B4-BE49-F238E27FC236}">
                <a16:creationId xmlns:a16="http://schemas.microsoft.com/office/drawing/2014/main" id="{A038EE2D-B769-4E86-A628-31955661DB3D}"/>
              </a:ext>
            </a:extLst>
          </p:cNvPr>
          <p:cNvSpPr/>
          <p:nvPr/>
        </p:nvSpPr>
        <p:spPr>
          <a:xfrm>
            <a:off x="9384310" y="1983052"/>
            <a:ext cx="128979" cy="128979"/>
          </a:xfrm>
          <a:prstGeom prst="ellipse">
            <a:avLst/>
          </a:prstGeom>
          <a:solidFill>
            <a:srgbClr val="008C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3" name="Oval 32">
            <a:hlinkClick r:id="rId5" action="ppaction://hlinksldjump"/>
            <a:extLst>
              <a:ext uri="{FF2B5EF4-FFF2-40B4-BE49-F238E27FC236}">
                <a16:creationId xmlns:a16="http://schemas.microsoft.com/office/drawing/2014/main" id="{BED8B4D7-0522-4C51-96C7-41DB20C779B0}"/>
              </a:ext>
            </a:extLst>
          </p:cNvPr>
          <p:cNvSpPr/>
          <p:nvPr/>
        </p:nvSpPr>
        <p:spPr>
          <a:xfrm>
            <a:off x="9384310" y="823197"/>
            <a:ext cx="128979" cy="12897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4" name="Oval 33">
            <a:hlinkClick r:id="rId7" action="ppaction://hlinksldjump"/>
            <a:extLst>
              <a:ext uri="{FF2B5EF4-FFF2-40B4-BE49-F238E27FC236}">
                <a16:creationId xmlns:a16="http://schemas.microsoft.com/office/drawing/2014/main" id="{758A0BCB-DB87-4D08-9A3C-5368E88DF268}"/>
              </a:ext>
            </a:extLst>
          </p:cNvPr>
          <p:cNvSpPr/>
          <p:nvPr/>
        </p:nvSpPr>
        <p:spPr>
          <a:xfrm>
            <a:off x="9384310" y="1402303"/>
            <a:ext cx="128979" cy="128979"/>
          </a:xfrm>
          <a:prstGeom prst="ellipse">
            <a:avLst/>
          </a:prstGeom>
          <a:solidFill>
            <a:srgbClr val="1C35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5" name="Oval 34">
            <a:hlinkClick r:id="rId8" action="ppaction://hlinksldjump"/>
            <a:extLst>
              <a:ext uri="{FF2B5EF4-FFF2-40B4-BE49-F238E27FC236}">
                <a16:creationId xmlns:a16="http://schemas.microsoft.com/office/drawing/2014/main" id="{F1465C48-4C5F-4592-A2A3-783E30CA7286}"/>
              </a:ext>
            </a:extLst>
          </p:cNvPr>
          <p:cNvSpPr/>
          <p:nvPr/>
        </p:nvSpPr>
        <p:spPr>
          <a:xfrm>
            <a:off x="9384310" y="2563074"/>
            <a:ext cx="128979" cy="12897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6" name="Oval 35">
            <a:hlinkClick r:id="rId9" action="ppaction://hlinksldjump"/>
            <a:extLst>
              <a:ext uri="{FF2B5EF4-FFF2-40B4-BE49-F238E27FC236}">
                <a16:creationId xmlns:a16="http://schemas.microsoft.com/office/drawing/2014/main" id="{8EA6523C-58CA-4A09-95E7-1AA5BE7C195D}"/>
              </a:ext>
            </a:extLst>
          </p:cNvPr>
          <p:cNvSpPr/>
          <p:nvPr/>
        </p:nvSpPr>
        <p:spPr>
          <a:xfrm>
            <a:off x="9384310" y="4302666"/>
            <a:ext cx="128979" cy="12897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hlinkClick r:id="rId10" action="ppaction://hlinksldjump"/>
            <a:extLst>
              <a:ext uri="{FF2B5EF4-FFF2-40B4-BE49-F238E27FC236}">
                <a16:creationId xmlns:a16="http://schemas.microsoft.com/office/drawing/2014/main" id="{334D7B43-45AF-49ED-AB2C-7198F2949032}"/>
              </a:ext>
            </a:extLst>
          </p:cNvPr>
          <p:cNvSpPr/>
          <p:nvPr/>
        </p:nvSpPr>
        <p:spPr>
          <a:xfrm>
            <a:off x="9384310" y="3720774"/>
            <a:ext cx="128979" cy="128979"/>
          </a:xfrm>
          <a:prstGeom prst="ellipse">
            <a:avLst/>
          </a:prstGeom>
          <a:solidFill>
            <a:srgbClr val="6AB2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hlinkClick r:id="rId11" action="ppaction://hlinksldjump"/>
            <a:extLst>
              <a:ext uri="{FF2B5EF4-FFF2-40B4-BE49-F238E27FC236}">
                <a16:creationId xmlns:a16="http://schemas.microsoft.com/office/drawing/2014/main" id="{D7233338-2107-4192-BEEC-A7856375FE49}"/>
              </a:ext>
            </a:extLst>
          </p:cNvPr>
          <p:cNvSpPr/>
          <p:nvPr/>
        </p:nvSpPr>
        <p:spPr>
          <a:xfrm>
            <a:off x="9384310" y="3144004"/>
            <a:ext cx="128979" cy="128979"/>
          </a:xfrm>
          <a:prstGeom prst="ellipse">
            <a:avLst/>
          </a:prstGeom>
          <a:solidFill>
            <a:srgbClr val="0388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hlinkClick r:id="rId12" action="ppaction://hlinksldjump"/>
            <a:extLst>
              <a:ext uri="{FF2B5EF4-FFF2-40B4-BE49-F238E27FC236}">
                <a16:creationId xmlns:a16="http://schemas.microsoft.com/office/drawing/2014/main" id="{BDFEC3B9-FB52-44E1-B175-D5CFCF4D7358}"/>
              </a:ext>
            </a:extLst>
          </p:cNvPr>
          <p:cNvSpPr/>
          <p:nvPr/>
        </p:nvSpPr>
        <p:spPr>
          <a:xfrm>
            <a:off x="9384310" y="4881778"/>
            <a:ext cx="128979" cy="128979"/>
          </a:xfrm>
          <a:prstGeom prst="ellipse">
            <a:avLst/>
          </a:prstGeom>
          <a:solidFill>
            <a:srgbClr val="F19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hlinkClick r:id="rId13" action="ppaction://hlinksldjump"/>
            <a:extLst>
              <a:ext uri="{FF2B5EF4-FFF2-40B4-BE49-F238E27FC236}">
                <a16:creationId xmlns:a16="http://schemas.microsoft.com/office/drawing/2014/main" id="{04D51E72-992F-40E9-B60C-CAFBD8295C15}"/>
              </a:ext>
            </a:extLst>
          </p:cNvPr>
          <p:cNvSpPr/>
          <p:nvPr/>
        </p:nvSpPr>
        <p:spPr>
          <a:xfrm>
            <a:off x="9384310" y="5463066"/>
            <a:ext cx="128979" cy="128979"/>
          </a:xfrm>
          <a:prstGeom prst="ellipse">
            <a:avLst/>
          </a:prstGeom>
          <a:solidFill>
            <a:srgbClr val="F8A9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18E2DE3-F341-4F05-B5DD-0081BA654095}"/>
              </a:ext>
            </a:extLst>
          </p:cNvPr>
          <p:cNvGrpSpPr/>
          <p:nvPr/>
        </p:nvGrpSpPr>
        <p:grpSpPr>
          <a:xfrm>
            <a:off x="9573110" y="4214701"/>
            <a:ext cx="146522" cy="280390"/>
            <a:chOff x="5545138" y="625475"/>
            <a:chExt cx="1489075" cy="2849563"/>
          </a:xfrm>
        </p:grpSpPr>
        <p:sp>
          <p:nvSpPr>
            <p:cNvPr id="42" name="Freeform 117">
              <a:extLst>
                <a:ext uri="{FF2B5EF4-FFF2-40B4-BE49-F238E27FC236}">
                  <a16:creationId xmlns:a16="http://schemas.microsoft.com/office/drawing/2014/main" id="{36C4BCFF-705F-4FAE-B8F5-CDE4C79C0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625475"/>
              <a:ext cx="1243013" cy="1697038"/>
            </a:xfrm>
            <a:custGeom>
              <a:avLst/>
              <a:gdLst>
                <a:gd name="T0" fmla="*/ 2278 w 4249"/>
                <a:gd name="T1" fmla="*/ 5744 h 5744"/>
                <a:gd name="T2" fmla="*/ 0 w 4249"/>
                <a:gd name="T3" fmla="*/ 5744 h 5744"/>
                <a:gd name="T4" fmla="*/ 4249 w 4249"/>
                <a:gd name="T5" fmla="*/ 0 h 5744"/>
                <a:gd name="T6" fmla="*/ 2603 w 4249"/>
                <a:gd name="T7" fmla="*/ 4796 h 5744"/>
                <a:gd name="T8" fmla="*/ 2278 w 4249"/>
                <a:gd name="T9" fmla="*/ 5744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2278" y="5744"/>
                  </a:moveTo>
                  <a:lnTo>
                    <a:pt x="0" y="5744"/>
                  </a:lnTo>
                  <a:lnTo>
                    <a:pt x="4249" y="0"/>
                  </a:lnTo>
                  <a:lnTo>
                    <a:pt x="2603" y="4796"/>
                  </a:lnTo>
                  <a:lnTo>
                    <a:pt x="2278" y="5744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20">
              <a:extLst>
                <a:ext uri="{FF2B5EF4-FFF2-40B4-BE49-F238E27FC236}">
                  <a16:creationId xmlns:a16="http://schemas.microsoft.com/office/drawing/2014/main" id="{F0852E9E-D3FC-4FAD-AB81-78DDC91EF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1779588"/>
              <a:ext cx="1243013" cy="1695450"/>
            </a:xfrm>
            <a:custGeom>
              <a:avLst/>
              <a:gdLst>
                <a:gd name="T0" fmla="*/ 1972 w 4249"/>
                <a:gd name="T1" fmla="*/ 0 h 5744"/>
                <a:gd name="T2" fmla="*/ 4249 w 4249"/>
                <a:gd name="T3" fmla="*/ 0 h 5744"/>
                <a:gd name="T4" fmla="*/ 0 w 4249"/>
                <a:gd name="T5" fmla="*/ 5744 h 5744"/>
                <a:gd name="T6" fmla="*/ 1646 w 4249"/>
                <a:gd name="T7" fmla="*/ 948 h 5744"/>
                <a:gd name="T8" fmla="*/ 1972 w 4249"/>
                <a:gd name="T9" fmla="*/ 0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1972" y="0"/>
                  </a:moveTo>
                  <a:lnTo>
                    <a:pt x="4249" y="0"/>
                  </a:lnTo>
                  <a:lnTo>
                    <a:pt x="0" y="5744"/>
                  </a:lnTo>
                  <a:lnTo>
                    <a:pt x="1646" y="948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1272728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06ED23-9E0E-C5D6-3DC2-5EF2DB375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BF0E133C-0E2F-BA32-B5D6-40E9B4FC72F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710691" y="1682848"/>
            <a:ext cx="6484619" cy="4489351"/>
          </a:xfrm>
          <a:prstGeom prst="rect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FBAC4ED-6906-0C24-D1D9-6D87F311F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685800"/>
            <a:ext cx="8539162" cy="9906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99B63C"/>
                </a:solidFill>
              </a:rPr>
              <a:t>Ferramenta e guia de facilitação</a:t>
            </a:r>
            <a:br>
              <a:rPr lang="en-GB" dirty="0">
                <a:solidFill>
                  <a:srgbClr val="99B63C"/>
                </a:solidFill>
              </a:rPr>
            </a:br>
            <a:r>
              <a:rPr lang="en-GB" sz="2000" b="0" dirty="0">
                <a:solidFill>
                  <a:srgbClr val="99B63C"/>
                </a:solidFill>
              </a:rPr>
              <a:t>Análise de poderes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73A66E-C094-3A5C-F6F7-94F57C4BE9D5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GB" dirty="0">
                <a:solidFill>
                  <a:srgbClr val="99B63C"/>
                </a:solidFill>
              </a:rPr>
              <a:t>Módulo 6 - Maximizando os poderes locais disponíveis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DB6197-B33A-7FA5-6744-7EB43A66C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t>82</a:t>
            </a:fld>
            <a:endParaRPr lang="en-US"/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8BD823E2-3559-F880-5D00-9E6ACD8C24A7}"/>
              </a:ext>
            </a:extLst>
          </p:cNvPr>
          <p:cNvSpPr/>
          <p:nvPr/>
        </p:nvSpPr>
        <p:spPr>
          <a:xfrm flipH="1">
            <a:off x="6334707" y="3360011"/>
            <a:ext cx="2455103" cy="1826351"/>
          </a:xfrm>
          <a:custGeom>
            <a:avLst/>
            <a:gdLst>
              <a:gd name="connsiteX0" fmla="*/ 0 w 2455103"/>
              <a:gd name="connsiteY0" fmla="*/ 913176 h 1826351"/>
              <a:gd name="connsiteX1" fmla="*/ 1227552 w 2455103"/>
              <a:gd name="connsiteY1" fmla="*/ 0 h 1826351"/>
              <a:gd name="connsiteX2" fmla="*/ 2478341 w 2455103"/>
              <a:gd name="connsiteY2" fmla="*/ -17286 h 1826351"/>
              <a:gd name="connsiteX3" fmla="*/ 2455103 w 2455103"/>
              <a:gd name="connsiteY3" fmla="*/ 913176 h 1826351"/>
              <a:gd name="connsiteX4" fmla="*/ 1227551 w 2455103"/>
              <a:gd name="connsiteY4" fmla="*/ 1826352 h 1826351"/>
              <a:gd name="connsiteX5" fmla="*/ -1 w 2455103"/>
              <a:gd name="connsiteY5" fmla="*/ 913176 h 1826351"/>
              <a:gd name="connsiteX6" fmla="*/ 0 w 2455103"/>
              <a:gd name="connsiteY6" fmla="*/ 913176 h 1826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5103" h="1826351" fill="none" extrusionOk="0">
                <a:moveTo>
                  <a:pt x="0" y="913176"/>
                </a:moveTo>
                <a:cubicBezTo>
                  <a:pt x="21146" y="365551"/>
                  <a:pt x="559942" y="-56670"/>
                  <a:pt x="1227552" y="0"/>
                </a:cubicBezTo>
                <a:cubicBezTo>
                  <a:pt x="1654787" y="14869"/>
                  <a:pt x="2053108" y="-18767"/>
                  <a:pt x="2478341" y="-17286"/>
                </a:cubicBezTo>
                <a:cubicBezTo>
                  <a:pt x="2508889" y="320262"/>
                  <a:pt x="2455192" y="652340"/>
                  <a:pt x="2455103" y="913176"/>
                </a:cubicBezTo>
                <a:cubicBezTo>
                  <a:pt x="2425297" y="1413755"/>
                  <a:pt x="1850603" y="1861476"/>
                  <a:pt x="1227551" y="1826352"/>
                </a:cubicBezTo>
                <a:cubicBezTo>
                  <a:pt x="551622" y="1838195"/>
                  <a:pt x="16529" y="1486233"/>
                  <a:pt x="-1" y="913176"/>
                </a:cubicBezTo>
                <a:lnTo>
                  <a:pt x="0" y="913176"/>
                </a:lnTo>
                <a:close/>
              </a:path>
              <a:path w="2455103" h="1826351" stroke="0" extrusionOk="0">
                <a:moveTo>
                  <a:pt x="0" y="913176"/>
                </a:moveTo>
                <a:cubicBezTo>
                  <a:pt x="-74605" y="342018"/>
                  <a:pt x="563797" y="59215"/>
                  <a:pt x="1227552" y="0"/>
                </a:cubicBezTo>
                <a:cubicBezTo>
                  <a:pt x="1658416" y="29330"/>
                  <a:pt x="2009637" y="20654"/>
                  <a:pt x="2478341" y="-17286"/>
                </a:cubicBezTo>
                <a:cubicBezTo>
                  <a:pt x="2493814" y="309130"/>
                  <a:pt x="2471484" y="554041"/>
                  <a:pt x="2455103" y="913176"/>
                </a:cubicBezTo>
                <a:cubicBezTo>
                  <a:pt x="2544349" y="1420998"/>
                  <a:pt x="1865986" y="1898764"/>
                  <a:pt x="1227551" y="1826352"/>
                </a:cubicBezTo>
                <a:cubicBezTo>
                  <a:pt x="504055" y="1864617"/>
                  <a:pt x="45961" y="1402406"/>
                  <a:pt x="-1" y="913176"/>
                </a:cubicBezTo>
                <a:lnTo>
                  <a:pt x="0" y="913176"/>
                </a:lnTo>
                <a:close/>
              </a:path>
            </a:pathLst>
          </a:custGeom>
          <a:solidFill>
            <a:srgbClr val="F2F2F2">
              <a:alpha val="89804"/>
            </a:srgbClr>
          </a:solidFill>
          <a:ln w="28575">
            <a:solidFill>
              <a:schemeClr val="accent6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911498443">
                  <a:prstGeom prst="teardrop">
                    <a:avLst>
                      <a:gd name="adj" fmla="val 10189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SG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Coloque notas adesivas para que cada organização anote seu nível e tipo de poderes para o aspecto de controle sobre os ativos do EAP </a:t>
            </a:r>
            <a:endParaRPr lang="en-GB" sz="1200" i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Wave 28">
            <a:extLst>
              <a:ext uri="{FF2B5EF4-FFF2-40B4-BE49-F238E27FC236}">
                <a16:creationId xmlns:a16="http://schemas.microsoft.com/office/drawing/2014/main" id="{3C76F0B5-9661-D6E2-8E70-131A491FCB0A}"/>
              </a:ext>
            </a:extLst>
          </p:cNvPr>
          <p:cNvSpPr/>
          <p:nvPr/>
        </p:nvSpPr>
        <p:spPr>
          <a:xfrm flipH="1">
            <a:off x="3022892" y="5097187"/>
            <a:ext cx="3285004" cy="860735"/>
          </a:xfrm>
          <a:custGeom>
            <a:avLst/>
            <a:gdLst>
              <a:gd name="connsiteX0" fmla="*/ 0 w 3285004"/>
              <a:gd name="connsiteY0" fmla="*/ 14951 h 860735"/>
              <a:gd name="connsiteX1" fmla="*/ 3285004 w 3285004"/>
              <a:gd name="connsiteY1" fmla="*/ 14951 h 860735"/>
              <a:gd name="connsiteX2" fmla="*/ 3285004 w 3285004"/>
              <a:gd name="connsiteY2" fmla="*/ 845784 h 860735"/>
              <a:gd name="connsiteX3" fmla="*/ 0 w 3285004"/>
              <a:gd name="connsiteY3" fmla="*/ 845784 h 860735"/>
              <a:gd name="connsiteX4" fmla="*/ 0 w 3285004"/>
              <a:gd name="connsiteY4" fmla="*/ 14951 h 860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5004" h="860735" fill="none" extrusionOk="0">
                <a:moveTo>
                  <a:pt x="0" y="14951"/>
                </a:moveTo>
                <a:cubicBezTo>
                  <a:pt x="959865" y="78667"/>
                  <a:pt x="2222506" y="54108"/>
                  <a:pt x="3285004" y="14951"/>
                </a:cubicBezTo>
                <a:cubicBezTo>
                  <a:pt x="3293756" y="423616"/>
                  <a:pt x="3235700" y="439758"/>
                  <a:pt x="3285004" y="845784"/>
                </a:cubicBezTo>
                <a:cubicBezTo>
                  <a:pt x="2300177" y="1054573"/>
                  <a:pt x="978158" y="612947"/>
                  <a:pt x="0" y="845784"/>
                </a:cubicBezTo>
                <a:cubicBezTo>
                  <a:pt x="-32051" y="754763"/>
                  <a:pt x="-36749" y="155675"/>
                  <a:pt x="0" y="14951"/>
                </a:cubicBezTo>
                <a:close/>
              </a:path>
              <a:path w="3285004" h="860735" stroke="0" extrusionOk="0">
                <a:moveTo>
                  <a:pt x="0" y="14951"/>
                </a:moveTo>
                <a:cubicBezTo>
                  <a:pt x="953553" y="-161585"/>
                  <a:pt x="2218054" y="181734"/>
                  <a:pt x="3285004" y="14951"/>
                </a:cubicBezTo>
                <a:cubicBezTo>
                  <a:pt x="3245994" y="202439"/>
                  <a:pt x="3222325" y="625586"/>
                  <a:pt x="3285004" y="845784"/>
                </a:cubicBezTo>
                <a:cubicBezTo>
                  <a:pt x="2256606" y="930598"/>
                  <a:pt x="1151015" y="628457"/>
                  <a:pt x="0" y="845784"/>
                </a:cubicBezTo>
                <a:cubicBezTo>
                  <a:pt x="66654" y="745704"/>
                  <a:pt x="63569" y="387146"/>
                  <a:pt x="0" y="14951"/>
                </a:cubicBezTo>
                <a:close/>
              </a:path>
            </a:pathLst>
          </a:custGeom>
          <a:solidFill>
            <a:srgbClr val="F2F2F2">
              <a:alpha val="89804"/>
            </a:srgbClr>
          </a:solidFill>
          <a:ln w="28575">
            <a:solidFill>
              <a:schemeClr val="accent5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911498443">
                  <a:prstGeom prst="wave">
                    <a:avLst>
                      <a:gd name="adj1" fmla="val 1737"/>
                      <a:gd name="adj2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800" tIns="54000" rIns="72000" bIns="54000" rtlCol="0" anchor="t" anchorCtr="0"/>
          <a:lstStyle/>
          <a:p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Talvez seja necessário adicionar mais de uma nota adesiva para uma organização se ela controlar mais de um aspecto de um ativo EAP</a:t>
            </a:r>
          </a:p>
        </p:txBody>
      </p:sp>
      <p:sp>
        <p:nvSpPr>
          <p:cNvPr id="30" name="Oval 29">
            <a:hlinkClick r:id="rId4" action="ppaction://hlinksldjump"/>
            <a:extLst>
              <a:ext uri="{FF2B5EF4-FFF2-40B4-BE49-F238E27FC236}">
                <a16:creationId xmlns:a16="http://schemas.microsoft.com/office/drawing/2014/main" id="{4EB4134D-8CA4-4ED0-B8D8-3DAC12786394}"/>
              </a:ext>
            </a:extLst>
          </p:cNvPr>
          <p:cNvSpPr/>
          <p:nvPr/>
        </p:nvSpPr>
        <p:spPr>
          <a:xfrm>
            <a:off x="9384310" y="820816"/>
            <a:ext cx="128979" cy="12897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31" name="Oval 30">
            <a:hlinkClick r:id="rId5" action="ppaction://hlinksldjump"/>
            <a:extLst>
              <a:ext uri="{FF2B5EF4-FFF2-40B4-BE49-F238E27FC236}">
                <a16:creationId xmlns:a16="http://schemas.microsoft.com/office/drawing/2014/main" id="{1E7E80E5-599E-4543-BA4B-AC585E1F96E5}"/>
              </a:ext>
            </a:extLst>
          </p:cNvPr>
          <p:cNvSpPr/>
          <p:nvPr/>
        </p:nvSpPr>
        <p:spPr>
          <a:xfrm>
            <a:off x="9384310" y="1983052"/>
            <a:ext cx="128979" cy="128979"/>
          </a:xfrm>
          <a:prstGeom prst="ellipse">
            <a:avLst/>
          </a:prstGeom>
          <a:solidFill>
            <a:srgbClr val="008C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2" name="Oval 31">
            <a:hlinkClick r:id="rId4" action="ppaction://hlinksldjump"/>
            <a:extLst>
              <a:ext uri="{FF2B5EF4-FFF2-40B4-BE49-F238E27FC236}">
                <a16:creationId xmlns:a16="http://schemas.microsoft.com/office/drawing/2014/main" id="{942F3648-6696-41D7-B756-861470529BFC}"/>
              </a:ext>
            </a:extLst>
          </p:cNvPr>
          <p:cNvSpPr/>
          <p:nvPr/>
        </p:nvSpPr>
        <p:spPr>
          <a:xfrm>
            <a:off x="9384310" y="823197"/>
            <a:ext cx="128979" cy="12897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3" name="Oval 32">
            <a:hlinkClick r:id="rId6" action="ppaction://hlinksldjump"/>
            <a:extLst>
              <a:ext uri="{FF2B5EF4-FFF2-40B4-BE49-F238E27FC236}">
                <a16:creationId xmlns:a16="http://schemas.microsoft.com/office/drawing/2014/main" id="{9BA6A7ED-3DE6-49E2-9865-3DA6BE45756F}"/>
              </a:ext>
            </a:extLst>
          </p:cNvPr>
          <p:cNvSpPr/>
          <p:nvPr/>
        </p:nvSpPr>
        <p:spPr>
          <a:xfrm>
            <a:off x="9384310" y="1402303"/>
            <a:ext cx="128979" cy="128979"/>
          </a:xfrm>
          <a:prstGeom prst="ellipse">
            <a:avLst/>
          </a:prstGeom>
          <a:solidFill>
            <a:srgbClr val="1C35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4" name="Oval 33">
            <a:hlinkClick r:id="rId7" action="ppaction://hlinksldjump"/>
            <a:extLst>
              <a:ext uri="{FF2B5EF4-FFF2-40B4-BE49-F238E27FC236}">
                <a16:creationId xmlns:a16="http://schemas.microsoft.com/office/drawing/2014/main" id="{D85C1773-0422-4786-904F-DEBB5F5B4F56}"/>
              </a:ext>
            </a:extLst>
          </p:cNvPr>
          <p:cNvSpPr/>
          <p:nvPr/>
        </p:nvSpPr>
        <p:spPr>
          <a:xfrm>
            <a:off x="9384310" y="2563074"/>
            <a:ext cx="128979" cy="12897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5" name="Oval 34">
            <a:hlinkClick r:id="rId8" action="ppaction://hlinksldjump"/>
            <a:extLst>
              <a:ext uri="{FF2B5EF4-FFF2-40B4-BE49-F238E27FC236}">
                <a16:creationId xmlns:a16="http://schemas.microsoft.com/office/drawing/2014/main" id="{9490A10F-C5CF-417B-8F6E-A7C72EF48017}"/>
              </a:ext>
            </a:extLst>
          </p:cNvPr>
          <p:cNvSpPr/>
          <p:nvPr/>
        </p:nvSpPr>
        <p:spPr>
          <a:xfrm>
            <a:off x="9384310" y="4302666"/>
            <a:ext cx="128979" cy="12897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hlinkClick r:id="rId9" action="ppaction://hlinksldjump"/>
            <a:extLst>
              <a:ext uri="{FF2B5EF4-FFF2-40B4-BE49-F238E27FC236}">
                <a16:creationId xmlns:a16="http://schemas.microsoft.com/office/drawing/2014/main" id="{2786A56F-B526-4A8D-B97E-C0A4E66D712F}"/>
              </a:ext>
            </a:extLst>
          </p:cNvPr>
          <p:cNvSpPr/>
          <p:nvPr/>
        </p:nvSpPr>
        <p:spPr>
          <a:xfrm>
            <a:off x="9384310" y="3720774"/>
            <a:ext cx="128979" cy="128979"/>
          </a:xfrm>
          <a:prstGeom prst="ellipse">
            <a:avLst/>
          </a:prstGeom>
          <a:solidFill>
            <a:srgbClr val="6AB2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hlinkClick r:id="rId10" action="ppaction://hlinksldjump"/>
            <a:extLst>
              <a:ext uri="{FF2B5EF4-FFF2-40B4-BE49-F238E27FC236}">
                <a16:creationId xmlns:a16="http://schemas.microsoft.com/office/drawing/2014/main" id="{06A6053B-5BE3-49EB-A360-8C362ED47AE0}"/>
              </a:ext>
            </a:extLst>
          </p:cNvPr>
          <p:cNvSpPr/>
          <p:nvPr/>
        </p:nvSpPr>
        <p:spPr>
          <a:xfrm>
            <a:off x="9384310" y="3144004"/>
            <a:ext cx="128979" cy="128979"/>
          </a:xfrm>
          <a:prstGeom prst="ellipse">
            <a:avLst/>
          </a:prstGeom>
          <a:solidFill>
            <a:srgbClr val="0388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hlinkClick r:id="rId11" action="ppaction://hlinksldjump"/>
            <a:extLst>
              <a:ext uri="{FF2B5EF4-FFF2-40B4-BE49-F238E27FC236}">
                <a16:creationId xmlns:a16="http://schemas.microsoft.com/office/drawing/2014/main" id="{BC56D559-0B21-4737-B54A-30334DAF1A7F}"/>
              </a:ext>
            </a:extLst>
          </p:cNvPr>
          <p:cNvSpPr/>
          <p:nvPr/>
        </p:nvSpPr>
        <p:spPr>
          <a:xfrm>
            <a:off x="9384310" y="4881778"/>
            <a:ext cx="128979" cy="128979"/>
          </a:xfrm>
          <a:prstGeom prst="ellipse">
            <a:avLst/>
          </a:prstGeom>
          <a:solidFill>
            <a:srgbClr val="F19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hlinkClick r:id="rId12" action="ppaction://hlinksldjump"/>
            <a:extLst>
              <a:ext uri="{FF2B5EF4-FFF2-40B4-BE49-F238E27FC236}">
                <a16:creationId xmlns:a16="http://schemas.microsoft.com/office/drawing/2014/main" id="{D02559E2-8325-435D-82E6-A9CC777616D1}"/>
              </a:ext>
            </a:extLst>
          </p:cNvPr>
          <p:cNvSpPr/>
          <p:nvPr/>
        </p:nvSpPr>
        <p:spPr>
          <a:xfrm>
            <a:off x="9384310" y="5463066"/>
            <a:ext cx="128979" cy="128979"/>
          </a:xfrm>
          <a:prstGeom prst="ellipse">
            <a:avLst/>
          </a:prstGeom>
          <a:solidFill>
            <a:srgbClr val="F8A9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E9C8EE8-BD6C-4F13-B541-A71F501DBB7E}"/>
              </a:ext>
            </a:extLst>
          </p:cNvPr>
          <p:cNvGrpSpPr/>
          <p:nvPr/>
        </p:nvGrpSpPr>
        <p:grpSpPr>
          <a:xfrm>
            <a:off x="9573110" y="4214701"/>
            <a:ext cx="146522" cy="280390"/>
            <a:chOff x="5545138" y="625475"/>
            <a:chExt cx="1489075" cy="2849563"/>
          </a:xfrm>
        </p:grpSpPr>
        <p:sp>
          <p:nvSpPr>
            <p:cNvPr id="41" name="Freeform 117">
              <a:extLst>
                <a:ext uri="{FF2B5EF4-FFF2-40B4-BE49-F238E27FC236}">
                  <a16:creationId xmlns:a16="http://schemas.microsoft.com/office/drawing/2014/main" id="{247AE5FD-65CB-43BB-B54C-96C50FB43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625475"/>
              <a:ext cx="1243013" cy="1697038"/>
            </a:xfrm>
            <a:custGeom>
              <a:avLst/>
              <a:gdLst>
                <a:gd name="T0" fmla="*/ 2278 w 4249"/>
                <a:gd name="T1" fmla="*/ 5744 h 5744"/>
                <a:gd name="T2" fmla="*/ 0 w 4249"/>
                <a:gd name="T3" fmla="*/ 5744 h 5744"/>
                <a:gd name="T4" fmla="*/ 4249 w 4249"/>
                <a:gd name="T5" fmla="*/ 0 h 5744"/>
                <a:gd name="T6" fmla="*/ 2603 w 4249"/>
                <a:gd name="T7" fmla="*/ 4796 h 5744"/>
                <a:gd name="T8" fmla="*/ 2278 w 4249"/>
                <a:gd name="T9" fmla="*/ 5744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2278" y="5744"/>
                  </a:moveTo>
                  <a:lnTo>
                    <a:pt x="0" y="5744"/>
                  </a:lnTo>
                  <a:lnTo>
                    <a:pt x="4249" y="0"/>
                  </a:lnTo>
                  <a:lnTo>
                    <a:pt x="2603" y="4796"/>
                  </a:lnTo>
                  <a:lnTo>
                    <a:pt x="2278" y="5744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20">
              <a:extLst>
                <a:ext uri="{FF2B5EF4-FFF2-40B4-BE49-F238E27FC236}">
                  <a16:creationId xmlns:a16="http://schemas.microsoft.com/office/drawing/2014/main" id="{BB02E1E4-9A8E-4402-9E49-B4AFDA383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1779588"/>
              <a:ext cx="1243013" cy="1695450"/>
            </a:xfrm>
            <a:custGeom>
              <a:avLst/>
              <a:gdLst>
                <a:gd name="T0" fmla="*/ 1972 w 4249"/>
                <a:gd name="T1" fmla="*/ 0 h 5744"/>
                <a:gd name="T2" fmla="*/ 4249 w 4249"/>
                <a:gd name="T3" fmla="*/ 0 h 5744"/>
                <a:gd name="T4" fmla="*/ 0 w 4249"/>
                <a:gd name="T5" fmla="*/ 5744 h 5744"/>
                <a:gd name="T6" fmla="*/ 1646 w 4249"/>
                <a:gd name="T7" fmla="*/ 948 h 5744"/>
                <a:gd name="T8" fmla="*/ 1972 w 4249"/>
                <a:gd name="T9" fmla="*/ 0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1972" y="0"/>
                  </a:moveTo>
                  <a:lnTo>
                    <a:pt x="4249" y="0"/>
                  </a:lnTo>
                  <a:lnTo>
                    <a:pt x="0" y="5744"/>
                  </a:lnTo>
                  <a:lnTo>
                    <a:pt x="1646" y="948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2887228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592DC5-6BB8-2188-7503-2E485FF88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DE03C6-D785-94E8-0E2D-6DF0B8F1027D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GB" dirty="0">
                <a:solidFill>
                  <a:srgbClr val="99B63C"/>
                </a:solidFill>
              </a:rPr>
              <a:t>Módulo 6 - Maximizando os poderes locais disponíveis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43CB53-6AE2-99E2-0836-B597AD23B82E}"/>
              </a:ext>
            </a:extLst>
          </p:cNvPr>
          <p:cNvSpPr txBox="1"/>
          <p:nvPr/>
        </p:nvSpPr>
        <p:spPr>
          <a:xfrm>
            <a:off x="685799" y="689449"/>
            <a:ext cx="8629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Identifique quem são os principais detentores de poder relacionados aos ativos do EAP </a:t>
            </a:r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quais sua equipe gostaria de se 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concentrar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(página 1 - geração e 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distribuição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cima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449263" marR="0" lvl="1" indent="-1825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Circule os ativos que são relevantes para a intervenção escolhida </a:t>
            </a:r>
          </a:p>
          <a:p>
            <a:pPr marL="449263" marR="0" lvl="1" indent="-1825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Anote os principais </a:t>
            </a:r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detentores de poder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responsáveis por esses ativos ou que </a:t>
            </a:r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trabalham com eles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492809-0A4E-D9EA-06F0-DF0B5B938EFC}"/>
              </a:ext>
            </a:extLst>
          </p:cNvPr>
          <p:cNvSpPr/>
          <p:nvPr/>
        </p:nvSpPr>
        <p:spPr>
          <a:xfrm>
            <a:off x="9308387" y="0"/>
            <a:ext cx="236305" cy="57843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9A48C51-ADF8-C631-1AEB-7E0858C0E139}"/>
              </a:ext>
            </a:extLst>
          </p:cNvPr>
          <p:cNvCxnSpPr>
            <a:cxnSpLocks/>
          </p:cNvCxnSpPr>
          <p:nvPr/>
        </p:nvCxnSpPr>
        <p:spPr>
          <a:xfrm>
            <a:off x="2637790" y="4164406"/>
            <a:ext cx="2499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B3B87B6-BB0D-BA8B-8A6E-59D2A8ADDA59}"/>
              </a:ext>
            </a:extLst>
          </p:cNvPr>
          <p:cNvCxnSpPr>
            <a:cxnSpLocks/>
          </p:cNvCxnSpPr>
          <p:nvPr/>
        </p:nvCxnSpPr>
        <p:spPr>
          <a:xfrm>
            <a:off x="3970432" y="3438874"/>
            <a:ext cx="215780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AEC0486-C2F9-E893-A5F4-909E1FADE3EB}"/>
              </a:ext>
            </a:extLst>
          </p:cNvPr>
          <p:cNvGrpSpPr/>
          <p:nvPr/>
        </p:nvGrpSpPr>
        <p:grpSpPr>
          <a:xfrm>
            <a:off x="1071373" y="3116473"/>
            <a:ext cx="1599917" cy="656928"/>
            <a:chOff x="76758" y="3011772"/>
            <a:chExt cx="1599917" cy="656928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2B33A71-4DED-2EB8-A01C-4D0A4C8E27DD}"/>
                </a:ext>
              </a:extLst>
            </p:cNvPr>
            <p:cNvSpPr/>
            <p:nvPr/>
          </p:nvSpPr>
          <p:spPr>
            <a:xfrm>
              <a:off x="1029744" y="3011772"/>
              <a:ext cx="646931" cy="656928"/>
            </a:xfrm>
            <a:prstGeom prst="ellipse">
              <a:avLst/>
            </a:prstGeom>
            <a:solidFill>
              <a:schemeClr val="bg2"/>
            </a:solidFill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A313778-1102-854A-65BB-C0A9A889300E}"/>
                </a:ext>
              </a:extLst>
            </p:cNvPr>
            <p:cNvSpPr txBox="1"/>
            <p:nvPr/>
          </p:nvSpPr>
          <p:spPr>
            <a:xfrm>
              <a:off x="76758" y="3245999"/>
              <a:ext cx="132119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Solar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F3F4803-9C7A-3AA1-760F-0DB7F76A487C}"/>
              </a:ext>
            </a:extLst>
          </p:cNvPr>
          <p:cNvGrpSpPr/>
          <p:nvPr/>
        </p:nvGrpSpPr>
        <p:grpSpPr>
          <a:xfrm>
            <a:off x="1052864" y="3829444"/>
            <a:ext cx="1600870" cy="656928"/>
            <a:chOff x="75805" y="4214930"/>
            <a:chExt cx="1600870" cy="656928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8463166-9961-DC87-D108-F4711D0A3ECA}"/>
                </a:ext>
              </a:extLst>
            </p:cNvPr>
            <p:cNvSpPr/>
            <p:nvPr/>
          </p:nvSpPr>
          <p:spPr>
            <a:xfrm>
              <a:off x="1029744" y="4214930"/>
              <a:ext cx="646931" cy="656928"/>
            </a:xfrm>
            <a:prstGeom prst="ellipse">
              <a:avLst/>
            </a:prstGeom>
            <a:solidFill>
              <a:schemeClr val="bg2"/>
            </a:solidFill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EB19DC5-72FB-B137-7D8A-AB6B11D96BA1}"/>
                </a:ext>
              </a:extLst>
            </p:cNvPr>
            <p:cNvSpPr txBox="1"/>
            <p:nvPr/>
          </p:nvSpPr>
          <p:spPr>
            <a:xfrm>
              <a:off x="75805" y="4419087"/>
              <a:ext cx="132119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Hidro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1773A9F-0B08-7CBC-CB74-AA924B65B42F}"/>
              </a:ext>
            </a:extLst>
          </p:cNvPr>
          <p:cNvGrpSpPr/>
          <p:nvPr/>
        </p:nvGrpSpPr>
        <p:grpSpPr>
          <a:xfrm>
            <a:off x="867425" y="4537690"/>
            <a:ext cx="1770365" cy="656928"/>
            <a:chOff x="-93690" y="4214930"/>
            <a:chExt cx="1770365" cy="65692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BF2EDE6-6949-72DD-49B0-0F55ED09573E}"/>
                </a:ext>
              </a:extLst>
            </p:cNvPr>
            <p:cNvSpPr/>
            <p:nvPr/>
          </p:nvSpPr>
          <p:spPr>
            <a:xfrm>
              <a:off x="1029744" y="4214930"/>
              <a:ext cx="646931" cy="656928"/>
            </a:xfrm>
            <a:prstGeom prst="ellipse">
              <a:avLst/>
            </a:prstGeom>
            <a:solidFill>
              <a:schemeClr val="bg2"/>
            </a:solidFill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5A74698-F8C7-B3ED-641C-CFD368B8833B}"/>
                </a:ext>
              </a:extLst>
            </p:cNvPr>
            <p:cNvSpPr txBox="1"/>
            <p:nvPr/>
          </p:nvSpPr>
          <p:spPr>
            <a:xfrm>
              <a:off x="-93690" y="4383110"/>
              <a:ext cx="132119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Geotérmica</a:t>
              </a:r>
            </a:p>
          </p:txBody>
        </p: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60DC719-B8DF-0DF6-F073-B54843377D07}"/>
              </a:ext>
            </a:extLst>
          </p:cNvPr>
          <p:cNvCxnSpPr>
            <a:cxnSpLocks/>
          </p:cNvCxnSpPr>
          <p:nvPr/>
        </p:nvCxnSpPr>
        <p:spPr>
          <a:xfrm>
            <a:off x="3970432" y="2158254"/>
            <a:ext cx="0" cy="23801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E8B82F5-6581-7C42-0B0B-452CB0FEDE45}"/>
              </a:ext>
            </a:extLst>
          </p:cNvPr>
          <p:cNvCxnSpPr>
            <a:cxnSpLocks/>
          </p:cNvCxnSpPr>
          <p:nvPr/>
        </p:nvCxnSpPr>
        <p:spPr>
          <a:xfrm>
            <a:off x="1355559" y="2158254"/>
            <a:ext cx="26148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D412408-F2F3-C162-4981-BC94EA168156}"/>
              </a:ext>
            </a:extLst>
          </p:cNvPr>
          <p:cNvCxnSpPr>
            <a:cxnSpLocks/>
          </p:cNvCxnSpPr>
          <p:nvPr/>
        </p:nvCxnSpPr>
        <p:spPr>
          <a:xfrm>
            <a:off x="2887723" y="3438874"/>
            <a:ext cx="0" cy="21930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F217AE7-0B80-A9EC-8CDC-1A92372A777D}"/>
              </a:ext>
            </a:extLst>
          </p:cNvPr>
          <p:cNvCxnSpPr>
            <a:cxnSpLocks/>
          </p:cNvCxnSpPr>
          <p:nvPr/>
        </p:nvCxnSpPr>
        <p:spPr>
          <a:xfrm>
            <a:off x="2564728" y="5624133"/>
            <a:ext cx="32603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3798541-7630-C1F8-0C82-ED8013A009D9}"/>
              </a:ext>
            </a:extLst>
          </p:cNvPr>
          <p:cNvCxnSpPr>
            <a:cxnSpLocks/>
          </p:cNvCxnSpPr>
          <p:nvPr/>
        </p:nvCxnSpPr>
        <p:spPr>
          <a:xfrm flipV="1">
            <a:off x="2887723" y="4538410"/>
            <a:ext cx="1082709" cy="89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217D79D-E377-F236-123F-71C6D09E0516}"/>
              </a:ext>
            </a:extLst>
          </p:cNvPr>
          <p:cNvCxnSpPr>
            <a:cxnSpLocks/>
          </p:cNvCxnSpPr>
          <p:nvPr/>
        </p:nvCxnSpPr>
        <p:spPr>
          <a:xfrm>
            <a:off x="2671290" y="3444937"/>
            <a:ext cx="21643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F13F94A-1C79-3E53-F15E-54B9585508D5}"/>
              </a:ext>
            </a:extLst>
          </p:cNvPr>
          <p:cNvGrpSpPr/>
          <p:nvPr/>
        </p:nvGrpSpPr>
        <p:grpSpPr>
          <a:xfrm>
            <a:off x="2755709" y="4209946"/>
            <a:ext cx="1321196" cy="1047933"/>
            <a:chOff x="696196" y="3011772"/>
            <a:chExt cx="1321196" cy="1047933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8130698-06BB-8D04-36CC-587E680852F5}"/>
                </a:ext>
              </a:extLst>
            </p:cNvPr>
            <p:cNvSpPr/>
            <p:nvPr/>
          </p:nvSpPr>
          <p:spPr>
            <a:xfrm>
              <a:off x="1029744" y="3011772"/>
              <a:ext cx="646931" cy="656928"/>
            </a:xfrm>
            <a:prstGeom prst="ellipse">
              <a:avLst/>
            </a:prstGeom>
            <a:solidFill>
              <a:schemeClr val="bg2"/>
            </a:solidFill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0B56D34-E95D-3AA7-6183-AF311C0FA852}"/>
                </a:ext>
              </a:extLst>
            </p:cNvPr>
            <p:cNvSpPr txBox="1"/>
            <p:nvPr/>
          </p:nvSpPr>
          <p:spPr>
            <a:xfrm>
              <a:off x="696196" y="3628818"/>
              <a:ext cx="132119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Armazenamento de energia </a:t>
              </a:r>
              <a:br>
                <a: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armazenamento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4E65B2B-9752-C4BD-7B35-3FE6C4135660}"/>
              </a:ext>
            </a:extLst>
          </p:cNvPr>
          <p:cNvGrpSpPr/>
          <p:nvPr/>
        </p:nvGrpSpPr>
        <p:grpSpPr>
          <a:xfrm>
            <a:off x="514911" y="1828800"/>
            <a:ext cx="1321196" cy="1047933"/>
            <a:chOff x="696196" y="3011772"/>
            <a:chExt cx="1321196" cy="1047933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09F80B5-EDE8-37AB-23DA-9517EDDF71EA}"/>
                </a:ext>
              </a:extLst>
            </p:cNvPr>
            <p:cNvSpPr/>
            <p:nvPr/>
          </p:nvSpPr>
          <p:spPr>
            <a:xfrm>
              <a:off x="1029744" y="3011772"/>
              <a:ext cx="646931" cy="656928"/>
            </a:xfrm>
            <a:prstGeom prst="ellipse">
              <a:avLst/>
            </a:prstGeom>
            <a:solidFill>
              <a:schemeClr val="bg2"/>
            </a:solidFill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27AD7C1-8FC1-3790-97FE-EDF973AC3724}"/>
                </a:ext>
              </a:extLst>
            </p:cNvPr>
            <p:cNvSpPr txBox="1"/>
            <p:nvPr/>
          </p:nvSpPr>
          <p:spPr>
            <a:xfrm>
              <a:off x="696196" y="3628818"/>
              <a:ext cx="132119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Aquisição de fontes de energia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1A149CD-FF76-EE5F-872B-F8DCEBAC162D}"/>
              </a:ext>
            </a:extLst>
          </p:cNvPr>
          <p:cNvGrpSpPr/>
          <p:nvPr/>
        </p:nvGrpSpPr>
        <p:grpSpPr>
          <a:xfrm>
            <a:off x="1687226" y="1829790"/>
            <a:ext cx="1321196" cy="1217210"/>
            <a:chOff x="696196" y="1843849"/>
            <a:chExt cx="1321196" cy="1217210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8DC44D36-7127-DF07-55A3-CAFC4DF9D4F7}"/>
                </a:ext>
              </a:extLst>
            </p:cNvPr>
            <p:cNvGrpSpPr/>
            <p:nvPr/>
          </p:nvGrpSpPr>
          <p:grpSpPr>
            <a:xfrm>
              <a:off x="1029744" y="1843849"/>
              <a:ext cx="654100" cy="656928"/>
              <a:chOff x="685800" y="1828800"/>
              <a:chExt cx="837627" cy="841248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ABD96211-BDB5-6F80-E360-423A58565F28}"/>
                  </a:ext>
                </a:extLst>
              </p:cNvPr>
              <p:cNvSpPr/>
              <p:nvPr/>
            </p:nvSpPr>
            <p:spPr>
              <a:xfrm>
                <a:off x="685800" y="1828800"/>
                <a:ext cx="828446" cy="841248"/>
              </a:xfrm>
              <a:prstGeom prst="ellipse">
                <a:avLst/>
              </a:prstGeom>
              <a:solidFill>
                <a:schemeClr val="bg2"/>
              </a:solidFill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60" name="Graphic 59" descr="Production outline">
                <a:extLst>
                  <a:ext uri="{FF2B5EF4-FFF2-40B4-BE49-F238E27FC236}">
                    <a16:creationId xmlns:a16="http://schemas.microsoft.com/office/drawing/2014/main" id="{804BE030-6DC5-A5D0-C98E-9B8BD0A22F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82724" y="1896586"/>
                <a:ext cx="643779" cy="643779"/>
              </a:xfrm>
              <a:prstGeom prst="rect">
                <a:avLst/>
              </a:prstGeom>
            </p:spPr>
          </p:pic>
          <p:pic>
            <p:nvPicPr>
              <p:cNvPr id="61" name="Graphic 60" descr="Lightning bolt with solid fill">
                <a:extLst>
                  <a:ext uri="{FF2B5EF4-FFF2-40B4-BE49-F238E27FC236}">
                    <a16:creationId xmlns:a16="http://schemas.microsoft.com/office/drawing/2014/main" id="{0A9DDB02-6FC6-15FD-7B44-3CA3820ACB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012280" y="2097004"/>
                <a:ext cx="511147" cy="511147"/>
              </a:xfrm>
              <a:prstGeom prst="rect">
                <a:avLst/>
              </a:prstGeom>
            </p:spPr>
          </p:pic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6973393-C7FE-E772-1DA6-0CA06F7EF386}"/>
                </a:ext>
              </a:extLst>
            </p:cNvPr>
            <p:cNvSpPr txBox="1"/>
            <p:nvPr/>
          </p:nvSpPr>
          <p:spPr>
            <a:xfrm>
              <a:off x="696196" y="2460895"/>
              <a:ext cx="1321196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1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Geração</a:t>
              </a:r>
              <a:r>
                <a:rPr lang="en-GB" sz="11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</a:t>
              </a:r>
              <a:r>
                <a:rPr lang="en-GB" sz="11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energia</a:t>
              </a:r>
              <a:r>
                <a:rPr lang="en-GB" sz="11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não</a:t>
              </a:r>
              <a:r>
                <a:rPr lang="en-GB" sz="11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renovável</a:t>
              </a:r>
              <a:endPara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389B11D-945E-B801-7522-C65891CFEEA1}"/>
              </a:ext>
            </a:extLst>
          </p:cNvPr>
          <p:cNvGrpSpPr/>
          <p:nvPr/>
        </p:nvGrpSpPr>
        <p:grpSpPr>
          <a:xfrm>
            <a:off x="3863726" y="3116473"/>
            <a:ext cx="1321196" cy="1047933"/>
            <a:chOff x="696196" y="3011772"/>
            <a:chExt cx="1321196" cy="1047933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A404D913-F5EF-88A6-294C-E1C1036F77EF}"/>
                </a:ext>
              </a:extLst>
            </p:cNvPr>
            <p:cNvSpPr/>
            <p:nvPr/>
          </p:nvSpPr>
          <p:spPr>
            <a:xfrm>
              <a:off x="1029744" y="3011772"/>
              <a:ext cx="646931" cy="656928"/>
            </a:xfrm>
            <a:prstGeom prst="ellipse">
              <a:avLst/>
            </a:prstGeom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A319EFC-CE64-E1D1-D5C9-7D88A272A5A9}"/>
                </a:ext>
              </a:extLst>
            </p:cNvPr>
            <p:cNvSpPr txBox="1"/>
            <p:nvPr/>
          </p:nvSpPr>
          <p:spPr>
            <a:xfrm>
              <a:off x="696196" y="3628818"/>
              <a:ext cx="132119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Transmissão de energia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869F3BB-F138-8DC5-9C4D-F2C925A1BB4F}"/>
              </a:ext>
            </a:extLst>
          </p:cNvPr>
          <p:cNvGrpSpPr/>
          <p:nvPr/>
        </p:nvGrpSpPr>
        <p:grpSpPr>
          <a:xfrm>
            <a:off x="4895818" y="3116473"/>
            <a:ext cx="1321196" cy="1047933"/>
            <a:chOff x="696196" y="3011772"/>
            <a:chExt cx="1321196" cy="1047933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2B3D6D7B-38F8-94AE-EDA6-2A157FC7E984}"/>
                </a:ext>
              </a:extLst>
            </p:cNvPr>
            <p:cNvSpPr/>
            <p:nvPr/>
          </p:nvSpPr>
          <p:spPr>
            <a:xfrm>
              <a:off x="1029744" y="3011772"/>
              <a:ext cx="646931" cy="656928"/>
            </a:xfrm>
            <a:prstGeom prst="ellipse">
              <a:avLst/>
            </a:prstGeom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F3F75A4-71DA-4068-C294-B29B6A84D333}"/>
                </a:ext>
              </a:extLst>
            </p:cNvPr>
            <p:cNvSpPr txBox="1"/>
            <p:nvPr/>
          </p:nvSpPr>
          <p:spPr>
            <a:xfrm>
              <a:off x="696196" y="3628818"/>
              <a:ext cx="132119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Distribuição de energia </a:t>
              </a:r>
              <a:br>
                <a: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distribuição</a:t>
              </a:r>
            </a:p>
          </p:txBody>
        </p:sp>
      </p:grp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3684D62-215A-1D27-B97C-13FCD7791759}"/>
              </a:ext>
            </a:extLst>
          </p:cNvPr>
          <p:cNvCxnSpPr>
            <a:cxnSpLocks/>
          </p:cNvCxnSpPr>
          <p:nvPr/>
        </p:nvCxnSpPr>
        <p:spPr>
          <a:xfrm>
            <a:off x="7273896" y="3549738"/>
            <a:ext cx="0" cy="1408059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B928593F-82CC-4969-1921-0BBC5446A536}"/>
              </a:ext>
            </a:extLst>
          </p:cNvPr>
          <p:cNvCxnSpPr>
            <a:cxnSpLocks/>
          </p:cNvCxnSpPr>
          <p:nvPr/>
        </p:nvCxnSpPr>
        <p:spPr>
          <a:xfrm>
            <a:off x="5646821" y="4957797"/>
            <a:ext cx="1627075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BA14C70-D877-4974-9182-E8A647D30F28}"/>
              </a:ext>
            </a:extLst>
          </p:cNvPr>
          <p:cNvCxnSpPr>
            <a:cxnSpLocks/>
          </p:cNvCxnSpPr>
          <p:nvPr/>
        </p:nvCxnSpPr>
        <p:spPr>
          <a:xfrm>
            <a:off x="6855229" y="3549738"/>
            <a:ext cx="0" cy="11494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FCC0A8F6-C070-6C94-3614-284B1ED24653}"/>
              </a:ext>
            </a:extLst>
          </p:cNvPr>
          <p:cNvCxnSpPr>
            <a:cxnSpLocks/>
          </p:cNvCxnSpPr>
          <p:nvPr/>
        </p:nvCxnSpPr>
        <p:spPr>
          <a:xfrm>
            <a:off x="5646821" y="4699158"/>
            <a:ext cx="120840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C6B1CDFE-2895-7B41-EB76-9C165CE3D295}"/>
              </a:ext>
            </a:extLst>
          </p:cNvPr>
          <p:cNvSpPr/>
          <p:nvPr/>
        </p:nvSpPr>
        <p:spPr>
          <a:xfrm>
            <a:off x="6116454" y="2444976"/>
            <a:ext cx="1921197" cy="1950885"/>
          </a:xfrm>
          <a:prstGeom prst="roundRect">
            <a:avLst>
              <a:gd name="adj" fmla="val 25563"/>
            </a:avLst>
          </a:prstGeom>
          <a:solidFill>
            <a:schemeClr val="accent2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7AB42FD-06B3-597C-06FF-004009CE9C07}"/>
              </a:ext>
            </a:extLst>
          </p:cNvPr>
          <p:cNvSpPr txBox="1"/>
          <p:nvPr/>
        </p:nvSpPr>
        <p:spPr>
          <a:xfrm>
            <a:off x="8037650" y="3120336"/>
            <a:ext cx="12772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Distritos e bairros do governo local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1CDDD797-3725-12DD-E583-73A08C96B682}"/>
              </a:ext>
            </a:extLst>
          </p:cNvPr>
          <p:cNvGrpSpPr/>
          <p:nvPr/>
        </p:nvGrpSpPr>
        <p:grpSpPr>
          <a:xfrm>
            <a:off x="4895818" y="4518469"/>
            <a:ext cx="1321196" cy="1217210"/>
            <a:chOff x="696196" y="3011772"/>
            <a:chExt cx="1321196" cy="1217210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BCC676B6-459F-99AB-D13B-D7E3A3AF4E28}"/>
                </a:ext>
              </a:extLst>
            </p:cNvPr>
            <p:cNvSpPr/>
            <p:nvPr/>
          </p:nvSpPr>
          <p:spPr>
            <a:xfrm>
              <a:off x="1029744" y="3011772"/>
              <a:ext cx="646931" cy="656928"/>
            </a:xfrm>
            <a:prstGeom prst="ellipse">
              <a:avLst/>
            </a:prstGeom>
            <a:solidFill>
              <a:schemeClr val="bg2"/>
            </a:solidFill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1CD819F-AF6A-8451-3615-9B41E069FD69}"/>
                </a:ext>
              </a:extLst>
            </p:cNvPr>
            <p:cNvSpPr txBox="1"/>
            <p:nvPr/>
          </p:nvSpPr>
          <p:spPr>
            <a:xfrm>
              <a:off x="696196" y="3628818"/>
              <a:ext cx="1321196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Geração de calor/resfriamento distrital</a:t>
              </a:r>
            </a:p>
          </p:txBody>
        </p:sp>
      </p:grpSp>
      <p:pic>
        <p:nvPicPr>
          <p:cNvPr id="92" name="Graphic 91" descr="Water with solid fill">
            <a:extLst>
              <a:ext uri="{FF2B5EF4-FFF2-40B4-BE49-F238E27FC236}">
                <a16:creationId xmlns:a16="http://schemas.microsoft.com/office/drawing/2014/main" id="{8EE22DB8-3F12-B96E-8B2E-0AB12619D4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81375" y="4382231"/>
            <a:ext cx="298599" cy="298599"/>
          </a:xfrm>
          <a:prstGeom prst="rect">
            <a:avLst/>
          </a:prstGeom>
        </p:spPr>
      </p:pic>
      <p:pic>
        <p:nvPicPr>
          <p:cNvPr id="93" name="Graphic 92" descr="Snowflake with solid fill">
            <a:extLst>
              <a:ext uri="{FF2B5EF4-FFF2-40B4-BE49-F238E27FC236}">
                <a16:creationId xmlns:a16="http://schemas.microsoft.com/office/drawing/2014/main" id="{2095FD00-5D16-FFF9-BC7D-D0B675B083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865945" y="4961349"/>
            <a:ext cx="329459" cy="329459"/>
          </a:xfrm>
          <a:prstGeom prst="rect">
            <a:avLst/>
          </a:prstGeom>
        </p:spPr>
      </p:pic>
      <p:pic>
        <p:nvPicPr>
          <p:cNvPr id="94" name="Graphic 93" descr="City outline">
            <a:extLst>
              <a:ext uri="{FF2B5EF4-FFF2-40B4-BE49-F238E27FC236}">
                <a16:creationId xmlns:a16="http://schemas.microsoft.com/office/drawing/2014/main" id="{5D11F9F1-E28B-FB24-3262-D9BE2AA3786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322189" y="2651113"/>
            <a:ext cx="1509725" cy="1509725"/>
          </a:xfrm>
          <a:prstGeom prst="rect">
            <a:avLst/>
          </a:prstGeom>
        </p:spPr>
      </p:pic>
      <p:pic>
        <p:nvPicPr>
          <p:cNvPr id="95" name="Graphic 94" descr="Thermometer with solid fill">
            <a:extLst>
              <a:ext uri="{FF2B5EF4-FFF2-40B4-BE49-F238E27FC236}">
                <a16:creationId xmlns:a16="http://schemas.microsoft.com/office/drawing/2014/main" id="{0D5E74FD-46BA-74C8-C124-8A18D2530FC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298352" y="4588410"/>
            <a:ext cx="516128" cy="516128"/>
          </a:xfrm>
          <a:prstGeom prst="rect">
            <a:avLst/>
          </a:prstGeom>
        </p:spPr>
      </p:pic>
      <p:pic>
        <p:nvPicPr>
          <p:cNvPr id="101" name="Picture 100" descr="Electric transformer icon outline style Royalty Free Vector">
            <a:extLst>
              <a:ext uri="{FF2B5EF4-FFF2-40B4-BE49-F238E27FC236}">
                <a16:creationId xmlns:a16="http://schemas.microsoft.com/office/drawing/2014/main" id="{33C43EF1-E661-499F-CBC3-CD0A67181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000" b="90000" l="10000" r="90000">
                        <a14:foregroundMark x1="21200" y1="8796" x2="21200" y2="8796"/>
                        <a14:foregroundMark x1="24700" y1="6481" x2="24700" y2="6481"/>
                        <a14:foregroundMark x1="78000" y1="5278" x2="78000" y2="5278"/>
                        <a14:foregroundMark x1="52400" y1="50370" x2="52400" y2="50370"/>
                        <a14:foregroundMark x1="48000" y1="69444" x2="48000" y2="69444"/>
                        <a14:foregroundMark x1="48600" y1="72963" x2="48600" y2="72963"/>
                        <a14:foregroundMark x1="22700" y1="5185" x2="22700" y2="5185"/>
                        <a14:foregroundMark x1="77600" y1="5278" x2="77600" y2="5278"/>
                        <a14:foregroundMark x1="77600" y1="5000" x2="77600" y2="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893" y="3193285"/>
            <a:ext cx="485876" cy="52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Graphic 101" descr="Electric Tower outline">
            <a:extLst>
              <a:ext uri="{FF2B5EF4-FFF2-40B4-BE49-F238E27FC236}">
                <a16:creationId xmlns:a16="http://schemas.microsoft.com/office/drawing/2014/main" id="{AB49AC84-493D-CFA5-98DB-A4E1526E4EF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255091" y="3163612"/>
            <a:ext cx="550524" cy="550524"/>
          </a:xfrm>
          <a:prstGeom prst="rect">
            <a:avLst/>
          </a:prstGeom>
        </p:spPr>
      </p:pic>
      <p:pic>
        <p:nvPicPr>
          <p:cNvPr id="103" name="Picture 20" descr="Solar Icons &amp; Symbols">
            <a:extLst>
              <a:ext uri="{FF2B5EF4-FFF2-40B4-BE49-F238E27FC236}">
                <a16:creationId xmlns:a16="http://schemas.microsoft.com/office/drawing/2014/main" id="{FA2870A7-F32C-389E-8D1C-1EAC9DD15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808" y="3206723"/>
            <a:ext cx="419387" cy="41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Graphic 103" descr="Battery charging outline">
            <a:extLst>
              <a:ext uri="{FF2B5EF4-FFF2-40B4-BE49-F238E27FC236}">
                <a16:creationId xmlns:a16="http://schemas.microsoft.com/office/drawing/2014/main" id="{FC1F49D7-E55D-28E1-2137-BFD70246753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145281" y="4271015"/>
            <a:ext cx="552682" cy="552682"/>
          </a:xfrm>
          <a:prstGeom prst="rect">
            <a:avLst/>
          </a:prstGeom>
        </p:spPr>
      </p:pic>
      <p:pic>
        <p:nvPicPr>
          <p:cNvPr id="105" name="Picture 22" descr="Dam Icon Royalty-Free Images, Stock Photos &amp; Pictures | Shutterstock">
            <a:extLst>
              <a:ext uri="{FF2B5EF4-FFF2-40B4-BE49-F238E27FC236}">
                <a16:creationId xmlns:a16="http://schemas.microsoft.com/office/drawing/2014/main" id="{AD530EBB-7B5A-1B2D-5B66-EF4CF427C0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biLevel thresh="75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0333" b="68333" l="10000" r="90000">
                        <a14:foregroundMark x1="33500" y1="38333" x2="33500" y2="38333"/>
                        <a14:foregroundMark x1="44333" y1="41833" x2="44333" y2="41833"/>
                        <a14:foregroundMark x1="55667" y1="42000" x2="55667" y2="42000"/>
                        <a14:foregroundMark x1="66667" y1="49167" x2="66667" y2="49167"/>
                        <a14:foregroundMark x1="75500" y1="53167" x2="75500" y2="53167"/>
                        <a14:foregroundMark x1="55167" y1="57333" x2="55167" y2="57333"/>
                        <a14:foregroundMark x1="45833" y1="55167" x2="45833" y2="55167"/>
                        <a14:foregroundMark x1="33667" y1="59667" x2="33667" y2="59667"/>
                        <a14:foregroundMark x1="35167" y1="63833" x2="35167" y2="63833"/>
                        <a14:foregroundMark x1="36000" y1="67333" x2="36000" y2="67333"/>
                        <a14:foregroundMark x1="29000" y1="30333" x2="29000" y2="30333"/>
                        <a14:backgroundMark x1="45000" y1="56167" x2="45000" y2="56167"/>
                        <a14:backgroundMark x1="54000" y1="58000" x2="54000" y2="58000"/>
                        <a14:backgroundMark x1="32833" y1="59500" x2="32833" y2="5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272" b="26872"/>
          <a:stretch/>
        </p:blipFill>
        <p:spPr bwMode="auto">
          <a:xfrm>
            <a:off x="1888294" y="3935584"/>
            <a:ext cx="919589" cy="43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28" descr="Outline geothermal energy icon isolated black Vector Image">
            <a:extLst>
              <a:ext uri="{FF2B5EF4-FFF2-40B4-BE49-F238E27FC236}">
                <a16:creationId xmlns:a16="http://schemas.microsoft.com/office/drawing/2014/main" id="{59070354-176F-311D-D401-BDB4C582CF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6667" b="59167" l="26200" r="74300">
                        <a14:foregroundMark x1="39500" y1="17315" x2="39500" y2="17315"/>
                        <a14:foregroundMark x1="53800" y1="16759" x2="53800" y2="16759"/>
                        <a14:foregroundMark x1="26200" y1="43981" x2="26200" y2="43981"/>
                        <a14:foregroundMark x1="38300" y1="53796" x2="38300" y2="53796"/>
                        <a14:foregroundMark x1="51500" y1="53981" x2="51500" y2="53981"/>
                        <a14:foregroundMark x1="51600" y1="59259" x2="51600" y2="59259"/>
                        <a14:foregroundMark x1="63600" y1="53981" x2="63600" y2="53981"/>
                        <a14:foregroundMark x1="74300" y1="46944" x2="74300" y2="46944"/>
                        <a14:foregroundMark x1="64200" y1="37315" x2="64200" y2="37315"/>
                        <a14:foregroundMark x1="63800" y1="40833" x2="63800" y2="40833"/>
                        <a14:foregroundMark x1="59100" y1="41111" x2="59100" y2="41111"/>
                        <a14:foregroundMark x1="58800" y1="37500" x2="58800" y2="37500"/>
                        <a14:foregroundMark x1="51600" y1="37593" x2="51600" y2="37593"/>
                        <a14:foregroundMark x1="52100" y1="41019" x2="52100" y2="41019"/>
                        <a14:backgroundMark x1="40000" y1="52222" x2="40000" y2="52222"/>
                        <a14:backgroundMark x1="50800" y1="52407" x2="50800" y2="52407"/>
                        <a14:backgroundMark x1="61500" y1="52593" x2="61500" y2="52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4357" r="22247" b="38176"/>
          <a:stretch/>
        </p:blipFill>
        <p:spPr bwMode="auto">
          <a:xfrm>
            <a:off x="2071668" y="4645695"/>
            <a:ext cx="485311" cy="44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Graphic 106" descr="Lightning bolt with solid fill">
            <a:extLst>
              <a:ext uri="{FF2B5EF4-FFF2-40B4-BE49-F238E27FC236}">
                <a16:creationId xmlns:a16="http://schemas.microsoft.com/office/drawing/2014/main" id="{AAAB87A9-6E07-A444-6E7D-D64DD9BEBD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6643" y="1904237"/>
            <a:ext cx="517996" cy="517996"/>
          </a:xfrm>
          <a:prstGeom prst="rect">
            <a:avLst/>
          </a:prstGeom>
        </p:spPr>
      </p:pic>
      <p:sp>
        <p:nvSpPr>
          <p:cNvPr id="108" name="Oval 107">
            <a:extLst>
              <a:ext uri="{FF2B5EF4-FFF2-40B4-BE49-F238E27FC236}">
                <a16:creationId xmlns:a16="http://schemas.microsoft.com/office/drawing/2014/main" id="{61702257-D425-17BF-CDBC-0F986C6CBF24}"/>
              </a:ext>
            </a:extLst>
          </p:cNvPr>
          <p:cNvSpPr/>
          <p:nvPr/>
        </p:nvSpPr>
        <p:spPr>
          <a:xfrm>
            <a:off x="1957104" y="5245936"/>
            <a:ext cx="646931" cy="656928"/>
          </a:xfrm>
          <a:prstGeom prst="ellipse">
            <a:avLst/>
          </a:prstGeom>
          <a:solidFill>
            <a:schemeClr val="bg2"/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C8F80495-63F2-0C4B-70E7-D82444E7900F}"/>
              </a:ext>
            </a:extLst>
          </p:cNvPr>
          <p:cNvCxnSpPr>
            <a:cxnSpLocks/>
          </p:cNvCxnSpPr>
          <p:nvPr/>
        </p:nvCxnSpPr>
        <p:spPr>
          <a:xfrm>
            <a:off x="2639042" y="4882180"/>
            <a:ext cx="2499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7B07A48E-EF11-0B33-0D7B-6075331879A4}"/>
              </a:ext>
            </a:extLst>
          </p:cNvPr>
          <p:cNvSpPr txBox="1"/>
          <p:nvPr/>
        </p:nvSpPr>
        <p:spPr>
          <a:xfrm>
            <a:off x="584374" y="5475092"/>
            <a:ext cx="13211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Vento</a:t>
            </a:r>
          </a:p>
        </p:txBody>
      </p:sp>
      <p:pic>
        <p:nvPicPr>
          <p:cNvPr id="112" name="Graphic 111" descr="Wind Turbines with solid fill">
            <a:extLst>
              <a:ext uri="{FF2B5EF4-FFF2-40B4-BE49-F238E27FC236}">
                <a16:creationId xmlns:a16="http://schemas.microsoft.com/office/drawing/2014/main" id="{52D37E89-C40F-8AAC-76E9-625626595C3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017946" y="5337014"/>
            <a:ext cx="515550" cy="51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5863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B352B-B0F5-4874-167B-4B8F0A56A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C4D7085-014B-0351-EAF6-26E7241EE859}"/>
              </a:ext>
            </a:extLst>
          </p:cNvPr>
          <p:cNvSpPr/>
          <p:nvPr/>
        </p:nvSpPr>
        <p:spPr>
          <a:xfrm>
            <a:off x="9308387" y="0"/>
            <a:ext cx="236305" cy="57843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A99187-CDC0-33E0-325E-1EDBF0FA62DF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GB" dirty="0">
                <a:solidFill>
                  <a:srgbClr val="99B63C"/>
                </a:solidFill>
              </a:rPr>
              <a:t>Módulo 6 - Maximizando os poderes locais disponíveis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726F28-2A6A-A75A-B3E8-E28452FC986B}"/>
              </a:ext>
            </a:extLst>
          </p:cNvPr>
          <p:cNvSpPr txBox="1"/>
          <p:nvPr/>
        </p:nvSpPr>
        <p:spPr>
          <a:xfrm>
            <a:off x="685800" y="682701"/>
            <a:ext cx="8698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Identifique quem são os principais detentores de poder relacionados aos ativos da EAP </a:t>
            </a:r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quais a sua equipe gostaria de se </a:t>
            </a:r>
            <a:r>
              <a:rPr lang="en-GB" sz="1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concentrar</a:t>
            </a:r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(página 2 - escala de distrito e bairro)</a:t>
            </a:r>
          </a:p>
          <a:p>
            <a:pPr marL="449263" marR="0" lvl="1" indent="-1825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Circule os ativos que são relevantes para a intervenção escolhida </a:t>
            </a:r>
          </a:p>
          <a:p>
            <a:pPr marL="449263" marR="0" lvl="1" indent="-1825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Anote os principais </a:t>
            </a:r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detentores de poder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responsáveis por esses ativos ou que </a:t>
            </a:r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trabalham com eles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39C64FE-3212-A0F6-764C-71DB3D7EFC41}"/>
              </a:ext>
            </a:extLst>
          </p:cNvPr>
          <p:cNvCxnSpPr>
            <a:cxnSpLocks/>
          </p:cNvCxnSpPr>
          <p:nvPr/>
        </p:nvCxnSpPr>
        <p:spPr>
          <a:xfrm>
            <a:off x="1654657" y="2626737"/>
            <a:ext cx="11052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568870C-1513-FFF5-6ABE-039D5ED0729E}"/>
              </a:ext>
            </a:extLst>
          </p:cNvPr>
          <p:cNvCxnSpPr>
            <a:cxnSpLocks/>
          </p:cNvCxnSpPr>
          <p:nvPr/>
        </p:nvCxnSpPr>
        <p:spPr>
          <a:xfrm>
            <a:off x="723866" y="3840615"/>
            <a:ext cx="26148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FE95E36-5EC8-23B0-19A4-F708FCDBD50F}"/>
              </a:ext>
            </a:extLst>
          </p:cNvPr>
          <p:cNvSpPr/>
          <p:nvPr/>
        </p:nvSpPr>
        <p:spPr>
          <a:xfrm>
            <a:off x="685800" y="1828800"/>
            <a:ext cx="3962400" cy="4023630"/>
          </a:xfrm>
          <a:prstGeom prst="roundRect">
            <a:avLst>
              <a:gd name="adj" fmla="val 23568"/>
            </a:avLst>
          </a:prstGeom>
          <a:noFill/>
          <a:ln w="28575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400ECB-3976-AB6A-A134-D8A5742FF14D}"/>
              </a:ext>
            </a:extLst>
          </p:cNvPr>
          <p:cNvSpPr txBox="1"/>
          <p:nvPr/>
        </p:nvSpPr>
        <p:spPr>
          <a:xfrm>
            <a:off x="923919" y="5920464"/>
            <a:ext cx="34861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Distritos e bairros do governo local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40F69E5-DAE0-E85B-A572-CF7535F99768}"/>
              </a:ext>
            </a:extLst>
          </p:cNvPr>
          <p:cNvGrpSpPr/>
          <p:nvPr/>
        </p:nvGrpSpPr>
        <p:grpSpPr>
          <a:xfrm>
            <a:off x="423930" y="1867386"/>
            <a:ext cx="1321196" cy="1047933"/>
            <a:chOff x="696196" y="3011772"/>
            <a:chExt cx="1321196" cy="1047933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2FE267B-D3C3-D5A7-844F-0A0D4D2BB5F1}"/>
                </a:ext>
              </a:extLst>
            </p:cNvPr>
            <p:cNvSpPr/>
            <p:nvPr/>
          </p:nvSpPr>
          <p:spPr>
            <a:xfrm>
              <a:off x="1029744" y="3011772"/>
              <a:ext cx="646931" cy="656928"/>
            </a:xfrm>
            <a:prstGeom prst="ellipse">
              <a:avLst/>
            </a:prstGeom>
            <a:solidFill>
              <a:schemeClr val="accent2"/>
            </a:solidFill>
            <a:ln w="3175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FD605A0-82D0-EC01-CA89-06A84823E9CA}"/>
                </a:ext>
              </a:extLst>
            </p:cNvPr>
            <p:cNvSpPr txBox="1"/>
            <p:nvPr/>
          </p:nvSpPr>
          <p:spPr>
            <a:xfrm>
              <a:off x="696196" y="3628818"/>
              <a:ext cx="132119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Soluções de microrrede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B161225-BF16-E3DE-F485-77C218AE1CD0}"/>
              </a:ext>
            </a:extLst>
          </p:cNvPr>
          <p:cNvGrpSpPr/>
          <p:nvPr/>
        </p:nvGrpSpPr>
        <p:grpSpPr>
          <a:xfrm>
            <a:off x="6266095" y="2479960"/>
            <a:ext cx="1321196" cy="1047933"/>
            <a:chOff x="696196" y="3011772"/>
            <a:chExt cx="1321196" cy="1047933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06E9FD6-D1D2-6966-E74C-1B1330FDCAC2}"/>
                </a:ext>
              </a:extLst>
            </p:cNvPr>
            <p:cNvSpPr/>
            <p:nvPr/>
          </p:nvSpPr>
          <p:spPr>
            <a:xfrm>
              <a:off x="1029744" y="3011772"/>
              <a:ext cx="646931" cy="656928"/>
            </a:xfrm>
            <a:prstGeom prst="ellipse">
              <a:avLst/>
            </a:prstGeom>
            <a:solidFill>
              <a:schemeClr val="accent4"/>
            </a:solidFill>
            <a:ln w="3175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6CF70CD-9CB1-7E5B-EC3D-E655017B3205}"/>
                </a:ext>
              </a:extLst>
            </p:cNvPr>
            <p:cNvSpPr txBox="1"/>
            <p:nvPr/>
          </p:nvSpPr>
          <p:spPr>
            <a:xfrm>
              <a:off x="696196" y="3628818"/>
              <a:ext cx="132119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Eficiência energética</a:t>
              </a:r>
              <a:br>
                <a: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estoque de edifícios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08DDCAA-C486-336A-EA78-76E1D81B4097}"/>
              </a:ext>
            </a:extLst>
          </p:cNvPr>
          <p:cNvGrpSpPr/>
          <p:nvPr/>
        </p:nvGrpSpPr>
        <p:grpSpPr>
          <a:xfrm>
            <a:off x="2301165" y="2126592"/>
            <a:ext cx="2445602" cy="908952"/>
            <a:chOff x="950539" y="2840091"/>
            <a:chExt cx="2445602" cy="908952"/>
          </a:xfrm>
        </p:grpSpPr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E8111073-EFA8-2897-C080-2EDE8F8A4AED}"/>
                </a:ext>
              </a:extLst>
            </p:cNvPr>
            <p:cNvSpPr/>
            <p:nvPr/>
          </p:nvSpPr>
          <p:spPr>
            <a:xfrm>
              <a:off x="950539" y="2840091"/>
              <a:ext cx="1050811" cy="908952"/>
            </a:xfrm>
            <a:prstGeom prst="triangle">
              <a:avLst/>
            </a:prstGeom>
            <a:solidFill>
              <a:schemeClr val="accent4"/>
            </a:solidFill>
            <a:ln w="3175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6340C8C-0502-30B5-8A78-F612DDD2C029}"/>
                </a:ext>
              </a:extLst>
            </p:cNvPr>
            <p:cNvSpPr txBox="1"/>
            <p:nvPr/>
          </p:nvSpPr>
          <p:spPr>
            <a:xfrm>
              <a:off x="1814611" y="2916617"/>
              <a:ext cx="158153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Residencial </a:t>
              </a:r>
              <a:br>
                <a: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 comerciais </a:t>
              </a:r>
              <a:br>
                <a: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edifícios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DEA099E-61B3-389E-B9E3-78ABDCD3A34F}"/>
              </a:ext>
            </a:extLst>
          </p:cNvPr>
          <p:cNvGrpSpPr/>
          <p:nvPr/>
        </p:nvGrpSpPr>
        <p:grpSpPr>
          <a:xfrm>
            <a:off x="1678758" y="3509153"/>
            <a:ext cx="2402327" cy="1047933"/>
            <a:chOff x="1678758" y="3509153"/>
            <a:chExt cx="2402327" cy="1047933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EF192851-4AB0-54C1-7B0F-CA43ACFF7D7E}"/>
                </a:ext>
              </a:extLst>
            </p:cNvPr>
            <p:cNvGrpSpPr/>
            <p:nvPr/>
          </p:nvGrpSpPr>
          <p:grpSpPr>
            <a:xfrm>
              <a:off x="1678758" y="3509153"/>
              <a:ext cx="1321196" cy="1047933"/>
              <a:chOff x="696196" y="3011772"/>
              <a:chExt cx="1321196" cy="1047933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AE122317-79E6-D35F-2EC6-CDBD85713194}"/>
                  </a:ext>
                </a:extLst>
              </p:cNvPr>
              <p:cNvSpPr/>
              <p:nvPr/>
            </p:nvSpPr>
            <p:spPr>
              <a:xfrm>
                <a:off x="1029744" y="3011772"/>
                <a:ext cx="646931" cy="656928"/>
              </a:xfrm>
              <a:prstGeom prst="ellipse">
                <a:avLst/>
              </a:prstGeom>
              <a:solidFill>
                <a:schemeClr val="accent2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A8C570B-BC92-0275-3D4F-CF6A6B768DFC}"/>
                  </a:ext>
                </a:extLst>
              </p:cNvPr>
              <p:cNvSpPr txBox="1"/>
              <p:nvPr/>
            </p:nvSpPr>
            <p:spPr>
              <a:xfrm>
                <a:off x="696196" y="3628818"/>
                <a:ext cx="13211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Armazenamento de energia </a:t>
                </a:r>
                <a:br>
                  <a:rPr kumimoji="0" lang="en-GB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</a:br>
                <a:r>
                  <a:rPr kumimoji="0" lang="en-GB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armazenamento</a:t>
                </a: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6E36E2BE-E98E-FAFD-313A-A9530A005460}"/>
                </a:ext>
              </a:extLst>
            </p:cNvPr>
            <p:cNvGrpSpPr/>
            <p:nvPr/>
          </p:nvGrpSpPr>
          <p:grpSpPr>
            <a:xfrm>
              <a:off x="2759889" y="3509153"/>
              <a:ext cx="1321196" cy="1047933"/>
              <a:chOff x="696196" y="4214930"/>
              <a:chExt cx="1321196" cy="1047933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8AB23D0F-967D-FFB2-C0B4-E5DA949D9DFB}"/>
                  </a:ext>
                </a:extLst>
              </p:cNvPr>
              <p:cNvSpPr/>
              <p:nvPr/>
            </p:nvSpPr>
            <p:spPr>
              <a:xfrm>
                <a:off x="1029744" y="4214930"/>
                <a:ext cx="646931" cy="656928"/>
              </a:xfrm>
              <a:prstGeom prst="ellipse">
                <a:avLst/>
              </a:prstGeom>
              <a:solidFill>
                <a:schemeClr val="accent2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6AA0287-027F-E4A8-95E2-CF93288888CB}"/>
                  </a:ext>
                </a:extLst>
              </p:cNvPr>
              <p:cNvSpPr txBox="1"/>
              <p:nvPr/>
            </p:nvSpPr>
            <p:spPr>
              <a:xfrm>
                <a:off x="696196" y="4831976"/>
                <a:ext cx="13211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Energia solar distribuída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geração</a:t>
                </a:r>
              </a:p>
            </p:txBody>
          </p:sp>
        </p:grpSp>
      </p:grp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5259047-8F12-6678-75C5-B265D8B9A417}"/>
              </a:ext>
            </a:extLst>
          </p:cNvPr>
          <p:cNvCxnSpPr>
            <a:cxnSpLocks/>
          </p:cNvCxnSpPr>
          <p:nvPr/>
        </p:nvCxnSpPr>
        <p:spPr>
          <a:xfrm>
            <a:off x="1654657" y="2626737"/>
            <a:ext cx="0" cy="23454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E61ECC1-ABB4-5E18-58BE-29FBE1092F66}"/>
              </a:ext>
            </a:extLst>
          </p:cNvPr>
          <p:cNvCxnSpPr>
            <a:cxnSpLocks/>
          </p:cNvCxnSpPr>
          <p:nvPr/>
        </p:nvCxnSpPr>
        <p:spPr>
          <a:xfrm>
            <a:off x="1654657" y="4966133"/>
            <a:ext cx="11052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C4BBE92-CC56-B84A-EA4C-338B5E2170D5}"/>
              </a:ext>
            </a:extLst>
          </p:cNvPr>
          <p:cNvGrpSpPr/>
          <p:nvPr/>
        </p:nvGrpSpPr>
        <p:grpSpPr>
          <a:xfrm>
            <a:off x="2219323" y="4625120"/>
            <a:ext cx="1321196" cy="1047933"/>
            <a:chOff x="696196" y="4214930"/>
            <a:chExt cx="1321196" cy="1047933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1008C7E-458A-BDA1-EC17-37FADCF8CFC4}"/>
                </a:ext>
              </a:extLst>
            </p:cNvPr>
            <p:cNvSpPr/>
            <p:nvPr/>
          </p:nvSpPr>
          <p:spPr>
            <a:xfrm>
              <a:off x="1029744" y="4214930"/>
              <a:ext cx="646931" cy="656928"/>
            </a:xfrm>
            <a:prstGeom prst="ellipse">
              <a:avLst/>
            </a:prstGeom>
            <a:solidFill>
              <a:schemeClr val="accent2"/>
            </a:solidFill>
            <a:ln w="3175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A49A9E16-9007-5089-FD3C-C053DE8CFB3A}"/>
                </a:ext>
              </a:extLst>
            </p:cNvPr>
            <p:cNvSpPr txBox="1"/>
            <p:nvPr/>
          </p:nvSpPr>
          <p:spPr>
            <a:xfrm>
              <a:off x="696196" y="4831976"/>
              <a:ext cx="132119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Geração de energia de reserva</a:t>
              </a:r>
            </a:p>
          </p:txBody>
        </p:sp>
      </p:grpSp>
      <p:sp>
        <p:nvSpPr>
          <p:cNvPr id="72" name="Isosceles Triangle 71">
            <a:extLst>
              <a:ext uri="{FF2B5EF4-FFF2-40B4-BE49-F238E27FC236}">
                <a16:creationId xmlns:a16="http://schemas.microsoft.com/office/drawing/2014/main" id="{E403887E-3090-9D6A-3801-1AD3D5E04383}"/>
              </a:ext>
            </a:extLst>
          </p:cNvPr>
          <p:cNvSpPr/>
          <p:nvPr/>
        </p:nvSpPr>
        <p:spPr>
          <a:xfrm>
            <a:off x="5107145" y="1801443"/>
            <a:ext cx="3626975" cy="3137333"/>
          </a:xfrm>
          <a:prstGeom prst="triangle">
            <a:avLst/>
          </a:prstGeom>
          <a:noFill/>
          <a:ln w="28575">
            <a:solidFill>
              <a:schemeClr val="accent4"/>
            </a:solidFill>
            <a:prstDash val="solid"/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90D7DA4-D0C2-40ED-629E-33AC40282DAC}"/>
              </a:ext>
            </a:extLst>
          </p:cNvPr>
          <p:cNvGrpSpPr/>
          <p:nvPr/>
        </p:nvGrpSpPr>
        <p:grpSpPr>
          <a:xfrm>
            <a:off x="5507255" y="3592324"/>
            <a:ext cx="1460527" cy="1047933"/>
            <a:chOff x="696195" y="3011772"/>
            <a:chExt cx="1460527" cy="1047933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A21F39BE-7CD2-785D-2C53-7D3F40DB18A0}"/>
                </a:ext>
              </a:extLst>
            </p:cNvPr>
            <p:cNvSpPr/>
            <p:nvPr/>
          </p:nvSpPr>
          <p:spPr>
            <a:xfrm>
              <a:off x="1102993" y="3011772"/>
              <a:ext cx="646931" cy="656928"/>
            </a:xfrm>
            <a:prstGeom prst="ellipse">
              <a:avLst/>
            </a:prstGeom>
            <a:solidFill>
              <a:schemeClr val="accent4"/>
            </a:solidFill>
            <a:ln w="3175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B7B40352-AF7A-1668-4FB7-5A802B67CF02}"/>
                </a:ext>
              </a:extLst>
            </p:cNvPr>
            <p:cNvSpPr txBox="1"/>
            <p:nvPr/>
          </p:nvSpPr>
          <p:spPr>
            <a:xfrm>
              <a:off x="696195" y="3628818"/>
              <a:ext cx="146052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Baixo carbono</a:t>
              </a:r>
              <a:br>
                <a: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aquecimento e resfriamento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CA14A33-82F0-95BF-BF2C-34DAF6B7C542}"/>
              </a:ext>
            </a:extLst>
          </p:cNvPr>
          <p:cNvGrpSpPr/>
          <p:nvPr/>
        </p:nvGrpSpPr>
        <p:grpSpPr>
          <a:xfrm>
            <a:off x="6857028" y="3602232"/>
            <a:ext cx="1460526" cy="1047933"/>
            <a:chOff x="696196" y="3011772"/>
            <a:chExt cx="1460526" cy="1047933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407E79DC-9B0B-7204-AE74-7BFE42E594B5}"/>
                </a:ext>
              </a:extLst>
            </p:cNvPr>
            <p:cNvSpPr/>
            <p:nvPr/>
          </p:nvSpPr>
          <p:spPr>
            <a:xfrm>
              <a:off x="1102994" y="3011772"/>
              <a:ext cx="646931" cy="656928"/>
            </a:xfrm>
            <a:prstGeom prst="ellipse">
              <a:avLst/>
            </a:prstGeom>
            <a:solidFill>
              <a:schemeClr val="accent4"/>
            </a:solidFill>
            <a:ln w="3175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09285ED9-940F-F338-6ACB-102006A07C5D}"/>
                </a:ext>
              </a:extLst>
            </p:cNvPr>
            <p:cNvSpPr txBox="1"/>
            <p:nvPr/>
          </p:nvSpPr>
          <p:spPr>
            <a:xfrm>
              <a:off x="696196" y="3628818"/>
              <a:ext cx="146052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Equipamentos de cozimento e combustíveis limpos </a:t>
              </a:r>
            </a:p>
          </p:txBody>
        </p:sp>
      </p:grp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FC32629E-010B-32D4-4AAB-703E28B5D27D}"/>
              </a:ext>
            </a:extLst>
          </p:cNvPr>
          <p:cNvCxnSpPr>
            <a:cxnSpLocks/>
            <a:endCxn id="72" idx="0"/>
          </p:cNvCxnSpPr>
          <p:nvPr/>
        </p:nvCxnSpPr>
        <p:spPr>
          <a:xfrm flipV="1">
            <a:off x="2675917" y="1801443"/>
            <a:ext cx="4244716" cy="297794"/>
          </a:xfrm>
          <a:prstGeom prst="line">
            <a:avLst/>
          </a:prstGeom>
          <a:ln w="63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9E4B357-F4BB-3611-4E98-08EECB1BBC53}"/>
              </a:ext>
            </a:extLst>
          </p:cNvPr>
          <p:cNvCxnSpPr>
            <a:cxnSpLocks/>
            <a:endCxn id="72" idx="2"/>
          </p:cNvCxnSpPr>
          <p:nvPr/>
        </p:nvCxnSpPr>
        <p:spPr>
          <a:xfrm>
            <a:off x="3201322" y="3008188"/>
            <a:ext cx="1905823" cy="1930588"/>
          </a:xfrm>
          <a:prstGeom prst="line">
            <a:avLst/>
          </a:prstGeom>
          <a:ln w="63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Graphic 81" descr="Building outline">
            <a:extLst>
              <a:ext uri="{FF2B5EF4-FFF2-40B4-BE49-F238E27FC236}">
                <a16:creationId xmlns:a16="http://schemas.microsoft.com/office/drawing/2014/main" id="{931E4E5B-AA0E-23B7-C984-9BA9D11C03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24901" y="2445928"/>
            <a:ext cx="469976" cy="497016"/>
          </a:xfrm>
          <a:prstGeom prst="rect">
            <a:avLst/>
          </a:prstGeom>
        </p:spPr>
      </p:pic>
      <p:pic>
        <p:nvPicPr>
          <p:cNvPr id="83" name="Graphic 82" descr="Home outline">
            <a:extLst>
              <a:ext uri="{FF2B5EF4-FFF2-40B4-BE49-F238E27FC236}">
                <a16:creationId xmlns:a16="http://schemas.microsoft.com/office/drawing/2014/main" id="{6A57AEFC-8D3E-D941-CD94-B3A138BFD8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20546" y="2630860"/>
            <a:ext cx="344690" cy="344690"/>
          </a:xfrm>
          <a:prstGeom prst="rect">
            <a:avLst/>
          </a:prstGeom>
        </p:spPr>
      </p:pic>
      <p:pic>
        <p:nvPicPr>
          <p:cNvPr id="84" name="Picture 12" descr="Generator - Free industry icons">
            <a:extLst>
              <a:ext uri="{FF2B5EF4-FFF2-40B4-BE49-F238E27FC236}">
                <a16:creationId xmlns:a16="http://schemas.microsoft.com/office/drawing/2014/main" id="{8ABC2C14-F72F-52EB-7A98-6ACCBF21A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738140"/>
            <a:ext cx="430887" cy="43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Graphic 84" descr="Battery charging outline">
            <a:extLst>
              <a:ext uri="{FF2B5EF4-FFF2-40B4-BE49-F238E27FC236}">
                <a16:creationId xmlns:a16="http://schemas.microsoft.com/office/drawing/2014/main" id="{D8DA225F-B09E-90BD-E128-F8A0C9E44F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94880" y="3581222"/>
            <a:ext cx="530617" cy="530617"/>
          </a:xfrm>
          <a:prstGeom prst="rect">
            <a:avLst/>
          </a:prstGeom>
        </p:spPr>
      </p:pic>
      <p:pic>
        <p:nvPicPr>
          <p:cNvPr id="86" name="Picture 36" descr="Low-Carbon Icons - Free SVG &amp; PNG Low-Carbon Images - Noun Project">
            <a:extLst>
              <a:ext uri="{FF2B5EF4-FFF2-40B4-BE49-F238E27FC236}">
                <a16:creationId xmlns:a16="http://schemas.microsoft.com/office/drawing/2014/main" id="{F2A94D8A-A4AA-9CB6-9402-D1B6184A6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657" y="3601715"/>
            <a:ext cx="573022" cy="57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34" descr="Best Epc Royalty-Free Images, Stock Photos &amp; Pictures | Shutterstock">
            <a:extLst>
              <a:ext uri="{FF2B5EF4-FFF2-40B4-BE49-F238E27FC236}">
                <a16:creationId xmlns:a16="http://schemas.microsoft.com/office/drawing/2014/main" id="{B162BA97-724C-705F-FEEE-886DDE5A94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857" b="70714" l="39604" r="60396">
                        <a14:foregroundMark x1="39714" y1="42500" x2="39714" y2="42500"/>
                        <a14:foregroundMark x1="47525" y1="26786" x2="47525" y2="26786"/>
                        <a14:foregroundMark x1="57426" y1="40714" x2="57426" y2="40714"/>
                        <a14:foregroundMark x1="57316" y1="56786" x2="57316" y2="56786"/>
                        <a14:foregroundMark x1="52255" y1="67500" x2="52255" y2="67500"/>
                        <a14:foregroundMark x1="60396" y1="62857" x2="60396" y2="6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176" r="38348" b="21424"/>
          <a:stretch/>
        </p:blipFill>
        <p:spPr bwMode="auto">
          <a:xfrm>
            <a:off x="6646516" y="2501278"/>
            <a:ext cx="547294" cy="54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14" descr="Solar Roof Icons - Free SVG &amp; PNG Solar Roof Images - Noun Project">
            <a:extLst>
              <a:ext uri="{FF2B5EF4-FFF2-40B4-BE49-F238E27FC236}">
                <a16:creationId xmlns:a16="http://schemas.microsoft.com/office/drawing/2014/main" id="{0D55F24D-99BC-CCA5-E956-6B3C0467B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188" y="2344796"/>
            <a:ext cx="51501" cy="5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Flowchart: Off-page Connector 88">
            <a:extLst>
              <a:ext uri="{FF2B5EF4-FFF2-40B4-BE49-F238E27FC236}">
                <a16:creationId xmlns:a16="http://schemas.microsoft.com/office/drawing/2014/main" id="{3AAF73E0-970D-D3FF-C402-27AF701632C5}"/>
              </a:ext>
            </a:extLst>
          </p:cNvPr>
          <p:cNvSpPr/>
          <p:nvPr/>
        </p:nvSpPr>
        <p:spPr>
          <a:xfrm rot="10800000">
            <a:off x="909011" y="1966121"/>
            <a:ext cx="343863" cy="414109"/>
          </a:xfrm>
          <a:prstGeom prst="flowChartOffpageConnector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0" name="Graphic 89" descr="Lightning bolt with solid fill">
            <a:extLst>
              <a:ext uri="{FF2B5EF4-FFF2-40B4-BE49-F238E27FC236}">
                <a16:creationId xmlns:a16="http://schemas.microsoft.com/office/drawing/2014/main" id="{8054D139-B343-3EDD-8EE7-C4F30A10E7C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29516" y="2055816"/>
            <a:ext cx="301264" cy="301264"/>
          </a:xfrm>
          <a:prstGeom prst="rect">
            <a:avLst/>
          </a:prstGeom>
        </p:spPr>
      </p:pic>
      <p:pic>
        <p:nvPicPr>
          <p:cNvPr id="91" name="Picture 2" descr="Cooking - Free Tools and utensils icons">
            <a:extLst>
              <a:ext uri="{FF2B5EF4-FFF2-40B4-BE49-F238E27FC236}">
                <a16:creationId xmlns:a16="http://schemas.microsoft.com/office/drawing/2014/main" id="{53B4E89D-F482-FCB8-AD1B-92EEE4BF8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780" y="3723332"/>
            <a:ext cx="458109" cy="45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14" descr="Solar Roof Icons - Free SVG &amp; PNG Solar Roof Images - Noun Project">
            <a:extLst>
              <a:ext uri="{FF2B5EF4-FFF2-40B4-BE49-F238E27FC236}">
                <a16:creationId xmlns:a16="http://schemas.microsoft.com/office/drawing/2014/main" id="{7DE43D17-AC23-A2B0-BCFB-C2FB81B72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206" y="3534006"/>
            <a:ext cx="548250" cy="5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15009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BC9A20-00F6-98BD-ABC5-44B72EC9D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6FBF7E-C1AE-C337-490D-DA7F4C14881C}"/>
              </a:ext>
            </a:extLst>
          </p:cNvPr>
          <p:cNvSpPr/>
          <p:nvPr/>
        </p:nvSpPr>
        <p:spPr>
          <a:xfrm>
            <a:off x="9308387" y="0"/>
            <a:ext cx="236305" cy="57843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DCF91C7-47A6-6BA6-CDE3-347D48A2B4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1432"/>
              </p:ext>
            </p:extLst>
          </p:nvPr>
        </p:nvGraphicFramePr>
        <p:xfrm>
          <a:off x="361307" y="1972122"/>
          <a:ext cx="9109283" cy="4198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09283">
                  <a:extLst>
                    <a:ext uri="{9D8B030D-6E8A-4147-A177-3AD203B41FA5}">
                      <a16:colId xmlns:a16="http://schemas.microsoft.com/office/drawing/2014/main" val="455807853"/>
                    </a:ext>
                  </a:extLst>
                </a:gridCol>
              </a:tblGrid>
              <a:tr h="1049506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Alta </a:t>
                      </a:r>
                    </a:p>
                    <a:p>
                      <a:r>
                        <a:rPr lang="en-GB" sz="12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Poderes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94335"/>
                  </a:ext>
                </a:extLst>
              </a:tr>
              <a:tr h="1049506">
                <a:tc>
                  <a:txBody>
                    <a:bodyPr/>
                    <a:lstStyle/>
                    <a:p>
                      <a:r>
                        <a:rPr lang="en-GB"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Compartilhado </a:t>
                      </a:r>
                    </a:p>
                    <a:p>
                      <a:r>
                        <a:rPr lang="en-GB"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poderes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F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082220"/>
                  </a:ext>
                </a:extLst>
              </a:tr>
              <a:tr h="1049506">
                <a:tc>
                  <a:txBody>
                    <a:bodyPr/>
                    <a:lstStyle/>
                    <a:p>
                      <a:r>
                        <a:rPr lang="en-GB"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Baixa potência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606882"/>
                  </a:ext>
                </a:extLst>
              </a:tr>
              <a:tr h="1049506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 </a:t>
                      </a:r>
                      <a:r>
                        <a:rPr lang="en-GB" sz="12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poderes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385816"/>
                  </a:ext>
                </a:extLst>
              </a:tr>
            </a:tbl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4698C1-1214-2034-5CAD-818995240D4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GB" dirty="0">
                <a:solidFill>
                  <a:srgbClr val="99B63C"/>
                </a:solidFill>
              </a:rPr>
              <a:t>Módulo 6 - Maximizando os poderes locais disponíveis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3BB644-099E-D5C2-055A-64B7C70CEC70}"/>
              </a:ext>
            </a:extLst>
          </p:cNvPr>
          <p:cNvSpPr txBox="1"/>
          <p:nvPr/>
        </p:nvSpPr>
        <p:spPr>
          <a:xfrm>
            <a:off x="685800" y="689863"/>
            <a:ext cx="8524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Agora que 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você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identificou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os 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principais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detentores de poder, 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adicione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-os à 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categoria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correta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acordo com o tipo e o nível de poder. 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CE18A3B-1D97-5DA8-134A-4038690DA18B}"/>
              </a:ext>
            </a:extLst>
          </p:cNvPr>
          <p:cNvSpPr/>
          <p:nvPr/>
        </p:nvSpPr>
        <p:spPr>
          <a:xfrm>
            <a:off x="1642547" y="1462788"/>
            <a:ext cx="1562481" cy="4710812"/>
          </a:xfrm>
          <a:prstGeom prst="roundRect">
            <a:avLst>
              <a:gd name="adj" fmla="val 12471"/>
            </a:avLst>
          </a:prstGeom>
          <a:solidFill>
            <a:srgbClr val="FFFFFF">
              <a:alpha val="20000"/>
            </a:srgbClr>
          </a:solidFill>
          <a:ln w="19050">
            <a:solidFill>
              <a:srgbClr val="99B6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Próprio/operacional</a:t>
            </a: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2056E1D-ADB7-0A11-8869-8D4DCAF2086D}"/>
              </a:ext>
            </a:extLst>
          </p:cNvPr>
          <p:cNvSpPr/>
          <p:nvPr/>
        </p:nvSpPr>
        <p:spPr>
          <a:xfrm>
            <a:off x="3207326" y="1462788"/>
            <a:ext cx="1562481" cy="4710812"/>
          </a:xfrm>
          <a:prstGeom prst="roundRect">
            <a:avLst>
              <a:gd name="adj" fmla="val 12471"/>
            </a:avLst>
          </a:prstGeom>
          <a:solidFill>
            <a:srgbClr val="FFFFFF">
              <a:alpha val="20000"/>
            </a:srgbClr>
          </a:solidFill>
          <a:ln w="19050">
            <a:solidFill>
              <a:srgbClr val="99B6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Definir visão e política 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6CCECF9-BCCB-E0D9-5F9D-32C6DF298A0B}"/>
              </a:ext>
            </a:extLst>
          </p:cNvPr>
          <p:cNvSpPr/>
          <p:nvPr/>
        </p:nvSpPr>
        <p:spPr>
          <a:xfrm>
            <a:off x="4777794" y="1462788"/>
            <a:ext cx="1562481" cy="4710812"/>
          </a:xfrm>
          <a:prstGeom prst="roundRect">
            <a:avLst>
              <a:gd name="adj" fmla="val 12471"/>
            </a:avLst>
          </a:prstGeom>
          <a:solidFill>
            <a:srgbClr val="FFFFFF">
              <a:alpha val="20000"/>
            </a:srgbClr>
          </a:solidFill>
          <a:ln w="19050">
            <a:solidFill>
              <a:srgbClr val="99B6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Orçamento de controle 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9DA0669-0C8F-E60F-34BB-E19F2E81E7D9}"/>
              </a:ext>
            </a:extLst>
          </p:cNvPr>
          <p:cNvSpPr/>
          <p:nvPr/>
        </p:nvSpPr>
        <p:spPr>
          <a:xfrm>
            <a:off x="6348262" y="1462788"/>
            <a:ext cx="1562481" cy="4710812"/>
          </a:xfrm>
          <a:prstGeom prst="roundRect">
            <a:avLst>
              <a:gd name="adj" fmla="val 12471"/>
            </a:avLst>
          </a:prstGeom>
          <a:solidFill>
            <a:srgbClr val="FFFFFF">
              <a:alpha val="20000"/>
            </a:srgbClr>
          </a:solidFill>
          <a:ln w="19050">
            <a:solidFill>
              <a:srgbClr val="99B6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Aplicar a regulamentação 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DC0A30E-0359-BFA4-7091-F07A484F66D6}"/>
              </a:ext>
            </a:extLst>
          </p:cNvPr>
          <p:cNvSpPr/>
          <p:nvPr/>
        </p:nvSpPr>
        <p:spPr>
          <a:xfrm>
            <a:off x="7908110" y="1462788"/>
            <a:ext cx="1562481" cy="4710812"/>
          </a:xfrm>
          <a:prstGeom prst="roundRect">
            <a:avLst>
              <a:gd name="adj" fmla="val 12471"/>
            </a:avLst>
          </a:prstGeom>
          <a:solidFill>
            <a:srgbClr val="FFFFFF">
              <a:alpha val="20000"/>
            </a:srgbClr>
          </a:solidFill>
          <a:ln w="19050">
            <a:solidFill>
              <a:srgbClr val="99B6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Definir regulamentação 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29680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BBA11C4-990E-8D64-4D7F-E3116A72EB41}"/>
              </a:ext>
            </a:extLst>
          </p:cNvPr>
          <p:cNvSpPr/>
          <p:nvPr/>
        </p:nvSpPr>
        <p:spPr>
          <a:xfrm>
            <a:off x="695325" y="2405163"/>
            <a:ext cx="2781300" cy="3767038"/>
          </a:xfrm>
          <a:prstGeom prst="roundRect">
            <a:avLst>
              <a:gd name="adj" fmla="val 4338"/>
            </a:avLst>
          </a:prstGeom>
          <a:solidFill>
            <a:srgbClr val="EBF2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AC97497-1FD6-7B00-8859-E0A34B7F337C}"/>
              </a:ext>
            </a:extLst>
          </p:cNvPr>
          <p:cNvSpPr/>
          <p:nvPr/>
        </p:nvSpPr>
        <p:spPr>
          <a:xfrm>
            <a:off x="3571639" y="2405162"/>
            <a:ext cx="2781300" cy="3767038"/>
          </a:xfrm>
          <a:prstGeom prst="roundRect">
            <a:avLst>
              <a:gd name="adj" fmla="val 4338"/>
            </a:avLst>
          </a:prstGeom>
          <a:solidFill>
            <a:srgbClr val="EBF2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6636E4E-23BA-EACF-92D0-6A27E3C38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675926"/>
            <a:ext cx="6810375" cy="990600"/>
          </a:xfrm>
        </p:spPr>
        <p:txBody>
          <a:bodyPr>
            <a:normAutofit fontScale="90000"/>
          </a:bodyPr>
          <a:lstStyle/>
          <a:p>
            <a:r>
              <a:rPr lang="en-GB" sz="2400" b="0" dirty="0">
                <a:solidFill>
                  <a:srgbClr val="99B63C"/>
                </a:solidFill>
              </a:rPr>
              <a:t>Planilha de </a:t>
            </a:r>
            <a:r>
              <a:rPr lang="en-GB" sz="2400" b="0" dirty="0" err="1">
                <a:solidFill>
                  <a:srgbClr val="99B63C"/>
                </a:solidFill>
              </a:rPr>
              <a:t>verificação</a:t>
            </a:r>
            <a:br>
              <a:rPr lang="en-GB" dirty="0">
                <a:solidFill>
                  <a:srgbClr val="99B63C"/>
                </a:solidFill>
              </a:rPr>
            </a:br>
            <a:r>
              <a:rPr lang="en-GB" dirty="0" err="1">
                <a:solidFill>
                  <a:srgbClr val="99B63C"/>
                </a:solidFill>
              </a:rPr>
              <a:t>Maximização</a:t>
            </a:r>
            <a:r>
              <a:rPr lang="en-GB" dirty="0">
                <a:solidFill>
                  <a:srgbClr val="99B63C"/>
                </a:solidFill>
              </a:rPr>
              <a:t> dos </a:t>
            </a:r>
            <a:r>
              <a:rPr lang="en-GB" dirty="0" err="1">
                <a:solidFill>
                  <a:srgbClr val="99B63C"/>
                </a:solidFill>
              </a:rPr>
              <a:t>poderes</a:t>
            </a:r>
            <a:r>
              <a:rPr lang="en-GB" dirty="0">
                <a:solidFill>
                  <a:srgbClr val="99B63C"/>
                </a:solidFill>
              </a:rPr>
              <a:t> </a:t>
            </a:r>
            <a:r>
              <a:rPr lang="en-GB" dirty="0" err="1">
                <a:solidFill>
                  <a:srgbClr val="99B63C"/>
                </a:solidFill>
              </a:rPr>
              <a:t>municipais</a:t>
            </a:r>
            <a:r>
              <a:rPr lang="en-GB" dirty="0">
                <a:solidFill>
                  <a:srgbClr val="99B63C"/>
                </a:solidFill>
              </a:rPr>
              <a:t> </a:t>
            </a:r>
            <a:r>
              <a:rPr lang="en-GB" dirty="0" err="1">
                <a:solidFill>
                  <a:srgbClr val="99B63C"/>
                </a:solidFill>
              </a:rPr>
              <a:t>disponíveis</a:t>
            </a:r>
            <a:endParaRPr lang="en-GB" b="0" dirty="0">
              <a:solidFill>
                <a:srgbClr val="99B63C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2E95690-66EA-1591-C48C-FB15368ACEAB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GB" dirty="0" err="1">
                <a:solidFill>
                  <a:srgbClr val="99B63C"/>
                </a:solidFill>
              </a:rPr>
              <a:t>Módulo</a:t>
            </a:r>
            <a:r>
              <a:rPr lang="en-GB" dirty="0">
                <a:solidFill>
                  <a:srgbClr val="99B63C"/>
                </a:solidFill>
              </a:rPr>
              <a:t> 6 - </a:t>
            </a:r>
            <a:r>
              <a:rPr lang="en-GB" dirty="0" err="1">
                <a:solidFill>
                  <a:srgbClr val="99B63C"/>
                </a:solidFill>
              </a:rPr>
              <a:t>Maximizando</a:t>
            </a:r>
            <a:r>
              <a:rPr lang="en-GB" dirty="0">
                <a:solidFill>
                  <a:srgbClr val="99B63C"/>
                </a:solidFill>
              </a:rPr>
              <a:t> os </a:t>
            </a:r>
            <a:r>
              <a:rPr lang="en-GB" dirty="0" err="1">
                <a:solidFill>
                  <a:srgbClr val="99B63C"/>
                </a:solidFill>
              </a:rPr>
              <a:t>poderes</a:t>
            </a:r>
            <a:r>
              <a:rPr lang="en-GB" dirty="0">
                <a:solidFill>
                  <a:srgbClr val="99B63C"/>
                </a:solidFill>
              </a:rPr>
              <a:t> </a:t>
            </a:r>
            <a:r>
              <a:rPr lang="en-GB" dirty="0" err="1">
                <a:solidFill>
                  <a:srgbClr val="99B63C"/>
                </a:solidFill>
              </a:rPr>
              <a:t>locais</a:t>
            </a:r>
            <a:r>
              <a:rPr lang="en-GB" dirty="0">
                <a:solidFill>
                  <a:srgbClr val="99B63C"/>
                </a:solidFill>
              </a:rPr>
              <a:t> </a:t>
            </a:r>
            <a:r>
              <a:rPr lang="en-GB" dirty="0" err="1">
                <a:solidFill>
                  <a:srgbClr val="99B63C"/>
                </a:solidFill>
              </a:rPr>
              <a:t>disponíveis</a:t>
            </a:r>
            <a:endParaRPr lang="en-GB" dirty="0">
              <a:solidFill>
                <a:srgbClr val="99B63C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BE3131E-6F14-0FFF-86E9-57DE7F376D57}"/>
              </a:ext>
            </a:extLst>
          </p:cNvPr>
          <p:cNvSpPr/>
          <p:nvPr/>
        </p:nvSpPr>
        <p:spPr>
          <a:xfrm>
            <a:off x="695324" y="1828800"/>
            <a:ext cx="8524875" cy="576363"/>
          </a:xfrm>
          <a:prstGeom prst="roundRect">
            <a:avLst/>
          </a:prstGeom>
          <a:solidFill>
            <a:srgbClr val="99B6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quais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ativos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EAP </a:t>
            </a:r>
            <a:r>
              <a:rPr lang="en-GB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você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poderes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totais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compartilhados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nenhum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poder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GB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influenciar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políticas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implementar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intervenções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42DD303-046D-313B-A038-674AD710C2BD}"/>
              </a:ext>
            </a:extLst>
          </p:cNvPr>
          <p:cNvSpPr/>
          <p:nvPr/>
        </p:nvSpPr>
        <p:spPr>
          <a:xfrm>
            <a:off x="6447953" y="2405162"/>
            <a:ext cx="2781300" cy="3767038"/>
          </a:xfrm>
          <a:prstGeom prst="roundRect">
            <a:avLst>
              <a:gd name="adj" fmla="val 4338"/>
            </a:avLst>
          </a:prstGeom>
          <a:solidFill>
            <a:srgbClr val="EBF2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1873B3-7072-273C-7092-03B4DDF96ECB}"/>
              </a:ext>
            </a:extLst>
          </p:cNvPr>
          <p:cNvSpPr txBox="1"/>
          <p:nvPr/>
        </p:nvSpPr>
        <p:spPr>
          <a:xfrm>
            <a:off x="979188" y="2428935"/>
            <a:ext cx="2213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err="1">
                <a:solidFill>
                  <a:srgbClr val="7388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Plenos</a:t>
            </a:r>
            <a:r>
              <a:rPr lang="en-GB" sz="1200" b="1" dirty="0">
                <a:solidFill>
                  <a:srgbClr val="7388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 err="1">
                <a:solidFill>
                  <a:srgbClr val="7388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poderes</a:t>
            </a:r>
            <a:r>
              <a:rPr lang="en-GB" sz="1200" b="1" dirty="0">
                <a:solidFill>
                  <a:srgbClr val="7388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GB" sz="1200" b="1" dirty="0" err="1">
                <a:solidFill>
                  <a:srgbClr val="7388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influenciar</a:t>
            </a:r>
            <a:endParaRPr lang="en-GB" sz="1200" b="1" dirty="0">
              <a:solidFill>
                <a:srgbClr val="7388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C25A87-CEE9-ECE8-6E4E-B3590F0FF123}"/>
              </a:ext>
            </a:extLst>
          </p:cNvPr>
          <p:cNvSpPr txBox="1"/>
          <p:nvPr/>
        </p:nvSpPr>
        <p:spPr>
          <a:xfrm>
            <a:off x="3807877" y="2428937"/>
            <a:ext cx="2213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>
                <a:solidFill>
                  <a:srgbClr val="7388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Poderes compartilhados para influenciar</a:t>
            </a:r>
          </a:p>
          <a:p>
            <a:pPr algn="ctr"/>
            <a:r>
              <a:rPr lang="en-GB" sz="1200">
                <a:solidFill>
                  <a:srgbClr val="7388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quem você compartilha esses poderes?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D21BC4-37F0-451F-617F-D6B9974E9CA3}"/>
              </a:ext>
            </a:extLst>
          </p:cNvPr>
          <p:cNvSpPr txBox="1"/>
          <p:nvPr/>
        </p:nvSpPr>
        <p:spPr>
          <a:xfrm>
            <a:off x="6731816" y="2428936"/>
            <a:ext cx="2213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>
                <a:solidFill>
                  <a:srgbClr val="7388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Baixo poder de influência</a:t>
            </a:r>
          </a:p>
          <a:p>
            <a:pPr algn="ctr"/>
            <a:r>
              <a:rPr lang="en-GB" sz="1200">
                <a:solidFill>
                  <a:srgbClr val="7388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Quais partes interessadas têm poderes?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17ED633-1972-C565-844D-99148D49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t>86</a:t>
            </a:fld>
            <a:endParaRPr lang="en-US"/>
          </a:p>
        </p:txBody>
      </p:sp>
      <p:sp>
        <p:nvSpPr>
          <p:cNvPr id="33" name="Oval 32">
            <a:hlinkClick r:id="rId2" action="ppaction://hlinksldjump"/>
            <a:extLst>
              <a:ext uri="{FF2B5EF4-FFF2-40B4-BE49-F238E27FC236}">
                <a16:creationId xmlns:a16="http://schemas.microsoft.com/office/drawing/2014/main" id="{84DACA7D-D57C-449B-82A9-AAE01BFFF242}"/>
              </a:ext>
            </a:extLst>
          </p:cNvPr>
          <p:cNvSpPr/>
          <p:nvPr/>
        </p:nvSpPr>
        <p:spPr>
          <a:xfrm>
            <a:off x="9384310" y="820816"/>
            <a:ext cx="128979" cy="12897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34" name="Oval 33">
            <a:hlinkClick r:id="rId3" action="ppaction://hlinksldjump"/>
            <a:extLst>
              <a:ext uri="{FF2B5EF4-FFF2-40B4-BE49-F238E27FC236}">
                <a16:creationId xmlns:a16="http://schemas.microsoft.com/office/drawing/2014/main" id="{9567EFE8-588E-4FEC-AE76-13F9934D4E2A}"/>
              </a:ext>
            </a:extLst>
          </p:cNvPr>
          <p:cNvSpPr/>
          <p:nvPr/>
        </p:nvSpPr>
        <p:spPr>
          <a:xfrm>
            <a:off x="9384310" y="1983052"/>
            <a:ext cx="128979" cy="128979"/>
          </a:xfrm>
          <a:prstGeom prst="ellipse">
            <a:avLst/>
          </a:prstGeom>
          <a:solidFill>
            <a:srgbClr val="008C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5" name="Oval 34">
            <a:hlinkClick r:id="rId2" action="ppaction://hlinksldjump"/>
            <a:extLst>
              <a:ext uri="{FF2B5EF4-FFF2-40B4-BE49-F238E27FC236}">
                <a16:creationId xmlns:a16="http://schemas.microsoft.com/office/drawing/2014/main" id="{FB3F2BE4-6149-4165-BB1B-BEE3FC761875}"/>
              </a:ext>
            </a:extLst>
          </p:cNvPr>
          <p:cNvSpPr/>
          <p:nvPr/>
        </p:nvSpPr>
        <p:spPr>
          <a:xfrm>
            <a:off x="9384310" y="823197"/>
            <a:ext cx="128979" cy="12897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6" name="Oval 35">
            <a:hlinkClick r:id="rId4" action="ppaction://hlinksldjump"/>
            <a:extLst>
              <a:ext uri="{FF2B5EF4-FFF2-40B4-BE49-F238E27FC236}">
                <a16:creationId xmlns:a16="http://schemas.microsoft.com/office/drawing/2014/main" id="{E06E1B5B-6688-4810-8507-6FF86C38AD62}"/>
              </a:ext>
            </a:extLst>
          </p:cNvPr>
          <p:cNvSpPr/>
          <p:nvPr/>
        </p:nvSpPr>
        <p:spPr>
          <a:xfrm>
            <a:off x="9384310" y="1402303"/>
            <a:ext cx="128979" cy="128979"/>
          </a:xfrm>
          <a:prstGeom prst="ellipse">
            <a:avLst/>
          </a:prstGeom>
          <a:solidFill>
            <a:srgbClr val="1C35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7" name="Oval 36">
            <a:hlinkClick r:id="rId5" action="ppaction://hlinksldjump"/>
            <a:extLst>
              <a:ext uri="{FF2B5EF4-FFF2-40B4-BE49-F238E27FC236}">
                <a16:creationId xmlns:a16="http://schemas.microsoft.com/office/drawing/2014/main" id="{69D19CFE-9366-40C6-A98F-F5E59C62649F}"/>
              </a:ext>
            </a:extLst>
          </p:cNvPr>
          <p:cNvSpPr/>
          <p:nvPr/>
        </p:nvSpPr>
        <p:spPr>
          <a:xfrm>
            <a:off x="9384310" y="2563074"/>
            <a:ext cx="128979" cy="12897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8" name="Oval 37">
            <a:hlinkClick r:id="rId6" action="ppaction://hlinksldjump"/>
            <a:extLst>
              <a:ext uri="{FF2B5EF4-FFF2-40B4-BE49-F238E27FC236}">
                <a16:creationId xmlns:a16="http://schemas.microsoft.com/office/drawing/2014/main" id="{91B64063-F0D8-4A21-8B6A-FF69390ED639}"/>
              </a:ext>
            </a:extLst>
          </p:cNvPr>
          <p:cNvSpPr/>
          <p:nvPr/>
        </p:nvSpPr>
        <p:spPr>
          <a:xfrm>
            <a:off x="9384310" y="4302666"/>
            <a:ext cx="128979" cy="12897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hlinkClick r:id="rId7" action="ppaction://hlinksldjump"/>
            <a:extLst>
              <a:ext uri="{FF2B5EF4-FFF2-40B4-BE49-F238E27FC236}">
                <a16:creationId xmlns:a16="http://schemas.microsoft.com/office/drawing/2014/main" id="{D85CF7B8-C0F3-48B9-B47B-60F90E6973D5}"/>
              </a:ext>
            </a:extLst>
          </p:cNvPr>
          <p:cNvSpPr/>
          <p:nvPr/>
        </p:nvSpPr>
        <p:spPr>
          <a:xfrm>
            <a:off x="9384310" y="3720774"/>
            <a:ext cx="128979" cy="128979"/>
          </a:xfrm>
          <a:prstGeom prst="ellipse">
            <a:avLst/>
          </a:prstGeom>
          <a:solidFill>
            <a:srgbClr val="6AB2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hlinkClick r:id="rId8" action="ppaction://hlinksldjump"/>
            <a:extLst>
              <a:ext uri="{FF2B5EF4-FFF2-40B4-BE49-F238E27FC236}">
                <a16:creationId xmlns:a16="http://schemas.microsoft.com/office/drawing/2014/main" id="{186065A8-E6BE-4D90-94B7-F380F1A168A1}"/>
              </a:ext>
            </a:extLst>
          </p:cNvPr>
          <p:cNvSpPr/>
          <p:nvPr/>
        </p:nvSpPr>
        <p:spPr>
          <a:xfrm>
            <a:off x="9384310" y="3144004"/>
            <a:ext cx="128979" cy="128979"/>
          </a:xfrm>
          <a:prstGeom prst="ellipse">
            <a:avLst/>
          </a:prstGeom>
          <a:solidFill>
            <a:srgbClr val="0388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hlinkClick r:id="rId9" action="ppaction://hlinksldjump"/>
            <a:extLst>
              <a:ext uri="{FF2B5EF4-FFF2-40B4-BE49-F238E27FC236}">
                <a16:creationId xmlns:a16="http://schemas.microsoft.com/office/drawing/2014/main" id="{DCA52365-133D-4C65-A830-35033D8552CB}"/>
              </a:ext>
            </a:extLst>
          </p:cNvPr>
          <p:cNvSpPr/>
          <p:nvPr/>
        </p:nvSpPr>
        <p:spPr>
          <a:xfrm>
            <a:off x="9384310" y="4881778"/>
            <a:ext cx="128979" cy="128979"/>
          </a:xfrm>
          <a:prstGeom prst="ellipse">
            <a:avLst/>
          </a:prstGeom>
          <a:solidFill>
            <a:srgbClr val="F19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hlinkClick r:id="rId10" action="ppaction://hlinksldjump"/>
            <a:extLst>
              <a:ext uri="{FF2B5EF4-FFF2-40B4-BE49-F238E27FC236}">
                <a16:creationId xmlns:a16="http://schemas.microsoft.com/office/drawing/2014/main" id="{E3BC8F70-8461-4367-AF67-0DB4BF4A6E5C}"/>
              </a:ext>
            </a:extLst>
          </p:cNvPr>
          <p:cNvSpPr/>
          <p:nvPr/>
        </p:nvSpPr>
        <p:spPr>
          <a:xfrm>
            <a:off x="9384310" y="5463066"/>
            <a:ext cx="128979" cy="128979"/>
          </a:xfrm>
          <a:prstGeom prst="ellipse">
            <a:avLst/>
          </a:prstGeom>
          <a:solidFill>
            <a:srgbClr val="F8A9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19979C9-636D-4C28-8EB7-D727BC0C0A53}"/>
              </a:ext>
            </a:extLst>
          </p:cNvPr>
          <p:cNvGrpSpPr/>
          <p:nvPr/>
        </p:nvGrpSpPr>
        <p:grpSpPr>
          <a:xfrm>
            <a:off x="9573110" y="4214701"/>
            <a:ext cx="146522" cy="280390"/>
            <a:chOff x="5545138" y="625475"/>
            <a:chExt cx="1489075" cy="2849563"/>
          </a:xfrm>
        </p:grpSpPr>
        <p:sp>
          <p:nvSpPr>
            <p:cNvPr id="44" name="Freeform 117">
              <a:extLst>
                <a:ext uri="{FF2B5EF4-FFF2-40B4-BE49-F238E27FC236}">
                  <a16:creationId xmlns:a16="http://schemas.microsoft.com/office/drawing/2014/main" id="{940A822E-A667-4F90-9A9A-EE7741F92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625475"/>
              <a:ext cx="1243013" cy="1697038"/>
            </a:xfrm>
            <a:custGeom>
              <a:avLst/>
              <a:gdLst>
                <a:gd name="T0" fmla="*/ 2278 w 4249"/>
                <a:gd name="T1" fmla="*/ 5744 h 5744"/>
                <a:gd name="T2" fmla="*/ 0 w 4249"/>
                <a:gd name="T3" fmla="*/ 5744 h 5744"/>
                <a:gd name="T4" fmla="*/ 4249 w 4249"/>
                <a:gd name="T5" fmla="*/ 0 h 5744"/>
                <a:gd name="T6" fmla="*/ 2603 w 4249"/>
                <a:gd name="T7" fmla="*/ 4796 h 5744"/>
                <a:gd name="T8" fmla="*/ 2278 w 4249"/>
                <a:gd name="T9" fmla="*/ 5744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2278" y="5744"/>
                  </a:moveTo>
                  <a:lnTo>
                    <a:pt x="0" y="5744"/>
                  </a:lnTo>
                  <a:lnTo>
                    <a:pt x="4249" y="0"/>
                  </a:lnTo>
                  <a:lnTo>
                    <a:pt x="2603" y="4796"/>
                  </a:lnTo>
                  <a:lnTo>
                    <a:pt x="2278" y="5744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20">
              <a:extLst>
                <a:ext uri="{FF2B5EF4-FFF2-40B4-BE49-F238E27FC236}">
                  <a16:creationId xmlns:a16="http://schemas.microsoft.com/office/drawing/2014/main" id="{FAB73031-919A-41FE-BC7A-5C6A7097B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1779588"/>
              <a:ext cx="1243013" cy="1695450"/>
            </a:xfrm>
            <a:custGeom>
              <a:avLst/>
              <a:gdLst>
                <a:gd name="T0" fmla="*/ 1972 w 4249"/>
                <a:gd name="T1" fmla="*/ 0 h 5744"/>
                <a:gd name="T2" fmla="*/ 4249 w 4249"/>
                <a:gd name="T3" fmla="*/ 0 h 5744"/>
                <a:gd name="T4" fmla="*/ 0 w 4249"/>
                <a:gd name="T5" fmla="*/ 5744 h 5744"/>
                <a:gd name="T6" fmla="*/ 1646 w 4249"/>
                <a:gd name="T7" fmla="*/ 948 h 5744"/>
                <a:gd name="T8" fmla="*/ 1972 w 4249"/>
                <a:gd name="T9" fmla="*/ 0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1972" y="0"/>
                  </a:moveTo>
                  <a:lnTo>
                    <a:pt x="4249" y="0"/>
                  </a:lnTo>
                  <a:lnTo>
                    <a:pt x="0" y="5744"/>
                  </a:lnTo>
                  <a:lnTo>
                    <a:pt x="1646" y="948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4395835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22748-DCB8-904C-D815-E2454B4622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685800"/>
            <a:ext cx="8534400" cy="2387600"/>
          </a:xfrm>
        </p:spPr>
        <p:txBody>
          <a:bodyPr>
            <a:normAutofit fontScale="90000"/>
          </a:bodyPr>
          <a:lstStyle/>
          <a:p>
            <a:r>
              <a:rPr lang="en-GB" b="0" dirty="0" err="1">
                <a:solidFill>
                  <a:schemeClr val="bg1"/>
                </a:solidFill>
              </a:rPr>
              <a:t>Módulo</a:t>
            </a:r>
            <a:r>
              <a:rPr lang="en-GB" b="0" dirty="0">
                <a:solidFill>
                  <a:schemeClr val="bg1"/>
                </a:solidFill>
              </a:rPr>
              <a:t> 7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 err="1">
                <a:solidFill>
                  <a:schemeClr val="bg1"/>
                </a:solidFill>
              </a:rPr>
              <a:t>Projetando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intervenções</a:t>
            </a:r>
            <a:r>
              <a:rPr lang="en-GB" dirty="0">
                <a:solidFill>
                  <a:schemeClr val="bg1"/>
                </a:solidFill>
              </a:rPr>
              <a:t> de EAP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C60F861-54B1-080A-5413-53F8A65A25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C9DF4E-76D6-B14A-67AC-713064237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t>87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1984517-6593-626B-19FC-4862706C64A5}"/>
              </a:ext>
            </a:extLst>
          </p:cNvPr>
          <p:cNvGrpSpPr/>
          <p:nvPr/>
        </p:nvGrpSpPr>
        <p:grpSpPr>
          <a:xfrm>
            <a:off x="4508343" y="2853559"/>
            <a:ext cx="4621341" cy="3515710"/>
            <a:chOff x="2790825" y="5035551"/>
            <a:chExt cx="1512888" cy="115093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656EA80-AB46-ABAF-F973-8D36768A2647}"/>
                </a:ext>
              </a:extLst>
            </p:cNvPr>
            <p:cNvGrpSpPr/>
            <p:nvPr/>
          </p:nvGrpSpPr>
          <p:grpSpPr>
            <a:xfrm>
              <a:off x="3259138" y="5559426"/>
              <a:ext cx="1044575" cy="382588"/>
              <a:chOff x="3259138" y="5559426"/>
              <a:chExt cx="1044575" cy="382588"/>
            </a:xfrm>
          </p:grpSpPr>
          <p:sp>
            <p:nvSpPr>
              <p:cNvPr id="114" name="Freeform 1937">
                <a:extLst>
                  <a:ext uri="{FF2B5EF4-FFF2-40B4-BE49-F238E27FC236}">
                    <a16:creationId xmlns:a16="http://schemas.microsoft.com/office/drawing/2014/main" id="{F42D9764-5FEA-25AC-2F58-F5E7245E00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9138" y="5559426"/>
                <a:ext cx="1044575" cy="382588"/>
              </a:xfrm>
              <a:custGeom>
                <a:avLst/>
                <a:gdLst>
                  <a:gd name="T0" fmla="*/ 1096 w 3137"/>
                  <a:gd name="T1" fmla="*/ 0 h 1138"/>
                  <a:gd name="T2" fmla="*/ 0 w 3137"/>
                  <a:gd name="T3" fmla="*/ 823 h 1138"/>
                  <a:gd name="T4" fmla="*/ 2042 w 3137"/>
                  <a:gd name="T5" fmla="*/ 1138 h 1138"/>
                  <a:gd name="T6" fmla="*/ 3137 w 3137"/>
                  <a:gd name="T7" fmla="*/ 315 h 1138"/>
                  <a:gd name="T8" fmla="*/ 1096 w 3137"/>
                  <a:gd name="T9" fmla="*/ 0 h 1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37" h="1138">
                    <a:moveTo>
                      <a:pt x="1096" y="0"/>
                    </a:moveTo>
                    <a:lnTo>
                      <a:pt x="0" y="823"/>
                    </a:lnTo>
                    <a:lnTo>
                      <a:pt x="2042" y="1138"/>
                    </a:lnTo>
                    <a:lnTo>
                      <a:pt x="3137" y="315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rgbClr val="173E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1938">
                <a:extLst>
                  <a:ext uri="{FF2B5EF4-FFF2-40B4-BE49-F238E27FC236}">
                    <a16:creationId xmlns:a16="http://schemas.microsoft.com/office/drawing/2014/main" id="{5738353A-E7F0-3949-126B-6CC25E50C3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38513" y="5588001"/>
                <a:ext cx="884237" cy="325438"/>
              </a:xfrm>
              <a:custGeom>
                <a:avLst/>
                <a:gdLst>
                  <a:gd name="T0" fmla="*/ 942 w 2659"/>
                  <a:gd name="T1" fmla="*/ 28 h 969"/>
                  <a:gd name="T2" fmla="*/ 65 w 2659"/>
                  <a:gd name="T3" fmla="*/ 687 h 969"/>
                  <a:gd name="T4" fmla="*/ 1717 w 2659"/>
                  <a:gd name="T5" fmla="*/ 942 h 969"/>
                  <a:gd name="T6" fmla="*/ 2595 w 2659"/>
                  <a:gd name="T7" fmla="*/ 283 h 969"/>
                  <a:gd name="T8" fmla="*/ 942 w 2659"/>
                  <a:gd name="T9" fmla="*/ 28 h 969"/>
                  <a:gd name="T10" fmla="*/ 25 w 2659"/>
                  <a:gd name="T11" fmla="*/ 685 h 969"/>
                  <a:gd name="T12" fmla="*/ 935 w 2659"/>
                  <a:gd name="T13" fmla="*/ 0 h 969"/>
                  <a:gd name="T14" fmla="*/ 2659 w 2659"/>
                  <a:gd name="T15" fmla="*/ 267 h 969"/>
                  <a:gd name="T16" fmla="*/ 1724 w 2659"/>
                  <a:gd name="T17" fmla="*/ 969 h 969"/>
                  <a:gd name="T18" fmla="*/ 0 w 2659"/>
                  <a:gd name="T19" fmla="*/ 703 h 969"/>
                  <a:gd name="T20" fmla="*/ 25 w 2659"/>
                  <a:gd name="T21" fmla="*/ 685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59" h="969">
                    <a:moveTo>
                      <a:pt x="942" y="28"/>
                    </a:moveTo>
                    <a:lnTo>
                      <a:pt x="65" y="687"/>
                    </a:lnTo>
                    <a:lnTo>
                      <a:pt x="1717" y="942"/>
                    </a:lnTo>
                    <a:lnTo>
                      <a:pt x="2595" y="283"/>
                    </a:lnTo>
                    <a:lnTo>
                      <a:pt x="942" y="28"/>
                    </a:lnTo>
                    <a:close/>
                    <a:moveTo>
                      <a:pt x="25" y="685"/>
                    </a:moveTo>
                    <a:lnTo>
                      <a:pt x="935" y="0"/>
                    </a:lnTo>
                    <a:cubicBezTo>
                      <a:pt x="1510" y="90"/>
                      <a:pt x="2085" y="178"/>
                      <a:pt x="2659" y="267"/>
                    </a:cubicBezTo>
                    <a:lnTo>
                      <a:pt x="1724" y="969"/>
                    </a:lnTo>
                    <a:cubicBezTo>
                      <a:pt x="1149" y="881"/>
                      <a:pt x="575" y="792"/>
                      <a:pt x="0" y="703"/>
                    </a:cubicBezTo>
                    <a:lnTo>
                      <a:pt x="25" y="685"/>
                    </a:lnTo>
                    <a:close/>
                  </a:path>
                </a:pathLst>
              </a:custGeom>
              <a:solidFill>
                <a:srgbClr val="66B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1939">
                <a:extLst>
                  <a:ext uri="{FF2B5EF4-FFF2-40B4-BE49-F238E27FC236}">
                    <a16:creationId xmlns:a16="http://schemas.microsoft.com/office/drawing/2014/main" id="{5C3FAC75-9891-21A6-27DE-48B53E65C4C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59200" y="5659438"/>
                <a:ext cx="365125" cy="134938"/>
              </a:xfrm>
              <a:custGeom>
                <a:avLst/>
                <a:gdLst>
                  <a:gd name="T0" fmla="*/ 394 w 1098"/>
                  <a:gd name="T1" fmla="*/ 21 h 402"/>
                  <a:gd name="T2" fmla="*/ 49 w 1098"/>
                  <a:gd name="T3" fmla="*/ 280 h 402"/>
                  <a:gd name="T4" fmla="*/ 705 w 1098"/>
                  <a:gd name="T5" fmla="*/ 381 h 402"/>
                  <a:gd name="T6" fmla="*/ 1050 w 1098"/>
                  <a:gd name="T7" fmla="*/ 122 h 402"/>
                  <a:gd name="T8" fmla="*/ 394 w 1098"/>
                  <a:gd name="T9" fmla="*/ 21 h 402"/>
                  <a:gd name="T10" fmla="*/ 19 w 1098"/>
                  <a:gd name="T11" fmla="*/ 278 h 402"/>
                  <a:gd name="T12" fmla="*/ 389 w 1098"/>
                  <a:gd name="T13" fmla="*/ 0 h 402"/>
                  <a:gd name="T14" fmla="*/ 1098 w 1098"/>
                  <a:gd name="T15" fmla="*/ 110 h 402"/>
                  <a:gd name="T16" fmla="*/ 710 w 1098"/>
                  <a:gd name="T17" fmla="*/ 402 h 402"/>
                  <a:gd name="T18" fmla="*/ 0 w 1098"/>
                  <a:gd name="T19" fmla="*/ 292 h 402"/>
                  <a:gd name="T20" fmla="*/ 19 w 1098"/>
                  <a:gd name="T21" fmla="*/ 278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98" h="402">
                    <a:moveTo>
                      <a:pt x="394" y="21"/>
                    </a:moveTo>
                    <a:lnTo>
                      <a:pt x="49" y="280"/>
                    </a:lnTo>
                    <a:lnTo>
                      <a:pt x="705" y="381"/>
                    </a:lnTo>
                    <a:lnTo>
                      <a:pt x="1050" y="122"/>
                    </a:lnTo>
                    <a:lnTo>
                      <a:pt x="394" y="21"/>
                    </a:lnTo>
                    <a:close/>
                    <a:moveTo>
                      <a:pt x="19" y="278"/>
                    </a:moveTo>
                    <a:lnTo>
                      <a:pt x="389" y="0"/>
                    </a:lnTo>
                    <a:cubicBezTo>
                      <a:pt x="625" y="37"/>
                      <a:pt x="862" y="73"/>
                      <a:pt x="1098" y="110"/>
                    </a:cubicBezTo>
                    <a:lnTo>
                      <a:pt x="710" y="402"/>
                    </a:lnTo>
                    <a:cubicBezTo>
                      <a:pt x="473" y="366"/>
                      <a:pt x="237" y="329"/>
                      <a:pt x="0" y="292"/>
                    </a:cubicBezTo>
                    <a:lnTo>
                      <a:pt x="19" y="278"/>
                    </a:lnTo>
                    <a:close/>
                  </a:path>
                </a:pathLst>
              </a:custGeom>
              <a:solidFill>
                <a:srgbClr val="66B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1940">
                <a:extLst>
                  <a:ext uri="{FF2B5EF4-FFF2-40B4-BE49-F238E27FC236}">
                    <a16:creationId xmlns:a16="http://schemas.microsoft.com/office/drawing/2014/main" id="{24E2A005-B8B8-0261-8F51-4A855AD4DAA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02013" y="5754688"/>
                <a:ext cx="180975" cy="68263"/>
              </a:xfrm>
              <a:custGeom>
                <a:avLst/>
                <a:gdLst>
                  <a:gd name="T0" fmla="*/ 204 w 546"/>
                  <a:gd name="T1" fmla="*/ 28 h 202"/>
                  <a:gd name="T2" fmla="*/ 65 w 546"/>
                  <a:gd name="T3" fmla="*/ 132 h 202"/>
                  <a:gd name="T4" fmla="*/ 342 w 546"/>
                  <a:gd name="T5" fmla="*/ 175 h 202"/>
                  <a:gd name="T6" fmla="*/ 481 w 546"/>
                  <a:gd name="T7" fmla="*/ 71 h 202"/>
                  <a:gd name="T8" fmla="*/ 204 w 546"/>
                  <a:gd name="T9" fmla="*/ 28 h 202"/>
                  <a:gd name="T10" fmla="*/ 25 w 546"/>
                  <a:gd name="T11" fmla="*/ 130 h 202"/>
                  <a:gd name="T12" fmla="*/ 197 w 546"/>
                  <a:gd name="T13" fmla="*/ 0 h 202"/>
                  <a:gd name="T14" fmla="*/ 546 w 546"/>
                  <a:gd name="T15" fmla="*/ 54 h 202"/>
                  <a:gd name="T16" fmla="*/ 349 w 546"/>
                  <a:gd name="T17" fmla="*/ 202 h 202"/>
                  <a:gd name="T18" fmla="*/ 0 w 546"/>
                  <a:gd name="T19" fmla="*/ 149 h 202"/>
                  <a:gd name="T20" fmla="*/ 25 w 546"/>
                  <a:gd name="T21" fmla="*/ 13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46" h="202">
                    <a:moveTo>
                      <a:pt x="204" y="28"/>
                    </a:moveTo>
                    <a:lnTo>
                      <a:pt x="65" y="132"/>
                    </a:lnTo>
                    <a:lnTo>
                      <a:pt x="342" y="175"/>
                    </a:lnTo>
                    <a:lnTo>
                      <a:pt x="481" y="71"/>
                    </a:lnTo>
                    <a:lnTo>
                      <a:pt x="204" y="28"/>
                    </a:lnTo>
                    <a:close/>
                    <a:moveTo>
                      <a:pt x="25" y="130"/>
                    </a:moveTo>
                    <a:lnTo>
                      <a:pt x="197" y="0"/>
                    </a:lnTo>
                    <a:cubicBezTo>
                      <a:pt x="313" y="19"/>
                      <a:pt x="430" y="36"/>
                      <a:pt x="546" y="54"/>
                    </a:cubicBezTo>
                    <a:lnTo>
                      <a:pt x="349" y="202"/>
                    </a:lnTo>
                    <a:lnTo>
                      <a:pt x="0" y="149"/>
                    </a:lnTo>
                    <a:lnTo>
                      <a:pt x="25" y="130"/>
                    </a:lnTo>
                    <a:close/>
                  </a:path>
                </a:pathLst>
              </a:custGeom>
              <a:solidFill>
                <a:srgbClr val="66B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1941">
                <a:extLst>
                  <a:ext uri="{FF2B5EF4-FFF2-40B4-BE49-F238E27FC236}">
                    <a16:creationId xmlns:a16="http://schemas.microsoft.com/office/drawing/2014/main" id="{C55C537C-E59E-1B8A-0EB3-BEE7BC425C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11588" y="5721351"/>
                <a:ext cx="93662" cy="34925"/>
              </a:xfrm>
              <a:custGeom>
                <a:avLst/>
                <a:gdLst>
                  <a:gd name="T0" fmla="*/ 108 w 281"/>
                  <a:gd name="T1" fmla="*/ 20 h 105"/>
                  <a:gd name="T2" fmla="*/ 49 w 281"/>
                  <a:gd name="T3" fmla="*/ 65 h 105"/>
                  <a:gd name="T4" fmla="*/ 173 w 281"/>
                  <a:gd name="T5" fmla="*/ 84 h 105"/>
                  <a:gd name="T6" fmla="*/ 232 w 281"/>
                  <a:gd name="T7" fmla="*/ 40 h 105"/>
                  <a:gd name="T8" fmla="*/ 108 w 281"/>
                  <a:gd name="T9" fmla="*/ 20 h 105"/>
                  <a:gd name="T10" fmla="*/ 18 w 281"/>
                  <a:gd name="T11" fmla="*/ 63 h 105"/>
                  <a:gd name="T12" fmla="*/ 103 w 281"/>
                  <a:gd name="T13" fmla="*/ 0 h 105"/>
                  <a:gd name="T14" fmla="*/ 281 w 281"/>
                  <a:gd name="T15" fmla="*/ 28 h 105"/>
                  <a:gd name="T16" fmla="*/ 178 w 281"/>
                  <a:gd name="T17" fmla="*/ 105 h 105"/>
                  <a:gd name="T18" fmla="*/ 0 w 281"/>
                  <a:gd name="T19" fmla="*/ 77 h 105"/>
                  <a:gd name="T20" fmla="*/ 18 w 281"/>
                  <a:gd name="T21" fmla="*/ 63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1" h="105">
                    <a:moveTo>
                      <a:pt x="108" y="20"/>
                    </a:moveTo>
                    <a:lnTo>
                      <a:pt x="49" y="65"/>
                    </a:lnTo>
                    <a:lnTo>
                      <a:pt x="173" y="84"/>
                    </a:lnTo>
                    <a:lnTo>
                      <a:pt x="232" y="40"/>
                    </a:lnTo>
                    <a:lnTo>
                      <a:pt x="108" y="20"/>
                    </a:lnTo>
                    <a:close/>
                    <a:moveTo>
                      <a:pt x="18" y="63"/>
                    </a:moveTo>
                    <a:lnTo>
                      <a:pt x="103" y="0"/>
                    </a:lnTo>
                    <a:lnTo>
                      <a:pt x="281" y="28"/>
                    </a:lnTo>
                    <a:lnTo>
                      <a:pt x="178" y="105"/>
                    </a:lnTo>
                    <a:lnTo>
                      <a:pt x="0" y="77"/>
                    </a:lnTo>
                    <a:lnTo>
                      <a:pt x="18" y="63"/>
                    </a:lnTo>
                    <a:close/>
                  </a:path>
                </a:pathLst>
              </a:custGeom>
              <a:solidFill>
                <a:srgbClr val="66B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1942">
                <a:extLst>
                  <a:ext uri="{FF2B5EF4-FFF2-40B4-BE49-F238E27FC236}">
                    <a16:creationId xmlns:a16="http://schemas.microsoft.com/office/drawing/2014/main" id="{EB465EDF-BAAA-015F-8A7B-E55C060DDF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2988" y="5822951"/>
                <a:ext cx="15875" cy="15875"/>
              </a:xfrm>
              <a:custGeom>
                <a:avLst/>
                <a:gdLst>
                  <a:gd name="T0" fmla="*/ 32 w 45"/>
                  <a:gd name="T1" fmla="*/ 45 h 45"/>
                  <a:gd name="T2" fmla="*/ 0 w 45"/>
                  <a:gd name="T3" fmla="*/ 13 h 45"/>
                  <a:gd name="T4" fmla="*/ 14 w 45"/>
                  <a:gd name="T5" fmla="*/ 0 h 45"/>
                  <a:gd name="T6" fmla="*/ 45 w 45"/>
                  <a:gd name="T7" fmla="*/ 31 h 45"/>
                  <a:gd name="T8" fmla="*/ 32 w 45"/>
                  <a:gd name="T9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5">
                    <a:moveTo>
                      <a:pt x="32" y="45"/>
                    </a:moveTo>
                    <a:lnTo>
                      <a:pt x="0" y="13"/>
                    </a:lnTo>
                    <a:lnTo>
                      <a:pt x="14" y="0"/>
                    </a:lnTo>
                    <a:lnTo>
                      <a:pt x="45" y="31"/>
                    </a:lnTo>
                    <a:lnTo>
                      <a:pt x="32" y="45"/>
                    </a:lnTo>
                    <a:close/>
                  </a:path>
                </a:pathLst>
              </a:custGeom>
              <a:solidFill>
                <a:srgbClr val="66B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1943">
                <a:extLst>
                  <a:ext uri="{FF2B5EF4-FFF2-40B4-BE49-F238E27FC236}">
                    <a16:creationId xmlns:a16="http://schemas.microsoft.com/office/drawing/2014/main" id="{79F64C11-BB4D-F42F-E638-D67EF343EA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7275" y="5813426"/>
                <a:ext cx="28575" cy="28575"/>
              </a:xfrm>
              <a:custGeom>
                <a:avLst/>
                <a:gdLst>
                  <a:gd name="T0" fmla="*/ 74 w 88"/>
                  <a:gd name="T1" fmla="*/ 87 h 87"/>
                  <a:gd name="T2" fmla="*/ 0 w 88"/>
                  <a:gd name="T3" fmla="*/ 13 h 87"/>
                  <a:gd name="T4" fmla="*/ 14 w 88"/>
                  <a:gd name="T5" fmla="*/ 0 h 87"/>
                  <a:gd name="T6" fmla="*/ 88 w 88"/>
                  <a:gd name="T7" fmla="*/ 74 h 87"/>
                  <a:gd name="T8" fmla="*/ 74 w 88"/>
                  <a:gd name="T9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87">
                    <a:moveTo>
                      <a:pt x="74" y="87"/>
                    </a:moveTo>
                    <a:lnTo>
                      <a:pt x="0" y="13"/>
                    </a:lnTo>
                    <a:lnTo>
                      <a:pt x="14" y="0"/>
                    </a:lnTo>
                    <a:lnTo>
                      <a:pt x="88" y="74"/>
                    </a:lnTo>
                    <a:lnTo>
                      <a:pt x="74" y="87"/>
                    </a:lnTo>
                    <a:close/>
                  </a:path>
                </a:pathLst>
              </a:custGeom>
              <a:solidFill>
                <a:srgbClr val="66B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1944">
                <a:extLst>
                  <a:ext uri="{FF2B5EF4-FFF2-40B4-BE49-F238E27FC236}">
                    <a16:creationId xmlns:a16="http://schemas.microsoft.com/office/drawing/2014/main" id="{9E3FFE46-9D68-F9B9-6075-6BF9CCA703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9975" y="5802313"/>
                <a:ext cx="44450" cy="44450"/>
              </a:xfrm>
              <a:custGeom>
                <a:avLst/>
                <a:gdLst>
                  <a:gd name="T0" fmla="*/ 116 w 130"/>
                  <a:gd name="T1" fmla="*/ 130 h 130"/>
                  <a:gd name="T2" fmla="*/ 0 w 130"/>
                  <a:gd name="T3" fmla="*/ 13 h 130"/>
                  <a:gd name="T4" fmla="*/ 13 w 130"/>
                  <a:gd name="T5" fmla="*/ 0 h 130"/>
                  <a:gd name="T6" fmla="*/ 130 w 130"/>
                  <a:gd name="T7" fmla="*/ 116 h 130"/>
                  <a:gd name="T8" fmla="*/ 116 w 130"/>
                  <a:gd name="T9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130">
                    <a:moveTo>
                      <a:pt x="116" y="130"/>
                    </a:moveTo>
                    <a:lnTo>
                      <a:pt x="0" y="13"/>
                    </a:lnTo>
                    <a:lnTo>
                      <a:pt x="13" y="0"/>
                    </a:lnTo>
                    <a:lnTo>
                      <a:pt x="130" y="116"/>
                    </a:lnTo>
                    <a:lnTo>
                      <a:pt x="116" y="130"/>
                    </a:lnTo>
                    <a:close/>
                  </a:path>
                </a:pathLst>
              </a:custGeom>
              <a:solidFill>
                <a:srgbClr val="66B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1945">
                <a:extLst>
                  <a:ext uri="{FF2B5EF4-FFF2-40B4-BE49-F238E27FC236}">
                    <a16:creationId xmlns:a16="http://schemas.microsoft.com/office/drawing/2014/main" id="{EAD5B8F5-4088-48EC-5300-05EC6024CC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2675" y="5792788"/>
                <a:ext cx="58737" cy="58738"/>
              </a:xfrm>
              <a:custGeom>
                <a:avLst/>
                <a:gdLst>
                  <a:gd name="T0" fmla="*/ 160 w 174"/>
                  <a:gd name="T1" fmla="*/ 173 h 173"/>
                  <a:gd name="T2" fmla="*/ 0 w 174"/>
                  <a:gd name="T3" fmla="*/ 13 h 173"/>
                  <a:gd name="T4" fmla="*/ 14 w 174"/>
                  <a:gd name="T5" fmla="*/ 0 h 173"/>
                  <a:gd name="T6" fmla="*/ 174 w 174"/>
                  <a:gd name="T7" fmla="*/ 159 h 173"/>
                  <a:gd name="T8" fmla="*/ 160 w 174"/>
                  <a:gd name="T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173">
                    <a:moveTo>
                      <a:pt x="160" y="173"/>
                    </a:moveTo>
                    <a:lnTo>
                      <a:pt x="0" y="13"/>
                    </a:lnTo>
                    <a:lnTo>
                      <a:pt x="14" y="0"/>
                    </a:lnTo>
                    <a:lnTo>
                      <a:pt x="174" y="159"/>
                    </a:lnTo>
                    <a:lnTo>
                      <a:pt x="160" y="173"/>
                    </a:lnTo>
                    <a:close/>
                  </a:path>
                </a:pathLst>
              </a:custGeom>
              <a:solidFill>
                <a:srgbClr val="66B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1946">
                <a:extLst>
                  <a:ext uri="{FF2B5EF4-FFF2-40B4-BE49-F238E27FC236}">
                    <a16:creationId xmlns:a16="http://schemas.microsoft.com/office/drawing/2014/main" id="{89F0568B-8558-C22B-D1C5-D5F4F0577D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6963" y="5783263"/>
                <a:ext cx="71437" cy="71438"/>
              </a:xfrm>
              <a:custGeom>
                <a:avLst/>
                <a:gdLst>
                  <a:gd name="T0" fmla="*/ 202 w 216"/>
                  <a:gd name="T1" fmla="*/ 217 h 217"/>
                  <a:gd name="T2" fmla="*/ 0 w 216"/>
                  <a:gd name="T3" fmla="*/ 14 h 217"/>
                  <a:gd name="T4" fmla="*/ 13 w 216"/>
                  <a:gd name="T5" fmla="*/ 0 h 217"/>
                  <a:gd name="T6" fmla="*/ 216 w 216"/>
                  <a:gd name="T7" fmla="*/ 203 h 217"/>
                  <a:gd name="T8" fmla="*/ 202 w 216"/>
                  <a:gd name="T9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" h="217">
                    <a:moveTo>
                      <a:pt x="202" y="217"/>
                    </a:moveTo>
                    <a:lnTo>
                      <a:pt x="0" y="14"/>
                    </a:lnTo>
                    <a:lnTo>
                      <a:pt x="13" y="0"/>
                    </a:lnTo>
                    <a:lnTo>
                      <a:pt x="216" y="203"/>
                    </a:lnTo>
                    <a:lnTo>
                      <a:pt x="202" y="217"/>
                    </a:lnTo>
                    <a:close/>
                  </a:path>
                </a:pathLst>
              </a:custGeom>
              <a:solidFill>
                <a:srgbClr val="66B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1947">
                <a:extLst>
                  <a:ext uri="{FF2B5EF4-FFF2-40B4-BE49-F238E27FC236}">
                    <a16:creationId xmlns:a16="http://schemas.microsoft.com/office/drawing/2014/main" id="{28A911B6-CC2D-6FA2-1DA5-6967A83626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2838" y="5773738"/>
                <a:ext cx="84137" cy="85725"/>
              </a:xfrm>
              <a:custGeom>
                <a:avLst/>
                <a:gdLst>
                  <a:gd name="T0" fmla="*/ 240 w 254"/>
                  <a:gd name="T1" fmla="*/ 253 h 253"/>
                  <a:gd name="T2" fmla="*/ 0 w 254"/>
                  <a:gd name="T3" fmla="*/ 14 h 253"/>
                  <a:gd name="T4" fmla="*/ 14 w 254"/>
                  <a:gd name="T5" fmla="*/ 0 h 253"/>
                  <a:gd name="T6" fmla="*/ 254 w 254"/>
                  <a:gd name="T7" fmla="*/ 240 h 253"/>
                  <a:gd name="T8" fmla="*/ 240 w 254"/>
                  <a:gd name="T9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4" h="253">
                    <a:moveTo>
                      <a:pt x="240" y="253"/>
                    </a:moveTo>
                    <a:lnTo>
                      <a:pt x="0" y="14"/>
                    </a:lnTo>
                    <a:lnTo>
                      <a:pt x="14" y="0"/>
                    </a:lnTo>
                    <a:lnTo>
                      <a:pt x="254" y="240"/>
                    </a:lnTo>
                    <a:lnTo>
                      <a:pt x="240" y="253"/>
                    </a:lnTo>
                    <a:close/>
                  </a:path>
                </a:pathLst>
              </a:custGeom>
              <a:solidFill>
                <a:srgbClr val="66B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1948">
                <a:extLst>
                  <a:ext uri="{FF2B5EF4-FFF2-40B4-BE49-F238E27FC236}">
                    <a16:creationId xmlns:a16="http://schemas.microsoft.com/office/drawing/2014/main" id="{9AE5EEDA-9D96-14B7-A3D4-F6E79CCC1F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825" y="5778501"/>
                <a:ext cx="84137" cy="85725"/>
              </a:xfrm>
              <a:custGeom>
                <a:avLst/>
                <a:gdLst>
                  <a:gd name="T0" fmla="*/ 240 w 254"/>
                  <a:gd name="T1" fmla="*/ 253 h 253"/>
                  <a:gd name="T2" fmla="*/ 0 w 254"/>
                  <a:gd name="T3" fmla="*/ 13 h 253"/>
                  <a:gd name="T4" fmla="*/ 14 w 254"/>
                  <a:gd name="T5" fmla="*/ 0 h 253"/>
                  <a:gd name="T6" fmla="*/ 254 w 254"/>
                  <a:gd name="T7" fmla="*/ 240 h 253"/>
                  <a:gd name="T8" fmla="*/ 240 w 254"/>
                  <a:gd name="T9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4" h="253">
                    <a:moveTo>
                      <a:pt x="240" y="253"/>
                    </a:moveTo>
                    <a:lnTo>
                      <a:pt x="0" y="13"/>
                    </a:lnTo>
                    <a:lnTo>
                      <a:pt x="14" y="0"/>
                    </a:lnTo>
                    <a:lnTo>
                      <a:pt x="254" y="240"/>
                    </a:lnTo>
                    <a:lnTo>
                      <a:pt x="240" y="253"/>
                    </a:lnTo>
                    <a:close/>
                  </a:path>
                </a:pathLst>
              </a:custGeom>
              <a:solidFill>
                <a:srgbClr val="66B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1949">
                <a:extLst>
                  <a:ext uri="{FF2B5EF4-FFF2-40B4-BE49-F238E27FC236}">
                    <a16:creationId xmlns:a16="http://schemas.microsoft.com/office/drawing/2014/main" id="{07DB301B-E484-3481-511D-542ECD3E32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6813" y="5783263"/>
                <a:ext cx="85725" cy="85725"/>
              </a:xfrm>
              <a:custGeom>
                <a:avLst/>
                <a:gdLst>
                  <a:gd name="T0" fmla="*/ 240 w 254"/>
                  <a:gd name="T1" fmla="*/ 254 h 254"/>
                  <a:gd name="T2" fmla="*/ 0 w 254"/>
                  <a:gd name="T3" fmla="*/ 14 h 254"/>
                  <a:gd name="T4" fmla="*/ 14 w 254"/>
                  <a:gd name="T5" fmla="*/ 0 h 254"/>
                  <a:gd name="T6" fmla="*/ 254 w 254"/>
                  <a:gd name="T7" fmla="*/ 240 h 254"/>
                  <a:gd name="T8" fmla="*/ 240 w 254"/>
                  <a:gd name="T9" fmla="*/ 254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4" h="254">
                    <a:moveTo>
                      <a:pt x="240" y="254"/>
                    </a:moveTo>
                    <a:lnTo>
                      <a:pt x="0" y="14"/>
                    </a:lnTo>
                    <a:lnTo>
                      <a:pt x="14" y="0"/>
                    </a:lnTo>
                    <a:lnTo>
                      <a:pt x="254" y="240"/>
                    </a:lnTo>
                    <a:lnTo>
                      <a:pt x="240" y="254"/>
                    </a:lnTo>
                    <a:close/>
                  </a:path>
                </a:pathLst>
              </a:custGeom>
              <a:solidFill>
                <a:srgbClr val="66B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1950">
                <a:extLst>
                  <a:ext uri="{FF2B5EF4-FFF2-40B4-BE49-F238E27FC236}">
                    <a16:creationId xmlns:a16="http://schemas.microsoft.com/office/drawing/2014/main" id="{3D1E36ED-B437-C907-E267-CF518B2BAC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5388" y="5788026"/>
                <a:ext cx="84137" cy="84138"/>
              </a:xfrm>
              <a:custGeom>
                <a:avLst/>
                <a:gdLst>
                  <a:gd name="T0" fmla="*/ 240 w 253"/>
                  <a:gd name="T1" fmla="*/ 254 h 254"/>
                  <a:gd name="T2" fmla="*/ 0 w 253"/>
                  <a:gd name="T3" fmla="*/ 14 h 254"/>
                  <a:gd name="T4" fmla="*/ 14 w 253"/>
                  <a:gd name="T5" fmla="*/ 0 h 254"/>
                  <a:gd name="T6" fmla="*/ 253 w 253"/>
                  <a:gd name="T7" fmla="*/ 240 h 254"/>
                  <a:gd name="T8" fmla="*/ 240 w 253"/>
                  <a:gd name="T9" fmla="*/ 254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3" h="254">
                    <a:moveTo>
                      <a:pt x="240" y="254"/>
                    </a:moveTo>
                    <a:lnTo>
                      <a:pt x="0" y="14"/>
                    </a:lnTo>
                    <a:lnTo>
                      <a:pt x="14" y="0"/>
                    </a:lnTo>
                    <a:lnTo>
                      <a:pt x="253" y="240"/>
                    </a:lnTo>
                    <a:lnTo>
                      <a:pt x="240" y="254"/>
                    </a:lnTo>
                    <a:close/>
                  </a:path>
                </a:pathLst>
              </a:custGeom>
              <a:solidFill>
                <a:srgbClr val="66B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1951">
                <a:extLst>
                  <a:ext uri="{FF2B5EF4-FFF2-40B4-BE49-F238E27FC236}">
                    <a16:creationId xmlns:a16="http://schemas.microsoft.com/office/drawing/2014/main" id="{6EBD1696-D3AB-5243-8E35-5BFE24ABF7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2375" y="5791201"/>
                <a:ext cx="84137" cy="85725"/>
              </a:xfrm>
              <a:custGeom>
                <a:avLst/>
                <a:gdLst>
                  <a:gd name="T0" fmla="*/ 240 w 253"/>
                  <a:gd name="T1" fmla="*/ 254 h 254"/>
                  <a:gd name="T2" fmla="*/ 0 w 253"/>
                  <a:gd name="T3" fmla="*/ 14 h 254"/>
                  <a:gd name="T4" fmla="*/ 14 w 253"/>
                  <a:gd name="T5" fmla="*/ 0 h 254"/>
                  <a:gd name="T6" fmla="*/ 253 w 253"/>
                  <a:gd name="T7" fmla="*/ 240 h 254"/>
                  <a:gd name="T8" fmla="*/ 240 w 253"/>
                  <a:gd name="T9" fmla="*/ 254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3" h="254">
                    <a:moveTo>
                      <a:pt x="240" y="254"/>
                    </a:moveTo>
                    <a:lnTo>
                      <a:pt x="0" y="14"/>
                    </a:lnTo>
                    <a:lnTo>
                      <a:pt x="14" y="0"/>
                    </a:lnTo>
                    <a:lnTo>
                      <a:pt x="253" y="240"/>
                    </a:lnTo>
                    <a:lnTo>
                      <a:pt x="240" y="254"/>
                    </a:lnTo>
                    <a:close/>
                  </a:path>
                </a:pathLst>
              </a:custGeom>
              <a:solidFill>
                <a:srgbClr val="66B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1952">
                <a:extLst>
                  <a:ext uri="{FF2B5EF4-FFF2-40B4-BE49-F238E27FC236}">
                    <a16:creationId xmlns:a16="http://schemas.microsoft.com/office/drawing/2014/main" id="{E99B622D-23C1-6223-8302-8584CA4F16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0950" y="5795963"/>
                <a:ext cx="84137" cy="85725"/>
              </a:xfrm>
              <a:custGeom>
                <a:avLst/>
                <a:gdLst>
                  <a:gd name="T0" fmla="*/ 239 w 253"/>
                  <a:gd name="T1" fmla="*/ 253 h 253"/>
                  <a:gd name="T2" fmla="*/ 0 w 253"/>
                  <a:gd name="T3" fmla="*/ 14 h 253"/>
                  <a:gd name="T4" fmla="*/ 13 w 253"/>
                  <a:gd name="T5" fmla="*/ 0 h 253"/>
                  <a:gd name="T6" fmla="*/ 253 w 253"/>
                  <a:gd name="T7" fmla="*/ 240 h 253"/>
                  <a:gd name="T8" fmla="*/ 239 w 253"/>
                  <a:gd name="T9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3" h="253">
                    <a:moveTo>
                      <a:pt x="239" y="253"/>
                    </a:moveTo>
                    <a:lnTo>
                      <a:pt x="0" y="14"/>
                    </a:lnTo>
                    <a:lnTo>
                      <a:pt x="13" y="0"/>
                    </a:lnTo>
                    <a:lnTo>
                      <a:pt x="253" y="240"/>
                    </a:lnTo>
                    <a:lnTo>
                      <a:pt x="239" y="253"/>
                    </a:lnTo>
                    <a:close/>
                  </a:path>
                </a:pathLst>
              </a:custGeom>
              <a:solidFill>
                <a:srgbClr val="66B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1953">
                <a:extLst>
                  <a:ext uri="{FF2B5EF4-FFF2-40B4-BE49-F238E27FC236}">
                    <a16:creationId xmlns:a16="http://schemas.microsoft.com/office/drawing/2014/main" id="{E7A59D1C-202A-9A54-1743-F9799532EE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7938" y="5800726"/>
                <a:ext cx="84137" cy="84138"/>
              </a:xfrm>
              <a:custGeom>
                <a:avLst/>
                <a:gdLst>
                  <a:gd name="T0" fmla="*/ 239 w 253"/>
                  <a:gd name="T1" fmla="*/ 253 h 253"/>
                  <a:gd name="T2" fmla="*/ 0 w 253"/>
                  <a:gd name="T3" fmla="*/ 13 h 253"/>
                  <a:gd name="T4" fmla="*/ 13 w 253"/>
                  <a:gd name="T5" fmla="*/ 0 h 253"/>
                  <a:gd name="T6" fmla="*/ 253 w 253"/>
                  <a:gd name="T7" fmla="*/ 239 h 253"/>
                  <a:gd name="T8" fmla="*/ 239 w 253"/>
                  <a:gd name="T9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3" h="253">
                    <a:moveTo>
                      <a:pt x="239" y="253"/>
                    </a:moveTo>
                    <a:lnTo>
                      <a:pt x="0" y="13"/>
                    </a:lnTo>
                    <a:lnTo>
                      <a:pt x="13" y="0"/>
                    </a:lnTo>
                    <a:lnTo>
                      <a:pt x="253" y="239"/>
                    </a:lnTo>
                    <a:lnTo>
                      <a:pt x="239" y="253"/>
                    </a:lnTo>
                    <a:close/>
                  </a:path>
                </a:pathLst>
              </a:custGeom>
              <a:solidFill>
                <a:srgbClr val="66B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F7675C0-9A61-58F5-93D0-D37641D17B0C}"/>
                </a:ext>
              </a:extLst>
            </p:cNvPr>
            <p:cNvGrpSpPr/>
            <p:nvPr/>
          </p:nvGrpSpPr>
          <p:grpSpPr>
            <a:xfrm>
              <a:off x="2790825" y="5035551"/>
              <a:ext cx="1328738" cy="1150938"/>
              <a:chOff x="2790825" y="5035551"/>
              <a:chExt cx="1328738" cy="1150938"/>
            </a:xfrm>
          </p:grpSpPr>
          <p:sp>
            <p:nvSpPr>
              <p:cNvPr id="8" name="Freeform 1955">
                <a:extLst>
                  <a:ext uri="{FF2B5EF4-FFF2-40B4-BE49-F238E27FC236}">
                    <a16:creationId xmlns:a16="http://schemas.microsoft.com/office/drawing/2014/main" id="{86C4932A-F5FD-E45C-DA56-9176378ED0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4925" y="5803901"/>
                <a:ext cx="71437" cy="73025"/>
              </a:xfrm>
              <a:custGeom>
                <a:avLst/>
                <a:gdLst>
                  <a:gd name="T0" fmla="*/ 201 w 215"/>
                  <a:gd name="T1" fmla="*/ 216 h 216"/>
                  <a:gd name="T2" fmla="*/ 0 w 215"/>
                  <a:gd name="T3" fmla="*/ 14 h 216"/>
                  <a:gd name="T4" fmla="*/ 13 w 215"/>
                  <a:gd name="T5" fmla="*/ 0 h 216"/>
                  <a:gd name="T6" fmla="*/ 215 w 215"/>
                  <a:gd name="T7" fmla="*/ 202 h 216"/>
                  <a:gd name="T8" fmla="*/ 201 w 215"/>
                  <a:gd name="T9" fmla="*/ 21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5" h="216">
                    <a:moveTo>
                      <a:pt x="201" y="216"/>
                    </a:moveTo>
                    <a:lnTo>
                      <a:pt x="0" y="14"/>
                    </a:lnTo>
                    <a:lnTo>
                      <a:pt x="13" y="0"/>
                    </a:lnTo>
                    <a:lnTo>
                      <a:pt x="215" y="202"/>
                    </a:lnTo>
                    <a:lnTo>
                      <a:pt x="201" y="216"/>
                    </a:lnTo>
                    <a:close/>
                  </a:path>
                </a:pathLst>
              </a:custGeom>
              <a:solidFill>
                <a:srgbClr val="66B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1956">
                <a:extLst>
                  <a:ext uri="{FF2B5EF4-FFF2-40B4-BE49-F238E27FC236}">
                    <a16:creationId xmlns:a16="http://schemas.microsoft.com/office/drawing/2014/main" id="{FB9362F7-FD61-46AD-073C-128F37FAEE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3500" y="5808664"/>
                <a:ext cx="57150" cy="58738"/>
              </a:xfrm>
              <a:custGeom>
                <a:avLst/>
                <a:gdLst>
                  <a:gd name="T0" fmla="*/ 159 w 173"/>
                  <a:gd name="T1" fmla="*/ 173 h 173"/>
                  <a:gd name="T2" fmla="*/ 0 w 173"/>
                  <a:gd name="T3" fmla="*/ 14 h 173"/>
                  <a:gd name="T4" fmla="*/ 14 w 173"/>
                  <a:gd name="T5" fmla="*/ 0 h 173"/>
                  <a:gd name="T6" fmla="*/ 173 w 173"/>
                  <a:gd name="T7" fmla="*/ 159 h 173"/>
                  <a:gd name="T8" fmla="*/ 159 w 173"/>
                  <a:gd name="T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3" h="173">
                    <a:moveTo>
                      <a:pt x="159" y="173"/>
                    </a:moveTo>
                    <a:lnTo>
                      <a:pt x="0" y="14"/>
                    </a:lnTo>
                    <a:lnTo>
                      <a:pt x="14" y="0"/>
                    </a:lnTo>
                    <a:lnTo>
                      <a:pt x="173" y="159"/>
                    </a:lnTo>
                    <a:lnTo>
                      <a:pt x="159" y="173"/>
                    </a:lnTo>
                    <a:close/>
                  </a:path>
                </a:pathLst>
              </a:custGeom>
              <a:solidFill>
                <a:srgbClr val="66B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1957">
                <a:extLst>
                  <a:ext uri="{FF2B5EF4-FFF2-40B4-BE49-F238E27FC236}">
                    <a16:creationId xmlns:a16="http://schemas.microsoft.com/office/drawing/2014/main" id="{EAC183CD-927E-8B45-C299-E058CD0B5F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0488" y="5813426"/>
                <a:ext cx="42862" cy="42863"/>
              </a:xfrm>
              <a:custGeom>
                <a:avLst/>
                <a:gdLst>
                  <a:gd name="T0" fmla="*/ 116 w 130"/>
                  <a:gd name="T1" fmla="*/ 129 h 129"/>
                  <a:gd name="T2" fmla="*/ 0 w 130"/>
                  <a:gd name="T3" fmla="*/ 14 h 129"/>
                  <a:gd name="T4" fmla="*/ 14 w 130"/>
                  <a:gd name="T5" fmla="*/ 0 h 129"/>
                  <a:gd name="T6" fmla="*/ 130 w 130"/>
                  <a:gd name="T7" fmla="*/ 116 h 129"/>
                  <a:gd name="T8" fmla="*/ 116 w 130"/>
                  <a:gd name="T9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129">
                    <a:moveTo>
                      <a:pt x="116" y="129"/>
                    </a:moveTo>
                    <a:lnTo>
                      <a:pt x="0" y="14"/>
                    </a:lnTo>
                    <a:lnTo>
                      <a:pt x="14" y="0"/>
                    </a:lnTo>
                    <a:lnTo>
                      <a:pt x="130" y="116"/>
                    </a:lnTo>
                    <a:lnTo>
                      <a:pt x="116" y="129"/>
                    </a:lnTo>
                    <a:close/>
                  </a:path>
                </a:pathLst>
              </a:custGeom>
              <a:solidFill>
                <a:srgbClr val="66B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958">
                <a:extLst>
                  <a:ext uri="{FF2B5EF4-FFF2-40B4-BE49-F238E27FC236}">
                    <a16:creationId xmlns:a16="http://schemas.microsoft.com/office/drawing/2014/main" id="{4929AE9E-8E30-0365-5668-583A6D6178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7475" y="5818189"/>
                <a:ext cx="30162" cy="28575"/>
              </a:xfrm>
              <a:custGeom>
                <a:avLst/>
                <a:gdLst>
                  <a:gd name="T0" fmla="*/ 73 w 87"/>
                  <a:gd name="T1" fmla="*/ 86 h 86"/>
                  <a:gd name="T2" fmla="*/ 0 w 87"/>
                  <a:gd name="T3" fmla="*/ 14 h 86"/>
                  <a:gd name="T4" fmla="*/ 14 w 87"/>
                  <a:gd name="T5" fmla="*/ 0 h 86"/>
                  <a:gd name="T6" fmla="*/ 87 w 87"/>
                  <a:gd name="T7" fmla="*/ 73 h 86"/>
                  <a:gd name="T8" fmla="*/ 73 w 87"/>
                  <a:gd name="T9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86">
                    <a:moveTo>
                      <a:pt x="73" y="86"/>
                    </a:moveTo>
                    <a:lnTo>
                      <a:pt x="0" y="14"/>
                    </a:lnTo>
                    <a:lnTo>
                      <a:pt x="14" y="0"/>
                    </a:lnTo>
                    <a:lnTo>
                      <a:pt x="87" y="73"/>
                    </a:lnTo>
                    <a:lnTo>
                      <a:pt x="73" y="86"/>
                    </a:lnTo>
                    <a:close/>
                  </a:path>
                </a:pathLst>
              </a:custGeom>
              <a:solidFill>
                <a:srgbClr val="66B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1959">
                <a:extLst>
                  <a:ext uri="{FF2B5EF4-FFF2-40B4-BE49-F238E27FC236}">
                    <a16:creationId xmlns:a16="http://schemas.microsoft.com/office/drawing/2014/main" id="{CD725791-CFC0-81E5-CAE9-8E1FDAE792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6050" y="5821364"/>
                <a:ext cx="14287" cy="14288"/>
              </a:xfrm>
              <a:custGeom>
                <a:avLst/>
                <a:gdLst>
                  <a:gd name="T0" fmla="*/ 30 w 44"/>
                  <a:gd name="T1" fmla="*/ 43 h 43"/>
                  <a:gd name="T2" fmla="*/ 0 w 44"/>
                  <a:gd name="T3" fmla="*/ 13 h 43"/>
                  <a:gd name="T4" fmla="*/ 14 w 44"/>
                  <a:gd name="T5" fmla="*/ 0 h 43"/>
                  <a:gd name="T6" fmla="*/ 44 w 44"/>
                  <a:gd name="T7" fmla="*/ 30 h 43"/>
                  <a:gd name="T8" fmla="*/ 30 w 44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30" y="43"/>
                    </a:moveTo>
                    <a:lnTo>
                      <a:pt x="0" y="13"/>
                    </a:lnTo>
                    <a:lnTo>
                      <a:pt x="14" y="0"/>
                    </a:lnTo>
                    <a:lnTo>
                      <a:pt x="44" y="30"/>
                    </a:lnTo>
                    <a:lnTo>
                      <a:pt x="30" y="43"/>
                    </a:lnTo>
                    <a:close/>
                  </a:path>
                </a:pathLst>
              </a:custGeom>
              <a:solidFill>
                <a:srgbClr val="66B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1960">
                <a:extLst>
                  <a:ext uri="{FF2B5EF4-FFF2-40B4-BE49-F238E27FC236}">
                    <a16:creationId xmlns:a16="http://schemas.microsoft.com/office/drawing/2014/main" id="{1DF20E5E-07BE-788B-029A-F3874D26DD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65525" y="5770564"/>
                <a:ext cx="423862" cy="117475"/>
              </a:xfrm>
              <a:custGeom>
                <a:avLst/>
                <a:gdLst>
                  <a:gd name="T0" fmla="*/ 264 w 1274"/>
                  <a:gd name="T1" fmla="*/ 27 h 350"/>
                  <a:gd name="T2" fmla="*/ 65 w 1274"/>
                  <a:gd name="T3" fmla="*/ 177 h 350"/>
                  <a:gd name="T4" fmla="*/ 1010 w 1274"/>
                  <a:gd name="T5" fmla="*/ 323 h 350"/>
                  <a:gd name="T6" fmla="*/ 1209 w 1274"/>
                  <a:gd name="T7" fmla="*/ 173 h 350"/>
                  <a:gd name="T8" fmla="*/ 264 w 1274"/>
                  <a:gd name="T9" fmla="*/ 27 h 350"/>
                  <a:gd name="T10" fmla="*/ 25 w 1274"/>
                  <a:gd name="T11" fmla="*/ 175 h 350"/>
                  <a:gd name="T12" fmla="*/ 258 w 1274"/>
                  <a:gd name="T13" fmla="*/ 0 h 350"/>
                  <a:gd name="T14" fmla="*/ 1274 w 1274"/>
                  <a:gd name="T15" fmla="*/ 157 h 350"/>
                  <a:gd name="T16" fmla="*/ 1016 w 1274"/>
                  <a:gd name="T17" fmla="*/ 350 h 350"/>
                  <a:gd name="T18" fmla="*/ 0 w 1274"/>
                  <a:gd name="T19" fmla="*/ 194 h 350"/>
                  <a:gd name="T20" fmla="*/ 25 w 1274"/>
                  <a:gd name="T21" fmla="*/ 175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74" h="350">
                    <a:moveTo>
                      <a:pt x="264" y="27"/>
                    </a:moveTo>
                    <a:lnTo>
                      <a:pt x="65" y="177"/>
                    </a:lnTo>
                    <a:lnTo>
                      <a:pt x="1010" y="323"/>
                    </a:lnTo>
                    <a:lnTo>
                      <a:pt x="1209" y="173"/>
                    </a:lnTo>
                    <a:lnTo>
                      <a:pt x="264" y="27"/>
                    </a:lnTo>
                    <a:close/>
                    <a:moveTo>
                      <a:pt x="25" y="175"/>
                    </a:moveTo>
                    <a:lnTo>
                      <a:pt x="258" y="0"/>
                    </a:lnTo>
                    <a:cubicBezTo>
                      <a:pt x="596" y="53"/>
                      <a:pt x="935" y="105"/>
                      <a:pt x="1274" y="157"/>
                    </a:cubicBezTo>
                    <a:cubicBezTo>
                      <a:pt x="1188" y="221"/>
                      <a:pt x="1102" y="286"/>
                      <a:pt x="1016" y="350"/>
                    </a:cubicBezTo>
                    <a:cubicBezTo>
                      <a:pt x="678" y="298"/>
                      <a:pt x="339" y="246"/>
                      <a:pt x="0" y="194"/>
                    </a:cubicBezTo>
                    <a:lnTo>
                      <a:pt x="25" y="175"/>
                    </a:lnTo>
                    <a:close/>
                  </a:path>
                </a:pathLst>
              </a:custGeom>
              <a:solidFill>
                <a:srgbClr val="66B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961">
                <a:extLst>
                  <a:ext uri="{FF2B5EF4-FFF2-40B4-BE49-F238E27FC236}">
                    <a16:creationId xmlns:a16="http://schemas.microsoft.com/office/drawing/2014/main" id="{CD097224-34B7-221D-FD4B-D86C6E590F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6475" y="5746751"/>
                <a:ext cx="161925" cy="79375"/>
              </a:xfrm>
              <a:custGeom>
                <a:avLst/>
                <a:gdLst>
                  <a:gd name="T0" fmla="*/ 485 w 487"/>
                  <a:gd name="T1" fmla="*/ 41 h 240"/>
                  <a:gd name="T2" fmla="*/ 309 w 487"/>
                  <a:gd name="T3" fmla="*/ 14 h 240"/>
                  <a:gd name="T4" fmla="*/ 8 w 487"/>
                  <a:gd name="T5" fmla="*/ 240 h 240"/>
                  <a:gd name="T6" fmla="*/ 0 w 487"/>
                  <a:gd name="T7" fmla="*/ 230 h 240"/>
                  <a:gd name="T8" fmla="*/ 305 w 487"/>
                  <a:gd name="T9" fmla="*/ 0 h 240"/>
                  <a:gd name="T10" fmla="*/ 487 w 487"/>
                  <a:gd name="T11" fmla="*/ 28 h 240"/>
                  <a:gd name="T12" fmla="*/ 485 w 487"/>
                  <a:gd name="T13" fmla="*/ 41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7" h="240">
                    <a:moveTo>
                      <a:pt x="485" y="41"/>
                    </a:moveTo>
                    <a:lnTo>
                      <a:pt x="309" y="14"/>
                    </a:lnTo>
                    <a:lnTo>
                      <a:pt x="8" y="240"/>
                    </a:lnTo>
                    <a:lnTo>
                      <a:pt x="0" y="230"/>
                    </a:lnTo>
                    <a:lnTo>
                      <a:pt x="305" y="0"/>
                    </a:lnTo>
                    <a:lnTo>
                      <a:pt x="487" y="28"/>
                    </a:lnTo>
                    <a:lnTo>
                      <a:pt x="485" y="41"/>
                    </a:lnTo>
                    <a:close/>
                  </a:path>
                </a:pathLst>
              </a:custGeom>
              <a:solidFill>
                <a:srgbClr val="66B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962">
                <a:extLst>
                  <a:ext uri="{FF2B5EF4-FFF2-40B4-BE49-F238E27FC236}">
                    <a16:creationId xmlns:a16="http://schemas.microsoft.com/office/drawing/2014/main" id="{505F2A23-44D9-CB2C-6951-D98070A456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5225" y="5748339"/>
                <a:ext cx="15875" cy="17463"/>
              </a:xfrm>
              <a:custGeom>
                <a:avLst/>
                <a:gdLst>
                  <a:gd name="T0" fmla="*/ 7 w 48"/>
                  <a:gd name="T1" fmla="*/ 0 h 51"/>
                  <a:gd name="T2" fmla="*/ 48 w 48"/>
                  <a:gd name="T3" fmla="*/ 32 h 51"/>
                  <a:gd name="T4" fmla="*/ 0 w 48"/>
                  <a:gd name="T5" fmla="*/ 51 h 51"/>
                  <a:gd name="T6" fmla="*/ 7 w 48"/>
                  <a:gd name="T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1">
                    <a:moveTo>
                      <a:pt x="7" y="0"/>
                    </a:moveTo>
                    <a:lnTo>
                      <a:pt x="48" y="32"/>
                    </a:lnTo>
                    <a:lnTo>
                      <a:pt x="0" y="5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66B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963">
                <a:extLst>
                  <a:ext uri="{FF2B5EF4-FFF2-40B4-BE49-F238E27FC236}">
                    <a16:creationId xmlns:a16="http://schemas.microsoft.com/office/drawing/2014/main" id="{51FE418E-9E30-97FA-A012-5B6D92CD14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8538" y="5816601"/>
                <a:ext cx="17462" cy="15875"/>
              </a:xfrm>
              <a:custGeom>
                <a:avLst/>
                <a:gdLst>
                  <a:gd name="T0" fmla="*/ 20 w 52"/>
                  <a:gd name="T1" fmla="*/ 0 h 47"/>
                  <a:gd name="T2" fmla="*/ 0 w 52"/>
                  <a:gd name="T3" fmla="*/ 47 h 47"/>
                  <a:gd name="T4" fmla="*/ 52 w 52"/>
                  <a:gd name="T5" fmla="*/ 41 h 47"/>
                  <a:gd name="T6" fmla="*/ 20 w 52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7">
                    <a:moveTo>
                      <a:pt x="20" y="0"/>
                    </a:moveTo>
                    <a:lnTo>
                      <a:pt x="0" y="47"/>
                    </a:lnTo>
                    <a:lnTo>
                      <a:pt x="52" y="4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66B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964">
                <a:extLst>
                  <a:ext uri="{FF2B5EF4-FFF2-40B4-BE49-F238E27FC236}">
                    <a16:creationId xmlns:a16="http://schemas.microsoft.com/office/drawing/2014/main" id="{16167ABE-778E-ABDF-4DC6-D9801C4285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5375" y="5749926"/>
                <a:ext cx="33337" cy="15875"/>
              </a:xfrm>
              <a:custGeom>
                <a:avLst/>
                <a:gdLst>
                  <a:gd name="T0" fmla="*/ 2 w 102"/>
                  <a:gd name="T1" fmla="*/ 22 h 44"/>
                  <a:gd name="T2" fmla="*/ 54 w 102"/>
                  <a:gd name="T3" fmla="*/ 30 h 44"/>
                  <a:gd name="T4" fmla="*/ 94 w 102"/>
                  <a:gd name="T5" fmla="*/ 0 h 44"/>
                  <a:gd name="T6" fmla="*/ 102 w 102"/>
                  <a:gd name="T7" fmla="*/ 10 h 44"/>
                  <a:gd name="T8" fmla="*/ 57 w 102"/>
                  <a:gd name="T9" fmla="*/ 44 h 44"/>
                  <a:gd name="T10" fmla="*/ 0 w 102"/>
                  <a:gd name="T11" fmla="*/ 35 h 44"/>
                  <a:gd name="T12" fmla="*/ 2 w 102"/>
                  <a:gd name="T13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2" h="44">
                    <a:moveTo>
                      <a:pt x="2" y="22"/>
                    </a:moveTo>
                    <a:lnTo>
                      <a:pt x="54" y="30"/>
                    </a:lnTo>
                    <a:lnTo>
                      <a:pt x="94" y="0"/>
                    </a:lnTo>
                    <a:lnTo>
                      <a:pt x="102" y="10"/>
                    </a:lnTo>
                    <a:lnTo>
                      <a:pt x="57" y="44"/>
                    </a:lnTo>
                    <a:lnTo>
                      <a:pt x="0" y="35"/>
                    </a:lnTo>
                    <a:lnTo>
                      <a:pt x="2" y="22"/>
                    </a:lnTo>
                    <a:close/>
                  </a:path>
                </a:pathLst>
              </a:custGeom>
              <a:solidFill>
                <a:srgbClr val="66B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965">
                <a:extLst>
                  <a:ext uri="{FF2B5EF4-FFF2-40B4-BE49-F238E27FC236}">
                    <a16:creationId xmlns:a16="http://schemas.microsoft.com/office/drawing/2014/main" id="{D48AE52C-D0CD-02D5-45D7-B9FB65B06C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0775" y="5713414"/>
                <a:ext cx="33337" cy="26988"/>
              </a:xfrm>
              <a:custGeom>
                <a:avLst/>
                <a:gdLst>
                  <a:gd name="T0" fmla="*/ 97 w 97"/>
                  <a:gd name="T1" fmla="*/ 11 h 77"/>
                  <a:gd name="T2" fmla="*/ 8 w 97"/>
                  <a:gd name="T3" fmla="*/ 77 h 77"/>
                  <a:gd name="T4" fmla="*/ 0 w 97"/>
                  <a:gd name="T5" fmla="*/ 67 h 77"/>
                  <a:gd name="T6" fmla="*/ 89 w 97"/>
                  <a:gd name="T7" fmla="*/ 0 h 77"/>
                  <a:gd name="T8" fmla="*/ 97 w 97"/>
                  <a:gd name="T9" fmla="*/ 11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77">
                    <a:moveTo>
                      <a:pt x="97" y="11"/>
                    </a:moveTo>
                    <a:lnTo>
                      <a:pt x="8" y="77"/>
                    </a:lnTo>
                    <a:lnTo>
                      <a:pt x="0" y="67"/>
                    </a:lnTo>
                    <a:lnTo>
                      <a:pt x="89" y="0"/>
                    </a:lnTo>
                    <a:lnTo>
                      <a:pt x="97" y="11"/>
                    </a:lnTo>
                    <a:close/>
                  </a:path>
                </a:pathLst>
              </a:custGeom>
              <a:solidFill>
                <a:srgbClr val="66B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966">
                <a:extLst>
                  <a:ext uri="{FF2B5EF4-FFF2-40B4-BE49-F238E27FC236}">
                    <a16:creationId xmlns:a16="http://schemas.microsoft.com/office/drawing/2014/main" id="{A88CED7A-0B36-4582-5195-28A97EBBAC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4588" y="5708651"/>
                <a:ext cx="17462" cy="15875"/>
              </a:xfrm>
              <a:custGeom>
                <a:avLst/>
                <a:gdLst>
                  <a:gd name="T0" fmla="*/ 0 w 52"/>
                  <a:gd name="T1" fmla="*/ 6 h 48"/>
                  <a:gd name="T2" fmla="*/ 52 w 52"/>
                  <a:gd name="T3" fmla="*/ 0 h 48"/>
                  <a:gd name="T4" fmla="*/ 32 w 52"/>
                  <a:gd name="T5" fmla="*/ 48 h 48"/>
                  <a:gd name="T6" fmla="*/ 0 w 52"/>
                  <a:gd name="T7" fmla="*/ 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8">
                    <a:moveTo>
                      <a:pt x="0" y="6"/>
                    </a:moveTo>
                    <a:lnTo>
                      <a:pt x="52" y="0"/>
                    </a:lnTo>
                    <a:lnTo>
                      <a:pt x="32" y="4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66B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967">
                <a:extLst>
                  <a:ext uri="{FF2B5EF4-FFF2-40B4-BE49-F238E27FC236}">
                    <a16:creationId xmlns:a16="http://schemas.microsoft.com/office/drawing/2014/main" id="{C3122B92-B045-847F-761B-DD7C9DF5D9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63963" y="5403851"/>
                <a:ext cx="355600" cy="369888"/>
              </a:xfrm>
              <a:custGeom>
                <a:avLst/>
                <a:gdLst>
                  <a:gd name="T0" fmla="*/ 637 w 1069"/>
                  <a:gd name="T1" fmla="*/ 372 h 1100"/>
                  <a:gd name="T2" fmla="*/ 993 w 1069"/>
                  <a:gd name="T3" fmla="*/ 338 h 1100"/>
                  <a:gd name="T4" fmla="*/ 893 w 1069"/>
                  <a:gd name="T5" fmla="*/ 562 h 1100"/>
                  <a:gd name="T6" fmla="*/ 897 w 1069"/>
                  <a:gd name="T7" fmla="*/ 440 h 1100"/>
                  <a:gd name="T8" fmla="*/ 897 w 1069"/>
                  <a:gd name="T9" fmla="*/ 389 h 1100"/>
                  <a:gd name="T10" fmla="*/ 902 w 1069"/>
                  <a:gd name="T11" fmla="*/ 361 h 1100"/>
                  <a:gd name="T12" fmla="*/ 911 w 1069"/>
                  <a:gd name="T13" fmla="*/ 354 h 1100"/>
                  <a:gd name="T14" fmla="*/ 976 w 1069"/>
                  <a:gd name="T15" fmla="*/ 305 h 1100"/>
                  <a:gd name="T16" fmla="*/ 976 w 1069"/>
                  <a:gd name="T17" fmla="*/ 475 h 1100"/>
                  <a:gd name="T18" fmla="*/ 1008 w 1069"/>
                  <a:gd name="T19" fmla="*/ 475 h 1100"/>
                  <a:gd name="T20" fmla="*/ 932 w 1069"/>
                  <a:gd name="T21" fmla="*/ 533 h 1100"/>
                  <a:gd name="T22" fmla="*/ 94 w 1069"/>
                  <a:gd name="T23" fmla="*/ 492 h 1100"/>
                  <a:gd name="T24" fmla="*/ 1049 w 1069"/>
                  <a:gd name="T25" fmla="*/ 154 h 1100"/>
                  <a:gd name="T26" fmla="*/ 1049 w 1069"/>
                  <a:gd name="T27" fmla="*/ 243 h 1100"/>
                  <a:gd name="T28" fmla="*/ 1049 w 1069"/>
                  <a:gd name="T29" fmla="*/ 409 h 1100"/>
                  <a:gd name="T30" fmla="*/ 1049 w 1069"/>
                  <a:gd name="T31" fmla="*/ 575 h 1100"/>
                  <a:gd name="T32" fmla="*/ 1049 w 1069"/>
                  <a:gd name="T33" fmla="*/ 742 h 1100"/>
                  <a:gd name="T34" fmla="*/ 1049 w 1069"/>
                  <a:gd name="T35" fmla="*/ 141 h 1100"/>
                  <a:gd name="T36" fmla="*/ 1032 w 1069"/>
                  <a:gd name="T37" fmla="*/ 121 h 1100"/>
                  <a:gd name="T38" fmla="*/ 1069 w 1069"/>
                  <a:gd name="T39" fmla="*/ 141 h 1100"/>
                  <a:gd name="T40" fmla="*/ 57 w 1069"/>
                  <a:gd name="T41" fmla="*/ 425 h 1100"/>
                  <a:gd name="T42" fmla="*/ 707 w 1069"/>
                  <a:gd name="T43" fmla="*/ 367 h 1100"/>
                  <a:gd name="T44" fmla="*/ 683 w 1069"/>
                  <a:gd name="T45" fmla="*/ 399 h 1100"/>
                  <a:gd name="T46" fmla="*/ 626 w 1069"/>
                  <a:gd name="T47" fmla="*/ 574 h 1100"/>
                  <a:gd name="T48" fmla="*/ 611 w 1069"/>
                  <a:gd name="T49" fmla="*/ 572 h 1100"/>
                  <a:gd name="T50" fmla="*/ 532 w 1069"/>
                  <a:gd name="T51" fmla="*/ 559 h 1100"/>
                  <a:gd name="T52" fmla="*/ 367 w 1069"/>
                  <a:gd name="T53" fmla="*/ 534 h 1100"/>
                  <a:gd name="T54" fmla="*/ 203 w 1069"/>
                  <a:gd name="T55" fmla="*/ 509 h 1100"/>
                  <a:gd name="T56" fmla="*/ 171 w 1069"/>
                  <a:gd name="T57" fmla="*/ 425 h 1100"/>
                  <a:gd name="T58" fmla="*/ 335 w 1069"/>
                  <a:gd name="T59" fmla="*/ 450 h 1100"/>
                  <a:gd name="T60" fmla="*/ 499 w 1069"/>
                  <a:gd name="T61" fmla="*/ 476 h 1100"/>
                  <a:gd name="T62" fmla="*/ 645 w 1069"/>
                  <a:gd name="T63" fmla="*/ 479 h 1100"/>
                  <a:gd name="T64" fmla="*/ 702 w 1069"/>
                  <a:gd name="T65" fmla="*/ 435 h 1100"/>
                  <a:gd name="T66" fmla="*/ 702 w 1069"/>
                  <a:gd name="T67" fmla="*/ 601 h 1100"/>
                  <a:gd name="T68" fmla="*/ 702 w 1069"/>
                  <a:gd name="T69" fmla="*/ 768 h 1100"/>
                  <a:gd name="T70" fmla="*/ 702 w 1069"/>
                  <a:gd name="T71" fmla="*/ 934 h 1100"/>
                  <a:gd name="T72" fmla="*/ 702 w 1069"/>
                  <a:gd name="T73" fmla="*/ 1100 h 1100"/>
                  <a:gd name="T74" fmla="*/ 0 w 1069"/>
                  <a:gd name="T75" fmla="*/ 1002 h 1100"/>
                  <a:gd name="T76" fmla="*/ 0 w 1069"/>
                  <a:gd name="T77" fmla="*/ 835 h 1100"/>
                  <a:gd name="T78" fmla="*/ 0 w 1069"/>
                  <a:gd name="T79" fmla="*/ 669 h 1100"/>
                  <a:gd name="T80" fmla="*/ 0 w 1069"/>
                  <a:gd name="T81" fmla="*/ 503 h 1100"/>
                  <a:gd name="T82" fmla="*/ 0 w 1069"/>
                  <a:gd name="T83" fmla="*/ 337 h 1100"/>
                  <a:gd name="T84" fmla="*/ 517 w 1069"/>
                  <a:gd name="T85" fmla="*/ 22 h 1100"/>
                  <a:gd name="T86" fmla="*/ 681 w 1069"/>
                  <a:gd name="T87" fmla="*/ 47 h 1100"/>
                  <a:gd name="T88" fmla="*/ 845 w 1069"/>
                  <a:gd name="T89" fmla="*/ 72 h 1100"/>
                  <a:gd name="T90" fmla="*/ 1010 w 1069"/>
                  <a:gd name="T91" fmla="*/ 98 h 1100"/>
                  <a:gd name="T92" fmla="*/ 0 w 1069"/>
                  <a:gd name="T93" fmla="*/ 311 h 1100"/>
                  <a:gd name="T94" fmla="*/ 36 w 1069"/>
                  <a:gd name="T95" fmla="*/ 278 h 1100"/>
                  <a:gd name="T96" fmla="*/ 400 w 1069"/>
                  <a:gd name="T97" fmla="*/ 24 h 1100"/>
                  <a:gd name="T98" fmla="*/ 378 w 1069"/>
                  <a:gd name="T99" fmla="*/ 0 h 1100"/>
                  <a:gd name="T100" fmla="*/ 1005 w 1069"/>
                  <a:gd name="T101" fmla="*/ 168 h 1100"/>
                  <a:gd name="T102" fmla="*/ 872 w 1069"/>
                  <a:gd name="T103" fmla="*/ 268 h 1100"/>
                  <a:gd name="T104" fmla="*/ 739 w 1069"/>
                  <a:gd name="T105" fmla="*/ 368 h 1100"/>
                  <a:gd name="T106" fmla="*/ 64 w 1069"/>
                  <a:gd name="T107" fmla="*/ 233 h 1100"/>
                  <a:gd name="T108" fmla="*/ 196 w 1069"/>
                  <a:gd name="T109" fmla="*/ 133 h 1100"/>
                  <a:gd name="T110" fmla="*/ 329 w 1069"/>
                  <a:gd name="T111" fmla="*/ 33 h 1100"/>
                  <a:gd name="T112" fmla="*/ 388 w 1069"/>
                  <a:gd name="T113" fmla="*/ 354 h 1100"/>
                  <a:gd name="T114" fmla="*/ 223 w 1069"/>
                  <a:gd name="T115" fmla="*/ 328 h 1100"/>
                  <a:gd name="T116" fmla="*/ 59 w 1069"/>
                  <a:gd name="T117" fmla="*/ 303 h 1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69" h="1100">
                    <a:moveTo>
                      <a:pt x="637" y="372"/>
                    </a:moveTo>
                    <a:lnTo>
                      <a:pt x="634" y="392"/>
                    </a:lnTo>
                    <a:lnTo>
                      <a:pt x="552" y="379"/>
                    </a:lnTo>
                    <a:lnTo>
                      <a:pt x="555" y="360"/>
                    </a:lnTo>
                    <a:lnTo>
                      <a:pt x="637" y="372"/>
                    </a:lnTo>
                    <a:close/>
                    <a:moveTo>
                      <a:pt x="993" y="338"/>
                    </a:moveTo>
                    <a:lnTo>
                      <a:pt x="993" y="412"/>
                    </a:lnTo>
                    <a:lnTo>
                      <a:pt x="1012" y="412"/>
                    </a:lnTo>
                    <a:lnTo>
                      <a:pt x="1012" y="338"/>
                    </a:lnTo>
                    <a:lnTo>
                      <a:pt x="993" y="338"/>
                    </a:lnTo>
                    <a:close/>
                    <a:moveTo>
                      <a:pt x="897" y="528"/>
                    </a:moveTo>
                    <a:lnTo>
                      <a:pt x="897" y="535"/>
                    </a:lnTo>
                    <a:lnTo>
                      <a:pt x="902" y="531"/>
                    </a:lnTo>
                    <a:lnTo>
                      <a:pt x="914" y="546"/>
                    </a:lnTo>
                    <a:lnTo>
                      <a:pt x="893" y="562"/>
                    </a:lnTo>
                    <a:lnTo>
                      <a:pt x="877" y="554"/>
                    </a:lnTo>
                    <a:lnTo>
                      <a:pt x="877" y="528"/>
                    </a:lnTo>
                    <a:lnTo>
                      <a:pt x="897" y="528"/>
                    </a:lnTo>
                    <a:close/>
                    <a:moveTo>
                      <a:pt x="897" y="514"/>
                    </a:moveTo>
                    <a:lnTo>
                      <a:pt x="897" y="440"/>
                    </a:lnTo>
                    <a:lnTo>
                      <a:pt x="877" y="440"/>
                    </a:lnTo>
                    <a:lnTo>
                      <a:pt x="877" y="514"/>
                    </a:lnTo>
                    <a:lnTo>
                      <a:pt x="897" y="514"/>
                    </a:lnTo>
                    <a:close/>
                    <a:moveTo>
                      <a:pt x="914" y="376"/>
                    </a:moveTo>
                    <a:lnTo>
                      <a:pt x="897" y="389"/>
                    </a:lnTo>
                    <a:lnTo>
                      <a:pt x="897" y="410"/>
                    </a:lnTo>
                    <a:lnTo>
                      <a:pt x="877" y="410"/>
                    </a:lnTo>
                    <a:lnTo>
                      <a:pt x="877" y="384"/>
                    </a:lnTo>
                    <a:lnTo>
                      <a:pt x="881" y="376"/>
                    </a:lnTo>
                    <a:lnTo>
                      <a:pt x="902" y="361"/>
                    </a:lnTo>
                    <a:lnTo>
                      <a:pt x="914" y="376"/>
                    </a:lnTo>
                    <a:close/>
                    <a:moveTo>
                      <a:pt x="923" y="369"/>
                    </a:moveTo>
                    <a:lnTo>
                      <a:pt x="969" y="335"/>
                    </a:lnTo>
                    <a:lnTo>
                      <a:pt x="957" y="319"/>
                    </a:lnTo>
                    <a:lnTo>
                      <a:pt x="911" y="354"/>
                    </a:lnTo>
                    <a:lnTo>
                      <a:pt x="923" y="369"/>
                    </a:lnTo>
                    <a:close/>
                    <a:moveTo>
                      <a:pt x="993" y="323"/>
                    </a:moveTo>
                    <a:lnTo>
                      <a:pt x="993" y="317"/>
                    </a:lnTo>
                    <a:lnTo>
                      <a:pt x="987" y="321"/>
                    </a:lnTo>
                    <a:lnTo>
                      <a:pt x="976" y="305"/>
                    </a:lnTo>
                    <a:lnTo>
                      <a:pt x="996" y="290"/>
                    </a:lnTo>
                    <a:lnTo>
                      <a:pt x="1012" y="298"/>
                    </a:lnTo>
                    <a:lnTo>
                      <a:pt x="1012" y="323"/>
                    </a:lnTo>
                    <a:lnTo>
                      <a:pt x="993" y="323"/>
                    </a:lnTo>
                    <a:close/>
                    <a:moveTo>
                      <a:pt x="976" y="475"/>
                    </a:moveTo>
                    <a:lnTo>
                      <a:pt x="993" y="463"/>
                    </a:lnTo>
                    <a:lnTo>
                      <a:pt x="993" y="442"/>
                    </a:lnTo>
                    <a:lnTo>
                      <a:pt x="1012" y="442"/>
                    </a:lnTo>
                    <a:lnTo>
                      <a:pt x="1012" y="468"/>
                    </a:lnTo>
                    <a:lnTo>
                      <a:pt x="1008" y="475"/>
                    </a:lnTo>
                    <a:lnTo>
                      <a:pt x="987" y="491"/>
                    </a:lnTo>
                    <a:lnTo>
                      <a:pt x="976" y="475"/>
                    </a:lnTo>
                    <a:close/>
                    <a:moveTo>
                      <a:pt x="966" y="482"/>
                    </a:moveTo>
                    <a:lnTo>
                      <a:pt x="920" y="517"/>
                    </a:lnTo>
                    <a:lnTo>
                      <a:pt x="932" y="533"/>
                    </a:lnTo>
                    <a:lnTo>
                      <a:pt x="978" y="498"/>
                    </a:lnTo>
                    <a:lnTo>
                      <a:pt x="966" y="482"/>
                    </a:lnTo>
                    <a:close/>
                    <a:moveTo>
                      <a:pt x="76" y="471"/>
                    </a:moveTo>
                    <a:lnTo>
                      <a:pt x="76" y="489"/>
                    </a:lnTo>
                    <a:lnTo>
                      <a:pt x="94" y="492"/>
                    </a:lnTo>
                    <a:lnTo>
                      <a:pt x="91" y="511"/>
                    </a:lnTo>
                    <a:lnTo>
                      <a:pt x="57" y="506"/>
                    </a:lnTo>
                    <a:lnTo>
                      <a:pt x="57" y="471"/>
                    </a:lnTo>
                    <a:lnTo>
                      <a:pt x="76" y="471"/>
                    </a:lnTo>
                    <a:close/>
                    <a:moveTo>
                      <a:pt x="1049" y="154"/>
                    </a:moveTo>
                    <a:lnTo>
                      <a:pt x="1049" y="160"/>
                    </a:lnTo>
                    <a:lnTo>
                      <a:pt x="1069" y="160"/>
                    </a:lnTo>
                    <a:lnTo>
                      <a:pt x="1069" y="154"/>
                    </a:lnTo>
                    <a:lnTo>
                      <a:pt x="1049" y="154"/>
                    </a:lnTo>
                    <a:close/>
                    <a:moveTo>
                      <a:pt x="1049" y="243"/>
                    </a:moveTo>
                    <a:lnTo>
                      <a:pt x="1069" y="243"/>
                    </a:lnTo>
                    <a:lnTo>
                      <a:pt x="1069" y="326"/>
                    </a:lnTo>
                    <a:lnTo>
                      <a:pt x="1049" y="326"/>
                    </a:lnTo>
                    <a:lnTo>
                      <a:pt x="1049" y="243"/>
                    </a:lnTo>
                    <a:close/>
                    <a:moveTo>
                      <a:pt x="1049" y="409"/>
                    </a:moveTo>
                    <a:lnTo>
                      <a:pt x="1069" y="409"/>
                    </a:lnTo>
                    <a:lnTo>
                      <a:pt x="1069" y="492"/>
                    </a:lnTo>
                    <a:lnTo>
                      <a:pt x="1049" y="492"/>
                    </a:lnTo>
                    <a:lnTo>
                      <a:pt x="1049" y="409"/>
                    </a:lnTo>
                    <a:close/>
                    <a:moveTo>
                      <a:pt x="1049" y="575"/>
                    </a:moveTo>
                    <a:lnTo>
                      <a:pt x="1069" y="575"/>
                    </a:lnTo>
                    <a:lnTo>
                      <a:pt x="1069" y="658"/>
                    </a:lnTo>
                    <a:lnTo>
                      <a:pt x="1049" y="658"/>
                    </a:lnTo>
                    <a:lnTo>
                      <a:pt x="1049" y="575"/>
                    </a:lnTo>
                    <a:close/>
                    <a:moveTo>
                      <a:pt x="1049" y="742"/>
                    </a:moveTo>
                    <a:lnTo>
                      <a:pt x="1069" y="742"/>
                    </a:lnTo>
                    <a:lnTo>
                      <a:pt x="1069" y="825"/>
                    </a:lnTo>
                    <a:lnTo>
                      <a:pt x="1049" y="825"/>
                    </a:lnTo>
                    <a:lnTo>
                      <a:pt x="1049" y="742"/>
                    </a:lnTo>
                    <a:close/>
                    <a:moveTo>
                      <a:pt x="1049" y="141"/>
                    </a:moveTo>
                    <a:lnTo>
                      <a:pt x="1049" y="135"/>
                    </a:lnTo>
                    <a:lnTo>
                      <a:pt x="1044" y="139"/>
                    </a:lnTo>
                    <a:lnTo>
                      <a:pt x="1032" y="123"/>
                    </a:lnTo>
                    <a:lnTo>
                      <a:pt x="1035" y="121"/>
                    </a:lnTo>
                    <a:lnTo>
                      <a:pt x="1032" y="121"/>
                    </a:lnTo>
                    <a:lnTo>
                      <a:pt x="1035" y="102"/>
                    </a:lnTo>
                    <a:lnTo>
                      <a:pt x="1060" y="106"/>
                    </a:lnTo>
                    <a:lnTo>
                      <a:pt x="1062" y="112"/>
                    </a:lnTo>
                    <a:lnTo>
                      <a:pt x="1069" y="115"/>
                    </a:lnTo>
                    <a:lnTo>
                      <a:pt x="1069" y="141"/>
                    </a:lnTo>
                    <a:lnTo>
                      <a:pt x="1049" y="141"/>
                    </a:lnTo>
                    <a:close/>
                    <a:moveTo>
                      <a:pt x="91" y="413"/>
                    </a:moveTo>
                    <a:lnTo>
                      <a:pt x="76" y="410"/>
                    </a:lnTo>
                    <a:lnTo>
                      <a:pt x="76" y="425"/>
                    </a:lnTo>
                    <a:lnTo>
                      <a:pt x="57" y="425"/>
                    </a:lnTo>
                    <a:lnTo>
                      <a:pt x="57" y="388"/>
                    </a:lnTo>
                    <a:lnTo>
                      <a:pt x="94" y="393"/>
                    </a:lnTo>
                    <a:lnTo>
                      <a:pt x="91" y="413"/>
                    </a:lnTo>
                    <a:close/>
                    <a:moveTo>
                      <a:pt x="690" y="380"/>
                    </a:moveTo>
                    <a:lnTo>
                      <a:pt x="707" y="367"/>
                    </a:lnTo>
                    <a:lnTo>
                      <a:pt x="719" y="383"/>
                    </a:lnTo>
                    <a:lnTo>
                      <a:pt x="702" y="396"/>
                    </a:lnTo>
                    <a:lnTo>
                      <a:pt x="702" y="417"/>
                    </a:lnTo>
                    <a:lnTo>
                      <a:pt x="683" y="417"/>
                    </a:lnTo>
                    <a:lnTo>
                      <a:pt x="683" y="399"/>
                    </a:lnTo>
                    <a:lnTo>
                      <a:pt x="665" y="396"/>
                    </a:lnTo>
                    <a:lnTo>
                      <a:pt x="668" y="377"/>
                    </a:lnTo>
                    <a:lnTo>
                      <a:pt x="690" y="380"/>
                    </a:lnTo>
                    <a:close/>
                    <a:moveTo>
                      <a:pt x="611" y="572"/>
                    </a:moveTo>
                    <a:lnTo>
                      <a:pt x="626" y="574"/>
                    </a:lnTo>
                    <a:lnTo>
                      <a:pt x="626" y="559"/>
                    </a:lnTo>
                    <a:lnTo>
                      <a:pt x="645" y="559"/>
                    </a:lnTo>
                    <a:lnTo>
                      <a:pt x="645" y="597"/>
                    </a:lnTo>
                    <a:lnTo>
                      <a:pt x="609" y="591"/>
                    </a:lnTo>
                    <a:lnTo>
                      <a:pt x="611" y="572"/>
                    </a:lnTo>
                    <a:close/>
                    <a:moveTo>
                      <a:pt x="532" y="559"/>
                    </a:moveTo>
                    <a:lnTo>
                      <a:pt x="529" y="579"/>
                    </a:lnTo>
                    <a:lnTo>
                      <a:pt x="447" y="566"/>
                    </a:lnTo>
                    <a:lnTo>
                      <a:pt x="449" y="547"/>
                    </a:lnTo>
                    <a:lnTo>
                      <a:pt x="532" y="559"/>
                    </a:lnTo>
                    <a:close/>
                    <a:moveTo>
                      <a:pt x="367" y="534"/>
                    </a:moveTo>
                    <a:lnTo>
                      <a:pt x="364" y="553"/>
                    </a:lnTo>
                    <a:lnTo>
                      <a:pt x="282" y="541"/>
                    </a:lnTo>
                    <a:lnTo>
                      <a:pt x="285" y="521"/>
                    </a:lnTo>
                    <a:lnTo>
                      <a:pt x="367" y="534"/>
                    </a:lnTo>
                    <a:close/>
                    <a:moveTo>
                      <a:pt x="203" y="509"/>
                    </a:moveTo>
                    <a:lnTo>
                      <a:pt x="200" y="528"/>
                    </a:lnTo>
                    <a:lnTo>
                      <a:pt x="118" y="515"/>
                    </a:lnTo>
                    <a:lnTo>
                      <a:pt x="121" y="496"/>
                    </a:lnTo>
                    <a:lnTo>
                      <a:pt x="203" y="509"/>
                    </a:lnTo>
                    <a:close/>
                    <a:moveTo>
                      <a:pt x="171" y="425"/>
                    </a:moveTo>
                    <a:lnTo>
                      <a:pt x="174" y="406"/>
                    </a:lnTo>
                    <a:lnTo>
                      <a:pt x="256" y="418"/>
                    </a:lnTo>
                    <a:lnTo>
                      <a:pt x="253" y="438"/>
                    </a:lnTo>
                    <a:lnTo>
                      <a:pt x="171" y="425"/>
                    </a:lnTo>
                    <a:close/>
                    <a:moveTo>
                      <a:pt x="335" y="450"/>
                    </a:moveTo>
                    <a:lnTo>
                      <a:pt x="338" y="431"/>
                    </a:lnTo>
                    <a:lnTo>
                      <a:pt x="420" y="444"/>
                    </a:lnTo>
                    <a:lnTo>
                      <a:pt x="417" y="463"/>
                    </a:lnTo>
                    <a:lnTo>
                      <a:pt x="335" y="450"/>
                    </a:lnTo>
                    <a:close/>
                    <a:moveTo>
                      <a:pt x="499" y="476"/>
                    </a:moveTo>
                    <a:lnTo>
                      <a:pt x="502" y="456"/>
                    </a:lnTo>
                    <a:lnTo>
                      <a:pt x="584" y="469"/>
                    </a:lnTo>
                    <a:lnTo>
                      <a:pt x="581" y="488"/>
                    </a:lnTo>
                    <a:lnTo>
                      <a:pt x="499" y="476"/>
                    </a:lnTo>
                    <a:close/>
                    <a:moveTo>
                      <a:pt x="626" y="513"/>
                    </a:moveTo>
                    <a:lnTo>
                      <a:pt x="626" y="495"/>
                    </a:lnTo>
                    <a:lnTo>
                      <a:pt x="609" y="493"/>
                    </a:lnTo>
                    <a:lnTo>
                      <a:pt x="611" y="473"/>
                    </a:lnTo>
                    <a:lnTo>
                      <a:pt x="645" y="479"/>
                    </a:lnTo>
                    <a:lnTo>
                      <a:pt x="645" y="513"/>
                    </a:lnTo>
                    <a:lnTo>
                      <a:pt x="626" y="513"/>
                    </a:lnTo>
                    <a:close/>
                    <a:moveTo>
                      <a:pt x="683" y="429"/>
                    </a:moveTo>
                    <a:lnTo>
                      <a:pt x="683" y="435"/>
                    </a:lnTo>
                    <a:lnTo>
                      <a:pt x="702" y="435"/>
                    </a:lnTo>
                    <a:lnTo>
                      <a:pt x="702" y="429"/>
                    </a:lnTo>
                    <a:lnTo>
                      <a:pt x="683" y="429"/>
                    </a:lnTo>
                    <a:close/>
                    <a:moveTo>
                      <a:pt x="683" y="518"/>
                    </a:moveTo>
                    <a:lnTo>
                      <a:pt x="702" y="518"/>
                    </a:lnTo>
                    <a:lnTo>
                      <a:pt x="702" y="601"/>
                    </a:lnTo>
                    <a:lnTo>
                      <a:pt x="683" y="601"/>
                    </a:lnTo>
                    <a:lnTo>
                      <a:pt x="683" y="518"/>
                    </a:lnTo>
                    <a:close/>
                    <a:moveTo>
                      <a:pt x="683" y="685"/>
                    </a:moveTo>
                    <a:lnTo>
                      <a:pt x="702" y="685"/>
                    </a:lnTo>
                    <a:lnTo>
                      <a:pt x="702" y="768"/>
                    </a:lnTo>
                    <a:lnTo>
                      <a:pt x="683" y="768"/>
                    </a:lnTo>
                    <a:lnTo>
                      <a:pt x="683" y="685"/>
                    </a:lnTo>
                    <a:close/>
                    <a:moveTo>
                      <a:pt x="683" y="851"/>
                    </a:moveTo>
                    <a:lnTo>
                      <a:pt x="702" y="851"/>
                    </a:lnTo>
                    <a:lnTo>
                      <a:pt x="702" y="934"/>
                    </a:lnTo>
                    <a:lnTo>
                      <a:pt x="683" y="934"/>
                    </a:lnTo>
                    <a:lnTo>
                      <a:pt x="683" y="851"/>
                    </a:lnTo>
                    <a:close/>
                    <a:moveTo>
                      <a:pt x="683" y="1017"/>
                    </a:moveTo>
                    <a:lnTo>
                      <a:pt x="702" y="1017"/>
                    </a:lnTo>
                    <a:lnTo>
                      <a:pt x="702" y="1100"/>
                    </a:lnTo>
                    <a:lnTo>
                      <a:pt x="683" y="1100"/>
                    </a:lnTo>
                    <a:lnTo>
                      <a:pt x="683" y="1017"/>
                    </a:lnTo>
                    <a:close/>
                    <a:moveTo>
                      <a:pt x="19" y="1007"/>
                    </a:moveTo>
                    <a:lnTo>
                      <a:pt x="19" y="1002"/>
                    </a:lnTo>
                    <a:lnTo>
                      <a:pt x="0" y="1002"/>
                    </a:lnTo>
                    <a:lnTo>
                      <a:pt x="0" y="1007"/>
                    </a:lnTo>
                    <a:lnTo>
                      <a:pt x="19" y="1007"/>
                    </a:lnTo>
                    <a:close/>
                    <a:moveTo>
                      <a:pt x="19" y="918"/>
                    </a:moveTo>
                    <a:lnTo>
                      <a:pt x="0" y="918"/>
                    </a:lnTo>
                    <a:lnTo>
                      <a:pt x="0" y="835"/>
                    </a:lnTo>
                    <a:lnTo>
                      <a:pt x="19" y="835"/>
                    </a:lnTo>
                    <a:lnTo>
                      <a:pt x="19" y="918"/>
                    </a:lnTo>
                    <a:close/>
                    <a:moveTo>
                      <a:pt x="19" y="752"/>
                    </a:moveTo>
                    <a:lnTo>
                      <a:pt x="0" y="752"/>
                    </a:lnTo>
                    <a:lnTo>
                      <a:pt x="0" y="669"/>
                    </a:lnTo>
                    <a:lnTo>
                      <a:pt x="19" y="669"/>
                    </a:lnTo>
                    <a:lnTo>
                      <a:pt x="19" y="752"/>
                    </a:lnTo>
                    <a:close/>
                    <a:moveTo>
                      <a:pt x="19" y="586"/>
                    </a:moveTo>
                    <a:lnTo>
                      <a:pt x="0" y="586"/>
                    </a:lnTo>
                    <a:lnTo>
                      <a:pt x="0" y="503"/>
                    </a:lnTo>
                    <a:lnTo>
                      <a:pt x="19" y="503"/>
                    </a:lnTo>
                    <a:lnTo>
                      <a:pt x="19" y="586"/>
                    </a:lnTo>
                    <a:close/>
                    <a:moveTo>
                      <a:pt x="19" y="420"/>
                    </a:moveTo>
                    <a:lnTo>
                      <a:pt x="0" y="420"/>
                    </a:lnTo>
                    <a:lnTo>
                      <a:pt x="0" y="337"/>
                    </a:lnTo>
                    <a:lnTo>
                      <a:pt x="19" y="337"/>
                    </a:lnTo>
                    <a:lnTo>
                      <a:pt x="19" y="420"/>
                    </a:lnTo>
                    <a:close/>
                    <a:moveTo>
                      <a:pt x="432" y="28"/>
                    </a:moveTo>
                    <a:lnTo>
                      <a:pt x="435" y="9"/>
                    </a:lnTo>
                    <a:lnTo>
                      <a:pt x="517" y="22"/>
                    </a:lnTo>
                    <a:lnTo>
                      <a:pt x="514" y="41"/>
                    </a:lnTo>
                    <a:lnTo>
                      <a:pt x="432" y="28"/>
                    </a:lnTo>
                    <a:close/>
                    <a:moveTo>
                      <a:pt x="596" y="54"/>
                    </a:moveTo>
                    <a:lnTo>
                      <a:pt x="599" y="34"/>
                    </a:lnTo>
                    <a:lnTo>
                      <a:pt x="681" y="47"/>
                    </a:lnTo>
                    <a:lnTo>
                      <a:pt x="678" y="66"/>
                    </a:lnTo>
                    <a:lnTo>
                      <a:pt x="596" y="54"/>
                    </a:lnTo>
                    <a:close/>
                    <a:moveTo>
                      <a:pt x="760" y="79"/>
                    </a:moveTo>
                    <a:lnTo>
                      <a:pt x="763" y="60"/>
                    </a:lnTo>
                    <a:lnTo>
                      <a:pt x="845" y="72"/>
                    </a:lnTo>
                    <a:lnTo>
                      <a:pt x="842" y="92"/>
                    </a:lnTo>
                    <a:lnTo>
                      <a:pt x="760" y="79"/>
                    </a:lnTo>
                    <a:close/>
                    <a:moveTo>
                      <a:pt x="924" y="104"/>
                    </a:moveTo>
                    <a:lnTo>
                      <a:pt x="927" y="85"/>
                    </a:lnTo>
                    <a:lnTo>
                      <a:pt x="1010" y="98"/>
                    </a:lnTo>
                    <a:lnTo>
                      <a:pt x="1007" y="117"/>
                    </a:lnTo>
                    <a:lnTo>
                      <a:pt x="924" y="104"/>
                    </a:lnTo>
                    <a:close/>
                    <a:moveTo>
                      <a:pt x="19" y="297"/>
                    </a:moveTo>
                    <a:lnTo>
                      <a:pt x="19" y="311"/>
                    </a:lnTo>
                    <a:lnTo>
                      <a:pt x="0" y="311"/>
                    </a:lnTo>
                    <a:lnTo>
                      <a:pt x="0" y="285"/>
                    </a:lnTo>
                    <a:lnTo>
                      <a:pt x="5" y="281"/>
                    </a:lnTo>
                    <a:lnTo>
                      <a:pt x="4" y="278"/>
                    </a:lnTo>
                    <a:lnTo>
                      <a:pt x="25" y="262"/>
                    </a:lnTo>
                    <a:lnTo>
                      <a:pt x="36" y="278"/>
                    </a:lnTo>
                    <a:lnTo>
                      <a:pt x="34" y="279"/>
                    </a:lnTo>
                    <a:lnTo>
                      <a:pt x="37" y="280"/>
                    </a:lnTo>
                    <a:lnTo>
                      <a:pt x="34" y="299"/>
                    </a:lnTo>
                    <a:lnTo>
                      <a:pt x="19" y="297"/>
                    </a:lnTo>
                    <a:close/>
                    <a:moveTo>
                      <a:pt x="400" y="24"/>
                    </a:moveTo>
                    <a:lnTo>
                      <a:pt x="379" y="20"/>
                    </a:lnTo>
                    <a:lnTo>
                      <a:pt x="361" y="33"/>
                    </a:lnTo>
                    <a:lnTo>
                      <a:pt x="350" y="18"/>
                    </a:lnTo>
                    <a:lnTo>
                      <a:pt x="370" y="2"/>
                    </a:lnTo>
                    <a:lnTo>
                      <a:pt x="378" y="0"/>
                    </a:lnTo>
                    <a:lnTo>
                      <a:pt x="403" y="4"/>
                    </a:lnTo>
                    <a:lnTo>
                      <a:pt x="400" y="24"/>
                    </a:lnTo>
                    <a:close/>
                    <a:moveTo>
                      <a:pt x="1022" y="131"/>
                    </a:moveTo>
                    <a:lnTo>
                      <a:pt x="993" y="152"/>
                    </a:lnTo>
                    <a:lnTo>
                      <a:pt x="1005" y="168"/>
                    </a:lnTo>
                    <a:lnTo>
                      <a:pt x="1034" y="146"/>
                    </a:lnTo>
                    <a:lnTo>
                      <a:pt x="1022" y="131"/>
                    </a:lnTo>
                    <a:close/>
                    <a:moveTo>
                      <a:pt x="927" y="202"/>
                    </a:moveTo>
                    <a:lnTo>
                      <a:pt x="939" y="218"/>
                    </a:lnTo>
                    <a:lnTo>
                      <a:pt x="872" y="268"/>
                    </a:lnTo>
                    <a:lnTo>
                      <a:pt x="861" y="252"/>
                    </a:lnTo>
                    <a:lnTo>
                      <a:pt x="927" y="202"/>
                    </a:lnTo>
                    <a:close/>
                    <a:moveTo>
                      <a:pt x="794" y="302"/>
                    </a:moveTo>
                    <a:lnTo>
                      <a:pt x="806" y="318"/>
                    </a:lnTo>
                    <a:lnTo>
                      <a:pt x="739" y="368"/>
                    </a:lnTo>
                    <a:lnTo>
                      <a:pt x="728" y="352"/>
                    </a:lnTo>
                    <a:lnTo>
                      <a:pt x="794" y="302"/>
                    </a:lnTo>
                    <a:close/>
                    <a:moveTo>
                      <a:pt x="46" y="270"/>
                    </a:moveTo>
                    <a:lnTo>
                      <a:pt x="75" y="248"/>
                    </a:lnTo>
                    <a:lnTo>
                      <a:pt x="64" y="233"/>
                    </a:lnTo>
                    <a:lnTo>
                      <a:pt x="35" y="254"/>
                    </a:lnTo>
                    <a:lnTo>
                      <a:pt x="46" y="270"/>
                    </a:lnTo>
                    <a:close/>
                    <a:moveTo>
                      <a:pt x="142" y="198"/>
                    </a:moveTo>
                    <a:lnTo>
                      <a:pt x="130" y="183"/>
                    </a:lnTo>
                    <a:lnTo>
                      <a:pt x="196" y="133"/>
                    </a:lnTo>
                    <a:lnTo>
                      <a:pt x="208" y="149"/>
                    </a:lnTo>
                    <a:lnTo>
                      <a:pt x="142" y="198"/>
                    </a:lnTo>
                    <a:close/>
                    <a:moveTo>
                      <a:pt x="275" y="99"/>
                    </a:moveTo>
                    <a:lnTo>
                      <a:pt x="263" y="83"/>
                    </a:lnTo>
                    <a:lnTo>
                      <a:pt x="329" y="33"/>
                    </a:lnTo>
                    <a:lnTo>
                      <a:pt x="341" y="49"/>
                    </a:lnTo>
                    <a:lnTo>
                      <a:pt x="275" y="99"/>
                    </a:lnTo>
                    <a:close/>
                    <a:moveTo>
                      <a:pt x="473" y="347"/>
                    </a:moveTo>
                    <a:lnTo>
                      <a:pt x="470" y="366"/>
                    </a:lnTo>
                    <a:lnTo>
                      <a:pt x="388" y="354"/>
                    </a:lnTo>
                    <a:lnTo>
                      <a:pt x="391" y="334"/>
                    </a:lnTo>
                    <a:lnTo>
                      <a:pt x="473" y="347"/>
                    </a:lnTo>
                    <a:close/>
                    <a:moveTo>
                      <a:pt x="308" y="322"/>
                    </a:moveTo>
                    <a:lnTo>
                      <a:pt x="306" y="341"/>
                    </a:lnTo>
                    <a:lnTo>
                      <a:pt x="223" y="328"/>
                    </a:lnTo>
                    <a:lnTo>
                      <a:pt x="226" y="309"/>
                    </a:lnTo>
                    <a:lnTo>
                      <a:pt x="308" y="322"/>
                    </a:lnTo>
                    <a:close/>
                    <a:moveTo>
                      <a:pt x="144" y="296"/>
                    </a:moveTo>
                    <a:lnTo>
                      <a:pt x="141" y="316"/>
                    </a:lnTo>
                    <a:lnTo>
                      <a:pt x="59" y="303"/>
                    </a:lnTo>
                    <a:lnTo>
                      <a:pt x="62" y="284"/>
                    </a:lnTo>
                    <a:lnTo>
                      <a:pt x="144" y="29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968">
                <a:extLst>
                  <a:ext uri="{FF2B5EF4-FFF2-40B4-BE49-F238E27FC236}">
                    <a16:creationId xmlns:a16="http://schemas.microsoft.com/office/drawing/2014/main" id="{7B6C1C33-D1DA-0EE9-CAFA-C9034CA125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3963" y="5746751"/>
                <a:ext cx="12700" cy="12700"/>
              </a:xfrm>
              <a:custGeom>
                <a:avLst/>
                <a:gdLst>
                  <a:gd name="T0" fmla="*/ 19 w 37"/>
                  <a:gd name="T1" fmla="*/ 0 h 39"/>
                  <a:gd name="T2" fmla="*/ 19 w 37"/>
                  <a:gd name="T3" fmla="*/ 18 h 39"/>
                  <a:gd name="T4" fmla="*/ 37 w 37"/>
                  <a:gd name="T5" fmla="*/ 20 h 39"/>
                  <a:gd name="T6" fmla="*/ 34 w 37"/>
                  <a:gd name="T7" fmla="*/ 39 h 39"/>
                  <a:gd name="T8" fmla="*/ 8 w 37"/>
                  <a:gd name="T9" fmla="*/ 36 h 39"/>
                  <a:gd name="T10" fmla="*/ 0 w 37"/>
                  <a:gd name="T11" fmla="*/ 26 h 39"/>
                  <a:gd name="T12" fmla="*/ 0 w 37"/>
                  <a:gd name="T13" fmla="*/ 0 h 39"/>
                  <a:gd name="T14" fmla="*/ 19 w 37"/>
                  <a:gd name="T1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39">
                    <a:moveTo>
                      <a:pt x="19" y="0"/>
                    </a:moveTo>
                    <a:lnTo>
                      <a:pt x="19" y="18"/>
                    </a:lnTo>
                    <a:lnTo>
                      <a:pt x="37" y="20"/>
                    </a:lnTo>
                    <a:lnTo>
                      <a:pt x="34" y="39"/>
                    </a:lnTo>
                    <a:lnTo>
                      <a:pt x="8" y="36"/>
                    </a:lnTo>
                    <a:lnTo>
                      <a:pt x="0" y="26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66B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969">
                <a:extLst>
                  <a:ext uri="{FF2B5EF4-FFF2-40B4-BE49-F238E27FC236}">
                    <a16:creationId xmlns:a16="http://schemas.microsoft.com/office/drawing/2014/main" id="{9D287E6D-4BAB-94C1-837F-101C789375D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84600" y="5754689"/>
                <a:ext cx="192087" cy="36513"/>
              </a:xfrm>
              <a:custGeom>
                <a:avLst/>
                <a:gdLst>
                  <a:gd name="T0" fmla="*/ 578 w 578"/>
                  <a:gd name="T1" fmla="*/ 89 h 108"/>
                  <a:gd name="T2" fmla="*/ 575 w 578"/>
                  <a:gd name="T3" fmla="*/ 108 h 108"/>
                  <a:gd name="T4" fmla="*/ 493 w 578"/>
                  <a:gd name="T5" fmla="*/ 95 h 108"/>
                  <a:gd name="T6" fmla="*/ 496 w 578"/>
                  <a:gd name="T7" fmla="*/ 76 h 108"/>
                  <a:gd name="T8" fmla="*/ 578 w 578"/>
                  <a:gd name="T9" fmla="*/ 89 h 108"/>
                  <a:gd name="T10" fmla="*/ 414 w 578"/>
                  <a:gd name="T11" fmla="*/ 64 h 108"/>
                  <a:gd name="T12" fmla="*/ 411 w 578"/>
                  <a:gd name="T13" fmla="*/ 83 h 108"/>
                  <a:gd name="T14" fmla="*/ 329 w 578"/>
                  <a:gd name="T15" fmla="*/ 70 h 108"/>
                  <a:gd name="T16" fmla="*/ 332 w 578"/>
                  <a:gd name="T17" fmla="*/ 51 h 108"/>
                  <a:gd name="T18" fmla="*/ 414 w 578"/>
                  <a:gd name="T19" fmla="*/ 64 h 108"/>
                  <a:gd name="T20" fmla="*/ 249 w 578"/>
                  <a:gd name="T21" fmla="*/ 38 h 108"/>
                  <a:gd name="T22" fmla="*/ 247 w 578"/>
                  <a:gd name="T23" fmla="*/ 57 h 108"/>
                  <a:gd name="T24" fmla="*/ 164 w 578"/>
                  <a:gd name="T25" fmla="*/ 45 h 108"/>
                  <a:gd name="T26" fmla="*/ 167 w 578"/>
                  <a:gd name="T27" fmla="*/ 26 h 108"/>
                  <a:gd name="T28" fmla="*/ 249 w 578"/>
                  <a:gd name="T29" fmla="*/ 38 h 108"/>
                  <a:gd name="T30" fmla="*/ 85 w 578"/>
                  <a:gd name="T31" fmla="*/ 13 h 108"/>
                  <a:gd name="T32" fmla="*/ 82 w 578"/>
                  <a:gd name="T33" fmla="*/ 32 h 108"/>
                  <a:gd name="T34" fmla="*/ 0 w 578"/>
                  <a:gd name="T35" fmla="*/ 19 h 108"/>
                  <a:gd name="T36" fmla="*/ 3 w 578"/>
                  <a:gd name="T37" fmla="*/ 0 h 108"/>
                  <a:gd name="T38" fmla="*/ 85 w 578"/>
                  <a:gd name="T39" fmla="*/ 13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78" h="108">
                    <a:moveTo>
                      <a:pt x="578" y="89"/>
                    </a:moveTo>
                    <a:lnTo>
                      <a:pt x="575" y="108"/>
                    </a:lnTo>
                    <a:lnTo>
                      <a:pt x="493" y="95"/>
                    </a:lnTo>
                    <a:lnTo>
                      <a:pt x="496" y="76"/>
                    </a:lnTo>
                    <a:lnTo>
                      <a:pt x="578" y="89"/>
                    </a:lnTo>
                    <a:close/>
                    <a:moveTo>
                      <a:pt x="414" y="64"/>
                    </a:moveTo>
                    <a:lnTo>
                      <a:pt x="411" y="83"/>
                    </a:lnTo>
                    <a:lnTo>
                      <a:pt x="329" y="70"/>
                    </a:lnTo>
                    <a:lnTo>
                      <a:pt x="332" y="51"/>
                    </a:lnTo>
                    <a:lnTo>
                      <a:pt x="414" y="64"/>
                    </a:lnTo>
                    <a:close/>
                    <a:moveTo>
                      <a:pt x="249" y="38"/>
                    </a:moveTo>
                    <a:lnTo>
                      <a:pt x="247" y="57"/>
                    </a:lnTo>
                    <a:lnTo>
                      <a:pt x="164" y="45"/>
                    </a:lnTo>
                    <a:lnTo>
                      <a:pt x="167" y="26"/>
                    </a:lnTo>
                    <a:lnTo>
                      <a:pt x="249" y="38"/>
                    </a:lnTo>
                    <a:close/>
                    <a:moveTo>
                      <a:pt x="85" y="13"/>
                    </a:moveTo>
                    <a:lnTo>
                      <a:pt x="82" y="32"/>
                    </a:lnTo>
                    <a:lnTo>
                      <a:pt x="0" y="19"/>
                    </a:lnTo>
                    <a:lnTo>
                      <a:pt x="3" y="0"/>
                    </a:lnTo>
                    <a:lnTo>
                      <a:pt x="85" y="13"/>
                    </a:lnTo>
                    <a:close/>
                  </a:path>
                </a:pathLst>
              </a:custGeom>
              <a:solidFill>
                <a:srgbClr val="66B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970">
                <a:extLst>
                  <a:ext uri="{FF2B5EF4-FFF2-40B4-BE49-F238E27FC236}">
                    <a16:creationId xmlns:a16="http://schemas.microsoft.com/office/drawing/2014/main" id="{2742DC8C-CEE6-6A1D-D3B7-A2ADD9E167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6213" y="5781676"/>
                <a:ext cx="11112" cy="12700"/>
              </a:xfrm>
              <a:custGeom>
                <a:avLst/>
                <a:gdLst>
                  <a:gd name="T0" fmla="*/ 3 w 37"/>
                  <a:gd name="T1" fmla="*/ 13 h 36"/>
                  <a:gd name="T2" fmla="*/ 18 w 37"/>
                  <a:gd name="T3" fmla="*/ 15 h 36"/>
                  <a:gd name="T4" fmla="*/ 18 w 37"/>
                  <a:gd name="T5" fmla="*/ 0 h 36"/>
                  <a:gd name="T6" fmla="*/ 37 w 37"/>
                  <a:gd name="T7" fmla="*/ 0 h 36"/>
                  <a:gd name="T8" fmla="*/ 37 w 37"/>
                  <a:gd name="T9" fmla="*/ 26 h 36"/>
                  <a:gd name="T10" fmla="*/ 26 w 37"/>
                  <a:gd name="T11" fmla="*/ 36 h 36"/>
                  <a:gd name="T12" fmla="*/ 0 w 37"/>
                  <a:gd name="T13" fmla="*/ 32 h 36"/>
                  <a:gd name="T14" fmla="*/ 3 w 37"/>
                  <a:gd name="T15" fmla="*/ 1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36">
                    <a:moveTo>
                      <a:pt x="3" y="13"/>
                    </a:moveTo>
                    <a:lnTo>
                      <a:pt x="18" y="15"/>
                    </a:lnTo>
                    <a:lnTo>
                      <a:pt x="18" y="0"/>
                    </a:lnTo>
                    <a:lnTo>
                      <a:pt x="37" y="0"/>
                    </a:lnTo>
                    <a:lnTo>
                      <a:pt x="37" y="26"/>
                    </a:lnTo>
                    <a:lnTo>
                      <a:pt x="26" y="36"/>
                    </a:lnTo>
                    <a:lnTo>
                      <a:pt x="0" y="32"/>
                    </a:lnTo>
                    <a:lnTo>
                      <a:pt x="3" y="13"/>
                    </a:lnTo>
                    <a:close/>
                  </a:path>
                </a:pathLst>
              </a:custGeom>
              <a:solidFill>
                <a:srgbClr val="66B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971">
                <a:extLst>
                  <a:ext uri="{FF2B5EF4-FFF2-40B4-BE49-F238E27FC236}">
                    <a16:creationId xmlns:a16="http://schemas.microsoft.com/office/drawing/2014/main" id="{8D3BE05D-FF36-A85E-6EFD-51094080CF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0975" y="5781676"/>
                <a:ext cx="12700" cy="11113"/>
              </a:xfrm>
              <a:custGeom>
                <a:avLst/>
                <a:gdLst>
                  <a:gd name="T0" fmla="*/ 19 w 36"/>
                  <a:gd name="T1" fmla="*/ 0 h 34"/>
                  <a:gd name="T2" fmla="*/ 19 w 36"/>
                  <a:gd name="T3" fmla="*/ 7 h 34"/>
                  <a:gd name="T4" fmla="*/ 24 w 36"/>
                  <a:gd name="T5" fmla="*/ 3 h 34"/>
                  <a:gd name="T6" fmla="*/ 36 w 36"/>
                  <a:gd name="T7" fmla="*/ 18 h 34"/>
                  <a:gd name="T8" fmla="*/ 15 w 36"/>
                  <a:gd name="T9" fmla="*/ 34 h 34"/>
                  <a:gd name="T10" fmla="*/ 0 w 36"/>
                  <a:gd name="T11" fmla="*/ 26 h 34"/>
                  <a:gd name="T12" fmla="*/ 0 w 36"/>
                  <a:gd name="T13" fmla="*/ 0 h 34"/>
                  <a:gd name="T14" fmla="*/ 19 w 36"/>
                  <a:gd name="T1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4">
                    <a:moveTo>
                      <a:pt x="19" y="0"/>
                    </a:moveTo>
                    <a:lnTo>
                      <a:pt x="19" y="7"/>
                    </a:lnTo>
                    <a:lnTo>
                      <a:pt x="24" y="3"/>
                    </a:lnTo>
                    <a:lnTo>
                      <a:pt x="36" y="18"/>
                    </a:lnTo>
                    <a:lnTo>
                      <a:pt x="15" y="34"/>
                    </a:lnTo>
                    <a:lnTo>
                      <a:pt x="0" y="26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66B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1972">
                <a:extLst>
                  <a:ext uri="{FF2B5EF4-FFF2-40B4-BE49-F238E27FC236}">
                    <a16:creationId xmlns:a16="http://schemas.microsoft.com/office/drawing/2014/main" id="{2A7A1627-7994-466D-9A8B-078A7C5848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06850" y="5702301"/>
                <a:ext cx="101600" cy="80963"/>
              </a:xfrm>
              <a:custGeom>
                <a:avLst/>
                <a:gdLst>
                  <a:gd name="T0" fmla="*/ 294 w 306"/>
                  <a:gd name="T1" fmla="*/ 0 h 237"/>
                  <a:gd name="T2" fmla="*/ 265 w 306"/>
                  <a:gd name="T3" fmla="*/ 22 h 237"/>
                  <a:gd name="T4" fmla="*/ 277 w 306"/>
                  <a:gd name="T5" fmla="*/ 38 h 237"/>
                  <a:gd name="T6" fmla="*/ 306 w 306"/>
                  <a:gd name="T7" fmla="*/ 16 h 237"/>
                  <a:gd name="T8" fmla="*/ 294 w 306"/>
                  <a:gd name="T9" fmla="*/ 0 h 237"/>
                  <a:gd name="T10" fmla="*/ 199 w 306"/>
                  <a:gd name="T11" fmla="*/ 72 h 237"/>
                  <a:gd name="T12" fmla="*/ 211 w 306"/>
                  <a:gd name="T13" fmla="*/ 87 h 237"/>
                  <a:gd name="T14" fmla="*/ 144 w 306"/>
                  <a:gd name="T15" fmla="*/ 137 h 237"/>
                  <a:gd name="T16" fmla="*/ 133 w 306"/>
                  <a:gd name="T17" fmla="*/ 122 h 237"/>
                  <a:gd name="T18" fmla="*/ 199 w 306"/>
                  <a:gd name="T19" fmla="*/ 72 h 237"/>
                  <a:gd name="T20" fmla="*/ 66 w 306"/>
                  <a:gd name="T21" fmla="*/ 172 h 237"/>
                  <a:gd name="T22" fmla="*/ 78 w 306"/>
                  <a:gd name="T23" fmla="*/ 187 h 237"/>
                  <a:gd name="T24" fmla="*/ 11 w 306"/>
                  <a:gd name="T25" fmla="*/ 237 h 237"/>
                  <a:gd name="T26" fmla="*/ 0 w 306"/>
                  <a:gd name="T27" fmla="*/ 222 h 237"/>
                  <a:gd name="T28" fmla="*/ 66 w 306"/>
                  <a:gd name="T29" fmla="*/ 172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6" h="237">
                    <a:moveTo>
                      <a:pt x="294" y="0"/>
                    </a:moveTo>
                    <a:lnTo>
                      <a:pt x="265" y="22"/>
                    </a:lnTo>
                    <a:lnTo>
                      <a:pt x="277" y="38"/>
                    </a:lnTo>
                    <a:lnTo>
                      <a:pt x="306" y="16"/>
                    </a:lnTo>
                    <a:lnTo>
                      <a:pt x="294" y="0"/>
                    </a:lnTo>
                    <a:close/>
                    <a:moveTo>
                      <a:pt x="199" y="72"/>
                    </a:moveTo>
                    <a:lnTo>
                      <a:pt x="211" y="87"/>
                    </a:lnTo>
                    <a:lnTo>
                      <a:pt x="144" y="137"/>
                    </a:lnTo>
                    <a:lnTo>
                      <a:pt x="133" y="122"/>
                    </a:lnTo>
                    <a:lnTo>
                      <a:pt x="199" y="72"/>
                    </a:lnTo>
                    <a:close/>
                    <a:moveTo>
                      <a:pt x="66" y="172"/>
                    </a:moveTo>
                    <a:lnTo>
                      <a:pt x="78" y="187"/>
                    </a:lnTo>
                    <a:lnTo>
                      <a:pt x="11" y="237"/>
                    </a:lnTo>
                    <a:lnTo>
                      <a:pt x="0" y="222"/>
                    </a:lnTo>
                    <a:lnTo>
                      <a:pt x="66" y="172"/>
                    </a:lnTo>
                    <a:close/>
                  </a:path>
                </a:pathLst>
              </a:custGeom>
              <a:solidFill>
                <a:srgbClr val="66B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973">
                <a:extLst>
                  <a:ext uri="{FF2B5EF4-FFF2-40B4-BE49-F238E27FC236}">
                    <a16:creationId xmlns:a16="http://schemas.microsoft.com/office/drawing/2014/main" id="{B832B0C9-6A9D-0ACC-2E61-5F2BC465F2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8450" y="5689601"/>
                <a:ext cx="11112" cy="15875"/>
              </a:xfrm>
              <a:custGeom>
                <a:avLst/>
                <a:gdLst>
                  <a:gd name="T0" fmla="*/ 0 w 37"/>
                  <a:gd name="T1" fmla="*/ 34 h 49"/>
                  <a:gd name="T2" fmla="*/ 17 w 37"/>
                  <a:gd name="T3" fmla="*/ 21 h 49"/>
                  <a:gd name="T4" fmla="*/ 17 w 37"/>
                  <a:gd name="T5" fmla="*/ 0 h 49"/>
                  <a:gd name="T6" fmla="*/ 37 w 37"/>
                  <a:gd name="T7" fmla="*/ 0 h 49"/>
                  <a:gd name="T8" fmla="*/ 37 w 37"/>
                  <a:gd name="T9" fmla="*/ 26 h 49"/>
                  <a:gd name="T10" fmla="*/ 33 w 37"/>
                  <a:gd name="T11" fmla="*/ 34 h 49"/>
                  <a:gd name="T12" fmla="*/ 12 w 37"/>
                  <a:gd name="T13" fmla="*/ 49 h 49"/>
                  <a:gd name="T14" fmla="*/ 0 w 37"/>
                  <a:gd name="T15" fmla="*/ 3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49">
                    <a:moveTo>
                      <a:pt x="0" y="34"/>
                    </a:moveTo>
                    <a:lnTo>
                      <a:pt x="17" y="21"/>
                    </a:lnTo>
                    <a:lnTo>
                      <a:pt x="17" y="0"/>
                    </a:lnTo>
                    <a:lnTo>
                      <a:pt x="37" y="0"/>
                    </a:lnTo>
                    <a:lnTo>
                      <a:pt x="37" y="26"/>
                    </a:lnTo>
                    <a:lnTo>
                      <a:pt x="33" y="34"/>
                    </a:lnTo>
                    <a:lnTo>
                      <a:pt x="12" y="49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66B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974">
                <a:extLst>
                  <a:ext uri="{FF2B5EF4-FFF2-40B4-BE49-F238E27FC236}">
                    <a16:creationId xmlns:a16="http://schemas.microsoft.com/office/drawing/2014/main" id="{DF28E2AF-08A3-CD5D-CCC9-53F3498FBD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6950" y="5699126"/>
                <a:ext cx="71437" cy="46038"/>
              </a:xfrm>
              <a:custGeom>
                <a:avLst/>
                <a:gdLst>
                  <a:gd name="T0" fmla="*/ 69 w 213"/>
                  <a:gd name="T1" fmla="*/ 20 h 135"/>
                  <a:gd name="T2" fmla="*/ 64 w 213"/>
                  <a:gd name="T3" fmla="*/ 20 h 135"/>
                  <a:gd name="T4" fmla="*/ 31 w 213"/>
                  <a:gd name="T5" fmla="*/ 39 h 135"/>
                  <a:gd name="T6" fmla="*/ 20 w 213"/>
                  <a:gd name="T7" fmla="*/ 64 h 135"/>
                  <a:gd name="T8" fmla="*/ 44 w 213"/>
                  <a:gd name="T9" fmla="*/ 99 h 135"/>
                  <a:gd name="T10" fmla="*/ 107 w 213"/>
                  <a:gd name="T11" fmla="*/ 116 h 135"/>
                  <a:gd name="T12" fmla="*/ 170 w 213"/>
                  <a:gd name="T13" fmla="*/ 99 h 135"/>
                  <a:gd name="T14" fmla="*/ 194 w 213"/>
                  <a:gd name="T15" fmla="*/ 64 h 135"/>
                  <a:gd name="T16" fmla="*/ 182 w 213"/>
                  <a:gd name="T17" fmla="*/ 39 h 135"/>
                  <a:gd name="T18" fmla="*/ 149 w 213"/>
                  <a:gd name="T19" fmla="*/ 20 h 135"/>
                  <a:gd name="T20" fmla="*/ 144 w 213"/>
                  <a:gd name="T21" fmla="*/ 20 h 135"/>
                  <a:gd name="T22" fmla="*/ 144 w 213"/>
                  <a:gd name="T23" fmla="*/ 0 h 135"/>
                  <a:gd name="T24" fmla="*/ 151 w 213"/>
                  <a:gd name="T25" fmla="*/ 0 h 135"/>
                  <a:gd name="T26" fmla="*/ 154 w 213"/>
                  <a:gd name="T27" fmla="*/ 1 h 135"/>
                  <a:gd name="T28" fmla="*/ 196 w 213"/>
                  <a:gd name="T29" fmla="*/ 26 h 135"/>
                  <a:gd name="T30" fmla="*/ 213 w 213"/>
                  <a:gd name="T31" fmla="*/ 64 h 135"/>
                  <a:gd name="T32" fmla="*/ 180 w 213"/>
                  <a:gd name="T33" fmla="*/ 116 h 135"/>
                  <a:gd name="T34" fmla="*/ 107 w 213"/>
                  <a:gd name="T35" fmla="*/ 135 h 135"/>
                  <a:gd name="T36" fmla="*/ 33 w 213"/>
                  <a:gd name="T37" fmla="*/ 116 h 135"/>
                  <a:gd name="T38" fmla="*/ 0 w 213"/>
                  <a:gd name="T39" fmla="*/ 64 h 135"/>
                  <a:gd name="T40" fmla="*/ 17 w 213"/>
                  <a:gd name="T41" fmla="*/ 26 h 135"/>
                  <a:gd name="T42" fmla="*/ 59 w 213"/>
                  <a:gd name="T43" fmla="*/ 1 h 135"/>
                  <a:gd name="T44" fmla="*/ 62 w 213"/>
                  <a:gd name="T45" fmla="*/ 0 h 135"/>
                  <a:gd name="T46" fmla="*/ 69 w 213"/>
                  <a:gd name="T47" fmla="*/ 0 h 135"/>
                  <a:gd name="T48" fmla="*/ 69 w 213"/>
                  <a:gd name="T49" fmla="*/ 2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3" h="135">
                    <a:moveTo>
                      <a:pt x="69" y="20"/>
                    </a:moveTo>
                    <a:lnTo>
                      <a:pt x="64" y="20"/>
                    </a:lnTo>
                    <a:cubicBezTo>
                      <a:pt x="50" y="24"/>
                      <a:pt x="39" y="31"/>
                      <a:pt x="31" y="39"/>
                    </a:cubicBezTo>
                    <a:cubicBezTo>
                      <a:pt x="24" y="47"/>
                      <a:pt x="20" y="55"/>
                      <a:pt x="20" y="64"/>
                    </a:cubicBezTo>
                    <a:cubicBezTo>
                      <a:pt x="20" y="78"/>
                      <a:pt x="29" y="90"/>
                      <a:pt x="44" y="99"/>
                    </a:cubicBezTo>
                    <a:cubicBezTo>
                      <a:pt x="60" y="110"/>
                      <a:pt x="82" y="116"/>
                      <a:pt x="107" y="116"/>
                    </a:cubicBezTo>
                    <a:cubicBezTo>
                      <a:pt x="131" y="116"/>
                      <a:pt x="154" y="110"/>
                      <a:pt x="170" y="99"/>
                    </a:cubicBezTo>
                    <a:cubicBezTo>
                      <a:pt x="184" y="90"/>
                      <a:pt x="194" y="78"/>
                      <a:pt x="194" y="64"/>
                    </a:cubicBezTo>
                    <a:cubicBezTo>
                      <a:pt x="194" y="55"/>
                      <a:pt x="189" y="47"/>
                      <a:pt x="182" y="39"/>
                    </a:cubicBezTo>
                    <a:cubicBezTo>
                      <a:pt x="174" y="31"/>
                      <a:pt x="163" y="24"/>
                      <a:pt x="149" y="20"/>
                    </a:cubicBezTo>
                    <a:lnTo>
                      <a:pt x="144" y="20"/>
                    </a:lnTo>
                    <a:lnTo>
                      <a:pt x="144" y="0"/>
                    </a:lnTo>
                    <a:lnTo>
                      <a:pt x="151" y="0"/>
                    </a:lnTo>
                    <a:lnTo>
                      <a:pt x="154" y="1"/>
                    </a:lnTo>
                    <a:cubicBezTo>
                      <a:pt x="171" y="6"/>
                      <a:pt x="186" y="15"/>
                      <a:pt x="196" y="26"/>
                    </a:cubicBezTo>
                    <a:cubicBezTo>
                      <a:pt x="207" y="37"/>
                      <a:pt x="213" y="50"/>
                      <a:pt x="213" y="64"/>
                    </a:cubicBezTo>
                    <a:cubicBezTo>
                      <a:pt x="213" y="85"/>
                      <a:pt x="200" y="103"/>
                      <a:pt x="180" y="116"/>
                    </a:cubicBezTo>
                    <a:cubicBezTo>
                      <a:pt x="161" y="128"/>
                      <a:pt x="135" y="135"/>
                      <a:pt x="107" y="135"/>
                    </a:cubicBezTo>
                    <a:cubicBezTo>
                      <a:pt x="78" y="135"/>
                      <a:pt x="52" y="128"/>
                      <a:pt x="33" y="116"/>
                    </a:cubicBezTo>
                    <a:cubicBezTo>
                      <a:pt x="13" y="103"/>
                      <a:pt x="0" y="85"/>
                      <a:pt x="0" y="64"/>
                    </a:cubicBezTo>
                    <a:cubicBezTo>
                      <a:pt x="0" y="50"/>
                      <a:pt x="7" y="37"/>
                      <a:pt x="17" y="26"/>
                    </a:cubicBezTo>
                    <a:cubicBezTo>
                      <a:pt x="27" y="15"/>
                      <a:pt x="42" y="6"/>
                      <a:pt x="59" y="1"/>
                    </a:cubicBezTo>
                    <a:lnTo>
                      <a:pt x="62" y="0"/>
                    </a:lnTo>
                    <a:lnTo>
                      <a:pt x="69" y="0"/>
                    </a:lnTo>
                    <a:lnTo>
                      <a:pt x="69" y="20"/>
                    </a:lnTo>
                    <a:close/>
                  </a:path>
                </a:pathLst>
              </a:custGeom>
              <a:solidFill>
                <a:srgbClr val="66B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975">
                <a:extLst>
                  <a:ext uri="{FF2B5EF4-FFF2-40B4-BE49-F238E27FC236}">
                    <a16:creationId xmlns:a16="http://schemas.microsoft.com/office/drawing/2014/main" id="{A0C0F0E6-7F20-550E-B009-41EB2881A8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38575" y="5700714"/>
                <a:ext cx="93662" cy="34925"/>
              </a:xfrm>
              <a:custGeom>
                <a:avLst/>
                <a:gdLst>
                  <a:gd name="T0" fmla="*/ 108 w 281"/>
                  <a:gd name="T1" fmla="*/ 20 h 105"/>
                  <a:gd name="T2" fmla="*/ 49 w 281"/>
                  <a:gd name="T3" fmla="*/ 65 h 105"/>
                  <a:gd name="T4" fmla="*/ 173 w 281"/>
                  <a:gd name="T5" fmla="*/ 84 h 105"/>
                  <a:gd name="T6" fmla="*/ 233 w 281"/>
                  <a:gd name="T7" fmla="*/ 40 h 105"/>
                  <a:gd name="T8" fmla="*/ 108 w 281"/>
                  <a:gd name="T9" fmla="*/ 20 h 105"/>
                  <a:gd name="T10" fmla="*/ 19 w 281"/>
                  <a:gd name="T11" fmla="*/ 63 h 105"/>
                  <a:gd name="T12" fmla="*/ 103 w 281"/>
                  <a:gd name="T13" fmla="*/ 0 h 105"/>
                  <a:gd name="T14" fmla="*/ 281 w 281"/>
                  <a:gd name="T15" fmla="*/ 28 h 105"/>
                  <a:gd name="T16" fmla="*/ 178 w 281"/>
                  <a:gd name="T17" fmla="*/ 105 h 105"/>
                  <a:gd name="T18" fmla="*/ 0 w 281"/>
                  <a:gd name="T19" fmla="*/ 77 h 105"/>
                  <a:gd name="T20" fmla="*/ 19 w 281"/>
                  <a:gd name="T21" fmla="*/ 63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1" h="105">
                    <a:moveTo>
                      <a:pt x="108" y="20"/>
                    </a:moveTo>
                    <a:lnTo>
                      <a:pt x="49" y="65"/>
                    </a:lnTo>
                    <a:lnTo>
                      <a:pt x="173" y="84"/>
                    </a:lnTo>
                    <a:lnTo>
                      <a:pt x="233" y="40"/>
                    </a:lnTo>
                    <a:lnTo>
                      <a:pt x="108" y="20"/>
                    </a:lnTo>
                    <a:close/>
                    <a:moveTo>
                      <a:pt x="19" y="63"/>
                    </a:moveTo>
                    <a:lnTo>
                      <a:pt x="103" y="0"/>
                    </a:lnTo>
                    <a:lnTo>
                      <a:pt x="281" y="28"/>
                    </a:lnTo>
                    <a:lnTo>
                      <a:pt x="178" y="105"/>
                    </a:lnTo>
                    <a:lnTo>
                      <a:pt x="0" y="77"/>
                    </a:lnTo>
                    <a:lnTo>
                      <a:pt x="19" y="63"/>
                    </a:lnTo>
                    <a:close/>
                  </a:path>
                </a:pathLst>
              </a:custGeom>
              <a:solidFill>
                <a:srgbClr val="66B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976">
                <a:extLst>
                  <a:ext uri="{FF2B5EF4-FFF2-40B4-BE49-F238E27FC236}">
                    <a16:creationId xmlns:a16="http://schemas.microsoft.com/office/drawing/2014/main" id="{52A6E863-BBD4-B006-05CE-E998D7782B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92513" y="5654676"/>
                <a:ext cx="71437" cy="47625"/>
              </a:xfrm>
              <a:custGeom>
                <a:avLst/>
                <a:gdLst>
                  <a:gd name="T0" fmla="*/ 213 w 213"/>
                  <a:gd name="T1" fmla="*/ 71 h 142"/>
                  <a:gd name="T2" fmla="*/ 180 w 213"/>
                  <a:gd name="T3" fmla="*/ 123 h 142"/>
                  <a:gd name="T4" fmla="*/ 107 w 213"/>
                  <a:gd name="T5" fmla="*/ 142 h 142"/>
                  <a:gd name="T6" fmla="*/ 33 w 213"/>
                  <a:gd name="T7" fmla="*/ 122 h 142"/>
                  <a:gd name="T8" fmla="*/ 0 w 213"/>
                  <a:gd name="T9" fmla="*/ 71 h 142"/>
                  <a:gd name="T10" fmla="*/ 33 w 213"/>
                  <a:gd name="T11" fmla="*/ 20 h 142"/>
                  <a:gd name="T12" fmla="*/ 107 w 213"/>
                  <a:gd name="T13" fmla="*/ 0 h 142"/>
                  <a:gd name="T14" fmla="*/ 180 w 213"/>
                  <a:gd name="T15" fmla="*/ 20 h 142"/>
                  <a:gd name="T16" fmla="*/ 213 w 213"/>
                  <a:gd name="T17" fmla="*/ 71 h 142"/>
                  <a:gd name="T18" fmla="*/ 170 w 213"/>
                  <a:gd name="T19" fmla="*/ 106 h 142"/>
                  <a:gd name="T20" fmla="*/ 194 w 213"/>
                  <a:gd name="T21" fmla="*/ 71 h 142"/>
                  <a:gd name="T22" fmla="*/ 170 w 213"/>
                  <a:gd name="T23" fmla="*/ 36 h 142"/>
                  <a:gd name="T24" fmla="*/ 107 w 213"/>
                  <a:gd name="T25" fmla="*/ 20 h 142"/>
                  <a:gd name="T26" fmla="*/ 44 w 213"/>
                  <a:gd name="T27" fmla="*/ 36 h 142"/>
                  <a:gd name="T28" fmla="*/ 20 w 213"/>
                  <a:gd name="T29" fmla="*/ 71 h 142"/>
                  <a:gd name="T30" fmla="*/ 44 w 213"/>
                  <a:gd name="T31" fmla="*/ 106 h 142"/>
                  <a:gd name="T32" fmla="*/ 107 w 213"/>
                  <a:gd name="T33" fmla="*/ 122 h 142"/>
                  <a:gd name="T34" fmla="*/ 170 w 213"/>
                  <a:gd name="T35" fmla="*/ 106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3" h="142">
                    <a:moveTo>
                      <a:pt x="213" y="71"/>
                    </a:moveTo>
                    <a:cubicBezTo>
                      <a:pt x="213" y="91"/>
                      <a:pt x="200" y="110"/>
                      <a:pt x="180" y="123"/>
                    </a:cubicBezTo>
                    <a:cubicBezTo>
                      <a:pt x="161" y="135"/>
                      <a:pt x="135" y="142"/>
                      <a:pt x="107" y="142"/>
                    </a:cubicBezTo>
                    <a:cubicBezTo>
                      <a:pt x="78" y="142"/>
                      <a:pt x="52" y="134"/>
                      <a:pt x="33" y="122"/>
                    </a:cubicBezTo>
                    <a:cubicBezTo>
                      <a:pt x="13" y="110"/>
                      <a:pt x="0" y="91"/>
                      <a:pt x="0" y="71"/>
                    </a:cubicBezTo>
                    <a:cubicBezTo>
                      <a:pt x="0" y="51"/>
                      <a:pt x="13" y="32"/>
                      <a:pt x="33" y="20"/>
                    </a:cubicBezTo>
                    <a:cubicBezTo>
                      <a:pt x="52" y="8"/>
                      <a:pt x="78" y="0"/>
                      <a:pt x="107" y="0"/>
                    </a:cubicBezTo>
                    <a:cubicBezTo>
                      <a:pt x="135" y="0"/>
                      <a:pt x="161" y="8"/>
                      <a:pt x="180" y="20"/>
                    </a:cubicBezTo>
                    <a:cubicBezTo>
                      <a:pt x="200" y="32"/>
                      <a:pt x="213" y="51"/>
                      <a:pt x="213" y="71"/>
                    </a:cubicBezTo>
                    <a:close/>
                    <a:moveTo>
                      <a:pt x="170" y="106"/>
                    </a:moveTo>
                    <a:cubicBezTo>
                      <a:pt x="184" y="97"/>
                      <a:pt x="194" y="84"/>
                      <a:pt x="194" y="71"/>
                    </a:cubicBezTo>
                    <a:cubicBezTo>
                      <a:pt x="194" y="58"/>
                      <a:pt x="184" y="45"/>
                      <a:pt x="170" y="36"/>
                    </a:cubicBezTo>
                    <a:cubicBezTo>
                      <a:pt x="154" y="26"/>
                      <a:pt x="132" y="20"/>
                      <a:pt x="107" y="20"/>
                    </a:cubicBezTo>
                    <a:cubicBezTo>
                      <a:pt x="82" y="20"/>
                      <a:pt x="60" y="26"/>
                      <a:pt x="44" y="36"/>
                    </a:cubicBezTo>
                    <a:cubicBezTo>
                      <a:pt x="29" y="45"/>
                      <a:pt x="20" y="58"/>
                      <a:pt x="20" y="71"/>
                    </a:cubicBezTo>
                    <a:cubicBezTo>
                      <a:pt x="20" y="84"/>
                      <a:pt x="29" y="97"/>
                      <a:pt x="44" y="106"/>
                    </a:cubicBezTo>
                    <a:cubicBezTo>
                      <a:pt x="60" y="116"/>
                      <a:pt x="82" y="122"/>
                      <a:pt x="107" y="122"/>
                    </a:cubicBezTo>
                    <a:cubicBezTo>
                      <a:pt x="132" y="122"/>
                      <a:pt x="154" y="116"/>
                      <a:pt x="170" y="106"/>
                    </a:cubicBezTo>
                    <a:close/>
                  </a:path>
                </a:pathLst>
              </a:custGeom>
              <a:solidFill>
                <a:srgbClr val="66B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977">
                <a:extLst>
                  <a:ext uri="{FF2B5EF4-FFF2-40B4-BE49-F238E27FC236}">
                    <a16:creationId xmlns:a16="http://schemas.microsoft.com/office/drawing/2014/main" id="{CD7C944F-5AB3-2242-5EDA-9BE809B417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65563" y="5680076"/>
                <a:ext cx="93662" cy="34925"/>
              </a:xfrm>
              <a:custGeom>
                <a:avLst/>
                <a:gdLst>
                  <a:gd name="T0" fmla="*/ 108 w 281"/>
                  <a:gd name="T1" fmla="*/ 21 h 105"/>
                  <a:gd name="T2" fmla="*/ 49 w 281"/>
                  <a:gd name="T3" fmla="*/ 65 h 105"/>
                  <a:gd name="T4" fmla="*/ 173 w 281"/>
                  <a:gd name="T5" fmla="*/ 84 h 105"/>
                  <a:gd name="T6" fmla="*/ 233 w 281"/>
                  <a:gd name="T7" fmla="*/ 40 h 105"/>
                  <a:gd name="T8" fmla="*/ 108 w 281"/>
                  <a:gd name="T9" fmla="*/ 21 h 105"/>
                  <a:gd name="T10" fmla="*/ 19 w 281"/>
                  <a:gd name="T11" fmla="*/ 63 h 105"/>
                  <a:gd name="T12" fmla="*/ 103 w 281"/>
                  <a:gd name="T13" fmla="*/ 0 h 105"/>
                  <a:gd name="T14" fmla="*/ 281 w 281"/>
                  <a:gd name="T15" fmla="*/ 28 h 105"/>
                  <a:gd name="T16" fmla="*/ 178 w 281"/>
                  <a:gd name="T17" fmla="*/ 105 h 105"/>
                  <a:gd name="T18" fmla="*/ 0 w 281"/>
                  <a:gd name="T19" fmla="*/ 77 h 105"/>
                  <a:gd name="T20" fmla="*/ 19 w 281"/>
                  <a:gd name="T21" fmla="*/ 63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1" h="105">
                    <a:moveTo>
                      <a:pt x="108" y="21"/>
                    </a:moveTo>
                    <a:lnTo>
                      <a:pt x="49" y="65"/>
                    </a:lnTo>
                    <a:lnTo>
                      <a:pt x="173" y="84"/>
                    </a:lnTo>
                    <a:lnTo>
                      <a:pt x="233" y="40"/>
                    </a:lnTo>
                    <a:lnTo>
                      <a:pt x="108" y="21"/>
                    </a:lnTo>
                    <a:close/>
                    <a:moveTo>
                      <a:pt x="19" y="63"/>
                    </a:moveTo>
                    <a:lnTo>
                      <a:pt x="103" y="0"/>
                    </a:lnTo>
                    <a:cubicBezTo>
                      <a:pt x="162" y="9"/>
                      <a:pt x="222" y="18"/>
                      <a:pt x="281" y="28"/>
                    </a:cubicBezTo>
                    <a:lnTo>
                      <a:pt x="178" y="105"/>
                    </a:lnTo>
                    <a:cubicBezTo>
                      <a:pt x="119" y="96"/>
                      <a:pt x="60" y="86"/>
                      <a:pt x="0" y="77"/>
                    </a:cubicBezTo>
                    <a:lnTo>
                      <a:pt x="19" y="63"/>
                    </a:lnTo>
                    <a:close/>
                  </a:path>
                </a:pathLst>
              </a:custGeom>
              <a:solidFill>
                <a:srgbClr val="66B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1978">
                <a:extLst>
                  <a:ext uri="{FF2B5EF4-FFF2-40B4-BE49-F238E27FC236}">
                    <a16:creationId xmlns:a16="http://schemas.microsoft.com/office/drawing/2014/main" id="{354D99FF-D60D-C57E-DD48-EEBB81E87E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48075" y="5613401"/>
                <a:ext cx="71437" cy="47625"/>
              </a:xfrm>
              <a:custGeom>
                <a:avLst/>
                <a:gdLst>
                  <a:gd name="T0" fmla="*/ 213 w 213"/>
                  <a:gd name="T1" fmla="*/ 71 h 142"/>
                  <a:gd name="T2" fmla="*/ 180 w 213"/>
                  <a:gd name="T3" fmla="*/ 122 h 142"/>
                  <a:gd name="T4" fmla="*/ 107 w 213"/>
                  <a:gd name="T5" fmla="*/ 142 h 142"/>
                  <a:gd name="T6" fmla="*/ 33 w 213"/>
                  <a:gd name="T7" fmla="*/ 122 h 142"/>
                  <a:gd name="T8" fmla="*/ 0 w 213"/>
                  <a:gd name="T9" fmla="*/ 71 h 142"/>
                  <a:gd name="T10" fmla="*/ 33 w 213"/>
                  <a:gd name="T11" fmla="*/ 19 h 142"/>
                  <a:gd name="T12" fmla="*/ 107 w 213"/>
                  <a:gd name="T13" fmla="*/ 0 h 142"/>
                  <a:gd name="T14" fmla="*/ 180 w 213"/>
                  <a:gd name="T15" fmla="*/ 19 h 142"/>
                  <a:gd name="T16" fmla="*/ 213 w 213"/>
                  <a:gd name="T17" fmla="*/ 71 h 142"/>
                  <a:gd name="T18" fmla="*/ 170 w 213"/>
                  <a:gd name="T19" fmla="*/ 106 h 142"/>
                  <a:gd name="T20" fmla="*/ 194 w 213"/>
                  <a:gd name="T21" fmla="*/ 71 h 142"/>
                  <a:gd name="T22" fmla="*/ 170 w 213"/>
                  <a:gd name="T23" fmla="*/ 36 h 142"/>
                  <a:gd name="T24" fmla="*/ 107 w 213"/>
                  <a:gd name="T25" fmla="*/ 19 h 142"/>
                  <a:gd name="T26" fmla="*/ 44 w 213"/>
                  <a:gd name="T27" fmla="*/ 36 h 142"/>
                  <a:gd name="T28" fmla="*/ 20 w 213"/>
                  <a:gd name="T29" fmla="*/ 71 h 142"/>
                  <a:gd name="T30" fmla="*/ 44 w 213"/>
                  <a:gd name="T31" fmla="*/ 106 h 142"/>
                  <a:gd name="T32" fmla="*/ 107 w 213"/>
                  <a:gd name="T33" fmla="*/ 122 h 142"/>
                  <a:gd name="T34" fmla="*/ 170 w 213"/>
                  <a:gd name="T35" fmla="*/ 106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3" h="142">
                    <a:moveTo>
                      <a:pt x="213" y="71"/>
                    </a:moveTo>
                    <a:cubicBezTo>
                      <a:pt x="213" y="91"/>
                      <a:pt x="201" y="109"/>
                      <a:pt x="180" y="122"/>
                    </a:cubicBezTo>
                    <a:cubicBezTo>
                      <a:pt x="161" y="134"/>
                      <a:pt x="135" y="142"/>
                      <a:pt x="107" y="142"/>
                    </a:cubicBezTo>
                    <a:cubicBezTo>
                      <a:pt x="78" y="142"/>
                      <a:pt x="52" y="134"/>
                      <a:pt x="33" y="122"/>
                    </a:cubicBezTo>
                    <a:cubicBezTo>
                      <a:pt x="13" y="109"/>
                      <a:pt x="0" y="91"/>
                      <a:pt x="0" y="71"/>
                    </a:cubicBezTo>
                    <a:cubicBezTo>
                      <a:pt x="0" y="50"/>
                      <a:pt x="13" y="32"/>
                      <a:pt x="33" y="19"/>
                    </a:cubicBezTo>
                    <a:cubicBezTo>
                      <a:pt x="52" y="7"/>
                      <a:pt x="78" y="0"/>
                      <a:pt x="107" y="0"/>
                    </a:cubicBezTo>
                    <a:cubicBezTo>
                      <a:pt x="135" y="0"/>
                      <a:pt x="161" y="7"/>
                      <a:pt x="180" y="19"/>
                    </a:cubicBezTo>
                    <a:cubicBezTo>
                      <a:pt x="201" y="32"/>
                      <a:pt x="213" y="50"/>
                      <a:pt x="213" y="71"/>
                    </a:cubicBezTo>
                    <a:close/>
                    <a:moveTo>
                      <a:pt x="170" y="106"/>
                    </a:moveTo>
                    <a:cubicBezTo>
                      <a:pt x="185" y="97"/>
                      <a:pt x="194" y="84"/>
                      <a:pt x="194" y="71"/>
                    </a:cubicBezTo>
                    <a:cubicBezTo>
                      <a:pt x="194" y="57"/>
                      <a:pt x="185" y="45"/>
                      <a:pt x="170" y="36"/>
                    </a:cubicBezTo>
                    <a:cubicBezTo>
                      <a:pt x="154" y="26"/>
                      <a:pt x="132" y="19"/>
                      <a:pt x="107" y="19"/>
                    </a:cubicBezTo>
                    <a:cubicBezTo>
                      <a:pt x="82" y="19"/>
                      <a:pt x="60" y="26"/>
                      <a:pt x="44" y="36"/>
                    </a:cubicBezTo>
                    <a:cubicBezTo>
                      <a:pt x="29" y="45"/>
                      <a:pt x="20" y="57"/>
                      <a:pt x="20" y="71"/>
                    </a:cubicBezTo>
                    <a:cubicBezTo>
                      <a:pt x="20" y="84"/>
                      <a:pt x="29" y="97"/>
                      <a:pt x="44" y="106"/>
                    </a:cubicBezTo>
                    <a:cubicBezTo>
                      <a:pt x="60" y="116"/>
                      <a:pt x="82" y="122"/>
                      <a:pt x="107" y="122"/>
                    </a:cubicBezTo>
                    <a:cubicBezTo>
                      <a:pt x="132" y="122"/>
                      <a:pt x="154" y="116"/>
                      <a:pt x="170" y="106"/>
                    </a:cubicBezTo>
                    <a:close/>
                  </a:path>
                </a:pathLst>
              </a:custGeom>
              <a:solidFill>
                <a:srgbClr val="66B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1979">
                <a:extLst>
                  <a:ext uri="{FF2B5EF4-FFF2-40B4-BE49-F238E27FC236}">
                    <a16:creationId xmlns:a16="http://schemas.microsoft.com/office/drawing/2014/main" id="{42CE3A73-6AB6-D971-127C-187865FCB2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6000" y="5718176"/>
                <a:ext cx="33337" cy="11113"/>
              </a:xfrm>
              <a:custGeom>
                <a:avLst/>
                <a:gdLst>
                  <a:gd name="T0" fmla="*/ 103 w 103"/>
                  <a:gd name="T1" fmla="*/ 0 h 36"/>
                  <a:gd name="T2" fmla="*/ 87 w 103"/>
                  <a:gd name="T3" fmla="*/ 26 h 36"/>
                  <a:gd name="T4" fmla="*/ 52 w 103"/>
                  <a:gd name="T5" fmla="*/ 36 h 36"/>
                  <a:gd name="T6" fmla="*/ 16 w 103"/>
                  <a:gd name="T7" fmla="*/ 26 h 36"/>
                  <a:gd name="T8" fmla="*/ 0 w 103"/>
                  <a:gd name="T9" fmla="*/ 0 h 36"/>
                  <a:gd name="T10" fmla="*/ 13 w 103"/>
                  <a:gd name="T11" fmla="*/ 0 h 36"/>
                  <a:gd name="T12" fmla="*/ 23 w 103"/>
                  <a:gd name="T13" fmla="*/ 15 h 36"/>
                  <a:gd name="T14" fmla="*/ 52 w 103"/>
                  <a:gd name="T15" fmla="*/ 23 h 36"/>
                  <a:gd name="T16" fmla="*/ 80 w 103"/>
                  <a:gd name="T17" fmla="*/ 15 h 36"/>
                  <a:gd name="T18" fmla="*/ 90 w 103"/>
                  <a:gd name="T19" fmla="*/ 0 h 36"/>
                  <a:gd name="T20" fmla="*/ 103 w 103"/>
                  <a:gd name="T2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3" h="36">
                    <a:moveTo>
                      <a:pt x="103" y="0"/>
                    </a:moveTo>
                    <a:cubicBezTo>
                      <a:pt x="103" y="11"/>
                      <a:pt x="97" y="20"/>
                      <a:pt x="87" y="26"/>
                    </a:cubicBezTo>
                    <a:cubicBezTo>
                      <a:pt x="78" y="32"/>
                      <a:pt x="65" y="36"/>
                      <a:pt x="52" y="36"/>
                    </a:cubicBezTo>
                    <a:cubicBezTo>
                      <a:pt x="38" y="36"/>
                      <a:pt x="25" y="32"/>
                      <a:pt x="16" y="26"/>
                    </a:cubicBezTo>
                    <a:cubicBezTo>
                      <a:pt x="6" y="20"/>
                      <a:pt x="0" y="11"/>
                      <a:pt x="0" y="0"/>
                    </a:cubicBezTo>
                    <a:lnTo>
                      <a:pt x="13" y="0"/>
                    </a:lnTo>
                    <a:cubicBezTo>
                      <a:pt x="13" y="6"/>
                      <a:pt x="17" y="11"/>
                      <a:pt x="23" y="15"/>
                    </a:cubicBezTo>
                    <a:cubicBezTo>
                      <a:pt x="30" y="20"/>
                      <a:pt x="40" y="23"/>
                      <a:pt x="52" y="23"/>
                    </a:cubicBezTo>
                    <a:cubicBezTo>
                      <a:pt x="63" y="23"/>
                      <a:pt x="73" y="20"/>
                      <a:pt x="80" y="15"/>
                    </a:cubicBezTo>
                    <a:cubicBezTo>
                      <a:pt x="87" y="11"/>
                      <a:pt x="90" y="6"/>
                      <a:pt x="90" y="0"/>
                    </a:cubicBez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66B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1980">
                <a:extLst>
                  <a:ext uri="{FF2B5EF4-FFF2-40B4-BE49-F238E27FC236}">
                    <a16:creationId xmlns:a16="http://schemas.microsoft.com/office/drawing/2014/main" id="{B54F8D47-A154-BAE9-B3F7-5F69C4F89A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54413" y="5391151"/>
                <a:ext cx="36512" cy="312738"/>
              </a:xfrm>
              <a:custGeom>
                <a:avLst/>
                <a:gdLst>
                  <a:gd name="T0" fmla="*/ 70 w 107"/>
                  <a:gd name="T1" fmla="*/ 0 h 928"/>
                  <a:gd name="T2" fmla="*/ 71 w 107"/>
                  <a:gd name="T3" fmla="*/ 51 h 928"/>
                  <a:gd name="T4" fmla="*/ 90 w 107"/>
                  <a:gd name="T5" fmla="*/ 51 h 928"/>
                  <a:gd name="T6" fmla="*/ 89 w 107"/>
                  <a:gd name="T7" fmla="*/ 0 h 928"/>
                  <a:gd name="T8" fmla="*/ 70 w 107"/>
                  <a:gd name="T9" fmla="*/ 0 h 928"/>
                  <a:gd name="T10" fmla="*/ 72 w 107"/>
                  <a:gd name="T11" fmla="*/ 134 h 928"/>
                  <a:gd name="T12" fmla="*/ 92 w 107"/>
                  <a:gd name="T13" fmla="*/ 134 h 928"/>
                  <a:gd name="T14" fmla="*/ 94 w 107"/>
                  <a:gd name="T15" fmla="*/ 217 h 928"/>
                  <a:gd name="T16" fmla="*/ 74 w 107"/>
                  <a:gd name="T17" fmla="*/ 217 h 928"/>
                  <a:gd name="T18" fmla="*/ 72 w 107"/>
                  <a:gd name="T19" fmla="*/ 134 h 928"/>
                  <a:gd name="T20" fmla="*/ 76 w 107"/>
                  <a:gd name="T21" fmla="*/ 300 h 928"/>
                  <a:gd name="T22" fmla="*/ 95 w 107"/>
                  <a:gd name="T23" fmla="*/ 300 h 928"/>
                  <a:gd name="T24" fmla="*/ 97 w 107"/>
                  <a:gd name="T25" fmla="*/ 383 h 928"/>
                  <a:gd name="T26" fmla="*/ 77 w 107"/>
                  <a:gd name="T27" fmla="*/ 383 h 928"/>
                  <a:gd name="T28" fmla="*/ 76 w 107"/>
                  <a:gd name="T29" fmla="*/ 300 h 928"/>
                  <a:gd name="T30" fmla="*/ 79 w 107"/>
                  <a:gd name="T31" fmla="*/ 466 h 928"/>
                  <a:gd name="T32" fmla="*/ 99 w 107"/>
                  <a:gd name="T33" fmla="*/ 466 h 928"/>
                  <a:gd name="T34" fmla="*/ 100 w 107"/>
                  <a:gd name="T35" fmla="*/ 549 h 928"/>
                  <a:gd name="T36" fmla="*/ 81 w 107"/>
                  <a:gd name="T37" fmla="*/ 550 h 928"/>
                  <a:gd name="T38" fmla="*/ 79 w 107"/>
                  <a:gd name="T39" fmla="*/ 466 h 928"/>
                  <a:gd name="T40" fmla="*/ 82 w 107"/>
                  <a:gd name="T41" fmla="*/ 633 h 928"/>
                  <a:gd name="T42" fmla="*/ 102 w 107"/>
                  <a:gd name="T43" fmla="*/ 632 h 928"/>
                  <a:gd name="T44" fmla="*/ 104 w 107"/>
                  <a:gd name="T45" fmla="*/ 715 h 928"/>
                  <a:gd name="T46" fmla="*/ 84 w 107"/>
                  <a:gd name="T47" fmla="*/ 716 h 928"/>
                  <a:gd name="T48" fmla="*/ 82 w 107"/>
                  <a:gd name="T49" fmla="*/ 633 h 928"/>
                  <a:gd name="T50" fmla="*/ 86 w 107"/>
                  <a:gd name="T51" fmla="*/ 799 h 928"/>
                  <a:gd name="T52" fmla="*/ 105 w 107"/>
                  <a:gd name="T53" fmla="*/ 798 h 928"/>
                  <a:gd name="T54" fmla="*/ 107 w 107"/>
                  <a:gd name="T55" fmla="*/ 882 h 928"/>
                  <a:gd name="T56" fmla="*/ 87 w 107"/>
                  <a:gd name="T57" fmla="*/ 882 h 928"/>
                  <a:gd name="T58" fmla="*/ 86 w 107"/>
                  <a:gd name="T59" fmla="*/ 799 h 928"/>
                  <a:gd name="T60" fmla="*/ 19 w 107"/>
                  <a:gd name="T61" fmla="*/ 928 h 928"/>
                  <a:gd name="T62" fmla="*/ 0 w 107"/>
                  <a:gd name="T63" fmla="*/ 927 h 928"/>
                  <a:gd name="T64" fmla="*/ 1 w 107"/>
                  <a:gd name="T65" fmla="*/ 844 h 928"/>
                  <a:gd name="T66" fmla="*/ 21 w 107"/>
                  <a:gd name="T67" fmla="*/ 845 h 928"/>
                  <a:gd name="T68" fmla="*/ 19 w 107"/>
                  <a:gd name="T69" fmla="*/ 928 h 928"/>
                  <a:gd name="T70" fmla="*/ 23 w 107"/>
                  <a:gd name="T71" fmla="*/ 761 h 928"/>
                  <a:gd name="T72" fmla="*/ 3 w 107"/>
                  <a:gd name="T73" fmla="*/ 761 h 928"/>
                  <a:gd name="T74" fmla="*/ 5 w 107"/>
                  <a:gd name="T75" fmla="*/ 678 h 928"/>
                  <a:gd name="T76" fmla="*/ 24 w 107"/>
                  <a:gd name="T77" fmla="*/ 678 h 928"/>
                  <a:gd name="T78" fmla="*/ 23 w 107"/>
                  <a:gd name="T79" fmla="*/ 761 h 928"/>
                  <a:gd name="T80" fmla="*/ 26 w 107"/>
                  <a:gd name="T81" fmla="*/ 595 h 928"/>
                  <a:gd name="T82" fmla="*/ 6 w 107"/>
                  <a:gd name="T83" fmla="*/ 595 h 928"/>
                  <a:gd name="T84" fmla="*/ 8 w 107"/>
                  <a:gd name="T85" fmla="*/ 512 h 928"/>
                  <a:gd name="T86" fmla="*/ 28 w 107"/>
                  <a:gd name="T87" fmla="*/ 512 h 928"/>
                  <a:gd name="T88" fmla="*/ 26 w 107"/>
                  <a:gd name="T89" fmla="*/ 595 h 928"/>
                  <a:gd name="T90" fmla="*/ 29 w 107"/>
                  <a:gd name="T91" fmla="*/ 429 h 928"/>
                  <a:gd name="T92" fmla="*/ 10 w 107"/>
                  <a:gd name="T93" fmla="*/ 429 h 928"/>
                  <a:gd name="T94" fmla="*/ 12 w 107"/>
                  <a:gd name="T95" fmla="*/ 346 h 928"/>
                  <a:gd name="T96" fmla="*/ 31 w 107"/>
                  <a:gd name="T97" fmla="*/ 346 h 928"/>
                  <a:gd name="T98" fmla="*/ 29 w 107"/>
                  <a:gd name="T99" fmla="*/ 429 h 928"/>
                  <a:gd name="T100" fmla="*/ 33 w 107"/>
                  <a:gd name="T101" fmla="*/ 263 h 928"/>
                  <a:gd name="T102" fmla="*/ 13 w 107"/>
                  <a:gd name="T103" fmla="*/ 263 h 928"/>
                  <a:gd name="T104" fmla="*/ 15 w 107"/>
                  <a:gd name="T105" fmla="*/ 180 h 928"/>
                  <a:gd name="T106" fmla="*/ 34 w 107"/>
                  <a:gd name="T107" fmla="*/ 180 h 928"/>
                  <a:gd name="T108" fmla="*/ 33 w 107"/>
                  <a:gd name="T109" fmla="*/ 263 h 928"/>
                  <a:gd name="T110" fmla="*/ 36 w 107"/>
                  <a:gd name="T111" fmla="*/ 97 h 928"/>
                  <a:gd name="T112" fmla="*/ 17 w 107"/>
                  <a:gd name="T113" fmla="*/ 96 h 928"/>
                  <a:gd name="T114" fmla="*/ 18 w 107"/>
                  <a:gd name="T115" fmla="*/ 13 h 928"/>
                  <a:gd name="T116" fmla="*/ 38 w 107"/>
                  <a:gd name="T117" fmla="*/ 14 h 928"/>
                  <a:gd name="T118" fmla="*/ 36 w 107"/>
                  <a:gd name="T119" fmla="*/ 97 h 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7" h="928">
                    <a:moveTo>
                      <a:pt x="70" y="0"/>
                    </a:moveTo>
                    <a:lnTo>
                      <a:pt x="71" y="51"/>
                    </a:lnTo>
                    <a:lnTo>
                      <a:pt x="90" y="51"/>
                    </a:lnTo>
                    <a:lnTo>
                      <a:pt x="89" y="0"/>
                    </a:lnTo>
                    <a:lnTo>
                      <a:pt x="70" y="0"/>
                    </a:lnTo>
                    <a:close/>
                    <a:moveTo>
                      <a:pt x="72" y="134"/>
                    </a:moveTo>
                    <a:lnTo>
                      <a:pt x="92" y="134"/>
                    </a:lnTo>
                    <a:lnTo>
                      <a:pt x="94" y="217"/>
                    </a:lnTo>
                    <a:lnTo>
                      <a:pt x="74" y="217"/>
                    </a:lnTo>
                    <a:lnTo>
                      <a:pt x="72" y="134"/>
                    </a:lnTo>
                    <a:close/>
                    <a:moveTo>
                      <a:pt x="76" y="300"/>
                    </a:moveTo>
                    <a:lnTo>
                      <a:pt x="95" y="300"/>
                    </a:lnTo>
                    <a:lnTo>
                      <a:pt x="97" y="383"/>
                    </a:lnTo>
                    <a:lnTo>
                      <a:pt x="77" y="383"/>
                    </a:lnTo>
                    <a:lnTo>
                      <a:pt x="76" y="300"/>
                    </a:lnTo>
                    <a:close/>
                    <a:moveTo>
                      <a:pt x="79" y="466"/>
                    </a:moveTo>
                    <a:lnTo>
                      <a:pt x="99" y="466"/>
                    </a:lnTo>
                    <a:lnTo>
                      <a:pt x="100" y="549"/>
                    </a:lnTo>
                    <a:lnTo>
                      <a:pt x="81" y="550"/>
                    </a:lnTo>
                    <a:lnTo>
                      <a:pt x="79" y="466"/>
                    </a:lnTo>
                    <a:close/>
                    <a:moveTo>
                      <a:pt x="82" y="633"/>
                    </a:moveTo>
                    <a:lnTo>
                      <a:pt x="102" y="632"/>
                    </a:lnTo>
                    <a:lnTo>
                      <a:pt x="104" y="715"/>
                    </a:lnTo>
                    <a:lnTo>
                      <a:pt x="84" y="716"/>
                    </a:lnTo>
                    <a:lnTo>
                      <a:pt x="82" y="633"/>
                    </a:lnTo>
                    <a:close/>
                    <a:moveTo>
                      <a:pt x="86" y="799"/>
                    </a:moveTo>
                    <a:lnTo>
                      <a:pt x="105" y="798"/>
                    </a:lnTo>
                    <a:lnTo>
                      <a:pt x="107" y="882"/>
                    </a:lnTo>
                    <a:lnTo>
                      <a:pt x="87" y="882"/>
                    </a:lnTo>
                    <a:lnTo>
                      <a:pt x="86" y="799"/>
                    </a:lnTo>
                    <a:close/>
                    <a:moveTo>
                      <a:pt x="19" y="928"/>
                    </a:moveTo>
                    <a:lnTo>
                      <a:pt x="0" y="927"/>
                    </a:lnTo>
                    <a:lnTo>
                      <a:pt x="1" y="844"/>
                    </a:lnTo>
                    <a:lnTo>
                      <a:pt x="21" y="845"/>
                    </a:lnTo>
                    <a:lnTo>
                      <a:pt x="19" y="928"/>
                    </a:lnTo>
                    <a:close/>
                    <a:moveTo>
                      <a:pt x="23" y="761"/>
                    </a:moveTo>
                    <a:lnTo>
                      <a:pt x="3" y="761"/>
                    </a:lnTo>
                    <a:lnTo>
                      <a:pt x="5" y="678"/>
                    </a:lnTo>
                    <a:lnTo>
                      <a:pt x="24" y="678"/>
                    </a:lnTo>
                    <a:lnTo>
                      <a:pt x="23" y="761"/>
                    </a:lnTo>
                    <a:close/>
                    <a:moveTo>
                      <a:pt x="26" y="595"/>
                    </a:moveTo>
                    <a:lnTo>
                      <a:pt x="6" y="595"/>
                    </a:lnTo>
                    <a:lnTo>
                      <a:pt x="8" y="512"/>
                    </a:lnTo>
                    <a:lnTo>
                      <a:pt x="28" y="512"/>
                    </a:lnTo>
                    <a:lnTo>
                      <a:pt x="26" y="595"/>
                    </a:lnTo>
                    <a:close/>
                    <a:moveTo>
                      <a:pt x="29" y="429"/>
                    </a:moveTo>
                    <a:lnTo>
                      <a:pt x="10" y="429"/>
                    </a:lnTo>
                    <a:lnTo>
                      <a:pt x="12" y="346"/>
                    </a:lnTo>
                    <a:lnTo>
                      <a:pt x="31" y="346"/>
                    </a:lnTo>
                    <a:lnTo>
                      <a:pt x="29" y="429"/>
                    </a:lnTo>
                    <a:close/>
                    <a:moveTo>
                      <a:pt x="33" y="263"/>
                    </a:moveTo>
                    <a:lnTo>
                      <a:pt x="13" y="263"/>
                    </a:lnTo>
                    <a:lnTo>
                      <a:pt x="15" y="180"/>
                    </a:lnTo>
                    <a:lnTo>
                      <a:pt x="34" y="180"/>
                    </a:lnTo>
                    <a:lnTo>
                      <a:pt x="33" y="263"/>
                    </a:lnTo>
                    <a:close/>
                    <a:moveTo>
                      <a:pt x="36" y="97"/>
                    </a:moveTo>
                    <a:lnTo>
                      <a:pt x="17" y="96"/>
                    </a:lnTo>
                    <a:lnTo>
                      <a:pt x="18" y="13"/>
                    </a:lnTo>
                    <a:lnTo>
                      <a:pt x="38" y="14"/>
                    </a:lnTo>
                    <a:lnTo>
                      <a:pt x="36" y="9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1981">
                <a:extLst>
                  <a:ext uri="{FF2B5EF4-FFF2-40B4-BE49-F238E27FC236}">
                    <a16:creationId xmlns:a16="http://schemas.microsoft.com/office/drawing/2014/main" id="{C11A3070-8869-0122-2887-7C3424C833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70288" y="5257801"/>
                <a:ext cx="112712" cy="101600"/>
              </a:xfrm>
              <a:custGeom>
                <a:avLst/>
                <a:gdLst>
                  <a:gd name="T0" fmla="*/ 231 w 338"/>
                  <a:gd name="T1" fmla="*/ 114 h 304"/>
                  <a:gd name="T2" fmla="*/ 244 w 338"/>
                  <a:gd name="T3" fmla="*/ 128 h 304"/>
                  <a:gd name="T4" fmla="*/ 186 w 338"/>
                  <a:gd name="T5" fmla="*/ 187 h 304"/>
                  <a:gd name="T6" fmla="*/ 172 w 338"/>
                  <a:gd name="T7" fmla="*/ 173 h 304"/>
                  <a:gd name="T8" fmla="*/ 231 w 338"/>
                  <a:gd name="T9" fmla="*/ 114 h 304"/>
                  <a:gd name="T10" fmla="*/ 308 w 338"/>
                  <a:gd name="T11" fmla="*/ 21 h 304"/>
                  <a:gd name="T12" fmla="*/ 310 w 338"/>
                  <a:gd name="T13" fmla="*/ 20 h 304"/>
                  <a:gd name="T14" fmla="*/ 310 w 338"/>
                  <a:gd name="T15" fmla="*/ 20 h 304"/>
                  <a:gd name="T16" fmla="*/ 311 w 338"/>
                  <a:gd name="T17" fmla="*/ 20 h 304"/>
                  <a:gd name="T18" fmla="*/ 310 w 338"/>
                  <a:gd name="T19" fmla="*/ 20 h 304"/>
                  <a:gd name="T20" fmla="*/ 311 w 338"/>
                  <a:gd name="T21" fmla="*/ 20 h 304"/>
                  <a:gd name="T22" fmla="*/ 311 w 338"/>
                  <a:gd name="T23" fmla="*/ 20 h 304"/>
                  <a:gd name="T24" fmla="*/ 312 w 338"/>
                  <a:gd name="T25" fmla="*/ 20 h 304"/>
                  <a:gd name="T26" fmla="*/ 312 w 338"/>
                  <a:gd name="T27" fmla="*/ 20 h 304"/>
                  <a:gd name="T28" fmla="*/ 312 w 338"/>
                  <a:gd name="T29" fmla="*/ 20 h 304"/>
                  <a:gd name="T30" fmla="*/ 312 w 338"/>
                  <a:gd name="T31" fmla="*/ 20 h 304"/>
                  <a:gd name="T32" fmla="*/ 315 w 338"/>
                  <a:gd name="T33" fmla="*/ 21 h 304"/>
                  <a:gd name="T34" fmla="*/ 315 w 338"/>
                  <a:gd name="T35" fmla="*/ 21 h 304"/>
                  <a:gd name="T36" fmla="*/ 315 w 338"/>
                  <a:gd name="T37" fmla="*/ 21 h 304"/>
                  <a:gd name="T38" fmla="*/ 315 w 338"/>
                  <a:gd name="T39" fmla="*/ 21 h 304"/>
                  <a:gd name="T40" fmla="*/ 315 w 338"/>
                  <a:gd name="T41" fmla="*/ 22 h 304"/>
                  <a:gd name="T42" fmla="*/ 315 w 338"/>
                  <a:gd name="T43" fmla="*/ 21 h 304"/>
                  <a:gd name="T44" fmla="*/ 316 w 338"/>
                  <a:gd name="T45" fmla="*/ 22 h 304"/>
                  <a:gd name="T46" fmla="*/ 316 w 338"/>
                  <a:gd name="T47" fmla="*/ 22 h 304"/>
                  <a:gd name="T48" fmla="*/ 317 w 338"/>
                  <a:gd name="T49" fmla="*/ 25 h 304"/>
                  <a:gd name="T50" fmla="*/ 317 w 338"/>
                  <a:gd name="T51" fmla="*/ 24 h 304"/>
                  <a:gd name="T52" fmla="*/ 317 w 338"/>
                  <a:gd name="T53" fmla="*/ 27 h 304"/>
                  <a:gd name="T54" fmla="*/ 317 w 338"/>
                  <a:gd name="T55" fmla="*/ 26 h 304"/>
                  <a:gd name="T56" fmla="*/ 317 w 338"/>
                  <a:gd name="T57" fmla="*/ 27 h 304"/>
                  <a:gd name="T58" fmla="*/ 317 w 338"/>
                  <a:gd name="T59" fmla="*/ 27 h 304"/>
                  <a:gd name="T60" fmla="*/ 317 w 338"/>
                  <a:gd name="T61" fmla="*/ 27 h 304"/>
                  <a:gd name="T62" fmla="*/ 317 w 338"/>
                  <a:gd name="T63" fmla="*/ 27 h 304"/>
                  <a:gd name="T64" fmla="*/ 289 w 338"/>
                  <a:gd name="T65" fmla="*/ 55 h 304"/>
                  <a:gd name="T66" fmla="*/ 303 w 338"/>
                  <a:gd name="T67" fmla="*/ 69 h 304"/>
                  <a:gd name="T68" fmla="*/ 329 w 338"/>
                  <a:gd name="T69" fmla="*/ 43 h 304"/>
                  <a:gd name="T70" fmla="*/ 333 w 338"/>
                  <a:gd name="T71" fmla="*/ 38 h 304"/>
                  <a:gd name="T72" fmla="*/ 330 w 338"/>
                  <a:gd name="T73" fmla="*/ 9 h 304"/>
                  <a:gd name="T74" fmla="*/ 327 w 338"/>
                  <a:gd name="T75" fmla="*/ 6 h 304"/>
                  <a:gd name="T76" fmla="*/ 315 w 338"/>
                  <a:gd name="T77" fmla="*/ 0 h 304"/>
                  <a:gd name="T78" fmla="*/ 315 w 338"/>
                  <a:gd name="T79" fmla="*/ 0 h 304"/>
                  <a:gd name="T80" fmla="*/ 315 w 338"/>
                  <a:gd name="T81" fmla="*/ 0 h 304"/>
                  <a:gd name="T82" fmla="*/ 314 w 338"/>
                  <a:gd name="T83" fmla="*/ 0 h 304"/>
                  <a:gd name="T84" fmla="*/ 314 w 338"/>
                  <a:gd name="T85" fmla="*/ 0 h 304"/>
                  <a:gd name="T86" fmla="*/ 298 w 338"/>
                  <a:gd name="T87" fmla="*/ 4 h 304"/>
                  <a:gd name="T88" fmla="*/ 308 w 338"/>
                  <a:gd name="T89" fmla="*/ 21 h 304"/>
                  <a:gd name="T90" fmla="*/ 31 w 338"/>
                  <a:gd name="T91" fmla="*/ 239 h 304"/>
                  <a:gd name="T92" fmla="*/ 18 w 338"/>
                  <a:gd name="T93" fmla="*/ 285 h 304"/>
                  <a:gd name="T94" fmla="*/ 0 w 338"/>
                  <a:gd name="T95" fmla="*/ 280 h 304"/>
                  <a:gd name="T96" fmla="*/ 12 w 338"/>
                  <a:gd name="T97" fmla="*/ 234 h 304"/>
                  <a:gd name="T98" fmla="*/ 26 w 338"/>
                  <a:gd name="T99" fmla="*/ 199 h 304"/>
                  <a:gd name="T100" fmla="*/ 43 w 338"/>
                  <a:gd name="T101" fmla="*/ 208 h 304"/>
                  <a:gd name="T102" fmla="*/ 31 w 338"/>
                  <a:gd name="T103" fmla="*/ 239 h 304"/>
                  <a:gd name="T104" fmla="*/ 113 w 338"/>
                  <a:gd name="T105" fmla="*/ 232 h 304"/>
                  <a:gd name="T106" fmla="*/ 127 w 338"/>
                  <a:gd name="T107" fmla="*/ 245 h 304"/>
                  <a:gd name="T108" fmla="*/ 68 w 338"/>
                  <a:gd name="T109" fmla="*/ 304 h 304"/>
                  <a:gd name="T110" fmla="*/ 54 w 338"/>
                  <a:gd name="T111" fmla="*/ 290 h 304"/>
                  <a:gd name="T112" fmla="*/ 113 w 338"/>
                  <a:gd name="T113" fmla="*/ 232 h 304"/>
                  <a:gd name="T114" fmla="*/ 97 w 338"/>
                  <a:gd name="T115" fmla="*/ 153 h 304"/>
                  <a:gd name="T116" fmla="*/ 87 w 338"/>
                  <a:gd name="T117" fmla="*/ 137 h 304"/>
                  <a:gd name="T118" fmla="*/ 157 w 338"/>
                  <a:gd name="T119" fmla="*/ 93 h 304"/>
                  <a:gd name="T120" fmla="*/ 168 w 338"/>
                  <a:gd name="T121" fmla="*/ 109 h 304"/>
                  <a:gd name="T122" fmla="*/ 97 w 338"/>
                  <a:gd name="T123" fmla="*/ 153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38" h="304">
                    <a:moveTo>
                      <a:pt x="231" y="114"/>
                    </a:moveTo>
                    <a:lnTo>
                      <a:pt x="244" y="128"/>
                    </a:lnTo>
                    <a:lnTo>
                      <a:pt x="186" y="187"/>
                    </a:lnTo>
                    <a:lnTo>
                      <a:pt x="172" y="173"/>
                    </a:lnTo>
                    <a:lnTo>
                      <a:pt x="231" y="114"/>
                    </a:lnTo>
                    <a:close/>
                    <a:moveTo>
                      <a:pt x="308" y="21"/>
                    </a:moveTo>
                    <a:lnTo>
                      <a:pt x="310" y="20"/>
                    </a:lnTo>
                    <a:lnTo>
                      <a:pt x="310" y="20"/>
                    </a:lnTo>
                    <a:lnTo>
                      <a:pt x="311" y="20"/>
                    </a:lnTo>
                    <a:lnTo>
                      <a:pt x="310" y="20"/>
                    </a:lnTo>
                    <a:lnTo>
                      <a:pt x="311" y="20"/>
                    </a:lnTo>
                    <a:lnTo>
                      <a:pt x="311" y="20"/>
                    </a:lnTo>
                    <a:lnTo>
                      <a:pt x="312" y="20"/>
                    </a:lnTo>
                    <a:lnTo>
                      <a:pt x="312" y="20"/>
                    </a:lnTo>
                    <a:lnTo>
                      <a:pt x="312" y="20"/>
                    </a:lnTo>
                    <a:lnTo>
                      <a:pt x="312" y="20"/>
                    </a:lnTo>
                    <a:cubicBezTo>
                      <a:pt x="313" y="20"/>
                      <a:pt x="314" y="20"/>
                      <a:pt x="315" y="21"/>
                    </a:cubicBezTo>
                    <a:lnTo>
                      <a:pt x="315" y="21"/>
                    </a:lnTo>
                    <a:lnTo>
                      <a:pt x="315" y="21"/>
                    </a:lnTo>
                    <a:lnTo>
                      <a:pt x="315" y="21"/>
                    </a:lnTo>
                    <a:lnTo>
                      <a:pt x="315" y="22"/>
                    </a:lnTo>
                    <a:lnTo>
                      <a:pt x="315" y="21"/>
                    </a:lnTo>
                    <a:lnTo>
                      <a:pt x="316" y="22"/>
                    </a:lnTo>
                    <a:lnTo>
                      <a:pt x="316" y="22"/>
                    </a:lnTo>
                    <a:cubicBezTo>
                      <a:pt x="317" y="23"/>
                      <a:pt x="317" y="24"/>
                      <a:pt x="317" y="25"/>
                    </a:cubicBezTo>
                    <a:lnTo>
                      <a:pt x="317" y="24"/>
                    </a:lnTo>
                    <a:cubicBezTo>
                      <a:pt x="317" y="25"/>
                      <a:pt x="317" y="26"/>
                      <a:pt x="317" y="27"/>
                    </a:cubicBezTo>
                    <a:lnTo>
                      <a:pt x="317" y="26"/>
                    </a:lnTo>
                    <a:lnTo>
                      <a:pt x="317" y="27"/>
                    </a:lnTo>
                    <a:lnTo>
                      <a:pt x="317" y="27"/>
                    </a:lnTo>
                    <a:lnTo>
                      <a:pt x="317" y="27"/>
                    </a:lnTo>
                    <a:lnTo>
                      <a:pt x="317" y="27"/>
                    </a:lnTo>
                    <a:cubicBezTo>
                      <a:pt x="315" y="31"/>
                      <a:pt x="294" y="51"/>
                      <a:pt x="289" y="55"/>
                    </a:cubicBezTo>
                    <a:lnTo>
                      <a:pt x="303" y="69"/>
                    </a:lnTo>
                    <a:lnTo>
                      <a:pt x="329" y="43"/>
                    </a:lnTo>
                    <a:cubicBezTo>
                      <a:pt x="331" y="41"/>
                      <a:pt x="332" y="39"/>
                      <a:pt x="333" y="38"/>
                    </a:cubicBezTo>
                    <a:cubicBezTo>
                      <a:pt x="338" y="28"/>
                      <a:pt x="337" y="17"/>
                      <a:pt x="330" y="9"/>
                    </a:cubicBezTo>
                    <a:lnTo>
                      <a:pt x="327" y="6"/>
                    </a:lnTo>
                    <a:cubicBezTo>
                      <a:pt x="324" y="3"/>
                      <a:pt x="319" y="1"/>
                      <a:pt x="315" y="0"/>
                    </a:cubicBezTo>
                    <a:lnTo>
                      <a:pt x="315" y="0"/>
                    </a:lnTo>
                    <a:lnTo>
                      <a:pt x="315" y="0"/>
                    </a:lnTo>
                    <a:lnTo>
                      <a:pt x="314" y="0"/>
                    </a:lnTo>
                    <a:lnTo>
                      <a:pt x="314" y="0"/>
                    </a:lnTo>
                    <a:cubicBezTo>
                      <a:pt x="308" y="0"/>
                      <a:pt x="303" y="1"/>
                      <a:pt x="298" y="4"/>
                    </a:cubicBezTo>
                    <a:lnTo>
                      <a:pt x="308" y="21"/>
                    </a:lnTo>
                    <a:close/>
                    <a:moveTo>
                      <a:pt x="31" y="239"/>
                    </a:moveTo>
                    <a:lnTo>
                      <a:pt x="18" y="285"/>
                    </a:lnTo>
                    <a:lnTo>
                      <a:pt x="0" y="280"/>
                    </a:lnTo>
                    <a:lnTo>
                      <a:pt x="12" y="234"/>
                    </a:lnTo>
                    <a:cubicBezTo>
                      <a:pt x="15" y="222"/>
                      <a:pt x="20" y="209"/>
                      <a:pt x="26" y="199"/>
                    </a:cubicBezTo>
                    <a:lnTo>
                      <a:pt x="43" y="208"/>
                    </a:lnTo>
                    <a:cubicBezTo>
                      <a:pt x="38" y="219"/>
                      <a:pt x="34" y="228"/>
                      <a:pt x="31" y="239"/>
                    </a:cubicBezTo>
                    <a:close/>
                    <a:moveTo>
                      <a:pt x="113" y="232"/>
                    </a:moveTo>
                    <a:lnTo>
                      <a:pt x="127" y="245"/>
                    </a:lnTo>
                    <a:lnTo>
                      <a:pt x="68" y="304"/>
                    </a:lnTo>
                    <a:lnTo>
                      <a:pt x="54" y="290"/>
                    </a:lnTo>
                    <a:lnTo>
                      <a:pt x="113" y="232"/>
                    </a:lnTo>
                    <a:close/>
                    <a:moveTo>
                      <a:pt x="97" y="153"/>
                    </a:moveTo>
                    <a:lnTo>
                      <a:pt x="87" y="137"/>
                    </a:lnTo>
                    <a:lnTo>
                      <a:pt x="157" y="93"/>
                    </a:lnTo>
                    <a:lnTo>
                      <a:pt x="168" y="109"/>
                    </a:lnTo>
                    <a:lnTo>
                      <a:pt x="97" y="1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1982">
                <a:extLst>
                  <a:ext uri="{FF2B5EF4-FFF2-40B4-BE49-F238E27FC236}">
                    <a16:creationId xmlns:a16="http://schemas.microsoft.com/office/drawing/2014/main" id="{95F6E52F-C126-3B26-1F2F-0AF735C1F5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35350" y="5322889"/>
                <a:ext cx="128587" cy="60325"/>
              </a:xfrm>
              <a:custGeom>
                <a:avLst/>
                <a:gdLst>
                  <a:gd name="T0" fmla="*/ 229 w 388"/>
                  <a:gd name="T1" fmla="*/ 174 h 178"/>
                  <a:gd name="T2" fmla="*/ 363 w 388"/>
                  <a:gd name="T3" fmla="*/ 135 h 178"/>
                  <a:gd name="T4" fmla="*/ 363 w 388"/>
                  <a:gd name="T5" fmla="*/ 139 h 178"/>
                  <a:gd name="T6" fmla="*/ 363 w 388"/>
                  <a:gd name="T7" fmla="*/ 141 h 178"/>
                  <a:gd name="T8" fmla="*/ 364 w 388"/>
                  <a:gd name="T9" fmla="*/ 143 h 178"/>
                  <a:gd name="T10" fmla="*/ 364 w 388"/>
                  <a:gd name="T11" fmla="*/ 145 h 178"/>
                  <a:gd name="T12" fmla="*/ 364 w 388"/>
                  <a:gd name="T13" fmla="*/ 145 h 178"/>
                  <a:gd name="T14" fmla="*/ 365 w 388"/>
                  <a:gd name="T15" fmla="*/ 148 h 178"/>
                  <a:gd name="T16" fmla="*/ 366 w 388"/>
                  <a:gd name="T17" fmla="*/ 150 h 178"/>
                  <a:gd name="T18" fmla="*/ 367 w 388"/>
                  <a:gd name="T19" fmla="*/ 154 h 178"/>
                  <a:gd name="T20" fmla="*/ 367 w 388"/>
                  <a:gd name="T21" fmla="*/ 154 h 178"/>
                  <a:gd name="T22" fmla="*/ 368 w 388"/>
                  <a:gd name="T23" fmla="*/ 156 h 178"/>
                  <a:gd name="T24" fmla="*/ 368 w 388"/>
                  <a:gd name="T25" fmla="*/ 156 h 178"/>
                  <a:gd name="T26" fmla="*/ 369 w 388"/>
                  <a:gd name="T27" fmla="*/ 157 h 178"/>
                  <a:gd name="T28" fmla="*/ 386 w 388"/>
                  <a:gd name="T29" fmla="*/ 147 h 178"/>
                  <a:gd name="T30" fmla="*/ 385 w 388"/>
                  <a:gd name="T31" fmla="*/ 146 h 178"/>
                  <a:gd name="T32" fmla="*/ 385 w 388"/>
                  <a:gd name="T33" fmla="*/ 146 h 178"/>
                  <a:gd name="T34" fmla="*/ 384 w 388"/>
                  <a:gd name="T35" fmla="*/ 144 h 178"/>
                  <a:gd name="T36" fmla="*/ 384 w 388"/>
                  <a:gd name="T37" fmla="*/ 144 h 178"/>
                  <a:gd name="T38" fmla="*/ 383 w 388"/>
                  <a:gd name="T39" fmla="*/ 142 h 178"/>
                  <a:gd name="T40" fmla="*/ 384 w 388"/>
                  <a:gd name="T41" fmla="*/ 142 h 178"/>
                  <a:gd name="T42" fmla="*/ 383 w 388"/>
                  <a:gd name="T43" fmla="*/ 141 h 178"/>
                  <a:gd name="T44" fmla="*/ 383 w 388"/>
                  <a:gd name="T45" fmla="*/ 139 h 178"/>
                  <a:gd name="T46" fmla="*/ 383 w 388"/>
                  <a:gd name="T47" fmla="*/ 139 h 178"/>
                  <a:gd name="T48" fmla="*/ 382 w 388"/>
                  <a:gd name="T49" fmla="*/ 137 h 178"/>
                  <a:gd name="T50" fmla="*/ 382 w 388"/>
                  <a:gd name="T51" fmla="*/ 137 h 178"/>
                  <a:gd name="T52" fmla="*/ 382 w 388"/>
                  <a:gd name="T53" fmla="*/ 135 h 178"/>
                  <a:gd name="T54" fmla="*/ 363 w 388"/>
                  <a:gd name="T55" fmla="*/ 136 h 178"/>
                  <a:gd name="T56" fmla="*/ 317 w 388"/>
                  <a:gd name="T57" fmla="*/ 158 h 178"/>
                  <a:gd name="T58" fmla="*/ 89 w 388"/>
                  <a:gd name="T59" fmla="*/ 80 h 178"/>
                  <a:gd name="T60" fmla="*/ 0 w 388"/>
                  <a:gd name="T61" fmla="*/ 19 h 178"/>
                  <a:gd name="T62" fmla="*/ 161 w 388"/>
                  <a:gd name="T63" fmla="*/ 62 h 178"/>
                  <a:gd name="T64" fmla="*/ 388 w 388"/>
                  <a:gd name="T65" fmla="*/ 116 h 178"/>
                  <a:gd name="T66" fmla="*/ 387 w 388"/>
                  <a:gd name="T67" fmla="*/ 118 h 178"/>
                  <a:gd name="T68" fmla="*/ 386 w 388"/>
                  <a:gd name="T69" fmla="*/ 119 h 178"/>
                  <a:gd name="T70" fmla="*/ 386 w 388"/>
                  <a:gd name="T71" fmla="*/ 120 h 178"/>
                  <a:gd name="T72" fmla="*/ 385 w 388"/>
                  <a:gd name="T73" fmla="*/ 120 h 178"/>
                  <a:gd name="T74" fmla="*/ 385 w 388"/>
                  <a:gd name="T75" fmla="*/ 122 h 178"/>
                  <a:gd name="T76" fmla="*/ 384 w 388"/>
                  <a:gd name="T77" fmla="*/ 123 h 178"/>
                  <a:gd name="T78" fmla="*/ 384 w 388"/>
                  <a:gd name="T79" fmla="*/ 125 h 178"/>
                  <a:gd name="T80" fmla="*/ 383 w 388"/>
                  <a:gd name="T81" fmla="*/ 125 h 178"/>
                  <a:gd name="T82" fmla="*/ 383 w 388"/>
                  <a:gd name="T83" fmla="*/ 127 h 178"/>
                  <a:gd name="T84" fmla="*/ 383 w 388"/>
                  <a:gd name="T85" fmla="*/ 127 h 178"/>
                  <a:gd name="T86" fmla="*/ 383 w 388"/>
                  <a:gd name="T87" fmla="*/ 129 h 178"/>
                  <a:gd name="T88" fmla="*/ 382 w 388"/>
                  <a:gd name="T89" fmla="*/ 130 h 178"/>
                  <a:gd name="T90" fmla="*/ 382 w 388"/>
                  <a:gd name="T91" fmla="*/ 132 h 178"/>
                  <a:gd name="T92" fmla="*/ 382 w 388"/>
                  <a:gd name="T93" fmla="*/ 132 h 178"/>
                  <a:gd name="T94" fmla="*/ 382 w 388"/>
                  <a:gd name="T95" fmla="*/ 134 h 178"/>
                  <a:gd name="T96" fmla="*/ 363 w 388"/>
                  <a:gd name="T97" fmla="*/ 131 h 178"/>
                  <a:gd name="T98" fmla="*/ 363 w 388"/>
                  <a:gd name="T99" fmla="*/ 127 h 178"/>
                  <a:gd name="T100" fmla="*/ 363 w 388"/>
                  <a:gd name="T101" fmla="*/ 125 h 178"/>
                  <a:gd name="T102" fmla="*/ 364 w 388"/>
                  <a:gd name="T103" fmla="*/ 123 h 178"/>
                  <a:gd name="T104" fmla="*/ 364 w 388"/>
                  <a:gd name="T105" fmla="*/ 122 h 178"/>
                  <a:gd name="T106" fmla="*/ 365 w 388"/>
                  <a:gd name="T107" fmla="*/ 120 h 178"/>
                  <a:gd name="T108" fmla="*/ 321 w 388"/>
                  <a:gd name="T109" fmla="*/ 105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88" h="178">
                    <a:moveTo>
                      <a:pt x="236" y="156"/>
                    </a:moveTo>
                    <a:cubicBezTo>
                      <a:pt x="229" y="153"/>
                      <a:pt x="221" y="150"/>
                      <a:pt x="215" y="147"/>
                    </a:cubicBezTo>
                    <a:lnTo>
                      <a:pt x="163" y="119"/>
                    </a:lnTo>
                    <a:lnTo>
                      <a:pt x="154" y="136"/>
                    </a:lnTo>
                    <a:cubicBezTo>
                      <a:pt x="173" y="147"/>
                      <a:pt x="205" y="166"/>
                      <a:pt x="229" y="174"/>
                    </a:cubicBezTo>
                    <a:lnTo>
                      <a:pt x="236" y="156"/>
                    </a:lnTo>
                    <a:close/>
                    <a:moveTo>
                      <a:pt x="363" y="136"/>
                    </a:moveTo>
                    <a:lnTo>
                      <a:pt x="363" y="135"/>
                    </a:lnTo>
                    <a:lnTo>
                      <a:pt x="363" y="136"/>
                    </a:lnTo>
                    <a:lnTo>
                      <a:pt x="363" y="135"/>
                    </a:lnTo>
                    <a:lnTo>
                      <a:pt x="363" y="136"/>
                    </a:lnTo>
                    <a:lnTo>
                      <a:pt x="363" y="136"/>
                    </a:lnTo>
                    <a:lnTo>
                      <a:pt x="363" y="138"/>
                    </a:lnTo>
                    <a:lnTo>
                      <a:pt x="363" y="138"/>
                    </a:lnTo>
                    <a:lnTo>
                      <a:pt x="363" y="139"/>
                    </a:lnTo>
                    <a:lnTo>
                      <a:pt x="363" y="138"/>
                    </a:lnTo>
                    <a:lnTo>
                      <a:pt x="363" y="141"/>
                    </a:lnTo>
                    <a:lnTo>
                      <a:pt x="363" y="141"/>
                    </a:lnTo>
                    <a:lnTo>
                      <a:pt x="363" y="142"/>
                    </a:lnTo>
                    <a:lnTo>
                      <a:pt x="363" y="141"/>
                    </a:lnTo>
                    <a:lnTo>
                      <a:pt x="363" y="142"/>
                    </a:lnTo>
                    <a:lnTo>
                      <a:pt x="363" y="141"/>
                    </a:lnTo>
                    <a:lnTo>
                      <a:pt x="363" y="142"/>
                    </a:lnTo>
                    <a:lnTo>
                      <a:pt x="363" y="142"/>
                    </a:lnTo>
                    <a:lnTo>
                      <a:pt x="364" y="143"/>
                    </a:lnTo>
                    <a:lnTo>
                      <a:pt x="364" y="142"/>
                    </a:lnTo>
                    <a:lnTo>
                      <a:pt x="364" y="142"/>
                    </a:lnTo>
                    <a:cubicBezTo>
                      <a:pt x="364" y="143"/>
                      <a:pt x="364" y="144"/>
                      <a:pt x="364" y="143"/>
                    </a:cubicBezTo>
                    <a:cubicBezTo>
                      <a:pt x="364" y="143"/>
                      <a:pt x="364" y="145"/>
                      <a:pt x="364" y="144"/>
                    </a:cubicBezTo>
                    <a:lnTo>
                      <a:pt x="364" y="145"/>
                    </a:lnTo>
                    <a:lnTo>
                      <a:pt x="364" y="144"/>
                    </a:lnTo>
                    <a:lnTo>
                      <a:pt x="364" y="145"/>
                    </a:lnTo>
                    <a:lnTo>
                      <a:pt x="364" y="145"/>
                    </a:lnTo>
                    <a:lnTo>
                      <a:pt x="364" y="146"/>
                    </a:lnTo>
                    <a:lnTo>
                      <a:pt x="364" y="145"/>
                    </a:lnTo>
                    <a:lnTo>
                      <a:pt x="365" y="147"/>
                    </a:lnTo>
                    <a:lnTo>
                      <a:pt x="364" y="146"/>
                    </a:lnTo>
                    <a:lnTo>
                      <a:pt x="365" y="148"/>
                    </a:lnTo>
                    <a:lnTo>
                      <a:pt x="365" y="147"/>
                    </a:lnTo>
                    <a:lnTo>
                      <a:pt x="365" y="148"/>
                    </a:lnTo>
                    <a:lnTo>
                      <a:pt x="365" y="148"/>
                    </a:lnTo>
                    <a:lnTo>
                      <a:pt x="365" y="148"/>
                    </a:lnTo>
                    <a:lnTo>
                      <a:pt x="365" y="148"/>
                    </a:lnTo>
                    <a:lnTo>
                      <a:pt x="366" y="151"/>
                    </a:lnTo>
                    <a:lnTo>
                      <a:pt x="366" y="150"/>
                    </a:lnTo>
                    <a:lnTo>
                      <a:pt x="366" y="151"/>
                    </a:lnTo>
                    <a:lnTo>
                      <a:pt x="366" y="151"/>
                    </a:lnTo>
                    <a:lnTo>
                      <a:pt x="366" y="152"/>
                    </a:lnTo>
                    <a:lnTo>
                      <a:pt x="366" y="151"/>
                    </a:lnTo>
                    <a:lnTo>
                      <a:pt x="367" y="154"/>
                    </a:lnTo>
                    <a:lnTo>
                      <a:pt x="367" y="153"/>
                    </a:lnTo>
                    <a:lnTo>
                      <a:pt x="368" y="154"/>
                    </a:lnTo>
                    <a:lnTo>
                      <a:pt x="367" y="154"/>
                    </a:lnTo>
                    <a:lnTo>
                      <a:pt x="368" y="155"/>
                    </a:lnTo>
                    <a:lnTo>
                      <a:pt x="367" y="154"/>
                    </a:lnTo>
                    <a:lnTo>
                      <a:pt x="368" y="155"/>
                    </a:lnTo>
                    <a:lnTo>
                      <a:pt x="367" y="154"/>
                    </a:lnTo>
                    <a:lnTo>
                      <a:pt x="368" y="155"/>
                    </a:lnTo>
                    <a:lnTo>
                      <a:pt x="368" y="155"/>
                    </a:lnTo>
                    <a:lnTo>
                      <a:pt x="368" y="156"/>
                    </a:lnTo>
                    <a:lnTo>
                      <a:pt x="368" y="155"/>
                    </a:lnTo>
                    <a:lnTo>
                      <a:pt x="368" y="156"/>
                    </a:lnTo>
                    <a:lnTo>
                      <a:pt x="368" y="156"/>
                    </a:lnTo>
                    <a:lnTo>
                      <a:pt x="368" y="156"/>
                    </a:lnTo>
                    <a:lnTo>
                      <a:pt x="368" y="156"/>
                    </a:lnTo>
                    <a:lnTo>
                      <a:pt x="369" y="156"/>
                    </a:lnTo>
                    <a:lnTo>
                      <a:pt x="368" y="156"/>
                    </a:lnTo>
                    <a:lnTo>
                      <a:pt x="369" y="157"/>
                    </a:lnTo>
                    <a:lnTo>
                      <a:pt x="369" y="157"/>
                    </a:lnTo>
                    <a:lnTo>
                      <a:pt x="369" y="157"/>
                    </a:lnTo>
                    <a:lnTo>
                      <a:pt x="386" y="148"/>
                    </a:lnTo>
                    <a:lnTo>
                      <a:pt x="386" y="147"/>
                    </a:lnTo>
                    <a:lnTo>
                      <a:pt x="386" y="148"/>
                    </a:lnTo>
                    <a:lnTo>
                      <a:pt x="386" y="147"/>
                    </a:lnTo>
                    <a:lnTo>
                      <a:pt x="386" y="147"/>
                    </a:lnTo>
                    <a:lnTo>
                      <a:pt x="385" y="147"/>
                    </a:lnTo>
                    <a:lnTo>
                      <a:pt x="386" y="147"/>
                    </a:lnTo>
                    <a:lnTo>
                      <a:pt x="385" y="147"/>
                    </a:lnTo>
                    <a:lnTo>
                      <a:pt x="385" y="147"/>
                    </a:lnTo>
                    <a:lnTo>
                      <a:pt x="385" y="146"/>
                    </a:lnTo>
                    <a:lnTo>
                      <a:pt x="385" y="147"/>
                    </a:lnTo>
                    <a:lnTo>
                      <a:pt x="385" y="146"/>
                    </a:lnTo>
                    <a:lnTo>
                      <a:pt x="385" y="146"/>
                    </a:lnTo>
                    <a:lnTo>
                      <a:pt x="385" y="145"/>
                    </a:lnTo>
                    <a:lnTo>
                      <a:pt x="385" y="146"/>
                    </a:lnTo>
                    <a:lnTo>
                      <a:pt x="385" y="145"/>
                    </a:lnTo>
                    <a:lnTo>
                      <a:pt x="385" y="145"/>
                    </a:lnTo>
                    <a:lnTo>
                      <a:pt x="384" y="144"/>
                    </a:lnTo>
                    <a:lnTo>
                      <a:pt x="385" y="145"/>
                    </a:lnTo>
                    <a:lnTo>
                      <a:pt x="384" y="144"/>
                    </a:lnTo>
                    <a:lnTo>
                      <a:pt x="384" y="144"/>
                    </a:lnTo>
                    <a:lnTo>
                      <a:pt x="384" y="144"/>
                    </a:lnTo>
                    <a:lnTo>
                      <a:pt x="384" y="144"/>
                    </a:lnTo>
                    <a:lnTo>
                      <a:pt x="384" y="143"/>
                    </a:lnTo>
                    <a:lnTo>
                      <a:pt x="384" y="144"/>
                    </a:lnTo>
                    <a:lnTo>
                      <a:pt x="384" y="143"/>
                    </a:lnTo>
                    <a:lnTo>
                      <a:pt x="384" y="143"/>
                    </a:lnTo>
                    <a:lnTo>
                      <a:pt x="384" y="142"/>
                    </a:lnTo>
                    <a:lnTo>
                      <a:pt x="384" y="143"/>
                    </a:lnTo>
                    <a:lnTo>
                      <a:pt x="383" y="142"/>
                    </a:lnTo>
                    <a:lnTo>
                      <a:pt x="384" y="142"/>
                    </a:lnTo>
                    <a:lnTo>
                      <a:pt x="383" y="142"/>
                    </a:lnTo>
                    <a:lnTo>
                      <a:pt x="384" y="142"/>
                    </a:lnTo>
                    <a:lnTo>
                      <a:pt x="383" y="142"/>
                    </a:lnTo>
                    <a:lnTo>
                      <a:pt x="384" y="142"/>
                    </a:lnTo>
                    <a:lnTo>
                      <a:pt x="383" y="141"/>
                    </a:lnTo>
                    <a:lnTo>
                      <a:pt x="383" y="141"/>
                    </a:lnTo>
                    <a:cubicBezTo>
                      <a:pt x="383" y="141"/>
                      <a:pt x="383" y="141"/>
                      <a:pt x="383" y="141"/>
                    </a:cubicBezTo>
                    <a:lnTo>
                      <a:pt x="383" y="140"/>
                    </a:lnTo>
                    <a:lnTo>
                      <a:pt x="383" y="141"/>
                    </a:lnTo>
                    <a:lnTo>
                      <a:pt x="383" y="140"/>
                    </a:lnTo>
                    <a:lnTo>
                      <a:pt x="383" y="140"/>
                    </a:lnTo>
                    <a:lnTo>
                      <a:pt x="383" y="139"/>
                    </a:lnTo>
                    <a:lnTo>
                      <a:pt x="383" y="140"/>
                    </a:lnTo>
                    <a:lnTo>
                      <a:pt x="383" y="139"/>
                    </a:lnTo>
                    <a:lnTo>
                      <a:pt x="383" y="140"/>
                    </a:lnTo>
                    <a:lnTo>
                      <a:pt x="383" y="139"/>
                    </a:lnTo>
                    <a:lnTo>
                      <a:pt x="383" y="139"/>
                    </a:lnTo>
                    <a:lnTo>
                      <a:pt x="383" y="138"/>
                    </a:lnTo>
                    <a:lnTo>
                      <a:pt x="383" y="139"/>
                    </a:lnTo>
                    <a:lnTo>
                      <a:pt x="383" y="138"/>
                    </a:lnTo>
                    <a:lnTo>
                      <a:pt x="383" y="139"/>
                    </a:lnTo>
                    <a:lnTo>
                      <a:pt x="382" y="138"/>
                    </a:lnTo>
                    <a:lnTo>
                      <a:pt x="383" y="138"/>
                    </a:lnTo>
                    <a:lnTo>
                      <a:pt x="382" y="137"/>
                    </a:lnTo>
                    <a:lnTo>
                      <a:pt x="383" y="138"/>
                    </a:lnTo>
                    <a:lnTo>
                      <a:pt x="382" y="136"/>
                    </a:lnTo>
                    <a:lnTo>
                      <a:pt x="382" y="137"/>
                    </a:lnTo>
                    <a:lnTo>
                      <a:pt x="382" y="136"/>
                    </a:lnTo>
                    <a:lnTo>
                      <a:pt x="382" y="137"/>
                    </a:lnTo>
                    <a:lnTo>
                      <a:pt x="382" y="136"/>
                    </a:lnTo>
                    <a:lnTo>
                      <a:pt x="382" y="136"/>
                    </a:lnTo>
                    <a:lnTo>
                      <a:pt x="382" y="135"/>
                    </a:lnTo>
                    <a:lnTo>
                      <a:pt x="382" y="136"/>
                    </a:lnTo>
                    <a:lnTo>
                      <a:pt x="382" y="135"/>
                    </a:lnTo>
                    <a:lnTo>
                      <a:pt x="382" y="135"/>
                    </a:lnTo>
                    <a:lnTo>
                      <a:pt x="382" y="135"/>
                    </a:lnTo>
                    <a:lnTo>
                      <a:pt x="382" y="135"/>
                    </a:lnTo>
                    <a:lnTo>
                      <a:pt x="382" y="134"/>
                    </a:lnTo>
                    <a:lnTo>
                      <a:pt x="363" y="136"/>
                    </a:lnTo>
                    <a:close/>
                    <a:moveTo>
                      <a:pt x="317" y="158"/>
                    </a:moveTo>
                    <a:lnTo>
                      <a:pt x="312" y="159"/>
                    </a:lnTo>
                    <a:lnTo>
                      <a:pt x="317" y="178"/>
                    </a:lnTo>
                    <a:lnTo>
                      <a:pt x="321" y="177"/>
                    </a:lnTo>
                    <a:lnTo>
                      <a:pt x="317" y="158"/>
                    </a:lnTo>
                    <a:close/>
                    <a:moveTo>
                      <a:pt x="89" y="80"/>
                    </a:moveTo>
                    <a:lnTo>
                      <a:pt x="80" y="98"/>
                    </a:lnTo>
                    <a:lnTo>
                      <a:pt x="7" y="59"/>
                    </a:lnTo>
                    <a:lnTo>
                      <a:pt x="16" y="42"/>
                    </a:lnTo>
                    <a:lnTo>
                      <a:pt x="89" y="80"/>
                    </a:lnTo>
                    <a:close/>
                    <a:moveTo>
                      <a:pt x="0" y="19"/>
                    </a:moveTo>
                    <a:lnTo>
                      <a:pt x="5" y="0"/>
                    </a:lnTo>
                    <a:lnTo>
                      <a:pt x="85" y="22"/>
                    </a:lnTo>
                    <a:lnTo>
                      <a:pt x="80" y="40"/>
                    </a:lnTo>
                    <a:lnTo>
                      <a:pt x="0" y="19"/>
                    </a:lnTo>
                    <a:close/>
                    <a:moveTo>
                      <a:pt x="161" y="62"/>
                    </a:moveTo>
                    <a:lnTo>
                      <a:pt x="166" y="43"/>
                    </a:lnTo>
                    <a:lnTo>
                      <a:pt x="246" y="65"/>
                    </a:lnTo>
                    <a:lnTo>
                      <a:pt x="241" y="83"/>
                    </a:lnTo>
                    <a:lnTo>
                      <a:pt x="161" y="62"/>
                    </a:lnTo>
                    <a:close/>
                    <a:moveTo>
                      <a:pt x="321" y="105"/>
                    </a:moveTo>
                    <a:lnTo>
                      <a:pt x="326" y="86"/>
                    </a:lnTo>
                    <a:lnTo>
                      <a:pt x="383" y="101"/>
                    </a:lnTo>
                    <a:lnTo>
                      <a:pt x="388" y="116"/>
                    </a:lnTo>
                    <a:lnTo>
                      <a:pt x="388" y="116"/>
                    </a:lnTo>
                    <a:lnTo>
                      <a:pt x="387" y="117"/>
                    </a:lnTo>
                    <a:lnTo>
                      <a:pt x="388" y="117"/>
                    </a:lnTo>
                    <a:lnTo>
                      <a:pt x="387" y="117"/>
                    </a:lnTo>
                    <a:lnTo>
                      <a:pt x="387" y="117"/>
                    </a:lnTo>
                    <a:lnTo>
                      <a:pt x="387" y="118"/>
                    </a:lnTo>
                    <a:lnTo>
                      <a:pt x="387" y="118"/>
                    </a:lnTo>
                    <a:lnTo>
                      <a:pt x="387" y="118"/>
                    </a:lnTo>
                    <a:lnTo>
                      <a:pt x="387" y="118"/>
                    </a:lnTo>
                    <a:lnTo>
                      <a:pt x="386" y="119"/>
                    </a:lnTo>
                    <a:cubicBezTo>
                      <a:pt x="386" y="119"/>
                      <a:pt x="386" y="119"/>
                      <a:pt x="386" y="119"/>
                    </a:cubicBezTo>
                    <a:lnTo>
                      <a:pt x="386" y="120"/>
                    </a:lnTo>
                    <a:lnTo>
                      <a:pt x="386" y="119"/>
                    </a:lnTo>
                    <a:lnTo>
                      <a:pt x="386" y="120"/>
                    </a:lnTo>
                    <a:lnTo>
                      <a:pt x="386" y="120"/>
                    </a:lnTo>
                    <a:lnTo>
                      <a:pt x="386" y="120"/>
                    </a:lnTo>
                    <a:lnTo>
                      <a:pt x="386" y="120"/>
                    </a:lnTo>
                    <a:lnTo>
                      <a:pt x="386" y="120"/>
                    </a:lnTo>
                    <a:cubicBezTo>
                      <a:pt x="386" y="119"/>
                      <a:pt x="385" y="121"/>
                      <a:pt x="385" y="120"/>
                    </a:cubicBezTo>
                    <a:lnTo>
                      <a:pt x="385" y="121"/>
                    </a:lnTo>
                    <a:lnTo>
                      <a:pt x="385" y="120"/>
                    </a:lnTo>
                    <a:lnTo>
                      <a:pt x="385" y="121"/>
                    </a:lnTo>
                    <a:lnTo>
                      <a:pt x="385" y="121"/>
                    </a:lnTo>
                    <a:lnTo>
                      <a:pt x="385" y="121"/>
                    </a:lnTo>
                    <a:cubicBezTo>
                      <a:pt x="385" y="122"/>
                      <a:pt x="385" y="122"/>
                      <a:pt x="385" y="121"/>
                    </a:cubicBezTo>
                    <a:lnTo>
                      <a:pt x="385" y="122"/>
                    </a:lnTo>
                    <a:lnTo>
                      <a:pt x="385" y="122"/>
                    </a:lnTo>
                    <a:lnTo>
                      <a:pt x="384" y="122"/>
                    </a:lnTo>
                    <a:lnTo>
                      <a:pt x="385" y="122"/>
                    </a:lnTo>
                    <a:lnTo>
                      <a:pt x="384" y="123"/>
                    </a:lnTo>
                    <a:lnTo>
                      <a:pt x="384" y="123"/>
                    </a:lnTo>
                    <a:lnTo>
                      <a:pt x="384" y="123"/>
                    </a:lnTo>
                    <a:lnTo>
                      <a:pt x="384" y="123"/>
                    </a:lnTo>
                    <a:lnTo>
                      <a:pt x="384" y="124"/>
                    </a:lnTo>
                    <a:lnTo>
                      <a:pt x="384" y="124"/>
                    </a:lnTo>
                    <a:lnTo>
                      <a:pt x="384" y="125"/>
                    </a:lnTo>
                    <a:lnTo>
                      <a:pt x="384" y="124"/>
                    </a:lnTo>
                    <a:lnTo>
                      <a:pt x="384" y="125"/>
                    </a:lnTo>
                    <a:lnTo>
                      <a:pt x="384" y="125"/>
                    </a:lnTo>
                    <a:lnTo>
                      <a:pt x="383" y="126"/>
                    </a:lnTo>
                    <a:lnTo>
                      <a:pt x="383" y="125"/>
                    </a:lnTo>
                    <a:lnTo>
                      <a:pt x="383" y="126"/>
                    </a:lnTo>
                    <a:lnTo>
                      <a:pt x="383" y="125"/>
                    </a:lnTo>
                    <a:lnTo>
                      <a:pt x="383" y="126"/>
                    </a:lnTo>
                    <a:lnTo>
                      <a:pt x="383" y="126"/>
                    </a:lnTo>
                    <a:lnTo>
                      <a:pt x="383" y="127"/>
                    </a:lnTo>
                    <a:lnTo>
                      <a:pt x="383" y="127"/>
                    </a:lnTo>
                    <a:lnTo>
                      <a:pt x="383" y="128"/>
                    </a:lnTo>
                    <a:lnTo>
                      <a:pt x="383" y="128"/>
                    </a:lnTo>
                    <a:lnTo>
                      <a:pt x="383" y="128"/>
                    </a:lnTo>
                    <a:lnTo>
                      <a:pt x="383" y="127"/>
                    </a:lnTo>
                    <a:lnTo>
                      <a:pt x="383" y="128"/>
                    </a:lnTo>
                    <a:lnTo>
                      <a:pt x="383" y="128"/>
                    </a:lnTo>
                    <a:lnTo>
                      <a:pt x="383" y="129"/>
                    </a:lnTo>
                    <a:lnTo>
                      <a:pt x="383" y="128"/>
                    </a:lnTo>
                    <a:lnTo>
                      <a:pt x="383" y="129"/>
                    </a:lnTo>
                    <a:lnTo>
                      <a:pt x="383" y="129"/>
                    </a:lnTo>
                    <a:lnTo>
                      <a:pt x="383" y="129"/>
                    </a:lnTo>
                    <a:lnTo>
                      <a:pt x="383" y="129"/>
                    </a:lnTo>
                    <a:lnTo>
                      <a:pt x="382" y="130"/>
                    </a:lnTo>
                    <a:lnTo>
                      <a:pt x="382" y="130"/>
                    </a:lnTo>
                    <a:lnTo>
                      <a:pt x="382" y="130"/>
                    </a:lnTo>
                    <a:lnTo>
                      <a:pt x="382" y="130"/>
                    </a:lnTo>
                    <a:lnTo>
                      <a:pt x="382" y="131"/>
                    </a:lnTo>
                    <a:lnTo>
                      <a:pt x="382" y="131"/>
                    </a:lnTo>
                    <a:lnTo>
                      <a:pt x="382" y="132"/>
                    </a:lnTo>
                    <a:lnTo>
                      <a:pt x="382" y="131"/>
                    </a:lnTo>
                    <a:lnTo>
                      <a:pt x="382" y="132"/>
                    </a:lnTo>
                    <a:lnTo>
                      <a:pt x="382" y="132"/>
                    </a:lnTo>
                    <a:lnTo>
                      <a:pt x="382" y="132"/>
                    </a:lnTo>
                    <a:lnTo>
                      <a:pt x="382" y="132"/>
                    </a:lnTo>
                    <a:lnTo>
                      <a:pt x="382" y="133"/>
                    </a:lnTo>
                    <a:lnTo>
                      <a:pt x="382" y="133"/>
                    </a:lnTo>
                    <a:lnTo>
                      <a:pt x="382" y="134"/>
                    </a:lnTo>
                    <a:lnTo>
                      <a:pt x="382" y="133"/>
                    </a:lnTo>
                    <a:lnTo>
                      <a:pt x="382" y="134"/>
                    </a:lnTo>
                    <a:lnTo>
                      <a:pt x="363" y="134"/>
                    </a:lnTo>
                    <a:lnTo>
                      <a:pt x="363" y="132"/>
                    </a:lnTo>
                    <a:lnTo>
                      <a:pt x="363" y="133"/>
                    </a:lnTo>
                    <a:lnTo>
                      <a:pt x="363" y="131"/>
                    </a:lnTo>
                    <a:lnTo>
                      <a:pt x="363" y="131"/>
                    </a:lnTo>
                    <a:lnTo>
                      <a:pt x="363" y="130"/>
                    </a:lnTo>
                    <a:lnTo>
                      <a:pt x="363" y="130"/>
                    </a:lnTo>
                    <a:lnTo>
                      <a:pt x="363" y="130"/>
                    </a:lnTo>
                    <a:lnTo>
                      <a:pt x="363" y="130"/>
                    </a:lnTo>
                    <a:lnTo>
                      <a:pt x="363" y="127"/>
                    </a:lnTo>
                    <a:lnTo>
                      <a:pt x="363" y="128"/>
                    </a:lnTo>
                    <a:lnTo>
                      <a:pt x="363" y="125"/>
                    </a:lnTo>
                    <a:lnTo>
                      <a:pt x="363" y="126"/>
                    </a:lnTo>
                    <a:lnTo>
                      <a:pt x="363" y="125"/>
                    </a:lnTo>
                    <a:lnTo>
                      <a:pt x="363" y="125"/>
                    </a:lnTo>
                    <a:lnTo>
                      <a:pt x="364" y="125"/>
                    </a:lnTo>
                    <a:lnTo>
                      <a:pt x="363" y="125"/>
                    </a:lnTo>
                    <a:lnTo>
                      <a:pt x="364" y="124"/>
                    </a:lnTo>
                    <a:lnTo>
                      <a:pt x="364" y="124"/>
                    </a:lnTo>
                    <a:lnTo>
                      <a:pt x="364" y="123"/>
                    </a:lnTo>
                    <a:lnTo>
                      <a:pt x="364" y="123"/>
                    </a:lnTo>
                    <a:lnTo>
                      <a:pt x="364" y="122"/>
                    </a:lnTo>
                    <a:lnTo>
                      <a:pt x="364" y="122"/>
                    </a:lnTo>
                    <a:lnTo>
                      <a:pt x="364" y="122"/>
                    </a:lnTo>
                    <a:lnTo>
                      <a:pt x="364" y="122"/>
                    </a:lnTo>
                    <a:lnTo>
                      <a:pt x="364" y="122"/>
                    </a:lnTo>
                    <a:lnTo>
                      <a:pt x="364" y="122"/>
                    </a:lnTo>
                    <a:lnTo>
                      <a:pt x="365" y="120"/>
                    </a:lnTo>
                    <a:lnTo>
                      <a:pt x="365" y="121"/>
                    </a:lnTo>
                    <a:lnTo>
                      <a:pt x="365" y="120"/>
                    </a:lnTo>
                    <a:lnTo>
                      <a:pt x="365" y="120"/>
                    </a:lnTo>
                    <a:lnTo>
                      <a:pt x="365" y="119"/>
                    </a:lnTo>
                    <a:lnTo>
                      <a:pt x="365" y="120"/>
                    </a:lnTo>
                    <a:lnTo>
                      <a:pt x="366" y="117"/>
                    </a:lnTo>
                    <a:lnTo>
                      <a:pt x="321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1983">
                <a:extLst>
                  <a:ext uri="{FF2B5EF4-FFF2-40B4-BE49-F238E27FC236}">
                    <a16:creationId xmlns:a16="http://schemas.microsoft.com/office/drawing/2014/main" id="{992FA4A3-239E-736A-A5CD-BA142CD14CA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70288" y="5372101"/>
                <a:ext cx="50800" cy="138113"/>
              </a:xfrm>
              <a:custGeom>
                <a:avLst/>
                <a:gdLst>
                  <a:gd name="T0" fmla="*/ 124 w 154"/>
                  <a:gd name="T1" fmla="*/ 163 h 413"/>
                  <a:gd name="T2" fmla="*/ 144 w 154"/>
                  <a:gd name="T3" fmla="*/ 163 h 413"/>
                  <a:gd name="T4" fmla="*/ 147 w 154"/>
                  <a:gd name="T5" fmla="*/ 246 h 413"/>
                  <a:gd name="T6" fmla="*/ 127 w 154"/>
                  <a:gd name="T7" fmla="*/ 247 h 413"/>
                  <a:gd name="T8" fmla="*/ 124 w 154"/>
                  <a:gd name="T9" fmla="*/ 163 h 413"/>
                  <a:gd name="T10" fmla="*/ 134 w 154"/>
                  <a:gd name="T11" fmla="*/ 411 h 413"/>
                  <a:gd name="T12" fmla="*/ 131 w 154"/>
                  <a:gd name="T13" fmla="*/ 330 h 413"/>
                  <a:gd name="T14" fmla="*/ 150 w 154"/>
                  <a:gd name="T15" fmla="*/ 329 h 413"/>
                  <a:gd name="T16" fmla="*/ 153 w 154"/>
                  <a:gd name="T17" fmla="*/ 413 h 413"/>
                  <a:gd name="T18" fmla="*/ 134 w 154"/>
                  <a:gd name="T19" fmla="*/ 412 h 413"/>
                  <a:gd name="T20" fmla="*/ 134 w 154"/>
                  <a:gd name="T21" fmla="*/ 411 h 413"/>
                  <a:gd name="T22" fmla="*/ 134 w 154"/>
                  <a:gd name="T23" fmla="*/ 412 h 413"/>
                  <a:gd name="T24" fmla="*/ 134 w 154"/>
                  <a:gd name="T25" fmla="*/ 412 h 413"/>
                  <a:gd name="T26" fmla="*/ 134 w 154"/>
                  <a:gd name="T27" fmla="*/ 412 h 413"/>
                  <a:gd name="T28" fmla="*/ 134 w 154"/>
                  <a:gd name="T29" fmla="*/ 412 h 413"/>
                  <a:gd name="T30" fmla="*/ 112 w 154"/>
                  <a:gd name="T31" fmla="*/ 374 h 413"/>
                  <a:gd name="T32" fmla="*/ 94 w 154"/>
                  <a:gd name="T33" fmla="*/ 379 h 413"/>
                  <a:gd name="T34" fmla="*/ 72 w 154"/>
                  <a:gd name="T35" fmla="*/ 299 h 413"/>
                  <a:gd name="T36" fmla="*/ 91 w 154"/>
                  <a:gd name="T37" fmla="*/ 294 h 413"/>
                  <a:gd name="T38" fmla="*/ 112 w 154"/>
                  <a:gd name="T39" fmla="*/ 374 h 413"/>
                  <a:gd name="T40" fmla="*/ 69 w 154"/>
                  <a:gd name="T41" fmla="*/ 214 h 413"/>
                  <a:gd name="T42" fmla="*/ 51 w 154"/>
                  <a:gd name="T43" fmla="*/ 219 h 413"/>
                  <a:gd name="T44" fmla="*/ 29 w 154"/>
                  <a:gd name="T45" fmla="*/ 138 h 413"/>
                  <a:gd name="T46" fmla="*/ 48 w 154"/>
                  <a:gd name="T47" fmla="*/ 133 h 413"/>
                  <a:gd name="T48" fmla="*/ 69 w 154"/>
                  <a:gd name="T49" fmla="*/ 214 h 413"/>
                  <a:gd name="T50" fmla="*/ 26 w 154"/>
                  <a:gd name="T51" fmla="*/ 53 h 413"/>
                  <a:gd name="T52" fmla="*/ 8 w 154"/>
                  <a:gd name="T53" fmla="*/ 58 h 413"/>
                  <a:gd name="T54" fmla="*/ 0 w 154"/>
                  <a:gd name="T55" fmla="*/ 30 h 413"/>
                  <a:gd name="T56" fmla="*/ 9 w 154"/>
                  <a:gd name="T57" fmla="*/ 18 h 413"/>
                  <a:gd name="T58" fmla="*/ 34 w 154"/>
                  <a:gd name="T59" fmla="*/ 2 h 413"/>
                  <a:gd name="T60" fmla="*/ 49 w 154"/>
                  <a:gd name="T61" fmla="*/ 0 h 413"/>
                  <a:gd name="T62" fmla="*/ 59 w 154"/>
                  <a:gd name="T63" fmla="*/ 9 h 413"/>
                  <a:gd name="T64" fmla="*/ 45 w 154"/>
                  <a:gd name="T65" fmla="*/ 23 h 413"/>
                  <a:gd name="T66" fmla="*/ 44 w 154"/>
                  <a:gd name="T67" fmla="*/ 22 h 413"/>
                  <a:gd name="T68" fmla="*/ 22 w 154"/>
                  <a:gd name="T69" fmla="*/ 35 h 413"/>
                  <a:gd name="T70" fmla="*/ 26 w 154"/>
                  <a:gd name="T71" fmla="*/ 53 h 413"/>
                  <a:gd name="T72" fmla="*/ 14 w 154"/>
                  <a:gd name="T73" fmla="*/ 17 h 413"/>
                  <a:gd name="T74" fmla="*/ 14 w 154"/>
                  <a:gd name="T75" fmla="*/ 17 h 413"/>
                  <a:gd name="T76" fmla="*/ 14 w 154"/>
                  <a:gd name="T77" fmla="*/ 17 h 413"/>
                  <a:gd name="T78" fmla="*/ 15 w 154"/>
                  <a:gd name="T79" fmla="*/ 17 h 413"/>
                  <a:gd name="T80" fmla="*/ 14 w 154"/>
                  <a:gd name="T81" fmla="*/ 17 h 413"/>
                  <a:gd name="T82" fmla="*/ 17 w 154"/>
                  <a:gd name="T83" fmla="*/ 17 h 413"/>
                  <a:gd name="T84" fmla="*/ 17 w 154"/>
                  <a:gd name="T85" fmla="*/ 16 h 413"/>
                  <a:gd name="T86" fmla="*/ 17 w 154"/>
                  <a:gd name="T87" fmla="*/ 17 h 413"/>
                  <a:gd name="T88" fmla="*/ 18 w 154"/>
                  <a:gd name="T89" fmla="*/ 16 h 413"/>
                  <a:gd name="T90" fmla="*/ 18 w 154"/>
                  <a:gd name="T91" fmla="*/ 16 h 413"/>
                  <a:gd name="T92" fmla="*/ 18 w 154"/>
                  <a:gd name="T93" fmla="*/ 16 h 413"/>
                  <a:gd name="T94" fmla="*/ 18 w 154"/>
                  <a:gd name="T95" fmla="*/ 16 h 413"/>
                  <a:gd name="T96" fmla="*/ 33 w 154"/>
                  <a:gd name="T97" fmla="*/ 3 h 413"/>
                  <a:gd name="T98" fmla="*/ 33 w 154"/>
                  <a:gd name="T99" fmla="*/ 3 h 413"/>
                  <a:gd name="T100" fmla="*/ 30 w 154"/>
                  <a:gd name="T101" fmla="*/ 32 h 413"/>
                  <a:gd name="T102" fmla="*/ 30 w 154"/>
                  <a:gd name="T103" fmla="*/ 32 h 413"/>
                  <a:gd name="T104" fmla="*/ 100 w 154"/>
                  <a:gd name="T105" fmla="*/ 82 h 413"/>
                  <a:gd name="T106" fmla="*/ 124 w 154"/>
                  <a:gd name="T107" fmla="*/ 155 h 413"/>
                  <a:gd name="T108" fmla="*/ 143 w 154"/>
                  <a:gd name="T109" fmla="*/ 154 h 413"/>
                  <a:gd name="T110" fmla="*/ 116 w 154"/>
                  <a:gd name="T111" fmla="*/ 71 h 413"/>
                  <a:gd name="T112" fmla="*/ 100 w 154"/>
                  <a:gd name="T113" fmla="*/ 82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4" h="413">
                    <a:moveTo>
                      <a:pt x="124" y="163"/>
                    </a:moveTo>
                    <a:lnTo>
                      <a:pt x="144" y="163"/>
                    </a:lnTo>
                    <a:lnTo>
                      <a:pt x="147" y="246"/>
                    </a:lnTo>
                    <a:lnTo>
                      <a:pt x="127" y="247"/>
                    </a:lnTo>
                    <a:lnTo>
                      <a:pt x="124" y="163"/>
                    </a:lnTo>
                    <a:close/>
                    <a:moveTo>
                      <a:pt x="134" y="411"/>
                    </a:moveTo>
                    <a:lnTo>
                      <a:pt x="131" y="330"/>
                    </a:lnTo>
                    <a:lnTo>
                      <a:pt x="150" y="329"/>
                    </a:lnTo>
                    <a:cubicBezTo>
                      <a:pt x="151" y="355"/>
                      <a:pt x="154" y="388"/>
                      <a:pt x="153" y="413"/>
                    </a:cubicBezTo>
                    <a:lnTo>
                      <a:pt x="134" y="412"/>
                    </a:lnTo>
                    <a:lnTo>
                      <a:pt x="134" y="411"/>
                    </a:lnTo>
                    <a:close/>
                    <a:moveTo>
                      <a:pt x="134" y="412"/>
                    </a:moveTo>
                    <a:lnTo>
                      <a:pt x="134" y="412"/>
                    </a:lnTo>
                    <a:close/>
                    <a:moveTo>
                      <a:pt x="134" y="412"/>
                    </a:moveTo>
                    <a:lnTo>
                      <a:pt x="134" y="412"/>
                    </a:lnTo>
                    <a:close/>
                    <a:moveTo>
                      <a:pt x="112" y="374"/>
                    </a:moveTo>
                    <a:lnTo>
                      <a:pt x="94" y="379"/>
                    </a:lnTo>
                    <a:lnTo>
                      <a:pt x="72" y="299"/>
                    </a:lnTo>
                    <a:lnTo>
                      <a:pt x="91" y="294"/>
                    </a:lnTo>
                    <a:lnTo>
                      <a:pt x="112" y="374"/>
                    </a:lnTo>
                    <a:close/>
                    <a:moveTo>
                      <a:pt x="69" y="214"/>
                    </a:moveTo>
                    <a:lnTo>
                      <a:pt x="51" y="219"/>
                    </a:lnTo>
                    <a:lnTo>
                      <a:pt x="29" y="138"/>
                    </a:lnTo>
                    <a:lnTo>
                      <a:pt x="48" y="133"/>
                    </a:lnTo>
                    <a:lnTo>
                      <a:pt x="69" y="214"/>
                    </a:lnTo>
                    <a:close/>
                    <a:moveTo>
                      <a:pt x="26" y="53"/>
                    </a:moveTo>
                    <a:lnTo>
                      <a:pt x="8" y="58"/>
                    </a:lnTo>
                    <a:lnTo>
                      <a:pt x="0" y="30"/>
                    </a:lnTo>
                    <a:lnTo>
                      <a:pt x="9" y="18"/>
                    </a:lnTo>
                    <a:cubicBezTo>
                      <a:pt x="20" y="17"/>
                      <a:pt x="28" y="12"/>
                      <a:pt x="34" y="2"/>
                    </a:cubicBezTo>
                    <a:lnTo>
                      <a:pt x="49" y="0"/>
                    </a:lnTo>
                    <a:lnTo>
                      <a:pt x="59" y="9"/>
                    </a:lnTo>
                    <a:lnTo>
                      <a:pt x="45" y="23"/>
                    </a:lnTo>
                    <a:lnTo>
                      <a:pt x="44" y="22"/>
                    </a:lnTo>
                    <a:cubicBezTo>
                      <a:pt x="38" y="28"/>
                      <a:pt x="30" y="33"/>
                      <a:pt x="22" y="35"/>
                    </a:cubicBezTo>
                    <a:lnTo>
                      <a:pt x="26" y="53"/>
                    </a:lnTo>
                    <a:close/>
                    <a:moveTo>
                      <a:pt x="14" y="17"/>
                    </a:moveTo>
                    <a:lnTo>
                      <a:pt x="14" y="17"/>
                    </a:lnTo>
                    <a:close/>
                    <a:moveTo>
                      <a:pt x="14" y="17"/>
                    </a:moveTo>
                    <a:lnTo>
                      <a:pt x="15" y="17"/>
                    </a:lnTo>
                    <a:lnTo>
                      <a:pt x="14" y="17"/>
                    </a:lnTo>
                    <a:close/>
                    <a:moveTo>
                      <a:pt x="17" y="17"/>
                    </a:moveTo>
                    <a:lnTo>
                      <a:pt x="17" y="16"/>
                    </a:lnTo>
                    <a:lnTo>
                      <a:pt x="17" y="17"/>
                    </a:lnTo>
                    <a:close/>
                    <a:moveTo>
                      <a:pt x="18" y="16"/>
                    </a:moveTo>
                    <a:lnTo>
                      <a:pt x="18" y="16"/>
                    </a:lnTo>
                    <a:close/>
                    <a:moveTo>
                      <a:pt x="18" y="16"/>
                    </a:moveTo>
                    <a:lnTo>
                      <a:pt x="18" y="16"/>
                    </a:lnTo>
                    <a:close/>
                    <a:moveTo>
                      <a:pt x="33" y="3"/>
                    </a:moveTo>
                    <a:lnTo>
                      <a:pt x="33" y="3"/>
                    </a:lnTo>
                    <a:close/>
                    <a:moveTo>
                      <a:pt x="30" y="32"/>
                    </a:moveTo>
                    <a:lnTo>
                      <a:pt x="30" y="32"/>
                    </a:lnTo>
                    <a:close/>
                    <a:moveTo>
                      <a:pt x="100" y="82"/>
                    </a:moveTo>
                    <a:cubicBezTo>
                      <a:pt x="114" y="104"/>
                      <a:pt x="123" y="129"/>
                      <a:pt x="124" y="155"/>
                    </a:cubicBezTo>
                    <a:lnTo>
                      <a:pt x="143" y="154"/>
                    </a:lnTo>
                    <a:cubicBezTo>
                      <a:pt x="141" y="122"/>
                      <a:pt x="134" y="98"/>
                      <a:pt x="116" y="71"/>
                    </a:cubicBezTo>
                    <a:lnTo>
                      <a:pt x="10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Oval 1984">
                <a:extLst>
                  <a:ext uri="{FF2B5EF4-FFF2-40B4-BE49-F238E27FC236}">
                    <a16:creationId xmlns:a16="http://schemas.microsoft.com/office/drawing/2014/main" id="{4E5CC219-FD52-140B-E41A-FAE68227AE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9175" y="5354639"/>
                <a:ext cx="26987" cy="26988"/>
              </a:xfrm>
              <a:prstGeom prst="ellipse">
                <a:avLst/>
              </a:prstGeom>
              <a:noFill/>
              <a:ln w="6350" cap="flat">
                <a:solidFill>
                  <a:srgbClr val="FFFFFF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1985">
                <a:extLst>
                  <a:ext uri="{FF2B5EF4-FFF2-40B4-BE49-F238E27FC236}">
                    <a16:creationId xmlns:a16="http://schemas.microsoft.com/office/drawing/2014/main" id="{79BA46DE-155A-268C-1ECB-A5C034CAFF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0913" y="5257801"/>
                <a:ext cx="63500" cy="39688"/>
              </a:xfrm>
              <a:custGeom>
                <a:avLst/>
                <a:gdLst>
                  <a:gd name="T0" fmla="*/ 0 w 189"/>
                  <a:gd name="T1" fmla="*/ 100 h 114"/>
                  <a:gd name="T2" fmla="*/ 84 w 189"/>
                  <a:gd name="T3" fmla="*/ 35 h 114"/>
                  <a:gd name="T4" fmla="*/ 185 w 189"/>
                  <a:gd name="T5" fmla="*/ 0 h 114"/>
                  <a:gd name="T6" fmla="*/ 189 w 189"/>
                  <a:gd name="T7" fmla="*/ 19 h 114"/>
                  <a:gd name="T8" fmla="*/ 94 w 189"/>
                  <a:gd name="T9" fmla="*/ 52 h 114"/>
                  <a:gd name="T10" fmla="*/ 14 w 189"/>
                  <a:gd name="T11" fmla="*/ 114 h 114"/>
                  <a:gd name="T12" fmla="*/ 0 w 189"/>
                  <a:gd name="T13" fmla="*/ 10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9" h="114">
                    <a:moveTo>
                      <a:pt x="0" y="100"/>
                    </a:moveTo>
                    <a:cubicBezTo>
                      <a:pt x="24" y="74"/>
                      <a:pt x="53" y="52"/>
                      <a:pt x="84" y="35"/>
                    </a:cubicBezTo>
                    <a:cubicBezTo>
                      <a:pt x="116" y="18"/>
                      <a:pt x="150" y="6"/>
                      <a:pt x="185" y="0"/>
                    </a:cubicBezTo>
                    <a:lnTo>
                      <a:pt x="189" y="19"/>
                    </a:lnTo>
                    <a:cubicBezTo>
                      <a:pt x="155" y="25"/>
                      <a:pt x="123" y="36"/>
                      <a:pt x="94" y="52"/>
                    </a:cubicBezTo>
                    <a:cubicBezTo>
                      <a:pt x="64" y="68"/>
                      <a:pt x="37" y="89"/>
                      <a:pt x="14" y="114"/>
                    </a:cubicBez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1986">
                <a:extLst>
                  <a:ext uri="{FF2B5EF4-FFF2-40B4-BE49-F238E27FC236}">
                    <a16:creationId xmlns:a16="http://schemas.microsoft.com/office/drawing/2014/main" id="{6EDD079B-E5F6-01EB-700F-29617E5BDD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9650" y="5249864"/>
                <a:ext cx="22225" cy="25400"/>
              </a:xfrm>
              <a:custGeom>
                <a:avLst/>
                <a:gdLst>
                  <a:gd name="T0" fmla="*/ 8 w 71"/>
                  <a:gd name="T1" fmla="*/ 77 h 77"/>
                  <a:gd name="T2" fmla="*/ 71 w 71"/>
                  <a:gd name="T3" fmla="*/ 32 h 77"/>
                  <a:gd name="T4" fmla="*/ 0 w 71"/>
                  <a:gd name="T5" fmla="*/ 0 h 77"/>
                  <a:gd name="T6" fmla="*/ 8 w 71"/>
                  <a:gd name="T7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" h="77">
                    <a:moveTo>
                      <a:pt x="8" y="77"/>
                    </a:moveTo>
                    <a:lnTo>
                      <a:pt x="71" y="32"/>
                    </a:lnTo>
                    <a:lnTo>
                      <a:pt x="0" y="0"/>
                    </a:lnTo>
                    <a:lnTo>
                      <a:pt x="8" y="7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1987">
                <a:extLst>
                  <a:ext uri="{FF2B5EF4-FFF2-40B4-BE49-F238E27FC236}">
                    <a16:creationId xmlns:a16="http://schemas.microsoft.com/office/drawing/2014/main" id="{131C3AB1-F6A4-FF09-FA17-3F5DA24E55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4900" y="5403851"/>
                <a:ext cx="31750" cy="44450"/>
              </a:xfrm>
              <a:custGeom>
                <a:avLst/>
                <a:gdLst>
                  <a:gd name="T0" fmla="*/ 94 w 94"/>
                  <a:gd name="T1" fmla="*/ 7 h 131"/>
                  <a:gd name="T2" fmla="*/ 61 w 94"/>
                  <a:gd name="T3" fmla="*/ 73 h 131"/>
                  <a:gd name="T4" fmla="*/ 14 w 94"/>
                  <a:gd name="T5" fmla="*/ 131 h 131"/>
                  <a:gd name="T6" fmla="*/ 0 w 94"/>
                  <a:gd name="T7" fmla="*/ 117 h 131"/>
                  <a:gd name="T8" fmla="*/ 44 w 94"/>
                  <a:gd name="T9" fmla="*/ 63 h 131"/>
                  <a:gd name="T10" fmla="*/ 75 w 94"/>
                  <a:gd name="T11" fmla="*/ 0 h 131"/>
                  <a:gd name="T12" fmla="*/ 94 w 94"/>
                  <a:gd name="T13" fmla="*/ 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131">
                    <a:moveTo>
                      <a:pt x="94" y="7"/>
                    </a:moveTo>
                    <a:cubicBezTo>
                      <a:pt x="85" y="30"/>
                      <a:pt x="74" y="53"/>
                      <a:pt x="61" y="73"/>
                    </a:cubicBezTo>
                    <a:cubicBezTo>
                      <a:pt x="47" y="94"/>
                      <a:pt x="32" y="114"/>
                      <a:pt x="14" y="131"/>
                    </a:cubicBezTo>
                    <a:lnTo>
                      <a:pt x="0" y="117"/>
                    </a:lnTo>
                    <a:cubicBezTo>
                      <a:pt x="17" y="101"/>
                      <a:pt x="32" y="83"/>
                      <a:pt x="44" y="63"/>
                    </a:cubicBezTo>
                    <a:cubicBezTo>
                      <a:pt x="57" y="43"/>
                      <a:pt x="67" y="22"/>
                      <a:pt x="75" y="0"/>
                    </a:cubicBezTo>
                    <a:lnTo>
                      <a:pt x="94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1988">
                <a:extLst>
                  <a:ext uri="{FF2B5EF4-FFF2-40B4-BE49-F238E27FC236}">
                    <a16:creationId xmlns:a16="http://schemas.microsoft.com/office/drawing/2014/main" id="{5C8806B7-52B9-C5DC-1190-C5BDEEE26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3788" y="5432426"/>
                <a:ext cx="25400" cy="25400"/>
              </a:xfrm>
              <a:custGeom>
                <a:avLst/>
                <a:gdLst>
                  <a:gd name="T0" fmla="*/ 25 w 76"/>
                  <a:gd name="T1" fmla="*/ 0 h 73"/>
                  <a:gd name="T2" fmla="*/ 0 w 76"/>
                  <a:gd name="T3" fmla="*/ 73 h 73"/>
                  <a:gd name="T4" fmla="*/ 76 w 76"/>
                  <a:gd name="T5" fmla="*/ 59 h 73"/>
                  <a:gd name="T6" fmla="*/ 25 w 76"/>
                  <a:gd name="T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73">
                    <a:moveTo>
                      <a:pt x="25" y="0"/>
                    </a:moveTo>
                    <a:lnTo>
                      <a:pt x="0" y="73"/>
                    </a:lnTo>
                    <a:lnTo>
                      <a:pt x="76" y="5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1989">
                <a:extLst>
                  <a:ext uri="{FF2B5EF4-FFF2-40B4-BE49-F238E27FC236}">
                    <a16:creationId xmlns:a16="http://schemas.microsoft.com/office/drawing/2014/main" id="{B4B18AE5-8670-4E38-A9E9-04CF6FFA57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0413" y="5697539"/>
                <a:ext cx="100012" cy="57150"/>
              </a:xfrm>
              <a:custGeom>
                <a:avLst/>
                <a:gdLst>
                  <a:gd name="T0" fmla="*/ 235 w 298"/>
                  <a:gd name="T1" fmla="*/ 92 h 168"/>
                  <a:gd name="T2" fmla="*/ 262 w 298"/>
                  <a:gd name="T3" fmla="*/ 103 h 168"/>
                  <a:gd name="T4" fmla="*/ 292 w 298"/>
                  <a:gd name="T5" fmla="*/ 122 h 168"/>
                  <a:gd name="T6" fmla="*/ 296 w 298"/>
                  <a:gd name="T7" fmla="*/ 155 h 168"/>
                  <a:gd name="T8" fmla="*/ 293 w 298"/>
                  <a:gd name="T9" fmla="*/ 162 h 168"/>
                  <a:gd name="T10" fmla="*/ 287 w 298"/>
                  <a:gd name="T11" fmla="*/ 164 h 168"/>
                  <a:gd name="T12" fmla="*/ 169 w 298"/>
                  <a:gd name="T13" fmla="*/ 158 h 168"/>
                  <a:gd name="T14" fmla="*/ 82 w 298"/>
                  <a:gd name="T15" fmla="*/ 136 h 168"/>
                  <a:gd name="T16" fmla="*/ 18 w 298"/>
                  <a:gd name="T17" fmla="*/ 118 h 168"/>
                  <a:gd name="T18" fmla="*/ 5 w 298"/>
                  <a:gd name="T19" fmla="*/ 19 h 168"/>
                  <a:gd name="T20" fmla="*/ 30 w 298"/>
                  <a:gd name="T21" fmla="*/ 12 h 168"/>
                  <a:gd name="T22" fmla="*/ 65 w 298"/>
                  <a:gd name="T23" fmla="*/ 5 h 168"/>
                  <a:gd name="T24" fmla="*/ 146 w 298"/>
                  <a:gd name="T25" fmla="*/ 10 h 168"/>
                  <a:gd name="T26" fmla="*/ 193 w 298"/>
                  <a:gd name="T27" fmla="*/ 69 h 168"/>
                  <a:gd name="T28" fmla="*/ 235 w 298"/>
                  <a:gd name="T29" fmla="*/ 92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8" h="168">
                    <a:moveTo>
                      <a:pt x="235" y="92"/>
                    </a:moveTo>
                    <a:cubicBezTo>
                      <a:pt x="244" y="96"/>
                      <a:pt x="253" y="100"/>
                      <a:pt x="262" y="103"/>
                    </a:cubicBezTo>
                    <a:cubicBezTo>
                      <a:pt x="274" y="106"/>
                      <a:pt x="285" y="113"/>
                      <a:pt x="292" y="122"/>
                    </a:cubicBezTo>
                    <a:cubicBezTo>
                      <a:pt x="297" y="133"/>
                      <a:pt x="298" y="144"/>
                      <a:pt x="296" y="155"/>
                    </a:cubicBezTo>
                    <a:cubicBezTo>
                      <a:pt x="296" y="158"/>
                      <a:pt x="295" y="160"/>
                      <a:pt x="293" y="162"/>
                    </a:cubicBezTo>
                    <a:cubicBezTo>
                      <a:pt x="291" y="163"/>
                      <a:pt x="289" y="164"/>
                      <a:pt x="287" y="164"/>
                    </a:cubicBezTo>
                    <a:cubicBezTo>
                      <a:pt x="247" y="168"/>
                      <a:pt x="208" y="166"/>
                      <a:pt x="169" y="158"/>
                    </a:cubicBezTo>
                    <a:cubicBezTo>
                      <a:pt x="141" y="148"/>
                      <a:pt x="112" y="140"/>
                      <a:pt x="82" y="136"/>
                    </a:cubicBezTo>
                    <a:cubicBezTo>
                      <a:pt x="59" y="140"/>
                      <a:pt x="36" y="134"/>
                      <a:pt x="18" y="118"/>
                    </a:cubicBezTo>
                    <a:cubicBezTo>
                      <a:pt x="4" y="87"/>
                      <a:pt x="0" y="52"/>
                      <a:pt x="5" y="19"/>
                    </a:cubicBezTo>
                    <a:cubicBezTo>
                      <a:pt x="9" y="15"/>
                      <a:pt x="24" y="14"/>
                      <a:pt x="30" y="12"/>
                    </a:cubicBezTo>
                    <a:cubicBezTo>
                      <a:pt x="41" y="9"/>
                      <a:pt x="53" y="6"/>
                      <a:pt x="65" y="5"/>
                    </a:cubicBezTo>
                    <a:cubicBezTo>
                      <a:pt x="75" y="4"/>
                      <a:pt x="143" y="0"/>
                      <a:pt x="146" y="10"/>
                    </a:cubicBezTo>
                    <a:cubicBezTo>
                      <a:pt x="155" y="34"/>
                      <a:pt x="171" y="55"/>
                      <a:pt x="193" y="69"/>
                    </a:cubicBezTo>
                    <a:cubicBezTo>
                      <a:pt x="206" y="78"/>
                      <a:pt x="220" y="86"/>
                      <a:pt x="235" y="92"/>
                    </a:cubicBezTo>
                    <a:close/>
                  </a:path>
                </a:pathLst>
              </a:custGeom>
              <a:solidFill>
                <a:srgbClr val="173E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1990">
                <a:extLst>
                  <a:ext uri="{FF2B5EF4-FFF2-40B4-BE49-F238E27FC236}">
                    <a16:creationId xmlns:a16="http://schemas.microsoft.com/office/drawing/2014/main" id="{D4044AD7-3852-F299-E4E8-D0DBDF4796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6588" y="5729289"/>
                <a:ext cx="55562" cy="100013"/>
              </a:xfrm>
              <a:custGeom>
                <a:avLst/>
                <a:gdLst>
                  <a:gd name="T0" fmla="*/ 154 w 166"/>
                  <a:gd name="T1" fmla="*/ 283 h 298"/>
                  <a:gd name="T2" fmla="*/ 124 w 166"/>
                  <a:gd name="T3" fmla="*/ 298 h 298"/>
                  <a:gd name="T4" fmla="*/ 59 w 166"/>
                  <a:gd name="T5" fmla="*/ 262 h 298"/>
                  <a:gd name="T6" fmla="*/ 36 w 166"/>
                  <a:gd name="T7" fmla="*/ 230 h 298"/>
                  <a:gd name="T8" fmla="*/ 12 w 166"/>
                  <a:gd name="T9" fmla="*/ 120 h 298"/>
                  <a:gd name="T10" fmla="*/ 3 w 166"/>
                  <a:gd name="T11" fmla="*/ 97 h 298"/>
                  <a:gd name="T12" fmla="*/ 5 w 166"/>
                  <a:gd name="T13" fmla="*/ 43 h 298"/>
                  <a:gd name="T14" fmla="*/ 18 w 166"/>
                  <a:gd name="T15" fmla="*/ 14 h 298"/>
                  <a:gd name="T16" fmla="*/ 38 w 166"/>
                  <a:gd name="T17" fmla="*/ 6 h 298"/>
                  <a:gd name="T18" fmla="*/ 97 w 166"/>
                  <a:gd name="T19" fmla="*/ 12 h 298"/>
                  <a:gd name="T20" fmla="*/ 121 w 166"/>
                  <a:gd name="T21" fmla="*/ 61 h 298"/>
                  <a:gd name="T22" fmla="*/ 125 w 166"/>
                  <a:gd name="T23" fmla="*/ 111 h 298"/>
                  <a:gd name="T24" fmla="*/ 138 w 166"/>
                  <a:gd name="T25" fmla="*/ 153 h 298"/>
                  <a:gd name="T26" fmla="*/ 157 w 166"/>
                  <a:gd name="T27" fmla="*/ 194 h 298"/>
                  <a:gd name="T28" fmla="*/ 163 w 166"/>
                  <a:gd name="T29" fmla="*/ 225 h 298"/>
                  <a:gd name="T30" fmla="*/ 164 w 166"/>
                  <a:gd name="T31" fmla="*/ 258 h 298"/>
                  <a:gd name="T32" fmla="*/ 154 w 166"/>
                  <a:gd name="T33" fmla="*/ 283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6" h="298">
                    <a:moveTo>
                      <a:pt x="154" y="283"/>
                    </a:moveTo>
                    <a:cubicBezTo>
                      <a:pt x="147" y="292"/>
                      <a:pt x="136" y="298"/>
                      <a:pt x="124" y="298"/>
                    </a:cubicBezTo>
                    <a:cubicBezTo>
                      <a:pt x="98" y="296"/>
                      <a:pt x="74" y="282"/>
                      <a:pt x="59" y="262"/>
                    </a:cubicBezTo>
                    <a:cubicBezTo>
                      <a:pt x="50" y="252"/>
                      <a:pt x="42" y="242"/>
                      <a:pt x="36" y="230"/>
                    </a:cubicBezTo>
                    <a:cubicBezTo>
                      <a:pt x="18" y="195"/>
                      <a:pt x="24" y="156"/>
                      <a:pt x="12" y="120"/>
                    </a:cubicBezTo>
                    <a:cubicBezTo>
                      <a:pt x="9" y="112"/>
                      <a:pt x="6" y="105"/>
                      <a:pt x="3" y="97"/>
                    </a:cubicBezTo>
                    <a:cubicBezTo>
                      <a:pt x="0" y="79"/>
                      <a:pt x="0" y="61"/>
                      <a:pt x="5" y="43"/>
                    </a:cubicBezTo>
                    <a:cubicBezTo>
                      <a:pt x="6" y="32"/>
                      <a:pt x="11" y="22"/>
                      <a:pt x="18" y="14"/>
                    </a:cubicBezTo>
                    <a:cubicBezTo>
                      <a:pt x="24" y="10"/>
                      <a:pt x="31" y="7"/>
                      <a:pt x="38" y="6"/>
                    </a:cubicBezTo>
                    <a:cubicBezTo>
                      <a:pt x="58" y="0"/>
                      <a:pt x="79" y="2"/>
                      <a:pt x="97" y="12"/>
                    </a:cubicBezTo>
                    <a:cubicBezTo>
                      <a:pt x="111" y="24"/>
                      <a:pt x="120" y="42"/>
                      <a:pt x="121" y="61"/>
                    </a:cubicBezTo>
                    <a:cubicBezTo>
                      <a:pt x="124" y="78"/>
                      <a:pt x="125" y="94"/>
                      <a:pt x="125" y="111"/>
                    </a:cubicBezTo>
                    <a:cubicBezTo>
                      <a:pt x="125" y="126"/>
                      <a:pt x="130" y="141"/>
                      <a:pt x="138" y="153"/>
                    </a:cubicBezTo>
                    <a:cubicBezTo>
                      <a:pt x="146" y="166"/>
                      <a:pt x="153" y="179"/>
                      <a:pt x="157" y="194"/>
                    </a:cubicBezTo>
                    <a:cubicBezTo>
                      <a:pt x="159" y="204"/>
                      <a:pt x="161" y="215"/>
                      <a:pt x="163" y="225"/>
                    </a:cubicBezTo>
                    <a:cubicBezTo>
                      <a:pt x="165" y="236"/>
                      <a:pt x="166" y="247"/>
                      <a:pt x="164" y="258"/>
                    </a:cubicBezTo>
                    <a:cubicBezTo>
                      <a:pt x="163" y="267"/>
                      <a:pt x="160" y="276"/>
                      <a:pt x="154" y="283"/>
                    </a:cubicBezTo>
                    <a:close/>
                  </a:path>
                </a:pathLst>
              </a:custGeom>
              <a:solidFill>
                <a:srgbClr val="173E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1991">
                <a:extLst>
                  <a:ext uri="{FF2B5EF4-FFF2-40B4-BE49-F238E27FC236}">
                    <a16:creationId xmlns:a16="http://schemas.microsoft.com/office/drawing/2014/main" id="{97B980D6-2C35-936B-8F1E-9393A4C78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8800" y="5275264"/>
                <a:ext cx="252412" cy="473075"/>
              </a:xfrm>
              <a:custGeom>
                <a:avLst/>
                <a:gdLst>
                  <a:gd name="T0" fmla="*/ 513 w 758"/>
                  <a:gd name="T1" fmla="*/ 155 h 1405"/>
                  <a:gd name="T2" fmla="*/ 246 w 758"/>
                  <a:gd name="T3" fmla="*/ 41 h 1405"/>
                  <a:gd name="T4" fmla="*/ 236 w 758"/>
                  <a:gd name="T5" fmla="*/ 1405 h 1405"/>
                  <a:gd name="T6" fmla="*/ 366 w 758"/>
                  <a:gd name="T7" fmla="*/ 1405 h 1405"/>
                  <a:gd name="T8" fmla="*/ 340 w 758"/>
                  <a:gd name="T9" fmla="*/ 522 h 1405"/>
                  <a:gd name="T10" fmla="*/ 610 w 758"/>
                  <a:gd name="T11" fmla="*/ 1285 h 1405"/>
                  <a:gd name="T12" fmla="*/ 758 w 758"/>
                  <a:gd name="T13" fmla="*/ 1278 h 1405"/>
                  <a:gd name="T14" fmla="*/ 513 w 758"/>
                  <a:gd name="T15" fmla="*/ 155 h 1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8" h="1405">
                    <a:moveTo>
                      <a:pt x="513" y="155"/>
                    </a:moveTo>
                    <a:cubicBezTo>
                      <a:pt x="512" y="136"/>
                      <a:pt x="322" y="53"/>
                      <a:pt x="246" y="41"/>
                    </a:cubicBezTo>
                    <a:cubicBezTo>
                      <a:pt x="0" y="0"/>
                      <a:pt x="142" y="986"/>
                      <a:pt x="236" y="1405"/>
                    </a:cubicBezTo>
                    <a:lnTo>
                      <a:pt x="366" y="1405"/>
                    </a:lnTo>
                    <a:cubicBezTo>
                      <a:pt x="347" y="1091"/>
                      <a:pt x="322" y="836"/>
                      <a:pt x="340" y="522"/>
                    </a:cubicBezTo>
                    <a:cubicBezTo>
                      <a:pt x="340" y="522"/>
                      <a:pt x="589" y="1267"/>
                      <a:pt x="610" y="1285"/>
                    </a:cubicBezTo>
                    <a:cubicBezTo>
                      <a:pt x="632" y="1303"/>
                      <a:pt x="740" y="1301"/>
                      <a:pt x="758" y="1278"/>
                    </a:cubicBezTo>
                    <a:cubicBezTo>
                      <a:pt x="712" y="929"/>
                      <a:pt x="541" y="508"/>
                      <a:pt x="513" y="155"/>
                    </a:cubicBezTo>
                    <a:close/>
                  </a:path>
                </a:pathLst>
              </a:custGeom>
              <a:solidFill>
                <a:srgbClr val="173E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1992">
                <a:extLst>
                  <a:ext uri="{FF2B5EF4-FFF2-40B4-BE49-F238E27FC236}">
                    <a16:creationId xmlns:a16="http://schemas.microsoft.com/office/drawing/2014/main" id="{BB31C777-C292-2DF9-DDFF-284A7B9521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6425" y="5138739"/>
                <a:ext cx="165100" cy="233363"/>
              </a:xfrm>
              <a:custGeom>
                <a:avLst/>
                <a:gdLst>
                  <a:gd name="T0" fmla="*/ 375 w 499"/>
                  <a:gd name="T1" fmla="*/ 538 h 695"/>
                  <a:gd name="T2" fmla="*/ 456 w 499"/>
                  <a:gd name="T3" fmla="*/ 304 h 695"/>
                  <a:gd name="T4" fmla="*/ 492 w 499"/>
                  <a:gd name="T5" fmla="*/ 193 h 695"/>
                  <a:gd name="T6" fmla="*/ 344 w 499"/>
                  <a:gd name="T7" fmla="*/ 29 h 695"/>
                  <a:gd name="T8" fmla="*/ 105 w 499"/>
                  <a:gd name="T9" fmla="*/ 154 h 695"/>
                  <a:gd name="T10" fmla="*/ 3 w 499"/>
                  <a:gd name="T11" fmla="*/ 513 h 695"/>
                  <a:gd name="T12" fmla="*/ 135 w 499"/>
                  <a:gd name="T13" fmla="*/ 657 h 695"/>
                  <a:gd name="T14" fmla="*/ 375 w 499"/>
                  <a:gd name="T15" fmla="*/ 538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9" h="695">
                    <a:moveTo>
                      <a:pt x="375" y="538"/>
                    </a:moveTo>
                    <a:cubicBezTo>
                      <a:pt x="411" y="382"/>
                      <a:pt x="432" y="346"/>
                      <a:pt x="456" y="304"/>
                    </a:cubicBezTo>
                    <a:cubicBezTo>
                      <a:pt x="476" y="268"/>
                      <a:pt x="499" y="235"/>
                      <a:pt x="492" y="193"/>
                    </a:cubicBezTo>
                    <a:cubicBezTo>
                      <a:pt x="477" y="117"/>
                      <a:pt x="401" y="53"/>
                      <a:pt x="344" y="29"/>
                    </a:cubicBezTo>
                    <a:cubicBezTo>
                      <a:pt x="273" y="0"/>
                      <a:pt x="172" y="90"/>
                      <a:pt x="105" y="154"/>
                    </a:cubicBezTo>
                    <a:cubicBezTo>
                      <a:pt x="106" y="267"/>
                      <a:pt x="22" y="253"/>
                      <a:pt x="3" y="513"/>
                    </a:cubicBezTo>
                    <a:cubicBezTo>
                      <a:pt x="0" y="613"/>
                      <a:pt x="90" y="646"/>
                      <a:pt x="135" y="657"/>
                    </a:cubicBezTo>
                    <a:cubicBezTo>
                      <a:pt x="165" y="665"/>
                      <a:pt x="339" y="695"/>
                      <a:pt x="375" y="538"/>
                    </a:cubicBezTo>
                    <a:close/>
                  </a:path>
                </a:pathLst>
              </a:custGeom>
              <a:solidFill>
                <a:srgbClr val="FAD3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1993">
                <a:extLst>
                  <a:ext uri="{FF2B5EF4-FFF2-40B4-BE49-F238E27FC236}">
                    <a16:creationId xmlns:a16="http://schemas.microsoft.com/office/drawing/2014/main" id="{CC036FDD-B552-EBC6-139F-B1F40E5034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2950" y="5276851"/>
                <a:ext cx="49212" cy="182563"/>
              </a:xfrm>
              <a:custGeom>
                <a:avLst/>
                <a:gdLst>
                  <a:gd name="T0" fmla="*/ 2 w 144"/>
                  <a:gd name="T1" fmla="*/ 459 h 543"/>
                  <a:gd name="T2" fmla="*/ 8 w 144"/>
                  <a:gd name="T3" fmla="*/ 204 h 543"/>
                  <a:gd name="T4" fmla="*/ 20 w 144"/>
                  <a:gd name="T5" fmla="*/ 35 h 543"/>
                  <a:gd name="T6" fmla="*/ 144 w 144"/>
                  <a:gd name="T7" fmla="*/ 131 h 543"/>
                  <a:gd name="T8" fmla="*/ 74 w 144"/>
                  <a:gd name="T9" fmla="*/ 503 h 543"/>
                  <a:gd name="T10" fmla="*/ 68 w 144"/>
                  <a:gd name="T11" fmla="*/ 533 h 543"/>
                  <a:gd name="T12" fmla="*/ 45 w 144"/>
                  <a:gd name="T13" fmla="*/ 543 h 543"/>
                  <a:gd name="T14" fmla="*/ 7 w 144"/>
                  <a:gd name="T15" fmla="*/ 511 h 543"/>
                  <a:gd name="T16" fmla="*/ 2 w 144"/>
                  <a:gd name="T17" fmla="*/ 459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4" h="543">
                    <a:moveTo>
                      <a:pt x="2" y="459"/>
                    </a:moveTo>
                    <a:cubicBezTo>
                      <a:pt x="4" y="383"/>
                      <a:pt x="6" y="280"/>
                      <a:pt x="8" y="204"/>
                    </a:cubicBezTo>
                    <a:cubicBezTo>
                      <a:pt x="9" y="148"/>
                      <a:pt x="13" y="91"/>
                      <a:pt x="20" y="35"/>
                    </a:cubicBezTo>
                    <a:cubicBezTo>
                      <a:pt x="67" y="2"/>
                      <a:pt x="144" y="0"/>
                      <a:pt x="144" y="131"/>
                    </a:cubicBezTo>
                    <a:cubicBezTo>
                      <a:pt x="144" y="261"/>
                      <a:pt x="77" y="376"/>
                      <a:pt x="74" y="503"/>
                    </a:cubicBezTo>
                    <a:cubicBezTo>
                      <a:pt x="76" y="513"/>
                      <a:pt x="73" y="524"/>
                      <a:pt x="68" y="533"/>
                    </a:cubicBezTo>
                    <a:cubicBezTo>
                      <a:pt x="62" y="540"/>
                      <a:pt x="54" y="543"/>
                      <a:pt x="45" y="543"/>
                    </a:cubicBezTo>
                    <a:cubicBezTo>
                      <a:pt x="27" y="540"/>
                      <a:pt x="12" y="528"/>
                      <a:pt x="7" y="511"/>
                    </a:cubicBezTo>
                    <a:cubicBezTo>
                      <a:pt x="2" y="494"/>
                      <a:pt x="0" y="476"/>
                      <a:pt x="2" y="459"/>
                    </a:cubicBezTo>
                    <a:close/>
                  </a:path>
                </a:pathLst>
              </a:custGeom>
              <a:solidFill>
                <a:srgbClr val="783C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1994">
                <a:extLst>
                  <a:ext uri="{FF2B5EF4-FFF2-40B4-BE49-F238E27FC236}">
                    <a16:creationId xmlns:a16="http://schemas.microsoft.com/office/drawing/2014/main" id="{9B159BDF-073C-89BC-1997-75BCC7D3CA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0725" y="5432426"/>
                <a:ext cx="57150" cy="76200"/>
              </a:xfrm>
              <a:custGeom>
                <a:avLst/>
                <a:gdLst>
                  <a:gd name="T0" fmla="*/ 64 w 171"/>
                  <a:gd name="T1" fmla="*/ 17 h 227"/>
                  <a:gd name="T2" fmla="*/ 24 w 171"/>
                  <a:gd name="T3" fmla="*/ 84 h 227"/>
                  <a:gd name="T4" fmla="*/ 5 w 171"/>
                  <a:gd name="T5" fmla="*/ 132 h 227"/>
                  <a:gd name="T6" fmla="*/ 4 w 171"/>
                  <a:gd name="T7" fmla="*/ 146 h 227"/>
                  <a:gd name="T8" fmla="*/ 9 w 171"/>
                  <a:gd name="T9" fmla="*/ 147 h 227"/>
                  <a:gd name="T10" fmla="*/ 30 w 171"/>
                  <a:gd name="T11" fmla="*/ 134 h 227"/>
                  <a:gd name="T12" fmla="*/ 45 w 171"/>
                  <a:gd name="T13" fmla="*/ 114 h 227"/>
                  <a:gd name="T14" fmla="*/ 64 w 171"/>
                  <a:gd name="T15" fmla="*/ 100 h 227"/>
                  <a:gd name="T16" fmla="*/ 72 w 171"/>
                  <a:gd name="T17" fmla="*/ 98 h 227"/>
                  <a:gd name="T18" fmla="*/ 85 w 171"/>
                  <a:gd name="T19" fmla="*/ 109 h 227"/>
                  <a:gd name="T20" fmla="*/ 113 w 171"/>
                  <a:gd name="T21" fmla="*/ 182 h 227"/>
                  <a:gd name="T22" fmla="*/ 134 w 171"/>
                  <a:gd name="T23" fmla="*/ 225 h 227"/>
                  <a:gd name="T24" fmla="*/ 137 w 171"/>
                  <a:gd name="T25" fmla="*/ 226 h 227"/>
                  <a:gd name="T26" fmla="*/ 143 w 171"/>
                  <a:gd name="T27" fmla="*/ 218 h 227"/>
                  <a:gd name="T28" fmla="*/ 169 w 171"/>
                  <a:gd name="T29" fmla="*/ 132 h 227"/>
                  <a:gd name="T30" fmla="*/ 161 w 171"/>
                  <a:gd name="T31" fmla="*/ 94 h 227"/>
                  <a:gd name="T32" fmla="*/ 156 w 171"/>
                  <a:gd name="T33" fmla="*/ 61 h 227"/>
                  <a:gd name="T34" fmla="*/ 147 w 171"/>
                  <a:gd name="T35" fmla="*/ 6 h 227"/>
                  <a:gd name="T36" fmla="*/ 68 w 171"/>
                  <a:gd name="T37" fmla="*/ 13 h 227"/>
                  <a:gd name="T38" fmla="*/ 64 w 171"/>
                  <a:gd name="T39" fmla="*/ 1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227">
                    <a:moveTo>
                      <a:pt x="64" y="17"/>
                    </a:moveTo>
                    <a:cubicBezTo>
                      <a:pt x="45" y="35"/>
                      <a:pt x="32" y="58"/>
                      <a:pt x="24" y="84"/>
                    </a:cubicBezTo>
                    <a:cubicBezTo>
                      <a:pt x="20" y="101"/>
                      <a:pt x="13" y="117"/>
                      <a:pt x="5" y="132"/>
                    </a:cubicBezTo>
                    <a:cubicBezTo>
                      <a:pt x="2" y="137"/>
                      <a:pt x="0" y="143"/>
                      <a:pt x="4" y="146"/>
                    </a:cubicBezTo>
                    <a:cubicBezTo>
                      <a:pt x="6" y="147"/>
                      <a:pt x="7" y="147"/>
                      <a:pt x="9" y="147"/>
                    </a:cubicBezTo>
                    <a:cubicBezTo>
                      <a:pt x="17" y="146"/>
                      <a:pt x="25" y="142"/>
                      <a:pt x="30" y="134"/>
                    </a:cubicBezTo>
                    <a:cubicBezTo>
                      <a:pt x="35" y="128"/>
                      <a:pt x="39" y="120"/>
                      <a:pt x="45" y="114"/>
                    </a:cubicBezTo>
                    <a:cubicBezTo>
                      <a:pt x="50" y="107"/>
                      <a:pt x="57" y="103"/>
                      <a:pt x="64" y="100"/>
                    </a:cubicBezTo>
                    <a:cubicBezTo>
                      <a:pt x="67" y="99"/>
                      <a:pt x="70" y="98"/>
                      <a:pt x="72" y="98"/>
                    </a:cubicBezTo>
                    <a:cubicBezTo>
                      <a:pt x="78" y="99"/>
                      <a:pt x="82" y="104"/>
                      <a:pt x="85" y="109"/>
                    </a:cubicBezTo>
                    <a:cubicBezTo>
                      <a:pt x="98" y="132"/>
                      <a:pt x="108" y="156"/>
                      <a:pt x="113" y="182"/>
                    </a:cubicBezTo>
                    <a:cubicBezTo>
                      <a:pt x="115" y="198"/>
                      <a:pt x="122" y="214"/>
                      <a:pt x="134" y="225"/>
                    </a:cubicBezTo>
                    <a:cubicBezTo>
                      <a:pt x="135" y="226"/>
                      <a:pt x="136" y="226"/>
                      <a:pt x="137" y="226"/>
                    </a:cubicBezTo>
                    <a:cubicBezTo>
                      <a:pt x="141" y="227"/>
                      <a:pt x="142" y="221"/>
                      <a:pt x="143" y="218"/>
                    </a:cubicBezTo>
                    <a:cubicBezTo>
                      <a:pt x="149" y="188"/>
                      <a:pt x="158" y="160"/>
                      <a:pt x="169" y="132"/>
                    </a:cubicBezTo>
                    <a:cubicBezTo>
                      <a:pt x="171" y="118"/>
                      <a:pt x="165" y="112"/>
                      <a:pt x="161" y="94"/>
                    </a:cubicBezTo>
                    <a:cubicBezTo>
                      <a:pt x="158" y="83"/>
                      <a:pt x="156" y="72"/>
                      <a:pt x="156" y="61"/>
                    </a:cubicBezTo>
                    <a:cubicBezTo>
                      <a:pt x="150" y="43"/>
                      <a:pt x="147" y="24"/>
                      <a:pt x="147" y="6"/>
                    </a:cubicBezTo>
                    <a:cubicBezTo>
                      <a:pt x="125" y="11"/>
                      <a:pt x="85" y="0"/>
                      <a:pt x="68" y="13"/>
                    </a:cubicBezTo>
                    <a:cubicBezTo>
                      <a:pt x="66" y="14"/>
                      <a:pt x="65" y="15"/>
                      <a:pt x="64" y="17"/>
                    </a:cubicBezTo>
                    <a:close/>
                  </a:path>
                </a:pathLst>
              </a:custGeom>
              <a:solidFill>
                <a:srgbClr val="783C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1995">
                <a:extLst>
                  <a:ext uri="{FF2B5EF4-FFF2-40B4-BE49-F238E27FC236}">
                    <a16:creationId xmlns:a16="http://schemas.microsoft.com/office/drawing/2014/main" id="{4A4C1555-30B7-FA5F-857B-CCF185972B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9300" y="5153026"/>
                <a:ext cx="71437" cy="166688"/>
              </a:xfrm>
              <a:custGeom>
                <a:avLst/>
                <a:gdLst>
                  <a:gd name="T0" fmla="*/ 132 w 217"/>
                  <a:gd name="T1" fmla="*/ 469 h 498"/>
                  <a:gd name="T2" fmla="*/ 0 w 217"/>
                  <a:gd name="T3" fmla="*/ 460 h 498"/>
                  <a:gd name="T4" fmla="*/ 11 w 217"/>
                  <a:gd name="T5" fmla="*/ 180 h 498"/>
                  <a:gd name="T6" fmla="*/ 125 w 217"/>
                  <a:gd name="T7" fmla="*/ 3 h 498"/>
                  <a:gd name="T8" fmla="*/ 159 w 217"/>
                  <a:gd name="T9" fmla="*/ 177 h 498"/>
                  <a:gd name="T10" fmla="*/ 132 w 217"/>
                  <a:gd name="T11" fmla="*/ 469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7" h="498">
                    <a:moveTo>
                      <a:pt x="132" y="469"/>
                    </a:moveTo>
                    <a:cubicBezTo>
                      <a:pt x="132" y="498"/>
                      <a:pt x="0" y="495"/>
                      <a:pt x="0" y="460"/>
                    </a:cubicBezTo>
                    <a:cubicBezTo>
                      <a:pt x="0" y="425"/>
                      <a:pt x="11" y="180"/>
                      <a:pt x="11" y="180"/>
                    </a:cubicBezTo>
                    <a:cubicBezTo>
                      <a:pt x="11" y="180"/>
                      <a:pt x="80" y="0"/>
                      <a:pt x="125" y="3"/>
                    </a:cubicBezTo>
                    <a:cubicBezTo>
                      <a:pt x="217" y="63"/>
                      <a:pt x="176" y="134"/>
                      <a:pt x="159" y="177"/>
                    </a:cubicBezTo>
                    <a:cubicBezTo>
                      <a:pt x="139" y="227"/>
                      <a:pt x="132" y="440"/>
                      <a:pt x="132" y="469"/>
                    </a:cubicBezTo>
                    <a:close/>
                  </a:path>
                </a:pathLst>
              </a:custGeom>
              <a:solidFill>
                <a:srgbClr val="FAD3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1996">
                <a:extLst>
                  <a:ext uri="{FF2B5EF4-FFF2-40B4-BE49-F238E27FC236}">
                    <a16:creationId xmlns:a16="http://schemas.microsoft.com/office/drawing/2014/main" id="{9B781CF1-B41E-757F-2CF0-D6EECAB6C6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7538" y="5097464"/>
                <a:ext cx="166687" cy="160338"/>
              </a:xfrm>
              <a:custGeom>
                <a:avLst/>
                <a:gdLst>
                  <a:gd name="T0" fmla="*/ 462 w 503"/>
                  <a:gd name="T1" fmla="*/ 220 h 478"/>
                  <a:gd name="T2" fmla="*/ 500 w 503"/>
                  <a:gd name="T3" fmla="*/ 295 h 478"/>
                  <a:gd name="T4" fmla="*/ 502 w 503"/>
                  <a:gd name="T5" fmla="*/ 328 h 478"/>
                  <a:gd name="T6" fmla="*/ 458 w 503"/>
                  <a:gd name="T7" fmla="*/ 430 h 478"/>
                  <a:gd name="T8" fmla="*/ 386 w 503"/>
                  <a:gd name="T9" fmla="*/ 401 h 478"/>
                  <a:gd name="T10" fmla="*/ 290 w 503"/>
                  <a:gd name="T11" fmla="*/ 460 h 478"/>
                  <a:gd name="T12" fmla="*/ 130 w 503"/>
                  <a:gd name="T13" fmla="*/ 460 h 478"/>
                  <a:gd name="T14" fmla="*/ 85 w 503"/>
                  <a:gd name="T15" fmla="*/ 376 h 478"/>
                  <a:gd name="T16" fmla="*/ 247 w 503"/>
                  <a:gd name="T17" fmla="*/ 130 h 478"/>
                  <a:gd name="T18" fmla="*/ 462 w 503"/>
                  <a:gd name="T19" fmla="*/ 22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3" h="478">
                    <a:moveTo>
                      <a:pt x="462" y="220"/>
                    </a:moveTo>
                    <a:cubicBezTo>
                      <a:pt x="482" y="240"/>
                      <a:pt x="496" y="267"/>
                      <a:pt x="500" y="295"/>
                    </a:cubicBezTo>
                    <a:cubicBezTo>
                      <a:pt x="502" y="306"/>
                      <a:pt x="503" y="317"/>
                      <a:pt x="502" y="328"/>
                    </a:cubicBezTo>
                    <a:cubicBezTo>
                      <a:pt x="496" y="376"/>
                      <a:pt x="502" y="426"/>
                      <a:pt x="458" y="430"/>
                    </a:cubicBezTo>
                    <a:cubicBezTo>
                      <a:pt x="424" y="434"/>
                      <a:pt x="419" y="394"/>
                      <a:pt x="386" y="401"/>
                    </a:cubicBezTo>
                    <a:cubicBezTo>
                      <a:pt x="363" y="406"/>
                      <a:pt x="312" y="452"/>
                      <a:pt x="290" y="460"/>
                    </a:cubicBezTo>
                    <a:cubicBezTo>
                      <a:pt x="239" y="478"/>
                      <a:pt x="182" y="478"/>
                      <a:pt x="130" y="460"/>
                    </a:cubicBezTo>
                    <a:cubicBezTo>
                      <a:pt x="104" y="451"/>
                      <a:pt x="103" y="397"/>
                      <a:pt x="85" y="376"/>
                    </a:cubicBezTo>
                    <a:cubicBezTo>
                      <a:pt x="0" y="139"/>
                      <a:pt x="202" y="164"/>
                      <a:pt x="247" y="130"/>
                    </a:cubicBezTo>
                    <a:cubicBezTo>
                      <a:pt x="353" y="0"/>
                      <a:pt x="409" y="150"/>
                      <a:pt x="462" y="220"/>
                    </a:cubicBezTo>
                    <a:close/>
                  </a:path>
                </a:pathLst>
              </a:custGeom>
              <a:solidFill>
                <a:srgbClr val="FAD3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1997">
                <a:extLst>
                  <a:ext uri="{FF2B5EF4-FFF2-40B4-BE49-F238E27FC236}">
                    <a16:creationId xmlns:a16="http://schemas.microsoft.com/office/drawing/2014/main" id="{4EA2E2D2-51E3-4EAE-3357-D1FEF464E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8025" y="5118101"/>
                <a:ext cx="50800" cy="100013"/>
              </a:xfrm>
              <a:custGeom>
                <a:avLst/>
                <a:gdLst>
                  <a:gd name="T0" fmla="*/ 10 w 154"/>
                  <a:gd name="T1" fmla="*/ 167 h 299"/>
                  <a:gd name="T2" fmla="*/ 0 w 154"/>
                  <a:gd name="T3" fmla="*/ 106 h 299"/>
                  <a:gd name="T4" fmla="*/ 146 w 154"/>
                  <a:gd name="T5" fmla="*/ 84 h 299"/>
                  <a:gd name="T6" fmla="*/ 123 w 154"/>
                  <a:gd name="T7" fmla="*/ 177 h 299"/>
                  <a:gd name="T8" fmla="*/ 64 w 154"/>
                  <a:gd name="T9" fmla="*/ 299 h 299"/>
                  <a:gd name="T10" fmla="*/ 10 w 154"/>
                  <a:gd name="T11" fmla="*/ 167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4" h="299">
                    <a:moveTo>
                      <a:pt x="10" y="167"/>
                    </a:moveTo>
                    <a:cubicBezTo>
                      <a:pt x="4" y="148"/>
                      <a:pt x="0" y="127"/>
                      <a:pt x="0" y="106"/>
                    </a:cubicBezTo>
                    <a:cubicBezTo>
                      <a:pt x="1" y="18"/>
                      <a:pt x="124" y="0"/>
                      <a:pt x="146" y="84"/>
                    </a:cubicBezTo>
                    <a:cubicBezTo>
                      <a:pt x="154" y="115"/>
                      <a:pt x="136" y="149"/>
                      <a:pt x="123" y="177"/>
                    </a:cubicBezTo>
                    <a:cubicBezTo>
                      <a:pt x="108" y="219"/>
                      <a:pt x="88" y="260"/>
                      <a:pt x="64" y="299"/>
                    </a:cubicBezTo>
                    <a:cubicBezTo>
                      <a:pt x="40" y="258"/>
                      <a:pt x="21" y="214"/>
                      <a:pt x="10" y="167"/>
                    </a:cubicBezTo>
                    <a:close/>
                  </a:path>
                </a:pathLst>
              </a:custGeom>
              <a:solidFill>
                <a:srgbClr val="783C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1998">
                <a:extLst>
                  <a:ext uri="{FF2B5EF4-FFF2-40B4-BE49-F238E27FC236}">
                    <a16:creationId xmlns:a16="http://schemas.microsoft.com/office/drawing/2014/main" id="{FA9120BE-EB17-5C20-D611-FD796F1348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2313" y="5154614"/>
                <a:ext cx="25400" cy="47625"/>
              </a:xfrm>
              <a:custGeom>
                <a:avLst/>
                <a:gdLst>
                  <a:gd name="T0" fmla="*/ 18 w 80"/>
                  <a:gd name="T1" fmla="*/ 12 h 145"/>
                  <a:gd name="T2" fmla="*/ 80 w 80"/>
                  <a:gd name="T3" fmla="*/ 74 h 145"/>
                  <a:gd name="T4" fmla="*/ 50 w 80"/>
                  <a:gd name="T5" fmla="*/ 145 h 145"/>
                  <a:gd name="T6" fmla="*/ 18 w 80"/>
                  <a:gd name="T7" fmla="*/ 12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" h="145">
                    <a:moveTo>
                      <a:pt x="18" y="12"/>
                    </a:moveTo>
                    <a:cubicBezTo>
                      <a:pt x="42" y="29"/>
                      <a:pt x="63" y="50"/>
                      <a:pt x="80" y="74"/>
                    </a:cubicBezTo>
                    <a:cubicBezTo>
                      <a:pt x="73" y="91"/>
                      <a:pt x="57" y="128"/>
                      <a:pt x="50" y="145"/>
                    </a:cubicBezTo>
                    <a:cubicBezTo>
                      <a:pt x="8" y="97"/>
                      <a:pt x="0" y="0"/>
                      <a:pt x="18" y="12"/>
                    </a:cubicBezTo>
                    <a:close/>
                  </a:path>
                </a:pathLst>
              </a:custGeom>
              <a:solidFill>
                <a:srgbClr val="173E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1999">
                <a:extLst>
                  <a:ext uri="{FF2B5EF4-FFF2-40B4-BE49-F238E27FC236}">
                    <a16:creationId xmlns:a16="http://schemas.microsoft.com/office/drawing/2014/main" id="{25D5F61B-69D8-2E85-C24A-B3E964C337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4375" y="5057776"/>
                <a:ext cx="98425" cy="138113"/>
              </a:xfrm>
              <a:custGeom>
                <a:avLst/>
                <a:gdLst>
                  <a:gd name="T0" fmla="*/ 263 w 293"/>
                  <a:gd name="T1" fmla="*/ 203 h 408"/>
                  <a:gd name="T2" fmla="*/ 232 w 293"/>
                  <a:gd name="T3" fmla="*/ 248 h 408"/>
                  <a:gd name="T4" fmla="*/ 190 w 293"/>
                  <a:gd name="T5" fmla="*/ 319 h 408"/>
                  <a:gd name="T6" fmla="*/ 169 w 293"/>
                  <a:gd name="T7" fmla="*/ 338 h 408"/>
                  <a:gd name="T8" fmla="*/ 24 w 293"/>
                  <a:gd name="T9" fmla="*/ 315 h 408"/>
                  <a:gd name="T10" fmla="*/ 16 w 293"/>
                  <a:gd name="T11" fmla="*/ 209 h 408"/>
                  <a:gd name="T12" fmla="*/ 9 w 293"/>
                  <a:gd name="T13" fmla="*/ 95 h 408"/>
                  <a:gd name="T14" fmla="*/ 59 w 293"/>
                  <a:gd name="T15" fmla="*/ 29 h 408"/>
                  <a:gd name="T16" fmla="*/ 221 w 293"/>
                  <a:gd name="T17" fmla="*/ 30 h 408"/>
                  <a:gd name="T18" fmla="*/ 263 w 293"/>
                  <a:gd name="T19" fmla="*/ 203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3" h="408">
                    <a:moveTo>
                      <a:pt x="263" y="203"/>
                    </a:moveTo>
                    <a:cubicBezTo>
                      <a:pt x="255" y="219"/>
                      <a:pt x="244" y="234"/>
                      <a:pt x="232" y="248"/>
                    </a:cubicBezTo>
                    <a:cubicBezTo>
                      <a:pt x="213" y="272"/>
                      <a:pt x="210" y="294"/>
                      <a:pt x="190" y="319"/>
                    </a:cubicBezTo>
                    <a:cubicBezTo>
                      <a:pt x="184" y="326"/>
                      <a:pt x="177" y="333"/>
                      <a:pt x="169" y="338"/>
                    </a:cubicBezTo>
                    <a:cubicBezTo>
                      <a:pt x="137" y="408"/>
                      <a:pt x="44" y="358"/>
                      <a:pt x="24" y="315"/>
                    </a:cubicBezTo>
                    <a:cubicBezTo>
                      <a:pt x="4" y="272"/>
                      <a:pt x="14" y="256"/>
                      <a:pt x="16" y="209"/>
                    </a:cubicBezTo>
                    <a:cubicBezTo>
                      <a:pt x="17" y="181"/>
                      <a:pt x="0" y="121"/>
                      <a:pt x="9" y="95"/>
                    </a:cubicBezTo>
                    <a:cubicBezTo>
                      <a:pt x="18" y="68"/>
                      <a:pt x="35" y="44"/>
                      <a:pt x="59" y="29"/>
                    </a:cubicBezTo>
                    <a:cubicBezTo>
                      <a:pt x="109" y="0"/>
                      <a:pt x="172" y="0"/>
                      <a:pt x="221" y="30"/>
                    </a:cubicBezTo>
                    <a:cubicBezTo>
                      <a:pt x="275" y="70"/>
                      <a:pt x="293" y="143"/>
                      <a:pt x="263" y="203"/>
                    </a:cubicBezTo>
                    <a:close/>
                  </a:path>
                </a:pathLst>
              </a:custGeom>
              <a:solidFill>
                <a:srgbClr val="783C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2000">
                <a:extLst>
                  <a:ext uri="{FF2B5EF4-FFF2-40B4-BE49-F238E27FC236}">
                    <a16:creationId xmlns:a16="http://schemas.microsoft.com/office/drawing/2014/main" id="{9434F967-2EC1-CCF5-F2E4-7B26FB2A76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8025" y="5051426"/>
                <a:ext cx="103187" cy="84138"/>
              </a:xfrm>
              <a:custGeom>
                <a:avLst/>
                <a:gdLst>
                  <a:gd name="T0" fmla="*/ 302 w 311"/>
                  <a:gd name="T1" fmla="*/ 105 h 250"/>
                  <a:gd name="T2" fmla="*/ 276 w 311"/>
                  <a:gd name="T3" fmla="*/ 151 h 250"/>
                  <a:gd name="T4" fmla="*/ 251 w 311"/>
                  <a:gd name="T5" fmla="*/ 154 h 250"/>
                  <a:gd name="T6" fmla="*/ 166 w 311"/>
                  <a:gd name="T7" fmla="*/ 126 h 250"/>
                  <a:gd name="T8" fmla="*/ 123 w 311"/>
                  <a:gd name="T9" fmla="*/ 175 h 250"/>
                  <a:gd name="T10" fmla="*/ 104 w 311"/>
                  <a:gd name="T11" fmla="*/ 200 h 250"/>
                  <a:gd name="T12" fmla="*/ 61 w 311"/>
                  <a:gd name="T13" fmla="*/ 235 h 250"/>
                  <a:gd name="T14" fmla="*/ 36 w 311"/>
                  <a:gd name="T15" fmla="*/ 248 h 250"/>
                  <a:gd name="T16" fmla="*/ 22 w 311"/>
                  <a:gd name="T17" fmla="*/ 249 h 250"/>
                  <a:gd name="T18" fmla="*/ 11 w 311"/>
                  <a:gd name="T19" fmla="*/ 220 h 250"/>
                  <a:gd name="T20" fmla="*/ 33 w 311"/>
                  <a:gd name="T21" fmla="*/ 63 h 250"/>
                  <a:gd name="T22" fmla="*/ 67 w 311"/>
                  <a:gd name="T23" fmla="*/ 36 h 250"/>
                  <a:gd name="T24" fmla="*/ 102 w 311"/>
                  <a:gd name="T25" fmla="*/ 9 h 250"/>
                  <a:gd name="T26" fmla="*/ 132 w 311"/>
                  <a:gd name="T27" fmla="*/ 2 h 250"/>
                  <a:gd name="T28" fmla="*/ 196 w 311"/>
                  <a:gd name="T29" fmla="*/ 9 h 250"/>
                  <a:gd name="T30" fmla="*/ 237 w 311"/>
                  <a:gd name="T31" fmla="*/ 32 h 250"/>
                  <a:gd name="T32" fmla="*/ 266 w 311"/>
                  <a:gd name="T33" fmla="*/ 69 h 250"/>
                  <a:gd name="T34" fmla="*/ 302 w 311"/>
                  <a:gd name="T35" fmla="*/ 104 h 250"/>
                  <a:gd name="T36" fmla="*/ 302 w 311"/>
                  <a:gd name="T37" fmla="*/ 105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1" h="250">
                    <a:moveTo>
                      <a:pt x="302" y="105"/>
                    </a:moveTo>
                    <a:cubicBezTo>
                      <a:pt x="311" y="126"/>
                      <a:pt x="298" y="149"/>
                      <a:pt x="276" y="151"/>
                    </a:cubicBezTo>
                    <a:cubicBezTo>
                      <a:pt x="268" y="152"/>
                      <a:pt x="259" y="153"/>
                      <a:pt x="251" y="154"/>
                    </a:cubicBezTo>
                    <a:cubicBezTo>
                      <a:pt x="221" y="153"/>
                      <a:pt x="191" y="143"/>
                      <a:pt x="166" y="126"/>
                    </a:cubicBezTo>
                    <a:cubicBezTo>
                      <a:pt x="168" y="151"/>
                      <a:pt x="149" y="174"/>
                      <a:pt x="123" y="175"/>
                    </a:cubicBezTo>
                    <a:cubicBezTo>
                      <a:pt x="108" y="176"/>
                      <a:pt x="109" y="189"/>
                      <a:pt x="104" y="200"/>
                    </a:cubicBezTo>
                    <a:cubicBezTo>
                      <a:pt x="99" y="213"/>
                      <a:pt x="94" y="235"/>
                      <a:pt x="61" y="235"/>
                    </a:cubicBezTo>
                    <a:cubicBezTo>
                      <a:pt x="56" y="236"/>
                      <a:pt x="41" y="248"/>
                      <a:pt x="36" y="248"/>
                    </a:cubicBezTo>
                    <a:cubicBezTo>
                      <a:pt x="31" y="249"/>
                      <a:pt x="26" y="250"/>
                      <a:pt x="22" y="249"/>
                    </a:cubicBezTo>
                    <a:cubicBezTo>
                      <a:pt x="13" y="245"/>
                      <a:pt x="12" y="228"/>
                      <a:pt x="11" y="220"/>
                    </a:cubicBezTo>
                    <a:cubicBezTo>
                      <a:pt x="4" y="166"/>
                      <a:pt x="0" y="106"/>
                      <a:pt x="33" y="63"/>
                    </a:cubicBezTo>
                    <a:cubicBezTo>
                      <a:pt x="43" y="52"/>
                      <a:pt x="55" y="43"/>
                      <a:pt x="67" y="36"/>
                    </a:cubicBezTo>
                    <a:cubicBezTo>
                      <a:pt x="78" y="26"/>
                      <a:pt x="89" y="17"/>
                      <a:pt x="102" y="9"/>
                    </a:cubicBezTo>
                    <a:cubicBezTo>
                      <a:pt x="111" y="5"/>
                      <a:pt x="121" y="3"/>
                      <a:pt x="132" y="2"/>
                    </a:cubicBezTo>
                    <a:cubicBezTo>
                      <a:pt x="153" y="0"/>
                      <a:pt x="176" y="2"/>
                      <a:pt x="196" y="9"/>
                    </a:cubicBezTo>
                    <a:cubicBezTo>
                      <a:pt x="211" y="13"/>
                      <a:pt x="225" y="21"/>
                      <a:pt x="237" y="32"/>
                    </a:cubicBezTo>
                    <a:cubicBezTo>
                      <a:pt x="248" y="44"/>
                      <a:pt x="257" y="56"/>
                      <a:pt x="266" y="69"/>
                    </a:cubicBezTo>
                    <a:cubicBezTo>
                      <a:pt x="278" y="82"/>
                      <a:pt x="294" y="89"/>
                      <a:pt x="302" y="104"/>
                    </a:cubicBezTo>
                    <a:cubicBezTo>
                      <a:pt x="302" y="104"/>
                      <a:pt x="302" y="105"/>
                      <a:pt x="302" y="105"/>
                    </a:cubicBezTo>
                    <a:close/>
                  </a:path>
                </a:pathLst>
              </a:custGeom>
              <a:solidFill>
                <a:srgbClr val="173E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2001">
                <a:extLst>
                  <a:ext uri="{FF2B5EF4-FFF2-40B4-BE49-F238E27FC236}">
                    <a16:creationId xmlns:a16="http://schemas.microsoft.com/office/drawing/2014/main" id="{77946999-A911-18ED-160D-219A54AF8B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4375" y="5108576"/>
                <a:ext cx="19050" cy="33338"/>
              </a:xfrm>
              <a:custGeom>
                <a:avLst/>
                <a:gdLst>
                  <a:gd name="T0" fmla="*/ 4 w 61"/>
                  <a:gd name="T1" fmla="*/ 55 h 100"/>
                  <a:gd name="T2" fmla="*/ 35 w 61"/>
                  <a:gd name="T3" fmla="*/ 100 h 100"/>
                  <a:gd name="T4" fmla="*/ 61 w 61"/>
                  <a:gd name="T5" fmla="*/ 55 h 100"/>
                  <a:gd name="T6" fmla="*/ 29 w 61"/>
                  <a:gd name="T7" fmla="*/ 0 h 100"/>
                  <a:gd name="T8" fmla="*/ 4 w 61"/>
                  <a:gd name="T9" fmla="*/ 55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100">
                    <a:moveTo>
                      <a:pt x="4" y="55"/>
                    </a:moveTo>
                    <a:cubicBezTo>
                      <a:pt x="7" y="81"/>
                      <a:pt x="21" y="100"/>
                      <a:pt x="35" y="100"/>
                    </a:cubicBezTo>
                    <a:cubicBezTo>
                      <a:pt x="50" y="100"/>
                      <a:pt x="61" y="81"/>
                      <a:pt x="61" y="55"/>
                    </a:cubicBezTo>
                    <a:cubicBezTo>
                      <a:pt x="61" y="26"/>
                      <a:pt x="47" y="0"/>
                      <a:pt x="29" y="0"/>
                    </a:cubicBezTo>
                    <a:cubicBezTo>
                      <a:pt x="11" y="0"/>
                      <a:pt x="0" y="26"/>
                      <a:pt x="4" y="55"/>
                    </a:cubicBezTo>
                    <a:close/>
                  </a:path>
                </a:pathLst>
              </a:custGeom>
              <a:solidFill>
                <a:srgbClr val="783C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002">
                <a:extLst>
                  <a:ext uri="{FF2B5EF4-FFF2-40B4-BE49-F238E27FC236}">
                    <a16:creationId xmlns:a16="http://schemas.microsoft.com/office/drawing/2014/main" id="{82AF58D5-7D44-7841-3BFF-6BBA80C2B5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4850" y="5062539"/>
                <a:ext cx="119062" cy="73025"/>
              </a:xfrm>
              <a:custGeom>
                <a:avLst/>
                <a:gdLst>
                  <a:gd name="T0" fmla="*/ 201 w 358"/>
                  <a:gd name="T1" fmla="*/ 25 h 214"/>
                  <a:gd name="T2" fmla="*/ 346 w 358"/>
                  <a:gd name="T3" fmla="*/ 152 h 214"/>
                  <a:gd name="T4" fmla="*/ 157 w 358"/>
                  <a:gd name="T5" fmla="*/ 189 h 214"/>
                  <a:gd name="T6" fmla="*/ 12 w 358"/>
                  <a:gd name="T7" fmla="*/ 62 h 214"/>
                  <a:gd name="T8" fmla="*/ 201 w 358"/>
                  <a:gd name="T9" fmla="*/ 25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8" h="214">
                    <a:moveTo>
                      <a:pt x="201" y="25"/>
                    </a:moveTo>
                    <a:cubicBezTo>
                      <a:pt x="293" y="49"/>
                      <a:pt x="358" y="106"/>
                      <a:pt x="346" y="152"/>
                    </a:cubicBezTo>
                    <a:cubicBezTo>
                      <a:pt x="334" y="197"/>
                      <a:pt x="249" y="214"/>
                      <a:pt x="157" y="189"/>
                    </a:cubicBezTo>
                    <a:cubicBezTo>
                      <a:pt x="65" y="165"/>
                      <a:pt x="0" y="108"/>
                      <a:pt x="12" y="62"/>
                    </a:cubicBezTo>
                    <a:cubicBezTo>
                      <a:pt x="24" y="17"/>
                      <a:pt x="109" y="0"/>
                      <a:pt x="201" y="25"/>
                    </a:cubicBezTo>
                    <a:close/>
                  </a:path>
                </a:pathLst>
              </a:custGeom>
              <a:solidFill>
                <a:srgbClr val="E7F3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003">
                <a:extLst>
                  <a:ext uri="{FF2B5EF4-FFF2-40B4-BE49-F238E27FC236}">
                    <a16:creationId xmlns:a16="http://schemas.microsoft.com/office/drawing/2014/main" id="{CD3A9F9D-7CB2-E521-2ACB-4C4A0B4D79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4850" y="5035551"/>
                <a:ext cx="112712" cy="98425"/>
              </a:xfrm>
              <a:custGeom>
                <a:avLst/>
                <a:gdLst>
                  <a:gd name="T0" fmla="*/ 21 w 335"/>
                  <a:gd name="T1" fmla="*/ 133 h 291"/>
                  <a:gd name="T2" fmla="*/ 313 w 335"/>
                  <a:gd name="T3" fmla="*/ 211 h 291"/>
                  <a:gd name="T4" fmla="*/ 206 w 335"/>
                  <a:gd name="T5" fmla="*/ 28 h 291"/>
                  <a:gd name="T6" fmla="*/ 21 w 335"/>
                  <a:gd name="T7" fmla="*/ 133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5" h="291">
                    <a:moveTo>
                      <a:pt x="21" y="133"/>
                    </a:moveTo>
                    <a:cubicBezTo>
                      <a:pt x="0" y="213"/>
                      <a:pt x="292" y="291"/>
                      <a:pt x="313" y="211"/>
                    </a:cubicBezTo>
                    <a:cubicBezTo>
                      <a:pt x="335" y="131"/>
                      <a:pt x="311" y="56"/>
                      <a:pt x="206" y="28"/>
                    </a:cubicBezTo>
                    <a:cubicBezTo>
                      <a:pt x="102" y="0"/>
                      <a:pt x="43" y="53"/>
                      <a:pt x="21" y="133"/>
                    </a:cubicBezTo>
                    <a:close/>
                  </a:path>
                </a:pathLst>
              </a:custGeom>
              <a:solidFill>
                <a:srgbClr val="E7F3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2004">
                <a:extLst>
                  <a:ext uri="{FF2B5EF4-FFF2-40B4-BE49-F238E27FC236}">
                    <a16:creationId xmlns:a16="http://schemas.microsoft.com/office/drawing/2014/main" id="{1A93C446-C2B0-B094-6BAE-940C979667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2475" y="5046664"/>
                <a:ext cx="47625" cy="63500"/>
              </a:xfrm>
              <a:custGeom>
                <a:avLst/>
                <a:gdLst>
                  <a:gd name="T0" fmla="*/ 93 w 142"/>
                  <a:gd name="T1" fmla="*/ 180 h 187"/>
                  <a:gd name="T2" fmla="*/ 0 w 142"/>
                  <a:gd name="T3" fmla="*/ 0 h 187"/>
                  <a:gd name="T4" fmla="*/ 14 w 142"/>
                  <a:gd name="T5" fmla="*/ 3 h 187"/>
                  <a:gd name="T6" fmla="*/ 121 w 142"/>
                  <a:gd name="T7" fmla="*/ 187 h 187"/>
                  <a:gd name="T8" fmla="*/ 93 w 142"/>
                  <a:gd name="T9" fmla="*/ 18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" h="187">
                    <a:moveTo>
                      <a:pt x="93" y="180"/>
                    </a:moveTo>
                    <a:cubicBezTo>
                      <a:pt x="114" y="103"/>
                      <a:pt x="93" y="31"/>
                      <a:pt x="0" y="0"/>
                    </a:cubicBezTo>
                    <a:cubicBezTo>
                      <a:pt x="4" y="1"/>
                      <a:pt x="9" y="2"/>
                      <a:pt x="14" y="3"/>
                    </a:cubicBezTo>
                    <a:cubicBezTo>
                      <a:pt x="118" y="31"/>
                      <a:pt x="142" y="107"/>
                      <a:pt x="121" y="187"/>
                    </a:cubicBezTo>
                    <a:lnTo>
                      <a:pt x="93" y="180"/>
                    </a:lnTo>
                    <a:close/>
                  </a:path>
                </a:pathLst>
              </a:custGeom>
              <a:solidFill>
                <a:srgbClr val="66B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2005">
                <a:extLst>
                  <a:ext uri="{FF2B5EF4-FFF2-40B4-BE49-F238E27FC236}">
                    <a16:creationId xmlns:a16="http://schemas.microsoft.com/office/drawing/2014/main" id="{43D8DC4C-0630-CCB4-5A25-E333F982DD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6288" y="5145089"/>
                <a:ext cx="17462" cy="23813"/>
              </a:xfrm>
              <a:custGeom>
                <a:avLst/>
                <a:gdLst>
                  <a:gd name="T0" fmla="*/ 47 w 52"/>
                  <a:gd name="T1" fmla="*/ 57 h 71"/>
                  <a:gd name="T2" fmla="*/ 34 w 52"/>
                  <a:gd name="T3" fmla="*/ 69 h 71"/>
                  <a:gd name="T4" fmla="*/ 17 w 52"/>
                  <a:gd name="T5" fmla="*/ 66 h 71"/>
                  <a:gd name="T6" fmla="*/ 0 w 52"/>
                  <a:gd name="T7" fmla="*/ 47 h 71"/>
                  <a:gd name="T8" fmla="*/ 40 w 52"/>
                  <a:gd name="T9" fmla="*/ 0 h 71"/>
                  <a:gd name="T10" fmla="*/ 47 w 52"/>
                  <a:gd name="T11" fmla="*/ 57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71">
                    <a:moveTo>
                      <a:pt x="47" y="57"/>
                    </a:moveTo>
                    <a:cubicBezTo>
                      <a:pt x="45" y="63"/>
                      <a:pt x="40" y="68"/>
                      <a:pt x="34" y="69"/>
                    </a:cubicBezTo>
                    <a:cubicBezTo>
                      <a:pt x="29" y="71"/>
                      <a:pt x="22" y="70"/>
                      <a:pt x="17" y="66"/>
                    </a:cubicBezTo>
                    <a:cubicBezTo>
                      <a:pt x="8" y="61"/>
                      <a:pt x="0" y="58"/>
                      <a:pt x="0" y="47"/>
                    </a:cubicBezTo>
                    <a:cubicBezTo>
                      <a:pt x="5" y="26"/>
                      <a:pt x="20" y="8"/>
                      <a:pt x="40" y="0"/>
                    </a:cubicBezTo>
                    <a:cubicBezTo>
                      <a:pt x="38" y="25"/>
                      <a:pt x="52" y="43"/>
                      <a:pt x="47" y="57"/>
                    </a:cubicBezTo>
                    <a:close/>
                  </a:path>
                </a:pathLst>
              </a:custGeom>
              <a:solidFill>
                <a:srgbClr val="783C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2006">
                <a:extLst>
                  <a:ext uri="{FF2B5EF4-FFF2-40B4-BE49-F238E27FC236}">
                    <a16:creationId xmlns:a16="http://schemas.microsoft.com/office/drawing/2014/main" id="{A8646702-E370-CBB1-02DD-2C39F460F8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0875" y="5224464"/>
                <a:ext cx="69850" cy="104775"/>
              </a:xfrm>
              <a:custGeom>
                <a:avLst/>
                <a:gdLst>
                  <a:gd name="T0" fmla="*/ 176 w 209"/>
                  <a:gd name="T1" fmla="*/ 167 h 313"/>
                  <a:gd name="T2" fmla="*/ 198 w 209"/>
                  <a:gd name="T3" fmla="*/ 226 h 313"/>
                  <a:gd name="T4" fmla="*/ 128 w 209"/>
                  <a:gd name="T5" fmla="*/ 311 h 313"/>
                  <a:gd name="T6" fmla="*/ 95 w 209"/>
                  <a:gd name="T7" fmla="*/ 305 h 313"/>
                  <a:gd name="T8" fmla="*/ 74 w 209"/>
                  <a:gd name="T9" fmla="*/ 275 h 313"/>
                  <a:gd name="T10" fmla="*/ 16 w 209"/>
                  <a:gd name="T11" fmla="*/ 140 h 313"/>
                  <a:gd name="T12" fmla="*/ 5 w 209"/>
                  <a:gd name="T13" fmla="*/ 69 h 313"/>
                  <a:gd name="T14" fmla="*/ 115 w 209"/>
                  <a:gd name="T15" fmla="*/ 16 h 313"/>
                  <a:gd name="T16" fmla="*/ 146 w 209"/>
                  <a:gd name="T17" fmla="*/ 46 h 313"/>
                  <a:gd name="T18" fmla="*/ 176 w 209"/>
                  <a:gd name="T19" fmla="*/ 167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9" h="313">
                    <a:moveTo>
                      <a:pt x="176" y="167"/>
                    </a:moveTo>
                    <a:cubicBezTo>
                      <a:pt x="186" y="186"/>
                      <a:pt x="193" y="206"/>
                      <a:pt x="198" y="226"/>
                    </a:cubicBezTo>
                    <a:cubicBezTo>
                      <a:pt x="209" y="278"/>
                      <a:pt x="155" y="308"/>
                      <a:pt x="128" y="311"/>
                    </a:cubicBezTo>
                    <a:cubicBezTo>
                      <a:pt x="117" y="313"/>
                      <a:pt x="105" y="311"/>
                      <a:pt x="95" y="305"/>
                    </a:cubicBezTo>
                    <a:cubicBezTo>
                      <a:pt x="85" y="298"/>
                      <a:pt x="78" y="287"/>
                      <a:pt x="74" y="275"/>
                    </a:cubicBezTo>
                    <a:cubicBezTo>
                      <a:pt x="53" y="231"/>
                      <a:pt x="34" y="186"/>
                      <a:pt x="16" y="140"/>
                    </a:cubicBezTo>
                    <a:cubicBezTo>
                      <a:pt x="4" y="118"/>
                      <a:pt x="0" y="93"/>
                      <a:pt x="5" y="69"/>
                    </a:cubicBezTo>
                    <a:cubicBezTo>
                      <a:pt x="17" y="33"/>
                      <a:pt x="79" y="0"/>
                      <a:pt x="115" y="16"/>
                    </a:cubicBezTo>
                    <a:cubicBezTo>
                      <a:pt x="128" y="23"/>
                      <a:pt x="138" y="33"/>
                      <a:pt x="146" y="46"/>
                    </a:cubicBezTo>
                    <a:cubicBezTo>
                      <a:pt x="164" y="73"/>
                      <a:pt x="165" y="137"/>
                      <a:pt x="176" y="167"/>
                    </a:cubicBezTo>
                    <a:close/>
                  </a:path>
                </a:pathLst>
              </a:custGeom>
              <a:solidFill>
                <a:srgbClr val="FAD3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007">
                <a:extLst>
                  <a:ext uri="{FF2B5EF4-FFF2-40B4-BE49-F238E27FC236}">
                    <a16:creationId xmlns:a16="http://schemas.microsoft.com/office/drawing/2014/main" id="{405BE8E4-C114-CB7D-464B-5137923FA7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4213" y="5291139"/>
                <a:ext cx="165100" cy="49213"/>
              </a:xfrm>
              <a:custGeom>
                <a:avLst/>
                <a:gdLst>
                  <a:gd name="T0" fmla="*/ 467 w 497"/>
                  <a:gd name="T1" fmla="*/ 33 h 146"/>
                  <a:gd name="T2" fmla="*/ 430 w 497"/>
                  <a:gd name="T3" fmla="*/ 116 h 146"/>
                  <a:gd name="T4" fmla="*/ 105 w 497"/>
                  <a:gd name="T5" fmla="*/ 142 h 146"/>
                  <a:gd name="T6" fmla="*/ 9 w 497"/>
                  <a:gd name="T7" fmla="*/ 114 h 146"/>
                  <a:gd name="T8" fmla="*/ 84 w 497"/>
                  <a:gd name="T9" fmla="*/ 7 h 146"/>
                  <a:gd name="T10" fmla="*/ 467 w 497"/>
                  <a:gd name="T11" fmla="*/ 33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7" h="146">
                    <a:moveTo>
                      <a:pt x="467" y="33"/>
                    </a:moveTo>
                    <a:cubicBezTo>
                      <a:pt x="497" y="65"/>
                      <a:pt x="474" y="117"/>
                      <a:pt x="430" y="116"/>
                    </a:cubicBezTo>
                    <a:cubicBezTo>
                      <a:pt x="402" y="119"/>
                      <a:pt x="171" y="141"/>
                      <a:pt x="105" y="142"/>
                    </a:cubicBezTo>
                    <a:cubicBezTo>
                      <a:pt x="71" y="146"/>
                      <a:pt x="36" y="136"/>
                      <a:pt x="9" y="114"/>
                    </a:cubicBezTo>
                    <a:cubicBezTo>
                      <a:pt x="0" y="51"/>
                      <a:pt x="51" y="0"/>
                      <a:pt x="84" y="7"/>
                    </a:cubicBezTo>
                    <a:cubicBezTo>
                      <a:pt x="194" y="25"/>
                      <a:pt x="333" y="50"/>
                      <a:pt x="467" y="33"/>
                    </a:cubicBezTo>
                    <a:close/>
                  </a:path>
                </a:pathLst>
              </a:custGeom>
              <a:solidFill>
                <a:srgbClr val="783C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2008">
                <a:extLst>
                  <a:ext uri="{FF2B5EF4-FFF2-40B4-BE49-F238E27FC236}">
                    <a16:creationId xmlns:a16="http://schemas.microsoft.com/office/drawing/2014/main" id="{4B1E09DC-8D0E-2372-77F6-ACDB2EC1A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5975" y="5291139"/>
                <a:ext cx="80962" cy="49213"/>
              </a:xfrm>
              <a:custGeom>
                <a:avLst/>
                <a:gdLst>
                  <a:gd name="T0" fmla="*/ 222 w 242"/>
                  <a:gd name="T1" fmla="*/ 80 h 144"/>
                  <a:gd name="T2" fmla="*/ 237 w 242"/>
                  <a:gd name="T3" fmla="*/ 91 h 144"/>
                  <a:gd name="T4" fmla="*/ 239 w 242"/>
                  <a:gd name="T5" fmla="*/ 108 h 144"/>
                  <a:gd name="T6" fmla="*/ 221 w 242"/>
                  <a:gd name="T7" fmla="*/ 114 h 144"/>
                  <a:gd name="T8" fmla="*/ 175 w 242"/>
                  <a:gd name="T9" fmla="*/ 108 h 144"/>
                  <a:gd name="T10" fmla="*/ 177 w 242"/>
                  <a:gd name="T11" fmla="*/ 135 h 144"/>
                  <a:gd name="T12" fmla="*/ 147 w 242"/>
                  <a:gd name="T13" fmla="*/ 139 h 144"/>
                  <a:gd name="T14" fmla="*/ 134 w 242"/>
                  <a:gd name="T15" fmla="*/ 137 h 144"/>
                  <a:gd name="T16" fmla="*/ 124 w 242"/>
                  <a:gd name="T17" fmla="*/ 142 h 144"/>
                  <a:gd name="T18" fmla="*/ 107 w 242"/>
                  <a:gd name="T19" fmla="*/ 141 h 144"/>
                  <a:gd name="T20" fmla="*/ 43 w 242"/>
                  <a:gd name="T21" fmla="*/ 122 h 144"/>
                  <a:gd name="T22" fmla="*/ 1 w 242"/>
                  <a:gd name="T23" fmla="*/ 94 h 144"/>
                  <a:gd name="T24" fmla="*/ 19 w 242"/>
                  <a:gd name="T25" fmla="*/ 37 h 144"/>
                  <a:gd name="T26" fmla="*/ 70 w 242"/>
                  <a:gd name="T27" fmla="*/ 24 h 144"/>
                  <a:gd name="T28" fmla="*/ 222 w 242"/>
                  <a:gd name="T29" fmla="*/ 8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2" h="144">
                    <a:moveTo>
                      <a:pt x="222" y="80"/>
                    </a:moveTo>
                    <a:cubicBezTo>
                      <a:pt x="228" y="82"/>
                      <a:pt x="233" y="86"/>
                      <a:pt x="237" y="91"/>
                    </a:cubicBezTo>
                    <a:cubicBezTo>
                      <a:pt x="242" y="96"/>
                      <a:pt x="242" y="103"/>
                      <a:pt x="239" y="108"/>
                    </a:cubicBezTo>
                    <a:cubicBezTo>
                      <a:pt x="234" y="113"/>
                      <a:pt x="227" y="114"/>
                      <a:pt x="221" y="114"/>
                    </a:cubicBezTo>
                    <a:cubicBezTo>
                      <a:pt x="206" y="113"/>
                      <a:pt x="190" y="111"/>
                      <a:pt x="175" y="108"/>
                    </a:cubicBezTo>
                    <a:cubicBezTo>
                      <a:pt x="184" y="114"/>
                      <a:pt x="185" y="127"/>
                      <a:pt x="177" y="135"/>
                    </a:cubicBezTo>
                    <a:cubicBezTo>
                      <a:pt x="168" y="142"/>
                      <a:pt x="157" y="143"/>
                      <a:pt x="147" y="139"/>
                    </a:cubicBezTo>
                    <a:cubicBezTo>
                      <a:pt x="143" y="137"/>
                      <a:pt x="138" y="136"/>
                      <a:pt x="134" y="137"/>
                    </a:cubicBezTo>
                    <a:cubicBezTo>
                      <a:pt x="130" y="138"/>
                      <a:pt x="127" y="140"/>
                      <a:pt x="124" y="142"/>
                    </a:cubicBezTo>
                    <a:cubicBezTo>
                      <a:pt x="118" y="144"/>
                      <a:pt x="112" y="143"/>
                      <a:pt x="107" y="141"/>
                    </a:cubicBezTo>
                    <a:lnTo>
                      <a:pt x="43" y="122"/>
                    </a:lnTo>
                    <a:cubicBezTo>
                      <a:pt x="23" y="116"/>
                      <a:pt x="3" y="117"/>
                      <a:pt x="1" y="94"/>
                    </a:cubicBezTo>
                    <a:cubicBezTo>
                      <a:pt x="0" y="74"/>
                      <a:pt x="6" y="53"/>
                      <a:pt x="19" y="37"/>
                    </a:cubicBezTo>
                    <a:cubicBezTo>
                      <a:pt x="36" y="34"/>
                      <a:pt x="53" y="30"/>
                      <a:pt x="70" y="24"/>
                    </a:cubicBezTo>
                    <a:cubicBezTo>
                      <a:pt x="129" y="0"/>
                      <a:pt x="145" y="41"/>
                      <a:pt x="222" y="80"/>
                    </a:cubicBezTo>
                    <a:close/>
                  </a:path>
                </a:pathLst>
              </a:custGeom>
              <a:solidFill>
                <a:srgbClr val="783C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2009">
                <a:extLst>
                  <a:ext uri="{FF2B5EF4-FFF2-40B4-BE49-F238E27FC236}">
                    <a16:creationId xmlns:a16="http://schemas.microsoft.com/office/drawing/2014/main" id="{02A8AF79-3EBB-AD2E-039D-985A55A581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6250" y="5897564"/>
                <a:ext cx="966787" cy="288925"/>
              </a:xfrm>
              <a:custGeom>
                <a:avLst/>
                <a:gdLst>
                  <a:gd name="T0" fmla="*/ 860 w 2902"/>
                  <a:gd name="T1" fmla="*/ 0 h 860"/>
                  <a:gd name="T2" fmla="*/ 0 w 2902"/>
                  <a:gd name="T3" fmla="*/ 860 h 860"/>
                  <a:gd name="T4" fmla="*/ 2042 w 2902"/>
                  <a:gd name="T5" fmla="*/ 860 h 860"/>
                  <a:gd name="T6" fmla="*/ 2902 w 2902"/>
                  <a:gd name="T7" fmla="*/ 0 h 860"/>
                  <a:gd name="T8" fmla="*/ 860 w 2902"/>
                  <a:gd name="T9" fmla="*/ 0 h 8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2" h="860">
                    <a:moveTo>
                      <a:pt x="860" y="0"/>
                    </a:moveTo>
                    <a:lnTo>
                      <a:pt x="0" y="860"/>
                    </a:lnTo>
                    <a:lnTo>
                      <a:pt x="2042" y="860"/>
                    </a:lnTo>
                    <a:lnTo>
                      <a:pt x="2902" y="0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2010">
                <a:extLst>
                  <a:ext uri="{FF2B5EF4-FFF2-40B4-BE49-F238E27FC236}">
                    <a16:creationId xmlns:a16="http://schemas.microsoft.com/office/drawing/2014/main" id="{C4BFDD36-BEC5-1D26-7A67-FDB240360B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86100" y="5924551"/>
                <a:ext cx="803275" cy="236538"/>
              </a:xfrm>
              <a:custGeom>
                <a:avLst/>
                <a:gdLst>
                  <a:gd name="T0" fmla="*/ 940 w 2414"/>
                  <a:gd name="T1" fmla="*/ 560 h 702"/>
                  <a:gd name="T2" fmla="*/ 892 w 2414"/>
                  <a:gd name="T3" fmla="*/ 447 h 702"/>
                  <a:gd name="T4" fmla="*/ 784 w 2414"/>
                  <a:gd name="T5" fmla="*/ 26 h 702"/>
                  <a:gd name="T6" fmla="*/ 518 w 2414"/>
                  <a:gd name="T7" fmla="*/ 450 h 702"/>
                  <a:gd name="T8" fmla="*/ 566 w 2414"/>
                  <a:gd name="T9" fmla="*/ 526 h 702"/>
                  <a:gd name="T10" fmla="*/ 585 w 2414"/>
                  <a:gd name="T11" fmla="*/ 593 h 702"/>
                  <a:gd name="T12" fmla="*/ 537 w 2414"/>
                  <a:gd name="T13" fmla="*/ 516 h 702"/>
                  <a:gd name="T14" fmla="*/ 1874 w 2414"/>
                  <a:gd name="T15" fmla="*/ 443 h 702"/>
                  <a:gd name="T16" fmla="*/ 1612 w 2414"/>
                  <a:gd name="T17" fmla="*/ 248 h 702"/>
                  <a:gd name="T18" fmla="*/ 1584 w 2414"/>
                  <a:gd name="T19" fmla="*/ 248 h 702"/>
                  <a:gd name="T20" fmla="*/ 1122 w 2414"/>
                  <a:gd name="T21" fmla="*/ 255 h 702"/>
                  <a:gd name="T22" fmla="*/ 1122 w 2414"/>
                  <a:gd name="T23" fmla="*/ 255 h 702"/>
                  <a:gd name="T24" fmla="*/ 1243 w 2414"/>
                  <a:gd name="T25" fmla="*/ 443 h 702"/>
                  <a:gd name="T26" fmla="*/ 1137 w 2414"/>
                  <a:gd name="T27" fmla="*/ 443 h 702"/>
                  <a:gd name="T28" fmla="*/ 1001 w 2414"/>
                  <a:gd name="T29" fmla="*/ 375 h 702"/>
                  <a:gd name="T30" fmla="*/ 987 w 2414"/>
                  <a:gd name="T31" fmla="*/ 389 h 702"/>
                  <a:gd name="T32" fmla="*/ 987 w 2414"/>
                  <a:gd name="T33" fmla="*/ 389 h 702"/>
                  <a:gd name="T34" fmla="*/ 954 w 2414"/>
                  <a:gd name="T35" fmla="*/ 422 h 702"/>
                  <a:gd name="T36" fmla="*/ 1142 w 2414"/>
                  <a:gd name="T37" fmla="*/ 248 h 702"/>
                  <a:gd name="T38" fmla="*/ 1249 w 2414"/>
                  <a:gd name="T39" fmla="*/ 248 h 702"/>
                  <a:gd name="T40" fmla="*/ 1512 w 2414"/>
                  <a:gd name="T41" fmla="*/ 443 h 702"/>
                  <a:gd name="T42" fmla="*/ 1539 w 2414"/>
                  <a:gd name="T43" fmla="*/ 443 h 702"/>
                  <a:gd name="T44" fmla="*/ 1539 w 2414"/>
                  <a:gd name="T45" fmla="*/ 443 h 702"/>
                  <a:gd name="T46" fmla="*/ 1411 w 2414"/>
                  <a:gd name="T47" fmla="*/ 248 h 702"/>
                  <a:gd name="T48" fmla="*/ 1517 w 2414"/>
                  <a:gd name="T49" fmla="*/ 248 h 702"/>
                  <a:gd name="T50" fmla="*/ 1957 w 2414"/>
                  <a:gd name="T51" fmla="*/ 420 h 702"/>
                  <a:gd name="T52" fmla="*/ 1971 w 2414"/>
                  <a:gd name="T53" fmla="*/ 406 h 702"/>
                  <a:gd name="T54" fmla="*/ 1971 w 2414"/>
                  <a:gd name="T55" fmla="*/ 406 h 702"/>
                  <a:gd name="T56" fmla="*/ 1880 w 2414"/>
                  <a:gd name="T57" fmla="*/ 248 h 702"/>
                  <a:gd name="T58" fmla="*/ 1987 w 2414"/>
                  <a:gd name="T59" fmla="*/ 248 h 702"/>
                  <a:gd name="T60" fmla="*/ 2092 w 2414"/>
                  <a:gd name="T61" fmla="*/ 286 h 702"/>
                  <a:gd name="T62" fmla="*/ 2105 w 2414"/>
                  <a:gd name="T63" fmla="*/ 272 h 702"/>
                  <a:gd name="T64" fmla="*/ 1904 w 2414"/>
                  <a:gd name="T65" fmla="*/ 106 h 702"/>
                  <a:gd name="T66" fmla="*/ 1904 w 2414"/>
                  <a:gd name="T67" fmla="*/ 106 h 702"/>
                  <a:gd name="T68" fmla="*/ 2148 w 2414"/>
                  <a:gd name="T69" fmla="*/ 168 h 702"/>
                  <a:gd name="T70" fmla="*/ 1702 w 2414"/>
                  <a:gd name="T71" fmla="*/ 676 h 702"/>
                  <a:gd name="T72" fmla="*/ 1854 w 2414"/>
                  <a:gd name="T73" fmla="*/ 560 h 702"/>
                  <a:gd name="T74" fmla="*/ 73 w 2414"/>
                  <a:gd name="T75" fmla="*/ 702 h 702"/>
                  <a:gd name="T76" fmla="*/ 2414 w 2414"/>
                  <a:gd name="T77" fmla="*/ 0 h 702"/>
                  <a:gd name="T78" fmla="*/ 493 w 2414"/>
                  <a:gd name="T79" fmla="*/ 424 h 702"/>
                  <a:gd name="T80" fmla="*/ 321 w 2414"/>
                  <a:gd name="T81" fmla="*/ 597 h 702"/>
                  <a:gd name="T82" fmla="*/ 1666 w 2414"/>
                  <a:gd name="T83" fmla="*/ 222 h 702"/>
                  <a:gd name="T84" fmla="*/ 14 w 2414"/>
                  <a:gd name="T85" fmla="*/ 666 h 702"/>
                  <a:gd name="T86" fmla="*/ 1633 w 2414"/>
                  <a:gd name="T87" fmla="*/ 124 h 702"/>
                  <a:gd name="T88" fmla="*/ 1390 w 2414"/>
                  <a:gd name="T89" fmla="*/ 124 h 702"/>
                  <a:gd name="T90" fmla="*/ 1633 w 2414"/>
                  <a:gd name="T91" fmla="*/ 124 h 702"/>
                  <a:gd name="T92" fmla="*/ 1511 w 2414"/>
                  <a:gd name="T93" fmla="*/ 83 h 702"/>
                  <a:gd name="T94" fmla="*/ 1511 w 2414"/>
                  <a:gd name="T95" fmla="*/ 165 h 702"/>
                  <a:gd name="T96" fmla="*/ 1205 w 2414"/>
                  <a:gd name="T97" fmla="*/ 191 h 702"/>
                  <a:gd name="T98" fmla="*/ 1205 w 2414"/>
                  <a:gd name="T99" fmla="*/ 57 h 702"/>
                  <a:gd name="T100" fmla="*/ 1301 w 2414"/>
                  <a:gd name="T101" fmla="*/ 124 h 702"/>
                  <a:gd name="T102" fmla="*/ 1109 w 2414"/>
                  <a:gd name="T103" fmla="*/ 124 h 702"/>
                  <a:gd name="T104" fmla="*/ 1020 w 2414"/>
                  <a:gd name="T105" fmla="*/ 124 h 702"/>
                  <a:gd name="T106" fmla="*/ 776 w 2414"/>
                  <a:gd name="T107" fmla="*/ 124 h 702"/>
                  <a:gd name="T108" fmla="*/ 1020 w 2414"/>
                  <a:gd name="T109" fmla="*/ 124 h 702"/>
                  <a:gd name="T110" fmla="*/ 898 w 2414"/>
                  <a:gd name="T111" fmla="*/ 83 h 702"/>
                  <a:gd name="T112" fmla="*/ 898 w 2414"/>
                  <a:gd name="T113" fmla="*/ 165 h 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414" h="702">
                    <a:moveTo>
                      <a:pt x="784" y="26"/>
                    </a:moveTo>
                    <a:lnTo>
                      <a:pt x="135" y="676"/>
                    </a:lnTo>
                    <a:lnTo>
                      <a:pt x="825" y="676"/>
                    </a:lnTo>
                    <a:lnTo>
                      <a:pt x="940" y="560"/>
                    </a:lnTo>
                    <a:lnTo>
                      <a:pt x="1817" y="560"/>
                    </a:lnTo>
                    <a:lnTo>
                      <a:pt x="1908" y="469"/>
                    </a:lnTo>
                    <a:lnTo>
                      <a:pt x="870" y="469"/>
                    </a:lnTo>
                    <a:lnTo>
                      <a:pt x="892" y="447"/>
                    </a:lnTo>
                    <a:lnTo>
                      <a:pt x="1118" y="222"/>
                    </a:lnTo>
                    <a:lnTo>
                      <a:pt x="1629" y="222"/>
                    </a:lnTo>
                    <a:lnTo>
                      <a:pt x="1825" y="26"/>
                    </a:lnTo>
                    <a:lnTo>
                      <a:pt x="784" y="26"/>
                    </a:lnTo>
                    <a:close/>
                    <a:moveTo>
                      <a:pt x="518" y="450"/>
                    </a:moveTo>
                    <a:lnTo>
                      <a:pt x="556" y="509"/>
                    </a:lnTo>
                    <a:lnTo>
                      <a:pt x="712" y="450"/>
                    </a:lnTo>
                    <a:lnTo>
                      <a:pt x="518" y="450"/>
                    </a:lnTo>
                    <a:close/>
                    <a:moveTo>
                      <a:pt x="566" y="526"/>
                    </a:moveTo>
                    <a:lnTo>
                      <a:pt x="605" y="587"/>
                    </a:lnTo>
                    <a:lnTo>
                      <a:pt x="727" y="465"/>
                    </a:lnTo>
                    <a:lnTo>
                      <a:pt x="566" y="526"/>
                    </a:lnTo>
                    <a:close/>
                    <a:moveTo>
                      <a:pt x="585" y="593"/>
                    </a:moveTo>
                    <a:lnTo>
                      <a:pt x="548" y="533"/>
                    </a:lnTo>
                    <a:lnTo>
                      <a:pt x="392" y="593"/>
                    </a:lnTo>
                    <a:lnTo>
                      <a:pt x="585" y="593"/>
                    </a:lnTo>
                    <a:close/>
                    <a:moveTo>
                      <a:pt x="537" y="516"/>
                    </a:moveTo>
                    <a:lnTo>
                      <a:pt x="499" y="455"/>
                    </a:lnTo>
                    <a:lnTo>
                      <a:pt x="376" y="578"/>
                    </a:lnTo>
                    <a:lnTo>
                      <a:pt x="537" y="516"/>
                    </a:lnTo>
                    <a:close/>
                    <a:moveTo>
                      <a:pt x="1914" y="443"/>
                    </a:moveTo>
                    <a:lnTo>
                      <a:pt x="1718" y="248"/>
                    </a:lnTo>
                    <a:lnTo>
                      <a:pt x="1679" y="248"/>
                    </a:lnTo>
                    <a:lnTo>
                      <a:pt x="1874" y="443"/>
                    </a:lnTo>
                    <a:lnTo>
                      <a:pt x="1914" y="443"/>
                    </a:lnTo>
                    <a:close/>
                    <a:moveTo>
                      <a:pt x="1847" y="443"/>
                    </a:moveTo>
                    <a:lnTo>
                      <a:pt x="1651" y="248"/>
                    </a:lnTo>
                    <a:lnTo>
                      <a:pt x="1612" y="248"/>
                    </a:lnTo>
                    <a:lnTo>
                      <a:pt x="1807" y="443"/>
                    </a:lnTo>
                    <a:lnTo>
                      <a:pt x="1847" y="443"/>
                    </a:lnTo>
                    <a:close/>
                    <a:moveTo>
                      <a:pt x="1780" y="443"/>
                    </a:moveTo>
                    <a:lnTo>
                      <a:pt x="1584" y="248"/>
                    </a:lnTo>
                    <a:lnTo>
                      <a:pt x="1545" y="248"/>
                    </a:lnTo>
                    <a:lnTo>
                      <a:pt x="1740" y="443"/>
                    </a:lnTo>
                    <a:lnTo>
                      <a:pt x="1780" y="443"/>
                    </a:lnTo>
                    <a:close/>
                    <a:moveTo>
                      <a:pt x="1122" y="255"/>
                    </a:moveTo>
                    <a:lnTo>
                      <a:pt x="1102" y="275"/>
                    </a:lnTo>
                    <a:lnTo>
                      <a:pt x="1271" y="443"/>
                    </a:lnTo>
                    <a:lnTo>
                      <a:pt x="1310" y="443"/>
                    </a:lnTo>
                    <a:lnTo>
                      <a:pt x="1122" y="255"/>
                    </a:lnTo>
                    <a:close/>
                    <a:moveTo>
                      <a:pt x="1088" y="288"/>
                    </a:moveTo>
                    <a:lnTo>
                      <a:pt x="1068" y="308"/>
                    </a:lnTo>
                    <a:lnTo>
                      <a:pt x="1204" y="443"/>
                    </a:lnTo>
                    <a:lnTo>
                      <a:pt x="1243" y="443"/>
                    </a:lnTo>
                    <a:lnTo>
                      <a:pt x="1088" y="288"/>
                    </a:lnTo>
                    <a:close/>
                    <a:moveTo>
                      <a:pt x="1054" y="322"/>
                    </a:moveTo>
                    <a:lnTo>
                      <a:pt x="1035" y="342"/>
                    </a:lnTo>
                    <a:lnTo>
                      <a:pt x="1137" y="443"/>
                    </a:lnTo>
                    <a:lnTo>
                      <a:pt x="1176" y="443"/>
                    </a:lnTo>
                    <a:lnTo>
                      <a:pt x="1054" y="322"/>
                    </a:lnTo>
                    <a:close/>
                    <a:moveTo>
                      <a:pt x="1021" y="355"/>
                    </a:moveTo>
                    <a:lnTo>
                      <a:pt x="1001" y="375"/>
                    </a:lnTo>
                    <a:lnTo>
                      <a:pt x="1070" y="443"/>
                    </a:lnTo>
                    <a:lnTo>
                      <a:pt x="1109" y="443"/>
                    </a:lnTo>
                    <a:lnTo>
                      <a:pt x="1021" y="355"/>
                    </a:lnTo>
                    <a:close/>
                    <a:moveTo>
                      <a:pt x="987" y="389"/>
                    </a:moveTo>
                    <a:lnTo>
                      <a:pt x="968" y="409"/>
                    </a:lnTo>
                    <a:lnTo>
                      <a:pt x="1002" y="443"/>
                    </a:lnTo>
                    <a:lnTo>
                      <a:pt x="1042" y="443"/>
                    </a:lnTo>
                    <a:lnTo>
                      <a:pt x="987" y="389"/>
                    </a:lnTo>
                    <a:close/>
                    <a:moveTo>
                      <a:pt x="954" y="422"/>
                    </a:moveTo>
                    <a:lnTo>
                      <a:pt x="933" y="443"/>
                    </a:lnTo>
                    <a:lnTo>
                      <a:pt x="975" y="443"/>
                    </a:lnTo>
                    <a:lnTo>
                      <a:pt x="954" y="422"/>
                    </a:lnTo>
                    <a:close/>
                    <a:moveTo>
                      <a:pt x="1338" y="443"/>
                    </a:moveTo>
                    <a:lnTo>
                      <a:pt x="1377" y="443"/>
                    </a:lnTo>
                    <a:lnTo>
                      <a:pt x="1182" y="248"/>
                    </a:lnTo>
                    <a:lnTo>
                      <a:pt x="1142" y="248"/>
                    </a:lnTo>
                    <a:lnTo>
                      <a:pt x="1338" y="443"/>
                    </a:lnTo>
                    <a:close/>
                    <a:moveTo>
                      <a:pt x="1405" y="443"/>
                    </a:moveTo>
                    <a:lnTo>
                      <a:pt x="1444" y="443"/>
                    </a:lnTo>
                    <a:lnTo>
                      <a:pt x="1249" y="248"/>
                    </a:lnTo>
                    <a:lnTo>
                      <a:pt x="1209" y="248"/>
                    </a:lnTo>
                    <a:lnTo>
                      <a:pt x="1405" y="443"/>
                    </a:lnTo>
                    <a:close/>
                    <a:moveTo>
                      <a:pt x="1472" y="443"/>
                    </a:moveTo>
                    <a:lnTo>
                      <a:pt x="1512" y="443"/>
                    </a:lnTo>
                    <a:lnTo>
                      <a:pt x="1316" y="248"/>
                    </a:lnTo>
                    <a:lnTo>
                      <a:pt x="1276" y="248"/>
                    </a:lnTo>
                    <a:lnTo>
                      <a:pt x="1472" y="443"/>
                    </a:lnTo>
                    <a:close/>
                    <a:moveTo>
                      <a:pt x="1539" y="443"/>
                    </a:moveTo>
                    <a:lnTo>
                      <a:pt x="1579" y="443"/>
                    </a:lnTo>
                    <a:lnTo>
                      <a:pt x="1383" y="248"/>
                    </a:lnTo>
                    <a:lnTo>
                      <a:pt x="1343" y="248"/>
                    </a:lnTo>
                    <a:lnTo>
                      <a:pt x="1539" y="443"/>
                    </a:lnTo>
                    <a:close/>
                    <a:moveTo>
                      <a:pt x="1606" y="443"/>
                    </a:moveTo>
                    <a:lnTo>
                      <a:pt x="1646" y="443"/>
                    </a:lnTo>
                    <a:lnTo>
                      <a:pt x="1450" y="248"/>
                    </a:lnTo>
                    <a:lnTo>
                      <a:pt x="1411" y="248"/>
                    </a:lnTo>
                    <a:lnTo>
                      <a:pt x="1606" y="443"/>
                    </a:lnTo>
                    <a:close/>
                    <a:moveTo>
                      <a:pt x="1673" y="443"/>
                    </a:moveTo>
                    <a:lnTo>
                      <a:pt x="1713" y="443"/>
                    </a:lnTo>
                    <a:lnTo>
                      <a:pt x="1517" y="248"/>
                    </a:lnTo>
                    <a:lnTo>
                      <a:pt x="1478" y="248"/>
                    </a:lnTo>
                    <a:lnTo>
                      <a:pt x="1673" y="443"/>
                    </a:lnTo>
                    <a:close/>
                    <a:moveTo>
                      <a:pt x="1938" y="440"/>
                    </a:moveTo>
                    <a:lnTo>
                      <a:pt x="1957" y="420"/>
                    </a:lnTo>
                    <a:lnTo>
                      <a:pt x="1785" y="248"/>
                    </a:lnTo>
                    <a:lnTo>
                      <a:pt x="1746" y="248"/>
                    </a:lnTo>
                    <a:lnTo>
                      <a:pt x="1938" y="440"/>
                    </a:lnTo>
                    <a:close/>
                    <a:moveTo>
                      <a:pt x="1971" y="406"/>
                    </a:moveTo>
                    <a:lnTo>
                      <a:pt x="1991" y="386"/>
                    </a:lnTo>
                    <a:lnTo>
                      <a:pt x="1852" y="248"/>
                    </a:lnTo>
                    <a:lnTo>
                      <a:pt x="1813" y="248"/>
                    </a:lnTo>
                    <a:lnTo>
                      <a:pt x="1971" y="406"/>
                    </a:lnTo>
                    <a:close/>
                    <a:moveTo>
                      <a:pt x="2005" y="373"/>
                    </a:moveTo>
                    <a:lnTo>
                      <a:pt x="2024" y="353"/>
                    </a:lnTo>
                    <a:lnTo>
                      <a:pt x="1920" y="248"/>
                    </a:lnTo>
                    <a:lnTo>
                      <a:pt x="1880" y="248"/>
                    </a:lnTo>
                    <a:lnTo>
                      <a:pt x="2005" y="373"/>
                    </a:lnTo>
                    <a:close/>
                    <a:moveTo>
                      <a:pt x="2038" y="339"/>
                    </a:moveTo>
                    <a:lnTo>
                      <a:pt x="2058" y="319"/>
                    </a:lnTo>
                    <a:lnTo>
                      <a:pt x="1987" y="248"/>
                    </a:lnTo>
                    <a:lnTo>
                      <a:pt x="1947" y="248"/>
                    </a:lnTo>
                    <a:lnTo>
                      <a:pt x="2038" y="339"/>
                    </a:lnTo>
                    <a:close/>
                    <a:moveTo>
                      <a:pt x="2072" y="306"/>
                    </a:moveTo>
                    <a:lnTo>
                      <a:pt x="2092" y="286"/>
                    </a:lnTo>
                    <a:lnTo>
                      <a:pt x="2054" y="248"/>
                    </a:lnTo>
                    <a:lnTo>
                      <a:pt x="2014" y="248"/>
                    </a:lnTo>
                    <a:lnTo>
                      <a:pt x="2072" y="306"/>
                    </a:lnTo>
                    <a:close/>
                    <a:moveTo>
                      <a:pt x="2105" y="272"/>
                    </a:moveTo>
                    <a:lnTo>
                      <a:pt x="2129" y="248"/>
                    </a:lnTo>
                    <a:lnTo>
                      <a:pt x="2081" y="248"/>
                    </a:lnTo>
                    <a:lnTo>
                      <a:pt x="2105" y="272"/>
                    </a:lnTo>
                    <a:close/>
                    <a:moveTo>
                      <a:pt x="1904" y="106"/>
                    </a:moveTo>
                    <a:lnTo>
                      <a:pt x="1868" y="142"/>
                    </a:lnTo>
                    <a:lnTo>
                      <a:pt x="2137" y="142"/>
                    </a:lnTo>
                    <a:lnTo>
                      <a:pt x="2173" y="106"/>
                    </a:lnTo>
                    <a:lnTo>
                      <a:pt x="1904" y="106"/>
                    </a:lnTo>
                    <a:close/>
                    <a:moveTo>
                      <a:pt x="1827" y="146"/>
                    </a:moveTo>
                    <a:lnTo>
                      <a:pt x="1894" y="80"/>
                    </a:lnTo>
                    <a:lnTo>
                      <a:pt x="2236" y="80"/>
                    </a:lnTo>
                    <a:lnTo>
                      <a:pt x="2148" y="168"/>
                    </a:lnTo>
                    <a:lnTo>
                      <a:pt x="1805" y="168"/>
                    </a:lnTo>
                    <a:lnTo>
                      <a:pt x="1827" y="146"/>
                    </a:lnTo>
                    <a:close/>
                    <a:moveTo>
                      <a:pt x="862" y="676"/>
                    </a:moveTo>
                    <a:lnTo>
                      <a:pt x="1702" y="676"/>
                    </a:lnTo>
                    <a:lnTo>
                      <a:pt x="1791" y="586"/>
                    </a:lnTo>
                    <a:lnTo>
                      <a:pt x="951" y="586"/>
                    </a:lnTo>
                    <a:lnTo>
                      <a:pt x="862" y="676"/>
                    </a:lnTo>
                    <a:close/>
                    <a:moveTo>
                      <a:pt x="1854" y="560"/>
                    </a:moveTo>
                    <a:lnTo>
                      <a:pt x="1854" y="560"/>
                    </a:lnTo>
                    <a:lnTo>
                      <a:pt x="1712" y="702"/>
                    </a:lnTo>
                    <a:lnTo>
                      <a:pt x="799" y="702"/>
                    </a:lnTo>
                    <a:lnTo>
                      <a:pt x="73" y="702"/>
                    </a:lnTo>
                    <a:lnTo>
                      <a:pt x="95" y="679"/>
                    </a:lnTo>
                    <a:lnTo>
                      <a:pt x="774" y="0"/>
                    </a:lnTo>
                    <a:lnTo>
                      <a:pt x="1851" y="0"/>
                    </a:lnTo>
                    <a:lnTo>
                      <a:pt x="2414" y="0"/>
                    </a:lnTo>
                    <a:lnTo>
                      <a:pt x="2414" y="0"/>
                    </a:lnTo>
                    <a:lnTo>
                      <a:pt x="1854" y="560"/>
                    </a:lnTo>
                    <a:close/>
                    <a:moveTo>
                      <a:pt x="321" y="597"/>
                    </a:moveTo>
                    <a:lnTo>
                      <a:pt x="493" y="424"/>
                    </a:lnTo>
                    <a:lnTo>
                      <a:pt x="805" y="424"/>
                    </a:lnTo>
                    <a:lnTo>
                      <a:pt x="610" y="619"/>
                    </a:lnTo>
                    <a:lnTo>
                      <a:pt x="299" y="619"/>
                    </a:lnTo>
                    <a:lnTo>
                      <a:pt x="321" y="597"/>
                    </a:lnTo>
                    <a:close/>
                    <a:moveTo>
                      <a:pt x="2283" y="94"/>
                    </a:moveTo>
                    <a:lnTo>
                      <a:pt x="2351" y="26"/>
                    </a:lnTo>
                    <a:lnTo>
                      <a:pt x="1861" y="26"/>
                    </a:lnTo>
                    <a:lnTo>
                      <a:pt x="1666" y="222"/>
                    </a:lnTo>
                    <a:lnTo>
                      <a:pt x="2155" y="222"/>
                    </a:lnTo>
                    <a:lnTo>
                      <a:pt x="2283" y="94"/>
                    </a:lnTo>
                    <a:close/>
                    <a:moveTo>
                      <a:pt x="630" y="50"/>
                    </a:moveTo>
                    <a:lnTo>
                      <a:pt x="14" y="666"/>
                    </a:lnTo>
                    <a:lnTo>
                      <a:pt x="0" y="652"/>
                    </a:lnTo>
                    <a:lnTo>
                      <a:pt x="616" y="36"/>
                    </a:lnTo>
                    <a:lnTo>
                      <a:pt x="630" y="50"/>
                    </a:lnTo>
                    <a:close/>
                    <a:moveTo>
                      <a:pt x="1633" y="124"/>
                    </a:moveTo>
                    <a:cubicBezTo>
                      <a:pt x="1633" y="144"/>
                      <a:pt x="1618" y="162"/>
                      <a:pt x="1594" y="174"/>
                    </a:cubicBezTo>
                    <a:cubicBezTo>
                      <a:pt x="1573" y="184"/>
                      <a:pt x="1543" y="191"/>
                      <a:pt x="1511" y="191"/>
                    </a:cubicBezTo>
                    <a:cubicBezTo>
                      <a:pt x="1479" y="191"/>
                      <a:pt x="1450" y="184"/>
                      <a:pt x="1429" y="174"/>
                    </a:cubicBezTo>
                    <a:cubicBezTo>
                      <a:pt x="1404" y="162"/>
                      <a:pt x="1390" y="144"/>
                      <a:pt x="1390" y="124"/>
                    </a:cubicBezTo>
                    <a:cubicBezTo>
                      <a:pt x="1390" y="104"/>
                      <a:pt x="1404" y="87"/>
                      <a:pt x="1429" y="75"/>
                    </a:cubicBezTo>
                    <a:cubicBezTo>
                      <a:pt x="1450" y="64"/>
                      <a:pt x="1479" y="57"/>
                      <a:pt x="1511" y="57"/>
                    </a:cubicBezTo>
                    <a:cubicBezTo>
                      <a:pt x="1543" y="57"/>
                      <a:pt x="1573" y="64"/>
                      <a:pt x="1594" y="75"/>
                    </a:cubicBezTo>
                    <a:cubicBezTo>
                      <a:pt x="1618" y="87"/>
                      <a:pt x="1633" y="104"/>
                      <a:pt x="1633" y="124"/>
                    </a:cubicBezTo>
                    <a:close/>
                    <a:moveTo>
                      <a:pt x="1583" y="151"/>
                    </a:moveTo>
                    <a:cubicBezTo>
                      <a:pt x="1598" y="143"/>
                      <a:pt x="1607" y="134"/>
                      <a:pt x="1607" y="124"/>
                    </a:cubicBezTo>
                    <a:cubicBezTo>
                      <a:pt x="1607" y="115"/>
                      <a:pt x="1598" y="105"/>
                      <a:pt x="1583" y="98"/>
                    </a:cubicBezTo>
                    <a:cubicBezTo>
                      <a:pt x="1565" y="89"/>
                      <a:pt x="1539" y="83"/>
                      <a:pt x="1511" y="83"/>
                    </a:cubicBezTo>
                    <a:cubicBezTo>
                      <a:pt x="1483" y="83"/>
                      <a:pt x="1458" y="89"/>
                      <a:pt x="1440" y="98"/>
                    </a:cubicBezTo>
                    <a:cubicBezTo>
                      <a:pt x="1425" y="105"/>
                      <a:pt x="1415" y="115"/>
                      <a:pt x="1415" y="124"/>
                    </a:cubicBezTo>
                    <a:cubicBezTo>
                      <a:pt x="1415" y="134"/>
                      <a:pt x="1425" y="143"/>
                      <a:pt x="1440" y="151"/>
                    </a:cubicBezTo>
                    <a:cubicBezTo>
                      <a:pt x="1458" y="159"/>
                      <a:pt x="1483" y="165"/>
                      <a:pt x="1511" y="165"/>
                    </a:cubicBezTo>
                    <a:cubicBezTo>
                      <a:pt x="1539" y="165"/>
                      <a:pt x="1565" y="159"/>
                      <a:pt x="1583" y="151"/>
                    </a:cubicBezTo>
                    <a:close/>
                    <a:moveTo>
                      <a:pt x="1327" y="124"/>
                    </a:moveTo>
                    <a:cubicBezTo>
                      <a:pt x="1327" y="144"/>
                      <a:pt x="1312" y="162"/>
                      <a:pt x="1287" y="174"/>
                    </a:cubicBezTo>
                    <a:cubicBezTo>
                      <a:pt x="1266" y="184"/>
                      <a:pt x="1237" y="191"/>
                      <a:pt x="1205" y="191"/>
                    </a:cubicBezTo>
                    <a:cubicBezTo>
                      <a:pt x="1173" y="191"/>
                      <a:pt x="1143" y="184"/>
                      <a:pt x="1122" y="174"/>
                    </a:cubicBezTo>
                    <a:cubicBezTo>
                      <a:pt x="1098" y="162"/>
                      <a:pt x="1083" y="144"/>
                      <a:pt x="1083" y="124"/>
                    </a:cubicBezTo>
                    <a:cubicBezTo>
                      <a:pt x="1083" y="104"/>
                      <a:pt x="1098" y="87"/>
                      <a:pt x="1122" y="75"/>
                    </a:cubicBezTo>
                    <a:cubicBezTo>
                      <a:pt x="1143" y="64"/>
                      <a:pt x="1173" y="57"/>
                      <a:pt x="1205" y="57"/>
                    </a:cubicBezTo>
                    <a:cubicBezTo>
                      <a:pt x="1237" y="57"/>
                      <a:pt x="1266" y="64"/>
                      <a:pt x="1287" y="75"/>
                    </a:cubicBezTo>
                    <a:cubicBezTo>
                      <a:pt x="1312" y="87"/>
                      <a:pt x="1327" y="104"/>
                      <a:pt x="1327" y="124"/>
                    </a:cubicBezTo>
                    <a:close/>
                    <a:moveTo>
                      <a:pt x="1276" y="151"/>
                    </a:moveTo>
                    <a:cubicBezTo>
                      <a:pt x="1291" y="143"/>
                      <a:pt x="1301" y="134"/>
                      <a:pt x="1301" y="124"/>
                    </a:cubicBezTo>
                    <a:cubicBezTo>
                      <a:pt x="1301" y="115"/>
                      <a:pt x="1291" y="105"/>
                      <a:pt x="1276" y="98"/>
                    </a:cubicBezTo>
                    <a:cubicBezTo>
                      <a:pt x="1258" y="89"/>
                      <a:pt x="1233" y="83"/>
                      <a:pt x="1205" y="83"/>
                    </a:cubicBezTo>
                    <a:cubicBezTo>
                      <a:pt x="1177" y="83"/>
                      <a:pt x="1151" y="89"/>
                      <a:pt x="1133" y="98"/>
                    </a:cubicBezTo>
                    <a:cubicBezTo>
                      <a:pt x="1118" y="105"/>
                      <a:pt x="1109" y="115"/>
                      <a:pt x="1109" y="124"/>
                    </a:cubicBezTo>
                    <a:cubicBezTo>
                      <a:pt x="1109" y="134"/>
                      <a:pt x="1118" y="143"/>
                      <a:pt x="1133" y="151"/>
                    </a:cubicBezTo>
                    <a:cubicBezTo>
                      <a:pt x="1151" y="159"/>
                      <a:pt x="1177" y="165"/>
                      <a:pt x="1205" y="165"/>
                    </a:cubicBezTo>
                    <a:cubicBezTo>
                      <a:pt x="1233" y="165"/>
                      <a:pt x="1258" y="159"/>
                      <a:pt x="1276" y="151"/>
                    </a:cubicBezTo>
                    <a:close/>
                    <a:moveTo>
                      <a:pt x="1020" y="124"/>
                    </a:moveTo>
                    <a:cubicBezTo>
                      <a:pt x="1020" y="144"/>
                      <a:pt x="1005" y="162"/>
                      <a:pt x="981" y="174"/>
                    </a:cubicBezTo>
                    <a:cubicBezTo>
                      <a:pt x="959" y="184"/>
                      <a:pt x="930" y="191"/>
                      <a:pt x="898" y="191"/>
                    </a:cubicBezTo>
                    <a:cubicBezTo>
                      <a:pt x="866" y="191"/>
                      <a:pt x="837" y="184"/>
                      <a:pt x="815" y="174"/>
                    </a:cubicBezTo>
                    <a:cubicBezTo>
                      <a:pt x="791" y="162"/>
                      <a:pt x="776" y="144"/>
                      <a:pt x="776" y="124"/>
                    </a:cubicBezTo>
                    <a:cubicBezTo>
                      <a:pt x="776" y="104"/>
                      <a:pt x="791" y="87"/>
                      <a:pt x="815" y="75"/>
                    </a:cubicBezTo>
                    <a:cubicBezTo>
                      <a:pt x="837" y="64"/>
                      <a:pt x="866" y="57"/>
                      <a:pt x="898" y="57"/>
                    </a:cubicBezTo>
                    <a:cubicBezTo>
                      <a:pt x="930" y="57"/>
                      <a:pt x="959" y="64"/>
                      <a:pt x="981" y="75"/>
                    </a:cubicBezTo>
                    <a:cubicBezTo>
                      <a:pt x="1005" y="87"/>
                      <a:pt x="1020" y="104"/>
                      <a:pt x="1020" y="124"/>
                    </a:cubicBezTo>
                    <a:close/>
                    <a:moveTo>
                      <a:pt x="969" y="151"/>
                    </a:moveTo>
                    <a:cubicBezTo>
                      <a:pt x="985" y="143"/>
                      <a:pt x="994" y="134"/>
                      <a:pt x="994" y="124"/>
                    </a:cubicBezTo>
                    <a:cubicBezTo>
                      <a:pt x="994" y="115"/>
                      <a:pt x="985" y="105"/>
                      <a:pt x="969" y="98"/>
                    </a:cubicBezTo>
                    <a:cubicBezTo>
                      <a:pt x="951" y="89"/>
                      <a:pt x="926" y="83"/>
                      <a:pt x="898" y="83"/>
                    </a:cubicBezTo>
                    <a:cubicBezTo>
                      <a:pt x="870" y="83"/>
                      <a:pt x="845" y="89"/>
                      <a:pt x="827" y="98"/>
                    </a:cubicBezTo>
                    <a:cubicBezTo>
                      <a:pt x="812" y="105"/>
                      <a:pt x="802" y="115"/>
                      <a:pt x="802" y="124"/>
                    </a:cubicBezTo>
                    <a:cubicBezTo>
                      <a:pt x="802" y="134"/>
                      <a:pt x="812" y="143"/>
                      <a:pt x="827" y="151"/>
                    </a:cubicBezTo>
                    <a:cubicBezTo>
                      <a:pt x="845" y="159"/>
                      <a:pt x="870" y="165"/>
                      <a:pt x="898" y="165"/>
                    </a:cubicBezTo>
                    <a:cubicBezTo>
                      <a:pt x="926" y="165"/>
                      <a:pt x="951" y="159"/>
                      <a:pt x="969" y="151"/>
                    </a:cubicBezTo>
                    <a:close/>
                  </a:path>
                </a:pathLst>
              </a:custGeom>
              <a:solidFill>
                <a:srgbClr val="008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2011">
                <a:extLst>
                  <a:ext uri="{FF2B5EF4-FFF2-40B4-BE49-F238E27FC236}">
                    <a16:creationId xmlns:a16="http://schemas.microsoft.com/office/drawing/2014/main" id="{82474396-380C-A5C5-EF6F-BC41095632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46450" y="5491164"/>
                <a:ext cx="77787" cy="41275"/>
              </a:xfrm>
              <a:custGeom>
                <a:avLst/>
                <a:gdLst>
                  <a:gd name="T0" fmla="*/ 136 w 233"/>
                  <a:gd name="T1" fmla="*/ 1 h 124"/>
                  <a:gd name="T2" fmla="*/ 114 w 233"/>
                  <a:gd name="T3" fmla="*/ 0 h 124"/>
                  <a:gd name="T4" fmla="*/ 50 w 233"/>
                  <a:gd name="T5" fmla="*/ 10 h 124"/>
                  <a:gd name="T6" fmla="*/ 56 w 233"/>
                  <a:gd name="T7" fmla="*/ 28 h 124"/>
                  <a:gd name="T8" fmla="*/ 114 w 233"/>
                  <a:gd name="T9" fmla="*/ 19 h 124"/>
                  <a:gd name="T10" fmla="*/ 134 w 233"/>
                  <a:gd name="T11" fmla="*/ 20 h 124"/>
                  <a:gd name="T12" fmla="*/ 136 w 233"/>
                  <a:gd name="T13" fmla="*/ 1 h 124"/>
                  <a:gd name="T14" fmla="*/ 233 w 233"/>
                  <a:gd name="T15" fmla="*/ 64 h 124"/>
                  <a:gd name="T16" fmla="*/ 218 w 233"/>
                  <a:gd name="T17" fmla="*/ 33 h 124"/>
                  <a:gd name="T18" fmla="*/ 205 w 233"/>
                  <a:gd name="T19" fmla="*/ 47 h 124"/>
                  <a:gd name="T20" fmla="*/ 213 w 233"/>
                  <a:gd name="T21" fmla="*/ 64 h 124"/>
                  <a:gd name="T22" fmla="*/ 160 w 233"/>
                  <a:gd name="T23" fmla="*/ 102 h 124"/>
                  <a:gd name="T24" fmla="*/ 164 w 233"/>
                  <a:gd name="T25" fmla="*/ 121 h 124"/>
                  <a:gd name="T26" fmla="*/ 233 w 233"/>
                  <a:gd name="T27" fmla="*/ 64 h 124"/>
                  <a:gd name="T28" fmla="*/ 0 w 233"/>
                  <a:gd name="T29" fmla="*/ 81 h 124"/>
                  <a:gd name="T30" fmla="*/ 78 w 233"/>
                  <a:gd name="T31" fmla="*/ 124 h 124"/>
                  <a:gd name="T32" fmla="*/ 81 w 233"/>
                  <a:gd name="T33" fmla="*/ 105 h 124"/>
                  <a:gd name="T34" fmla="*/ 17 w 233"/>
                  <a:gd name="T35" fmla="*/ 72 h 124"/>
                  <a:gd name="T36" fmla="*/ 0 w 233"/>
                  <a:gd name="T37" fmla="*/ 81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3" h="124">
                    <a:moveTo>
                      <a:pt x="136" y="1"/>
                    </a:moveTo>
                    <a:cubicBezTo>
                      <a:pt x="129" y="0"/>
                      <a:pt x="121" y="0"/>
                      <a:pt x="114" y="0"/>
                    </a:cubicBezTo>
                    <a:cubicBezTo>
                      <a:pt x="93" y="0"/>
                      <a:pt x="70" y="3"/>
                      <a:pt x="50" y="10"/>
                    </a:cubicBezTo>
                    <a:lnTo>
                      <a:pt x="56" y="28"/>
                    </a:lnTo>
                    <a:cubicBezTo>
                      <a:pt x="73" y="22"/>
                      <a:pt x="96" y="19"/>
                      <a:pt x="114" y="19"/>
                    </a:cubicBezTo>
                    <a:cubicBezTo>
                      <a:pt x="121" y="19"/>
                      <a:pt x="128" y="20"/>
                      <a:pt x="134" y="20"/>
                    </a:cubicBezTo>
                    <a:lnTo>
                      <a:pt x="136" y="1"/>
                    </a:lnTo>
                    <a:close/>
                    <a:moveTo>
                      <a:pt x="233" y="64"/>
                    </a:moveTo>
                    <a:cubicBezTo>
                      <a:pt x="232" y="50"/>
                      <a:pt x="227" y="42"/>
                      <a:pt x="218" y="33"/>
                    </a:cubicBezTo>
                    <a:lnTo>
                      <a:pt x="205" y="47"/>
                    </a:lnTo>
                    <a:cubicBezTo>
                      <a:pt x="209" y="51"/>
                      <a:pt x="214" y="57"/>
                      <a:pt x="213" y="64"/>
                    </a:cubicBezTo>
                    <a:cubicBezTo>
                      <a:pt x="214" y="84"/>
                      <a:pt x="175" y="98"/>
                      <a:pt x="160" y="102"/>
                    </a:cubicBezTo>
                    <a:lnTo>
                      <a:pt x="164" y="121"/>
                    </a:lnTo>
                    <a:cubicBezTo>
                      <a:pt x="192" y="115"/>
                      <a:pt x="232" y="97"/>
                      <a:pt x="233" y="64"/>
                    </a:cubicBezTo>
                    <a:close/>
                    <a:moveTo>
                      <a:pt x="0" y="81"/>
                    </a:moveTo>
                    <a:cubicBezTo>
                      <a:pt x="15" y="109"/>
                      <a:pt x="49" y="119"/>
                      <a:pt x="78" y="124"/>
                    </a:cubicBezTo>
                    <a:lnTo>
                      <a:pt x="81" y="105"/>
                    </a:lnTo>
                    <a:cubicBezTo>
                      <a:pt x="60" y="101"/>
                      <a:pt x="28" y="92"/>
                      <a:pt x="17" y="72"/>
                    </a:cubicBez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2012">
                <a:extLst>
                  <a:ext uri="{FF2B5EF4-FFF2-40B4-BE49-F238E27FC236}">
                    <a16:creationId xmlns:a16="http://schemas.microsoft.com/office/drawing/2014/main" id="{4459128A-0DEA-BC2E-F540-C337124E54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44863" y="5513389"/>
                <a:ext cx="6350" cy="452438"/>
              </a:xfrm>
              <a:custGeom>
                <a:avLst/>
                <a:gdLst>
                  <a:gd name="T0" fmla="*/ 20 w 20"/>
                  <a:gd name="T1" fmla="*/ 1348 h 1348"/>
                  <a:gd name="T2" fmla="*/ 20 w 20"/>
                  <a:gd name="T3" fmla="*/ 1329 h 1348"/>
                  <a:gd name="T4" fmla="*/ 0 w 20"/>
                  <a:gd name="T5" fmla="*/ 1329 h 1348"/>
                  <a:gd name="T6" fmla="*/ 0 w 20"/>
                  <a:gd name="T7" fmla="*/ 1348 h 1348"/>
                  <a:gd name="T8" fmla="*/ 20 w 20"/>
                  <a:gd name="T9" fmla="*/ 1348 h 1348"/>
                  <a:gd name="T10" fmla="*/ 20 w 20"/>
                  <a:gd name="T11" fmla="*/ 1246 h 1348"/>
                  <a:gd name="T12" fmla="*/ 0 w 20"/>
                  <a:gd name="T13" fmla="*/ 1246 h 1348"/>
                  <a:gd name="T14" fmla="*/ 0 w 20"/>
                  <a:gd name="T15" fmla="*/ 1163 h 1348"/>
                  <a:gd name="T16" fmla="*/ 20 w 20"/>
                  <a:gd name="T17" fmla="*/ 1163 h 1348"/>
                  <a:gd name="T18" fmla="*/ 20 w 20"/>
                  <a:gd name="T19" fmla="*/ 1246 h 1348"/>
                  <a:gd name="T20" fmla="*/ 20 w 20"/>
                  <a:gd name="T21" fmla="*/ 1080 h 1348"/>
                  <a:gd name="T22" fmla="*/ 0 w 20"/>
                  <a:gd name="T23" fmla="*/ 1080 h 1348"/>
                  <a:gd name="T24" fmla="*/ 0 w 20"/>
                  <a:gd name="T25" fmla="*/ 997 h 1348"/>
                  <a:gd name="T26" fmla="*/ 20 w 20"/>
                  <a:gd name="T27" fmla="*/ 997 h 1348"/>
                  <a:gd name="T28" fmla="*/ 20 w 20"/>
                  <a:gd name="T29" fmla="*/ 1080 h 1348"/>
                  <a:gd name="T30" fmla="*/ 20 w 20"/>
                  <a:gd name="T31" fmla="*/ 914 h 1348"/>
                  <a:gd name="T32" fmla="*/ 0 w 20"/>
                  <a:gd name="T33" fmla="*/ 914 h 1348"/>
                  <a:gd name="T34" fmla="*/ 0 w 20"/>
                  <a:gd name="T35" fmla="*/ 831 h 1348"/>
                  <a:gd name="T36" fmla="*/ 20 w 20"/>
                  <a:gd name="T37" fmla="*/ 831 h 1348"/>
                  <a:gd name="T38" fmla="*/ 20 w 20"/>
                  <a:gd name="T39" fmla="*/ 914 h 1348"/>
                  <a:gd name="T40" fmla="*/ 20 w 20"/>
                  <a:gd name="T41" fmla="*/ 747 h 1348"/>
                  <a:gd name="T42" fmla="*/ 0 w 20"/>
                  <a:gd name="T43" fmla="*/ 747 h 1348"/>
                  <a:gd name="T44" fmla="*/ 0 w 20"/>
                  <a:gd name="T45" fmla="*/ 664 h 1348"/>
                  <a:gd name="T46" fmla="*/ 20 w 20"/>
                  <a:gd name="T47" fmla="*/ 664 h 1348"/>
                  <a:gd name="T48" fmla="*/ 20 w 20"/>
                  <a:gd name="T49" fmla="*/ 747 h 1348"/>
                  <a:gd name="T50" fmla="*/ 20 w 20"/>
                  <a:gd name="T51" fmla="*/ 581 h 1348"/>
                  <a:gd name="T52" fmla="*/ 0 w 20"/>
                  <a:gd name="T53" fmla="*/ 581 h 1348"/>
                  <a:gd name="T54" fmla="*/ 0 w 20"/>
                  <a:gd name="T55" fmla="*/ 498 h 1348"/>
                  <a:gd name="T56" fmla="*/ 20 w 20"/>
                  <a:gd name="T57" fmla="*/ 498 h 1348"/>
                  <a:gd name="T58" fmla="*/ 20 w 20"/>
                  <a:gd name="T59" fmla="*/ 581 h 1348"/>
                  <a:gd name="T60" fmla="*/ 20 w 20"/>
                  <a:gd name="T61" fmla="*/ 415 h 1348"/>
                  <a:gd name="T62" fmla="*/ 0 w 20"/>
                  <a:gd name="T63" fmla="*/ 415 h 1348"/>
                  <a:gd name="T64" fmla="*/ 0 w 20"/>
                  <a:gd name="T65" fmla="*/ 332 h 1348"/>
                  <a:gd name="T66" fmla="*/ 20 w 20"/>
                  <a:gd name="T67" fmla="*/ 332 h 1348"/>
                  <a:gd name="T68" fmla="*/ 20 w 20"/>
                  <a:gd name="T69" fmla="*/ 415 h 1348"/>
                  <a:gd name="T70" fmla="*/ 20 w 20"/>
                  <a:gd name="T71" fmla="*/ 249 h 1348"/>
                  <a:gd name="T72" fmla="*/ 0 w 20"/>
                  <a:gd name="T73" fmla="*/ 249 h 1348"/>
                  <a:gd name="T74" fmla="*/ 0 w 20"/>
                  <a:gd name="T75" fmla="*/ 166 h 1348"/>
                  <a:gd name="T76" fmla="*/ 20 w 20"/>
                  <a:gd name="T77" fmla="*/ 166 h 1348"/>
                  <a:gd name="T78" fmla="*/ 20 w 20"/>
                  <a:gd name="T79" fmla="*/ 249 h 1348"/>
                  <a:gd name="T80" fmla="*/ 20 w 20"/>
                  <a:gd name="T81" fmla="*/ 83 h 1348"/>
                  <a:gd name="T82" fmla="*/ 0 w 20"/>
                  <a:gd name="T83" fmla="*/ 83 h 1348"/>
                  <a:gd name="T84" fmla="*/ 0 w 20"/>
                  <a:gd name="T85" fmla="*/ 0 h 1348"/>
                  <a:gd name="T86" fmla="*/ 20 w 20"/>
                  <a:gd name="T87" fmla="*/ 0 h 1348"/>
                  <a:gd name="T88" fmla="*/ 20 w 20"/>
                  <a:gd name="T89" fmla="*/ 83 h 1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" h="1348">
                    <a:moveTo>
                      <a:pt x="20" y="1348"/>
                    </a:moveTo>
                    <a:lnTo>
                      <a:pt x="20" y="1329"/>
                    </a:lnTo>
                    <a:lnTo>
                      <a:pt x="0" y="1329"/>
                    </a:lnTo>
                    <a:lnTo>
                      <a:pt x="0" y="1348"/>
                    </a:lnTo>
                    <a:lnTo>
                      <a:pt x="20" y="1348"/>
                    </a:lnTo>
                    <a:close/>
                    <a:moveTo>
                      <a:pt x="20" y="1246"/>
                    </a:moveTo>
                    <a:lnTo>
                      <a:pt x="0" y="1246"/>
                    </a:lnTo>
                    <a:lnTo>
                      <a:pt x="0" y="1163"/>
                    </a:lnTo>
                    <a:lnTo>
                      <a:pt x="20" y="1163"/>
                    </a:lnTo>
                    <a:lnTo>
                      <a:pt x="20" y="1246"/>
                    </a:lnTo>
                    <a:close/>
                    <a:moveTo>
                      <a:pt x="20" y="1080"/>
                    </a:moveTo>
                    <a:lnTo>
                      <a:pt x="0" y="1080"/>
                    </a:lnTo>
                    <a:lnTo>
                      <a:pt x="0" y="997"/>
                    </a:lnTo>
                    <a:lnTo>
                      <a:pt x="20" y="997"/>
                    </a:lnTo>
                    <a:lnTo>
                      <a:pt x="20" y="1080"/>
                    </a:lnTo>
                    <a:close/>
                    <a:moveTo>
                      <a:pt x="20" y="914"/>
                    </a:moveTo>
                    <a:lnTo>
                      <a:pt x="0" y="914"/>
                    </a:lnTo>
                    <a:lnTo>
                      <a:pt x="0" y="831"/>
                    </a:lnTo>
                    <a:lnTo>
                      <a:pt x="20" y="831"/>
                    </a:lnTo>
                    <a:lnTo>
                      <a:pt x="20" y="914"/>
                    </a:lnTo>
                    <a:close/>
                    <a:moveTo>
                      <a:pt x="20" y="747"/>
                    </a:moveTo>
                    <a:lnTo>
                      <a:pt x="0" y="747"/>
                    </a:lnTo>
                    <a:lnTo>
                      <a:pt x="0" y="664"/>
                    </a:lnTo>
                    <a:lnTo>
                      <a:pt x="20" y="664"/>
                    </a:lnTo>
                    <a:lnTo>
                      <a:pt x="20" y="747"/>
                    </a:lnTo>
                    <a:close/>
                    <a:moveTo>
                      <a:pt x="20" y="581"/>
                    </a:moveTo>
                    <a:lnTo>
                      <a:pt x="0" y="581"/>
                    </a:lnTo>
                    <a:lnTo>
                      <a:pt x="0" y="498"/>
                    </a:lnTo>
                    <a:lnTo>
                      <a:pt x="20" y="498"/>
                    </a:lnTo>
                    <a:lnTo>
                      <a:pt x="20" y="581"/>
                    </a:lnTo>
                    <a:close/>
                    <a:moveTo>
                      <a:pt x="20" y="415"/>
                    </a:moveTo>
                    <a:lnTo>
                      <a:pt x="0" y="415"/>
                    </a:lnTo>
                    <a:lnTo>
                      <a:pt x="0" y="332"/>
                    </a:lnTo>
                    <a:lnTo>
                      <a:pt x="20" y="332"/>
                    </a:lnTo>
                    <a:lnTo>
                      <a:pt x="20" y="415"/>
                    </a:lnTo>
                    <a:close/>
                    <a:moveTo>
                      <a:pt x="20" y="249"/>
                    </a:moveTo>
                    <a:lnTo>
                      <a:pt x="0" y="249"/>
                    </a:lnTo>
                    <a:lnTo>
                      <a:pt x="0" y="166"/>
                    </a:lnTo>
                    <a:lnTo>
                      <a:pt x="20" y="166"/>
                    </a:lnTo>
                    <a:lnTo>
                      <a:pt x="20" y="249"/>
                    </a:lnTo>
                    <a:close/>
                    <a:moveTo>
                      <a:pt x="20" y="83"/>
                    </a:moveTo>
                    <a:lnTo>
                      <a:pt x="0" y="83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2013">
                <a:extLst>
                  <a:ext uri="{FF2B5EF4-FFF2-40B4-BE49-F238E27FC236}">
                    <a16:creationId xmlns:a16="http://schemas.microsoft.com/office/drawing/2014/main" id="{85C08185-7697-D13E-DC63-69C2F57277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7888" y="5513389"/>
                <a:ext cx="6350" cy="452438"/>
              </a:xfrm>
              <a:custGeom>
                <a:avLst/>
                <a:gdLst>
                  <a:gd name="T0" fmla="*/ 0 w 20"/>
                  <a:gd name="T1" fmla="*/ 0 h 1348"/>
                  <a:gd name="T2" fmla="*/ 0 w 20"/>
                  <a:gd name="T3" fmla="*/ 19 h 1348"/>
                  <a:gd name="T4" fmla="*/ 20 w 20"/>
                  <a:gd name="T5" fmla="*/ 19 h 1348"/>
                  <a:gd name="T6" fmla="*/ 20 w 20"/>
                  <a:gd name="T7" fmla="*/ 0 h 1348"/>
                  <a:gd name="T8" fmla="*/ 0 w 20"/>
                  <a:gd name="T9" fmla="*/ 0 h 1348"/>
                  <a:gd name="T10" fmla="*/ 0 w 20"/>
                  <a:gd name="T11" fmla="*/ 102 h 1348"/>
                  <a:gd name="T12" fmla="*/ 20 w 20"/>
                  <a:gd name="T13" fmla="*/ 102 h 1348"/>
                  <a:gd name="T14" fmla="*/ 20 w 20"/>
                  <a:gd name="T15" fmla="*/ 185 h 1348"/>
                  <a:gd name="T16" fmla="*/ 0 w 20"/>
                  <a:gd name="T17" fmla="*/ 185 h 1348"/>
                  <a:gd name="T18" fmla="*/ 0 w 20"/>
                  <a:gd name="T19" fmla="*/ 102 h 1348"/>
                  <a:gd name="T20" fmla="*/ 0 w 20"/>
                  <a:gd name="T21" fmla="*/ 268 h 1348"/>
                  <a:gd name="T22" fmla="*/ 20 w 20"/>
                  <a:gd name="T23" fmla="*/ 268 h 1348"/>
                  <a:gd name="T24" fmla="*/ 20 w 20"/>
                  <a:gd name="T25" fmla="*/ 351 h 1348"/>
                  <a:gd name="T26" fmla="*/ 0 w 20"/>
                  <a:gd name="T27" fmla="*/ 351 h 1348"/>
                  <a:gd name="T28" fmla="*/ 0 w 20"/>
                  <a:gd name="T29" fmla="*/ 268 h 1348"/>
                  <a:gd name="T30" fmla="*/ 0 w 20"/>
                  <a:gd name="T31" fmla="*/ 434 h 1348"/>
                  <a:gd name="T32" fmla="*/ 20 w 20"/>
                  <a:gd name="T33" fmla="*/ 434 h 1348"/>
                  <a:gd name="T34" fmla="*/ 20 w 20"/>
                  <a:gd name="T35" fmla="*/ 517 h 1348"/>
                  <a:gd name="T36" fmla="*/ 0 w 20"/>
                  <a:gd name="T37" fmla="*/ 517 h 1348"/>
                  <a:gd name="T38" fmla="*/ 0 w 20"/>
                  <a:gd name="T39" fmla="*/ 434 h 1348"/>
                  <a:gd name="T40" fmla="*/ 0 w 20"/>
                  <a:gd name="T41" fmla="*/ 600 h 1348"/>
                  <a:gd name="T42" fmla="*/ 20 w 20"/>
                  <a:gd name="T43" fmla="*/ 600 h 1348"/>
                  <a:gd name="T44" fmla="*/ 20 w 20"/>
                  <a:gd name="T45" fmla="*/ 683 h 1348"/>
                  <a:gd name="T46" fmla="*/ 0 w 20"/>
                  <a:gd name="T47" fmla="*/ 683 h 1348"/>
                  <a:gd name="T48" fmla="*/ 0 w 20"/>
                  <a:gd name="T49" fmla="*/ 600 h 1348"/>
                  <a:gd name="T50" fmla="*/ 0 w 20"/>
                  <a:gd name="T51" fmla="*/ 767 h 1348"/>
                  <a:gd name="T52" fmla="*/ 20 w 20"/>
                  <a:gd name="T53" fmla="*/ 767 h 1348"/>
                  <a:gd name="T54" fmla="*/ 20 w 20"/>
                  <a:gd name="T55" fmla="*/ 850 h 1348"/>
                  <a:gd name="T56" fmla="*/ 0 w 20"/>
                  <a:gd name="T57" fmla="*/ 850 h 1348"/>
                  <a:gd name="T58" fmla="*/ 0 w 20"/>
                  <a:gd name="T59" fmla="*/ 767 h 1348"/>
                  <a:gd name="T60" fmla="*/ 0 w 20"/>
                  <a:gd name="T61" fmla="*/ 933 h 1348"/>
                  <a:gd name="T62" fmla="*/ 20 w 20"/>
                  <a:gd name="T63" fmla="*/ 933 h 1348"/>
                  <a:gd name="T64" fmla="*/ 20 w 20"/>
                  <a:gd name="T65" fmla="*/ 1016 h 1348"/>
                  <a:gd name="T66" fmla="*/ 0 w 20"/>
                  <a:gd name="T67" fmla="*/ 1016 h 1348"/>
                  <a:gd name="T68" fmla="*/ 0 w 20"/>
                  <a:gd name="T69" fmla="*/ 933 h 1348"/>
                  <a:gd name="T70" fmla="*/ 0 w 20"/>
                  <a:gd name="T71" fmla="*/ 1099 h 1348"/>
                  <a:gd name="T72" fmla="*/ 20 w 20"/>
                  <a:gd name="T73" fmla="*/ 1099 h 1348"/>
                  <a:gd name="T74" fmla="*/ 20 w 20"/>
                  <a:gd name="T75" fmla="*/ 1182 h 1348"/>
                  <a:gd name="T76" fmla="*/ 0 w 20"/>
                  <a:gd name="T77" fmla="*/ 1182 h 1348"/>
                  <a:gd name="T78" fmla="*/ 0 w 20"/>
                  <a:gd name="T79" fmla="*/ 1099 h 1348"/>
                  <a:gd name="T80" fmla="*/ 0 w 20"/>
                  <a:gd name="T81" fmla="*/ 1265 h 1348"/>
                  <a:gd name="T82" fmla="*/ 20 w 20"/>
                  <a:gd name="T83" fmla="*/ 1265 h 1348"/>
                  <a:gd name="T84" fmla="*/ 20 w 20"/>
                  <a:gd name="T85" fmla="*/ 1348 h 1348"/>
                  <a:gd name="T86" fmla="*/ 0 w 20"/>
                  <a:gd name="T87" fmla="*/ 1348 h 1348"/>
                  <a:gd name="T88" fmla="*/ 0 w 20"/>
                  <a:gd name="T89" fmla="*/ 1265 h 1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" h="1348">
                    <a:moveTo>
                      <a:pt x="0" y="0"/>
                    </a:moveTo>
                    <a:lnTo>
                      <a:pt x="0" y="19"/>
                    </a:lnTo>
                    <a:lnTo>
                      <a:pt x="20" y="19"/>
                    </a:lnTo>
                    <a:lnTo>
                      <a:pt x="20" y="0"/>
                    </a:lnTo>
                    <a:lnTo>
                      <a:pt x="0" y="0"/>
                    </a:lnTo>
                    <a:close/>
                    <a:moveTo>
                      <a:pt x="0" y="102"/>
                    </a:moveTo>
                    <a:lnTo>
                      <a:pt x="20" y="102"/>
                    </a:lnTo>
                    <a:lnTo>
                      <a:pt x="20" y="185"/>
                    </a:lnTo>
                    <a:lnTo>
                      <a:pt x="0" y="185"/>
                    </a:lnTo>
                    <a:lnTo>
                      <a:pt x="0" y="102"/>
                    </a:lnTo>
                    <a:close/>
                    <a:moveTo>
                      <a:pt x="0" y="268"/>
                    </a:moveTo>
                    <a:lnTo>
                      <a:pt x="20" y="268"/>
                    </a:lnTo>
                    <a:lnTo>
                      <a:pt x="20" y="351"/>
                    </a:lnTo>
                    <a:lnTo>
                      <a:pt x="0" y="351"/>
                    </a:lnTo>
                    <a:lnTo>
                      <a:pt x="0" y="268"/>
                    </a:lnTo>
                    <a:close/>
                    <a:moveTo>
                      <a:pt x="0" y="434"/>
                    </a:moveTo>
                    <a:lnTo>
                      <a:pt x="20" y="434"/>
                    </a:lnTo>
                    <a:lnTo>
                      <a:pt x="20" y="517"/>
                    </a:lnTo>
                    <a:lnTo>
                      <a:pt x="0" y="517"/>
                    </a:lnTo>
                    <a:lnTo>
                      <a:pt x="0" y="434"/>
                    </a:lnTo>
                    <a:close/>
                    <a:moveTo>
                      <a:pt x="0" y="600"/>
                    </a:moveTo>
                    <a:lnTo>
                      <a:pt x="20" y="600"/>
                    </a:lnTo>
                    <a:lnTo>
                      <a:pt x="20" y="683"/>
                    </a:lnTo>
                    <a:lnTo>
                      <a:pt x="0" y="683"/>
                    </a:lnTo>
                    <a:lnTo>
                      <a:pt x="0" y="600"/>
                    </a:lnTo>
                    <a:close/>
                    <a:moveTo>
                      <a:pt x="0" y="767"/>
                    </a:moveTo>
                    <a:lnTo>
                      <a:pt x="20" y="767"/>
                    </a:lnTo>
                    <a:lnTo>
                      <a:pt x="20" y="850"/>
                    </a:lnTo>
                    <a:lnTo>
                      <a:pt x="0" y="850"/>
                    </a:lnTo>
                    <a:lnTo>
                      <a:pt x="0" y="767"/>
                    </a:lnTo>
                    <a:close/>
                    <a:moveTo>
                      <a:pt x="0" y="933"/>
                    </a:moveTo>
                    <a:lnTo>
                      <a:pt x="20" y="933"/>
                    </a:lnTo>
                    <a:lnTo>
                      <a:pt x="20" y="1016"/>
                    </a:lnTo>
                    <a:lnTo>
                      <a:pt x="0" y="1016"/>
                    </a:lnTo>
                    <a:lnTo>
                      <a:pt x="0" y="933"/>
                    </a:lnTo>
                    <a:close/>
                    <a:moveTo>
                      <a:pt x="0" y="1099"/>
                    </a:moveTo>
                    <a:lnTo>
                      <a:pt x="20" y="1099"/>
                    </a:lnTo>
                    <a:lnTo>
                      <a:pt x="20" y="1182"/>
                    </a:lnTo>
                    <a:lnTo>
                      <a:pt x="0" y="1182"/>
                    </a:lnTo>
                    <a:lnTo>
                      <a:pt x="0" y="1099"/>
                    </a:lnTo>
                    <a:close/>
                    <a:moveTo>
                      <a:pt x="0" y="1265"/>
                    </a:moveTo>
                    <a:lnTo>
                      <a:pt x="20" y="1265"/>
                    </a:lnTo>
                    <a:lnTo>
                      <a:pt x="20" y="1348"/>
                    </a:lnTo>
                    <a:lnTo>
                      <a:pt x="0" y="1348"/>
                    </a:lnTo>
                    <a:lnTo>
                      <a:pt x="0" y="126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2014">
                <a:extLst>
                  <a:ext uri="{FF2B5EF4-FFF2-40B4-BE49-F238E27FC236}">
                    <a16:creationId xmlns:a16="http://schemas.microsoft.com/office/drawing/2014/main" id="{4787E4F0-7774-0F63-8FDF-F6C8FCAED9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4538" y="5929314"/>
                <a:ext cx="19050" cy="19050"/>
              </a:xfrm>
              <a:custGeom>
                <a:avLst/>
                <a:gdLst>
                  <a:gd name="T0" fmla="*/ 0 w 56"/>
                  <a:gd name="T1" fmla="*/ 16 h 57"/>
                  <a:gd name="T2" fmla="*/ 56 w 56"/>
                  <a:gd name="T3" fmla="*/ 0 h 57"/>
                  <a:gd name="T4" fmla="*/ 41 w 56"/>
                  <a:gd name="T5" fmla="*/ 57 h 57"/>
                  <a:gd name="T6" fmla="*/ 0 w 56"/>
                  <a:gd name="T7" fmla="*/ 1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57">
                    <a:moveTo>
                      <a:pt x="0" y="16"/>
                    </a:moveTo>
                    <a:lnTo>
                      <a:pt x="56" y="0"/>
                    </a:lnTo>
                    <a:lnTo>
                      <a:pt x="41" y="57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8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2015">
                <a:extLst>
                  <a:ext uri="{FF2B5EF4-FFF2-40B4-BE49-F238E27FC236}">
                    <a16:creationId xmlns:a16="http://schemas.microsoft.com/office/drawing/2014/main" id="{28AE0EA0-EBC0-A9FD-58D4-5D30BD0CC7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8163" y="6137276"/>
                <a:ext cx="19050" cy="19050"/>
              </a:xfrm>
              <a:custGeom>
                <a:avLst/>
                <a:gdLst>
                  <a:gd name="T0" fmla="*/ 15 w 56"/>
                  <a:gd name="T1" fmla="*/ 0 h 57"/>
                  <a:gd name="T2" fmla="*/ 0 w 56"/>
                  <a:gd name="T3" fmla="*/ 57 h 57"/>
                  <a:gd name="T4" fmla="*/ 56 w 56"/>
                  <a:gd name="T5" fmla="*/ 42 h 57"/>
                  <a:gd name="T6" fmla="*/ 15 w 56"/>
                  <a:gd name="T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57">
                    <a:moveTo>
                      <a:pt x="15" y="0"/>
                    </a:moveTo>
                    <a:lnTo>
                      <a:pt x="0" y="57"/>
                    </a:lnTo>
                    <a:lnTo>
                      <a:pt x="56" y="4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8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2016">
                <a:extLst>
                  <a:ext uri="{FF2B5EF4-FFF2-40B4-BE49-F238E27FC236}">
                    <a16:creationId xmlns:a16="http://schemas.microsoft.com/office/drawing/2014/main" id="{C9A61882-63BF-E4F5-40F8-20246483F7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0213" y="5851526"/>
                <a:ext cx="331787" cy="334963"/>
              </a:xfrm>
              <a:custGeom>
                <a:avLst/>
                <a:gdLst>
                  <a:gd name="T0" fmla="*/ 860 w 997"/>
                  <a:gd name="T1" fmla="*/ 0 h 997"/>
                  <a:gd name="T2" fmla="*/ 997 w 997"/>
                  <a:gd name="T3" fmla="*/ 137 h 997"/>
                  <a:gd name="T4" fmla="*/ 137 w 997"/>
                  <a:gd name="T5" fmla="*/ 997 h 997"/>
                  <a:gd name="T6" fmla="*/ 0 w 997"/>
                  <a:gd name="T7" fmla="*/ 860 h 997"/>
                  <a:gd name="T8" fmla="*/ 860 w 997"/>
                  <a:gd name="T9" fmla="*/ 0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7" h="997">
                    <a:moveTo>
                      <a:pt x="860" y="0"/>
                    </a:moveTo>
                    <a:cubicBezTo>
                      <a:pt x="860" y="76"/>
                      <a:pt x="922" y="137"/>
                      <a:pt x="997" y="137"/>
                    </a:cubicBezTo>
                    <a:lnTo>
                      <a:pt x="137" y="997"/>
                    </a:lnTo>
                    <a:cubicBezTo>
                      <a:pt x="62" y="997"/>
                      <a:pt x="0" y="936"/>
                      <a:pt x="0" y="860"/>
                    </a:cubicBezTo>
                    <a:lnTo>
                      <a:pt x="86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2017">
                <a:extLst>
                  <a:ext uri="{FF2B5EF4-FFF2-40B4-BE49-F238E27FC236}">
                    <a16:creationId xmlns:a16="http://schemas.microsoft.com/office/drawing/2014/main" id="{2C3D0DDF-D17B-7D99-1D35-1DEB757121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9263" y="5897564"/>
                <a:ext cx="87312" cy="49213"/>
              </a:xfrm>
              <a:custGeom>
                <a:avLst/>
                <a:gdLst>
                  <a:gd name="T0" fmla="*/ 185 w 263"/>
                  <a:gd name="T1" fmla="*/ 63 h 149"/>
                  <a:gd name="T2" fmla="*/ 106 w 263"/>
                  <a:gd name="T3" fmla="*/ 9 h 149"/>
                  <a:gd name="T4" fmla="*/ 30 w 263"/>
                  <a:gd name="T5" fmla="*/ 5 h 149"/>
                  <a:gd name="T6" fmla="*/ 22 w 263"/>
                  <a:gd name="T7" fmla="*/ 1 h 149"/>
                  <a:gd name="T8" fmla="*/ 7 w 263"/>
                  <a:gd name="T9" fmla="*/ 87 h 149"/>
                  <a:gd name="T10" fmla="*/ 83 w 263"/>
                  <a:gd name="T11" fmla="*/ 109 h 149"/>
                  <a:gd name="T12" fmla="*/ 112 w 263"/>
                  <a:gd name="T13" fmla="*/ 126 h 149"/>
                  <a:gd name="T14" fmla="*/ 259 w 263"/>
                  <a:gd name="T15" fmla="*/ 115 h 149"/>
                  <a:gd name="T16" fmla="*/ 185 w 263"/>
                  <a:gd name="T17" fmla="*/ 63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3" h="149">
                    <a:moveTo>
                      <a:pt x="185" y="63"/>
                    </a:moveTo>
                    <a:cubicBezTo>
                      <a:pt x="157" y="46"/>
                      <a:pt x="131" y="28"/>
                      <a:pt x="106" y="9"/>
                    </a:cubicBezTo>
                    <a:cubicBezTo>
                      <a:pt x="81" y="6"/>
                      <a:pt x="56" y="5"/>
                      <a:pt x="30" y="5"/>
                    </a:cubicBezTo>
                    <a:cubicBezTo>
                      <a:pt x="28" y="5"/>
                      <a:pt x="24" y="0"/>
                      <a:pt x="22" y="1"/>
                    </a:cubicBezTo>
                    <a:cubicBezTo>
                      <a:pt x="5" y="26"/>
                      <a:pt x="0" y="57"/>
                      <a:pt x="7" y="87"/>
                    </a:cubicBezTo>
                    <a:cubicBezTo>
                      <a:pt x="19" y="101"/>
                      <a:pt x="66" y="100"/>
                      <a:pt x="83" y="109"/>
                    </a:cubicBezTo>
                    <a:cubicBezTo>
                      <a:pt x="94" y="114"/>
                      <a:pt x="102" y="121"/>
                      <a:pt x="112" y="126"/>
                    </a:cubicBezTo>
                    <a:cubicBezTo>
                      <a:pt x="141" y="141"/>
                      <a:pt x="254" y="149"/>
                      <a:pt x="259" y="115"/>
                    </a:cubicBezTo>
                    <a:cubicBezTo>
                      <a:pt x="263" y="80"/>
                      <a:pt x="213" y="78"/>
                      <a:pt x="185" y="63"/>
                    </a:cubicBezTo>
                    <a:close/>
                  </a:path>
                </a:pathLst>
              </a:custGeom>
              <a:solidFill>
                <a:srgbClr val="173E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2018">
                <a:extLst>
                  <a:ext uri="{FF2B5EF4-FFF2-40B4-BE49-F238E27FC236}">
                    <a16:creationId xmlns:a16="http://schemas.microsoft.com/office/drawing/2014/main" id="{86657D41-7EDE-4875-8863-C91DBC560A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2438" y="5880101"/>
                <a:ext cx="57150" cy="46038"/>
              </a:xfrm>
              <a:custGeom>
                <a:avLst/>
                <a:gdLst>
                  <a:gd name="T0" fmla="*/ 174 w 174"/>
                  <a:gd name="T1" fmla="*/ 122 h 137"/>
                  <a:gd name="T2" fmla="*/ 171 w 174"/>
                  <a:gd name="T3" fmla="*/ 116 h 137"/>
                  <a:gd name="T4" fmla="*/ 99 w 174"/>
                  <a:gd name="T5" fmla="*/ 35 h 137"/>
                  <a:gd name="T6" fmla="*/ 25 w 174"/>
                  <a:gd name="T7" fmla="*/ 18 h 137"/>
                  <a:gd name="T8" fmla="*/ 11 w 174"/>
                  <a:gd name="T9" fmla="*/ 59 h 137"/>
                  <a:gd name="T10" fmla="*/ 174 w 174"/>
                  <a:gd name="T11" fmla="*/ 122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4" h="137">
                    <a:moveTo>
                      <a:pt x="174" y="122"/>
                    </a:moveTo>
                    <a:cubicBezTo>
                      <a:pt x="174" y="120"/>
                      <a:pt x="173" y="117"/>
                      <a:pt x="171" y="116"/>
                    </a:cubicBezTo>
                    <a:cubicBezTo>
                      <a:pt x="158" y="103"/>
                      <a:pt x="103" y="65"/>
                      <a:pt x="99" y="35"/>
                    </a:cubicBezTo>
                    <a:cubicBezTo>
                      <a:pt x="96" y="5"/>
                      <a:pt x="25" y="0"/>
                      <a:pt x="25" y="18"/>
                    </a:cubicBezTo>
                    <a:cubicBezTo>
                      <a:pt x="21" y="32"/>
                      <a:pt x="16" y="45"/>
                      <a:pt x="11" y="59"/>
                    </a:cubicBezTo>
                    <a:cubicBezTo>
                      <a:pt x="0" y="102"/>
                      <a:pt x="145" y="137"/>
                      <a:pt x="174" y="122"/>
                    </a:cubicBezTo>
                    <a:close/>
                  </a:path>
                </a:pathLst>
              </a:custGeom>
              <a:solidFill>
                <a:srgbClr val="FF9E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19">
                <a:extLst>
                  <a:ext uri="{FF2B5EF4-FFF2-40B4-BE49-F238E27FC236}">
                    <a16:creationId xmlns:a16="http://schemas.microsoft.com/office/drawing/2014/main" id="{1B555C2D-21CA-0C08-47F4-2FBD6B8ED9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0375" y="5821364"/>
                <a:ext cx="47625" cy="71438"/>
              </a:xfrm>
              <a:custGeom>
                <a:avLst/>
                <a:gdLst>
                  <a:gd name="T0" fmla="*/ 142 w 142"/>
                  <a:gd name="T1" fmla="*/ 4 h 214"/>
                  <a:gd name="T2" fmla="*/ 72 w 142"/>
                  <a:gd name="T3" fmla="*/ 214 h 214"/>
                  <a:gd name="T4" fmla="*/ 0 w 142"/>
                  <a:gd name="T5" fmla="*/ 194 h 214"/>
                  <a:gd name="T6" fmla="*/ 19 w 142"/>
                  <a:gd name="T7" fmla="*/ 0 h 214"/>
                  <a:gd name="T8" fmla="*/ 142 w 142"/>
                  <a:gd name="T9" fmla="*/ 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" h="214">
                    <a:moveTo>
                      <a:pt x="142" y="4"/>
                    </a:moveTo>
                    <a:lnTo>
                      <a:pt x="72" y="214"/>
                    </a:lnTo>
                    <a:lnTo>
                      <a:pt x="0" y="194"/>
                    </a:lnTo>
                    <a:cubicBezTo>
                      <a:pt x="16" y="131"/>
                      <a:pt x="23" y="65"/>
                      <a:pt x="19" y="0"/>
                    </a:cubicBez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F9E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2020">
                <a:extLst>
                  <a:ext uri="{FF2B5EF4-FFF2-40B4-BE49-F238E27FC236}">
                    <a16:creationId xmlns:a16="http://schemas.microsoft.com/office/drawing/2014/main" id="{C0A6B9D6-F028-6F49-5745-985295E911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7338" y="5792789"/>
                <a:ext cx="77787" cy="71438"/>
              </a:xfrm>
              <a:custGeom>
                <a:avLst/>
                <a:gdLst>
                  <a:gd name="T0" fmla="*/ 155 w 231"/>
                  <a:gd name="T1" fmla="*/ 212 h 212"/>
                  <a:gd name="T2" fmla="*/ 0 w 231"/>
                  <a:gd name="T3" fmla="*/ 77 h 212"/>
                  <a:gd name="T4" fmla="*/ 14 w 231"/>
                  <a:gd name="T5" fmla="*/ 0 h 212"/>
                  <a:gd name="T6" fmla="*/ 231 w 231"/>
                  <a:gd name="T7" fmla="*/ 105 h 212"/>
                  <a:gd name="T8" fmla="*/ 155 w 231"/>
                  <a:gd name="T9" fmla="*/ 2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212">
                    <a:moveTo>
                      <a:pt x="155" y="212"/>
                    </a:moveTo>
                    <a:lnTo>
                      <a:pt x="0" y="77"/>
                    </a:lnTo>
                    <a:lnTo>
                      <a:pt x="14" y="0"/>
                    </a:lnTo>
                    <a:lnTo>
                      <a:pt x="231" y="105"/>
                    </a:lnTo>
                    <a:lnTo>
                      <a:pt x="155" y="212"/>
                    </a:lnTo>
                    <a:close/>
                  </a:path>
                </a:pathLst>
              </a:custGeom>
              <a:solidFill>
                <a:srgbClr val="FF9E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2021">
                <a:extLst>
                  <a:ext uri="{FF2B5EF4-FFF2-40B4-BE49-F238E27FC236}">
                    <a16:creationId xmlns:a16="http://schemas.microsoft.com/office/drawing/2014/main" id="{EC938371-2435-9DCC-7D48-707A8066A4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0825" y="5773739"/>
                <a:ext cx="41275" cy="98425"/>
              </a:xfrm>
              <a:custGeom>
                <a:avLst/>
                <a:gdLst>
                  <a:gd name="T0" fmla="*/ 2 w 122"/>
                  <a:gd name="T1" fmla="*/ 200 h 291"/>
                  <a:gd name="T2" fmla="*/ 15 w 122"/>
                  <a:gd name="T3" fmla="*/ 256 h 291"/>
                  <a:gd name="T4" fmla="*/ 35 w 122"/>
                  <a:gd name="T5" fmla="*/ 275 h 291"/>
                  <a:gd name="T6" fmla="*/ 80 w 122"/>
                  <a:gd name="T7" fmla="*/ 291 h 291"/>
                  <a:gd name="T8" fmla="*/ 94 w 122"/>
                  <a:gd name="T9" fmla="*/ 289 h 291"/>
                  <a:gd name="T10" fmla="*/ 105 w 122"/>
                  <a:gd name="T11" fmla="*/ 280 h 291"/>
                  <a:gd name="T12" fmla="*/ 119 w 122"/>
                  <a:gd name="T13" fmla="*/ 247 h 291"/>
                  <a:gd name="T14" fmla="*/ 109 w 122"/>
                  <a:gd name="T15" fmla="*/ 212 h 291"/>
                  <a:gd name="T16" fmla="*/ 99 w 122"/>
                  <a:gd name="T17" fmla="*/ 125 h 291"/>
                  <a:gd name="T18" fmla="*/ 113 w 122"/>
                  <a:gd name="T19" fmla="*/ 92 h 291"/>
                  <a:gd name="T20" fmla="*/ 121 w 122"/>
                  <a:gd name="T21" fmla="*/ 53 h 291"/>
                  <a:gd name="T22" fmla="*/ 51 w 122"/>
                  <a:gd name="T23" fmla="*/ 7 h 291"/>
                  <a:gd name="T24" fmla="*/ 19 w 122"/>
                  <a:gd name="T25" fmla="*/ 41 h 291"/>
                  <a:gd name="T26" fmla="*/ 12 w 122"/>
                  <a:gd name="T27" fmla="*/ 125 h 291"/>
                  <a:gd name="T28" fmla="*/ 11 w 122"/>
                  <a:gd name="T29" fmla="*/ 142 h 291"/>
                  <a:gd name="T30" fmla="*/ 2 w 122"/>
                  <a:gd name="T31" fmla="*/ 200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291">
                    <a:moveTo>
                      <a:pt x="2" y="200"/>
                    </a:moveTo>
                    <a:cubicBezTo>
                      <a:pt x="0" y="220"/>
                      <a:pt x="4" y="239"/>
                      <a:pt x="15" y="256"/>
                    </a:cubicBezTo>
                    <a:cubicBezTo>
                      <a:pt x="20" y="264"/>
                      <a:pt x="27" y="270"/>
                      <a:pt x="35" y="275"/>
                    </a:cubicBezTo>
                    <a:cubicBezTo>
                      <a:pt x="49" y="284"/>
                      <a:pt x="64" y="289"/>
                      <a:pt x="80" y="291"/>
                    </a:cubicBezTo>
                    <a:cubicBezTo>
                      <a:pt x="85" y="291"/>
                      <a:pt x="89" y="291"/>
                      <a:pt x="94" y="289"/>
                    </a:cubicBezTo>
                    <a:cubicBezTo>
                      <a:pt x="99" y="287"/>
                      <a:pt x="102" y="284"/>
                      <a:pt x="105" y="280"/>
                    </a:cubicBezTo>
                    <a:cubicBezTo>
                      <a:pt x="114" y="271"/>
                      <a:pt x="119" y="260"/>
                      <a:pt x="119" y="247"/>
                    </a:cubicBezTo>
                    <a:cubicBezTo>
                      <a:pt x="118" y="235"/>
                      <a:pt x="115" y="223"/>
                      <a:pt x="109" y="212"/>
                    </a:cubicBezTo>
                    <a:cubicBezTo>
                      <a:pt x="99" y="184"/>
                      <a:pt x="95" y="155"/>
                      <a:pt x="99" y="125"/>
                    </a:cubicBezTo>
                    <a:cubicBezTo>
                      <a:pt x="101" y="113"/>
                      <a:pt x="105" y="102"/>
                      <a:pt x="113" y="92"/>
                    </a:cubicBezTo>
                    <a:cubicBezTo>
                      <a:pt x="119" y="80"/>
                      <a:pt x="122" y="67"/>
                      <a:pt x="121" y="53"/>
                    </a:cubicBezTo>
                    <a:cubicBezTo>
                      <a:pt x="109" y="27"/>
                      <a:pt x="80" y="0"/>
                      <a:pt x="51" y="7"/>
                    </a:cubicBezTo>
                    <a:cubicBezTo>
                      <a:pt x="35" y="12"/>
                      <a:pt x="23" y="25"/>
                      <a:pt x="19" y="41"/>
                    </a:cubicBezTo>
                    <a:cubicBezTo>
                      <a:pt x="13" y="68"/>
                      <a:pt x="10" y="97"/>
                      <a:pt x="12" y="125"/>
                    </a:cubicBezTo>
                    <a:cubicBezTo>
                      <a:pt x="12" y="131"/>
                      <a:pt x="11" y="136"/>
                      <a:pt x="11" y="142"/>
                    </a:cubicBezTo>
                    <a:cubicBezTo>
                      <a:pt x="8" y="161"/>
                      <a:pt x="3" y="180"/>
                      <a:pt x="2" y="200"/>
                    </a:cubicBezTo>
                    <a:close/>
                  </a:path>
                </a:pathLst>
              </a:custGeom>
              <a:solidFill>
                <a:srgbClr val="173E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022">
                <a:extLst>
                  <a:ext uri="{FF2B5EF4-FFF2-40B4-BE49-F238E27FC236}">
                    <a16:creationId xmlns:a16="http://schemas.microsoft.com/office/drawing/2014/main" id="{6F04915D-BCDF-2897-AC1B-4E208A2415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5113" y="5784851"/>
                <a:ext cx="36512" cy="61913"/>
              </a:xfrm>
              <a:custGeom>
                <a:avLst/>
                <a:gdLst>
                  <a:gd name="T0" fmla="*/ 1 w 111"/>
                  <a:gd name="T1" fmla="*/ 138 h 184"/>
                  <a:gd name="T2" fmla="*/ 14 w 111"/>
                  <a:gd name="T3" fmla="*/ 169 h 184"/>
                  <a:gd name="T4" fmla="*/ 30 w 111"/>
                  <a:gd name="T5" fmla="*/ 182 h 184"/>
                  <a:gd name="T6" fmla="*/ 49 w 111"/>
                  <a:gd name="T7" fmla="*/ 177 h 184"/>
                  <a:gd name="T8" fmla="*/ 53 w 111"/>
                  <a:gd name="T9" fmla="*/ 163 h 184"/>
                  <a:gd name="T10" fmla="*/ 54 w 111"/>
                  <a:gd name="T11" fmla="*/ 133 h 184"/>
                  <a:gd name="T12" fmla="*/ 62 w 111"/>
                  <a:gd name="T13" fmla="*/ 111 h 184"/>
                  <a:gd name="T14" fmla="*/ 82 w 111"/>
                  <a:gd name="T15" fmla="*/ 102 h 184"/>
                  <a:gd name="T16" fmla="*/ 99 w 111"/>
                  <a:gd name="T17" fmla="*/ 79 h 184"/>
                  <a:gd name="T18" fmla="*/ 97 w 111"/>
                  <a:gd name="T19" fmla="*/ 32 h 184"/>
                  <a:gd name="T20" fmla="*/ 86 w 111"/>
                  <a:gd name="T21" fmla="*/ 24 h 184"/>
                  <a:gd name="T22" fmla="*/ 46 w 111"/>
                  <a:gd name="T23" fmla="*/ 6 h 184"/>
                  <a:gd name="T24" fmla="*/ 16 w 111"/>
                  <a:gd name="T25" fmla="*/ 54 h 184"/>
                  <a:gd name="T26" fmla="*/ 0 w 111"/>
                  <a:gd name="T27" fmla="*/ 126 h 184"/>
                  <a:gd name="T28" fmla="*/ 1 w 111"/>
                  <a:gd name="T29" fmla="*/ 138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1" h="184">
                    <a:moveTo>
                      <a:pt x="1" y="138"/>
                    </a:moveTo>
                    <a:cubicBezTo>
                      <a:pt x="3" y="149"/>
                      <a:pt x="7" y="160"/>
                      <a:pt x="14" y="169"/>
                    </a:cubicBezTo>
                    <a:cubicBezTo>
                      <a:pt x="18" y="175"/>
                      <a:pt x="23" y="179"/>
                      <a:pt x="30" y="182"/>
                    </a:cubicBezTo>
                    <a:cubicBezTo>
                      <a:pt x="37" y="184"/>
                      <a:pt x="44" y="182"/>
                      <a:pt x="49" y="177"/>
                    </a:cubicBezTo>
                    <a:cubicBezTo>
                      <a:pt x="52" y="173"/>
                      <a:pt x="53" y="168"/>
                      <a:pt x="53" y="163"/>
                    </a:cubicBezTo>
                    <a:cubicBezTo>
                      <a:pt x="54" y="153"/>
                      <a:pt x="53" y="143"/>
                      <a:pt x="54" y="133"/>
                    </a:cubicBezTo>
                    <a:cubicBezTo>
                      <a:pt x="55" y="125"/>
                      <a:pt x="57" y="117"/>
                      <a:pt x="62" y="111"/>
                    </a:cubicBezTo>
                    <a:cubicBezTo>
                      <a:pt x="68" y="102"/>
                      <a:pt x="74" y="107"/>
                      <a:pt x="82" y="102"/>
                    </a:cubicBezTo>
                    <a:cubicBezTo>
                      <a:pt x="90" y="96"/>
                      <a:pt x="96" y="88"/>
                      <a:pt x="99" y="79"/>
                    </a:cubicBezTo>
                    <a:cubicBezTo>
                      <a:pt x="103" y="69"/>
                      <a:pt x="111" y="39"/>
                      <a:pt x="97" y="32"/>
                    </a:cubicBezTo>
                    <a:cubicBezTo>
                      <a:pt x="93" y="30"/>
                      <a:pt x="89" y="27"/>
                      <a:pt x="86" y="24"/>
                    </a:cubicBezTo>
                    <a:cubicBezTo>
                      <a:pt x="76" y="13"/>
                      <a:pt x="62" y="0"/>
                      <a:pt x="46" y="6"/>
                    </a:cubicBezTo>
                    <a:cubicBezTo>
                      <a:pt x="27" y="14"/>
                      <a:pt x="20" y="36"/>
                      <a:pt x="16" y="54"/>
                    </a:cubicBezTo>
                    <a:cubicBezTo>
                      <a:pt x="7" y="77"/>
                      <a:pt x="2" y="102"/>
                      <a:pt x="0" y="126"/>
                    </a:cubicBezTo>
                    <a:cubicBezTo>
                      <a:pt x="1" y="130"/>
                      <a:pt x="1" y="134"/>
                      <a:pt x="1" y="138"/>
                    </a:cubicBezTo>
                    <a:close/>
                  </a:path>
                </a:pathLst>
              </a:custGeom>
              <a:solidFill>
                <a:srgbClr val="FF9E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023">
                <a:extLst>
                  <a:ext uri="{FF2B5EF4-FFF2-40B4-BE49-F238E27FC236}">
                    <a16:creationId xmlns:a16="http://schemas.microsoft.com/office/drawing/2014/main" id="{0F8719D9-3B9A-8359-009D-FB34794475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9875" y="5614989"/>
                <a:ext cx="295275" cy="285750"/>
              </a:xfrm>
              <a:custGeom>
                <a:avLst/>
                <a:gdLst>
                  <a:gd name="T0" fmla="*/ 549 w 884"/>
                  <a:gd name="T1" fmla="*/ 189 h 848"/>
                  <a:gd name="T2" fmla="*/ 240 w 884"/>
                  <a:gd name="T3" fmla="*/ 0 h 848"/>
                  <a:gd name="T4" fmla="*/ 244 w 884"/>
                  <a:gd name="T5" fmla="*/ 607 h 848"/>
                  <a:gd name="T6" fmla="*/ 157 w 884"/>
                  <a:gd name="T7" fmla="*/ 670 h 848"/>
                  <a:gd name="T8" fmla="*/ 209 w 884"/>
                  <a:gd name="T9" fmla="*/ 782 h 848"/>
                  <a:gd name="T10" fmla="*/ 382 w 884"/>
                  <a:gd name="T11" fmla="*/ 848 h 848"/>
                  <a:gd name="T12" fmla="*/ 454 w 884"/>
                  <a:gd name="T13" fmla="*/ 424 h 848"/>
                  <a:gd name="T14" fmla="*/ 560 w 884"/>
                  <a:gd name="T15" fmla="*/ 454 h 848"/>
                  <a:gd name="T16" fmla="*/ 523 w 884"/>
                  <a:gd name="T17" fmla="*/ 721 h 848"/>
                  <a:gd name="T18" fmla="*/ 679 w 884"/>
                  <a:gd name="T19" fmla="*/ 721 h 848"/>
                  <a:gd name="T20" fmla="*/ 549 w 884"/>
                  <a:gd name="T21" fmla="*/ 189 h 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4" h="848">
                    <a:moveTo>
                      <a:pt x="549" y="189"/>
                    </a:moveTo>
                    <a:cubicBezTo>
                      <a:pt x="548" y="171"/>
                      <a:pt x="311" y="11"/>
                      <a:pt x="240" y="0"/>
                    </a:cubicBezTo>
                    <a:cubicBezTo>
                      <a:pt x="0" y="239"/>
                      <a:pt x="244" y="385"/>
                      <a:pt x="244" y="607"/>
                    </a:cubicBezTo>
                    <a:cubicBezTo>
                      <a:pt x="202" y="599"/>
                      <a:pt x="163" y="628"/>
                      <a:pt x="157" y="670"/>
                    </a:cubicBezTo>
                    <a:cubicBezTo>
                      <a:pt x="151" y="714"/>
                      <a:pt x="171" y="758"/>
                      <a:pt x="209" y="782"/>
                    </a:cubicBezTo>
                    <a:cubicBezTo>
                      <a:pt x="257" y="812"/>
                      <a:pt x="325" y="848"/>
                      <a:pt x="382" y="848"/>
                    </a:cubicBezTo>
                    <a:cubicBezTo>
                      <a:pt x="481" y="848"/>
                      <a:pt x="454" y="657"/>
                      <a:pt x="454" y="424"/>
                    </a:cubicBezTo>
                    <a:cubicBezTo>
                      <a:pt x="459" y="412"/>
                      <a:pt x="560" y="454"/>
                      <a:pt x="560" y="454"/>
                    </a:cubicBezTo>
                    <a:lnTo>
                      <a:pt x="523" y="721"/>
                    </a:lnTo>
                    <a:lnTo>
                      <a:pt x="679" y="721"/>
                    </a:lnTo>
                    <a:cubicBezTo>
                      <a:pt x="782" y="424"/>
                      <a:pt x="884" y="381"/>
                      <a:pt x="549" y="189"/>
                    </a:cubicBezTo>
                    <a:close/>
                  </a:path>
                </a:pathLst>
              </a:custGeom>
              <a:solidFill>
                <a:srgbClr val="173E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024">
                <a:extLst>
                  <a:ext uri="{FF2B5EF4-FFF2-40B4-BE49-F238E27FC236}">
                    <a16:creationId xmlns:a16="http://schemas.microsoft.com/office/drawing/2014/main" id="{99596170-FB8B-39D2-A278-9720BFAE95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4513" y="5572126"/>
                <a:ext cx="158750" cy="50800"/>
              </a:xfrm>
              <a:custGeom>
                <a:avLst/>
                <a:gdLst>
                  <a:gd name="T0" fmla="*/ 442 w 478"/>
                  <a:gd name="T1" fmla="*/ 21 h 149"/>
                  <a:gd name="T2" fmla="*/ 16 w 478"/>
                  <a:gd name="T3" fmla="*/ 17 h 149"/>
                  <a:gd name="T4" fmla="*/ 115 w 478"/>
                  <a:gd name="T5" fmla="*/ 141 h 149"/>
                  <a:gd name="T6" fmla="*/ 459 w 478"/>
                  <a:gd name="T7" fmla="*/ 93 h 149"/>
                  <a:gd name="T8" fmla="*/ 442 w 478"/>
                  <a:gd name="T9" fmla="*/ 21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8" h="149">
                    <a:moveTo>
                      <a:pt x="442" y="21"/>
                    </a:moveTo>
                    <a:cubicBezTo>
                      <a:pt x="300" y="38"/>
                      <a:pt x="99" y="0"/>
                      <a:pt x="16" y="17"/>
                    </a:cubicBezTo>
                    <a:cubicBezTo>
                      <a:pt x="26" y="42"/>
                      <a:pt x="0" y="149"/>
                      <a:pt x="115" y="141"/>
                    </a:cubicBezTo>
                    <a:cubicBezTo>
                      <a:pt x="230" y="133"/>
                      <a:pt x="326" y="106"/>
                      <a:pt x="459" y="93"/>
                    </a:cubicBezTo>
                    <a:cubicBezTo>
                      <a:pt x="459" y="92"/>
                      <a:pt x="478" y="19"/>
                      <a:pt x="442" y="21"/>
                    </a:cubicBezTo>
                    <a:close/>
                  </a:path>
                </a:pathLst>
              </a:custGeom>
              <a:solidFill>
                <a:srgbClr val="FF9E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025">
                <a:extLst>
                  <a:ext uri="{FF2B5EF4-FFF2-40B4-BE49-F238E27FC236}">
                    <a16:creationId xmlns:a16="http://schemas.microsoft.com/office/drawing/2014/main" id="{945D537F-5B09-F0E9-2E82-13925148C4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3575" y="5580064"/>
                <a:ext cx="55562" cy="36513"/>
              </a:xfrm>
              <a:custGeom>
                <a:avLst/>
                <a:gdLst>
                  <a:gd name="T0" fmla="*/ 73 w 168"/>
                  <a:gd name="T1" fmla="*/ 4 h 108"/>
                  <a:gd name="T2" fmla="*/ 98 w 168"/>
                  <a:gd name="T3" fmla="*/ 2 h 108"/>
                  <a:gd name="T4" fmla="*/ 111 w 168"/>
                  <a:gd name="T5" fmla="*/ 11 h 108"/>
                  <a:gd name="T6" fmla="*/ 135 w 168"/>
                  <a:gd name="T7" fmla="*/ 27 h 108"/>
                  <a:gd name="T8" fmla="*/ 144 w 168"/>
                  <a:gd name="T9" fmla="*/ 33 h 108"/>
                  <a:gd name="T10" fmla="*/ 147 w 168"/>
                  <a:gd name="T11" fmla="*/ 42 h 108"/>
                  <a:gd name="T12" fmla="*/ 155 w 168"/>
                  <a:gd name="T13" fmla="*/ 61 h 108"/>
                  <a:gd name="T14" fmla="*/ 165 w 168"/>
                  <a:gd name="T15" fmla="*/ 78 h 108"/>
                  <a:gd name="T16" fmla="*/ 166 w 168"/>
                  <a:gd name="T17" fmla="*/ 97 h 108"/>
                  <a:gd name="T18" fmla="*/ 151 w 168"/>
                  <a:gd name="T19" fmla="*/ 107 h 108"/>
                  <a:gd name="T20" fmla="*/ 131 w 168"/>
                  <a:gd name="T21" fmla="*/ 92 h 108"/>
                  <a:gd name="T22" fmla="*/ 105 w 168"/>
                  <a:gd name="T23" fmla="*/ 92 h 108"/>
                  <a:gd name="T24" fmla="*/ 63 w 168"/>
                  <a:gd name="T25" fmla="*/ 92 h 108"/>
                  <a:gd name="T26" fmla="*/ 32 w 168"/>
                  <a:gd name="T27" fmla="*/ 84 h 108"/>
                  <a:gd name="T28" fmla="*/ 17 w 168"/>
                  <a:gd name="T29" fmla="*/ 36 h 108"/>
                  <a:gd name="T30" fmla="*/ 39 w 168"/>
                  <a:gd name="T31" fmla="*/ 22 h 108"/>
                  <a:gd name="T32" fmla="*/ 73 w 168"/>
                  <a:gd name="T33" fmla="*/ 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8" h="108">
                    <a:moveTo>
                      <a:pt x="73" y="4"/>
                    </a:moveTo>
                    <a:cubicBezTo>
                      <a:pt x="81" y="1"/>
                      <a:pt x="90" y="0"/>
                      <a:pt x="98" y="2"/>
                    </a:cubicBezTo>
                    <a:cubicBezTo>
                      <a:pt x="103" y="5"/>
                      <a:pt x="107" y="8"/>
                      <a:pt x="111" y="11"/>
                    </a:cubicBezTo>
                    <a:cubicBezTo>
                      <a:pt x="118" y="17"/>
                      <a:pt x="126" y="22"/>
                      <a:pt x="135" y="27"/>
                    </a:cubicBezTo>
                    <a:cubicBezTo>
                      <a:pt x="138" y="28"/>
                      <a:pt x="141" y="31"/>
                      <a:pt x="144" y="33"/>
                    </a:cubicBezTo>
                    <a:cubicBezTo>
                      <a:pt x="146" y="36"/>
                      <a:pt x="147" y="39"/>
                      <a:pt x="147" y="42"/>
                    </a:cubicBezTo>
                    <a:cubicBezTo>
                      <a:pt x="149" y="49"/>
                      <a:pt x="152" y="55"/>
                      <a:pt x="155" y="61"/>
                    </a:cubicBezTo>
                    <a:cubicBezTo>
                      <a:pt x="159" y="67"/>
                      <a:pt x="162" y="72"/>
                      <a:pt x="165" y="78"/>
                    </a:cubicBezTo>
                    <a:cubicBezTo>
                      <a:pt x="168" y="84"/>
                      <a:pt x="168" y="91"/>
                      <a:pt x="166" y="97"/>
                    </a:cubicBezTo>
                    <a:cubicBezTo>
                      <a:pt x="164" y="104"/>
                      <a:pt x="158" y="108"/>
                      <a:pt x="151" y="107"/>
                    </a:cubicBezTo>
                    <a:cubicBezTo>
                      <a:pt x="143" y="106"/>
                      <a:pt x="138" y="96"/>
                      <a:pt x="131" y="92"/>
                    </a:cubicBezTo>
                    <a:cubicBezTo>
                      <a:pt x="123" y="89"/>
                      <a:pt x="114" y="89"/>
                      <a:pt x="105" y="92"/>
                    </a:cubicBezTo>
                    <a:cubicBezTo>
                      <a:pt x="91" y="94"/>
                      <a:pt x="77" y="94"/>
                      <a:pt x="63" y="92"/>
                    </a:cubicBezTo>
                    <a:cubicBezTo>
                      <a:pt x="52" y="92"/>
                      <a:pt x="42" y="89"/>
                      <a:pt x="32" y="84"/>
                    </a:cubicBezTo>
                    <a:cubicBezTo>
                      <a:pt x="16" y="76"/>
                      <a:pt x="0" y="51"/>
                      <a:pt x="17" y="36"/>
                    </a:cubicBezTo>
                    <a:cubicBezTo>
                      <a:pt x="24" y="31"/>
                      <a:pt x="31" y="26"/>
                      <a:pt x="39" y="22"/>
                    </a:cubicBezTo>
                    <a:cubicBezTo>
                      <a:pt x="49" y="15"/>
                      <a:pt x="61" y="9"/>
                      <a:pt x="73" y="4"/>
                    </a:cubicBezTo>
                    <a:close/>
                  </a:path>
                </a:pathLst>
              </a:custGeom>
              <a:solidFill>
                <a:srgbClr val="FF9E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026">
                <a:extLst>
                  <a:ext uri="{FF2B5EF4-FFF2-40B4-BE49-F238E27FC236}">
                    <a16:creationId xmlns:a16="http://schemas.microsoft.com/office/drawing/2014/main" id="{9C27AF66-D216-EB68-DC18-B2C68D7589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7038" y="5684839"/>
                <a:ext cx="165100" cy="247650"/>
              </a:xfrm>
              <a:custGeom>
                <a:avLst/>
                <a:gdLst>
                  <a:gd name="T0" fmla="*/ 474 w 494"/>
                  <a:gd name="T1" fmla="*/ 162 h 736"/>
                  <a:gd name="T2" fmla="*/ 463 w 494"/>
                  <a:gd name="T3" fmla="*/ 174 h 736"/>
                  <a:gd name="T4" fmla="*/ 74 w 494"/>
                  <a:gd name="T5" fmla="*/ 736 h 736"/>
                  <a:gd name="T6" fmla="*/ 494 w 494"/>
                  <a:gd name="T7" fmla="*/ 316 h 736"/>
                  <a:gd name="T8" fmla="*/ 474 w 494"/>
                  <a:gd name="T9" fmla="*/ 162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4" h="736">
                    <a:moveTo>
                      <a:pt x="474" y="162"/>
                    </a:moveTo>
                    <a:lnTo>
                      <a:pt x="463" y="174"/>
                    </a:lnTo>
                    <a:cubicBezTo>
                      <a:pt x="130" y="0"/>
                      <a:pt x="0" y="541"/>
                      <a:pt x="74" y="736"/>
                    </a:cubicBezTo>
                    <a:lnTo>
                      <a:pt x="494" y="316"/>
                    </a:lnTo>
                    <a:cubicBezTo>
                      <a:pt x="478" y="266"/>
                      <a:pt x="471" y="214"/>
                      <a:pt x="474" y="162"/>
                    </a:cubicBezTo>
                    <a:close/>
                  </a:path>
                </a:pathLst>
              </a:custGeom>
              <a:solidFill>
                <a:srgbClr val="66B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027">
                <a:extLst>
                  <a:ext uri="{FF2B5EF4-FFF2-40B4-BE49-F238E27FC236}">
                    <a16:creationId xmlns:a16="http://schemas.microsoft.com/office/drawing/2014/main" id="{AAC456DC-ADFF-1B93-7A0F-0C17547E04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0063" y="5719764"/>
                <a:ext cx="77787" cy="42863"/>
              </a:xfrm>
              <a:custGeom>
                <a:avLst/>
                <a:gdLst>
                  <a:gd name="T0" fmla="*/ 140 w 231"/>
                  <a:gd name="T1" fmla="*/ 42 h 126"/>
                  <a:gd name="T2" fmla="*/ 174 w 231"/>
                  <a:gd name="T3" fmla="*/ 56 h 126"/>
                  <a:gd name="T4" fmla="*/ 208 w 231"/>
                  <a:gd name="T5" fmla="*/ 38 h 126"/>
                  <a:gd name="T6" fmla="*/ 231 w 231"/>
                  <a:gd name="T7" fmla="*/ 26 h 126"/>
                  <a:gd name="T8" fmla="*/ 212 w 231"/>
                  <a:gd name="T9" fmla="*/ 63 h 126"/>
                  <a:gd name="T10" fmla="*/ 193 w 231"/>
                  <a:gd name="T11" fmla="*/ 105 h 126"/>
                  <a:gd name="T12" fmla="*/ 187 w 231"/>
                  <a:gd name="T13" fmla="*/ 113 h 126"/>
                  <a:gd name="T14" fmla="*/ 176 w 231"/>
                  <a:gd name="T15" fmla="*/ 117 h 126"/>
                  <a:gd name="T16" fmla="*/ 146 w 231"/>
                  <a:gd name="T17" fmla="*/ 115 h 126"/>
                  <a:gd name="T18" fmla="*/ 105 w 231"/>
                  <a:gd name="T19" fmla="*/ 124 h 126"/>
                  <a:gd name="T20" fmla="*/ 60 w 231"/>
                  <a:gd name="T21" fmla="*/ 117 h 126"/>
                  <a:gd name="T22" fmla="*/ 40 w 231"/>
                  <a:gd name="T23" fmla="*/ 103 h 126"/>
                  <a:gd name="T24" fmla="*/ 1 w 231"/>
                  <a:gd name="T25" fmla="*/ 72 h 126"/>
                  <a:gd name="T26" fmla="*/ 135 w 231"/>
                  <a:gd name="T27" fmla="*/ 38 h 126"/>
                  <a:gd name="T28" fmla="*/ 140 w 231"/>
                  <a:gd name="T29" fmla="*/ 4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1" h="126">
                    <a:moveTo>
                      <a:pt x="140" y="42"/>
                    </a:moveTo>
                    <a:cubicBezTo>
                      <a:pt x="148" y="52"/>
                      <a:pt x="161" y="58"/>
                      <a:pt x="174" y="56"/>
                    </a:cubicBezTo>
                    <a:cubicBezTo>
                      <a:pt x="187" y="54"/>
                      <a:pt x="199" y="48"/>
                      <a:pt x="208" y="38"/>
                    </a:cubicBezTo>
                    <a:cubicBezTo>
                      <a:pt x="215" y="32"/>
                      <a:pt x="222" y="24"/>
                      <a:pt x="231" y="26"/>
                    </a:cubicBezTo>
                    <a:cubicBezTo>
                      <a:pt x="226" y="39"/>
                      <a:pt x="220" y="51"/>
                      <a:pt x="212" y="63"/>
                    </a:cubicBezTo>
                    <a:cubicBezTo>
                      <a:pt x="205" y="76"/>
                      <a:pt x="200" y="92"/>
                      <a:pt x="193" y="105"/>
                    </a:cubicBezTo>
                    <a:cubicBezTo>
                      <a:pt x="191" y="108"/>
                      <a:pt x="189" y="111"/>
                      <a:pt x="187" y="113"/>
                    </a:cubicBezTo>
                    <a:cubicBezTo>
                      <a:pt x="184" y="115"/>
                      <a:pt x="180" y="117"/>
                      <a:pt x="176" y="117"/>
                    </a:cubicBezTo>
                    <a:cubicBezTo>
                      <a:pt x="166" y="118"/>
                      <a:pt x="156" y="114"/>
                      <a:pt x="146" y="115"/>
                    </a:cubicBezTo>
                    <a:cubicBezTo>
                      <a:pt x="132" y="116"/>
                      <a:pt x="119" y="123"/>
                      <a:pt x="105" y="124"/>
                    </a:cubicBezTo>
                    <a:cubicBezTo>
                      <a:pt x="90" y="126"/>
                      <a:pt x="74" y="124"/>
                      <a:pt x="60" y="117"/>
                    </a:cubicBezTo>
                    <a:cubicBezTo>
                      <a:pt x="53" y="113"/>
                      <a:pt x="46" y="108"/>
                      <a:pt x="40" y="103"/>
                    </a:cubicBezTo>
                    <a:lnTo>
                      <a:pt x="1" y="72"/>
                    </a:lnTo>
                    <a:cubicBezTo>
                      <a:pt x="0" y="71"/>
                      <a:pt x="84" y="0"/>
                      <a:pt x="135" y="38"/>
                    </a:cubicBezTo>
                    <a:cubicBezTo>
                      <a:pt x="137" y="39"/>
                      <a:pt x="138" y="41"/>
                      <a:pt x="140" y="42"/>
                    </a:cubicBezTo>
                    <a:close/>
                  </a:path>
                </a:pathLst>
              </a:custGeom>
              <a:solidFill>
                <a:srgbClr val="FF9E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028">
                <a:extLst>
                  <a:ext uri="{FF2B5EF4-FFF2-40B4-BE49-F238E27FC236}">
                    <a16:creationId xmlns:a16="http://schemas.microsoft.com/office/drawing/2014/main" id="{17018A4D-FE55-DE5E-682B-57D14AEC31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2125" y="5580064"/>
                <a:ext cx="228600" cy="173038"/>
              </a:xfrm>
              <a:custGeom>
                <a:avLst/>
                <a:gdLst>
                  <a:gd name="T0" fmla="*/ 404 w 690"/>
                  <a:gd name="T1" fmla="*/ 112 h 514"/>
                  <a:gd name="T2" fmla="*/ 690 w 690"/>
                  <a:gd name="T3" fmla="*/ 64 h 514"/>
                  <a:gd name="T4" fmla="*/ 270 w 690"/>
                  <a:gd name="T5" fmla="*/ 485 h 514"/>
                  <a:gd name="T6" fmla="*/ 0 w 690"/>
                  <a:gd name="T7" fmla="*/ 514 h 514"/>
                  <a:gd name="T8" fmla="*/ 404 w 690"/>
                  <a:gd name="T9" fmla="*/ 112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0" h="514">
                    <a:moveTo>
                      <a:pt x="404" y="112"/>
                    </a:moveTo>
                    <a:cubicBezTo>
                      <a:pt x="471" y="34"/>
                      <a:pt x="567" y="0"/>
                      <a:pt x="690" y="64"/>
                    </a:cubicBezTo>
                    <a:lnTo>
                      <a:pt x="270" y="485"/>
                    </a:lnTo>
                    <a:cubicBezTo>
                      <a:pt x="156" y="425"/>
                      <a:pt x="67" y="449"/>
                      <a:pt x="0" y="514"/>
                    </a:cubicBezTo>
                    <a:lnTo>
                      <a:pt x="404" y="1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029">
                <a:extLst>
                  <a:ext uri="{FF2B5EF4-FFF2-40B4-BE49-F238E27FC236}">
                    <a16:creationId xmlns:a16="http://schemas.microsoft.com/office/drawing/2014/main" id="{7451C9DF-874A-FA9D-64A1-19A56A6935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6275" y="5580064"/>
                <a:ext cx="26987" cy="28575"/>
              </a:xfrm>
              <a:custGeom>
                <a:avLst/>
                <a:gdLst>
                  <a:gd name="T0" fmla="*/ 27 w 84"/>
                  <a:gd name="T1" fmla="*/ 55 h 85"/>
                  <a:gd name="T2" fmla="*/ 47 w 84"/>
                  <a:gd name="T3" fmla="*/ 65 h 85"/>
                  <a:gd name="T4" fmla="*/ 68 w 84"/>
                  <a:gd name="T5" fmla="*/ 83 h 85"/>
                  <a:gd name="T6" fmla="*/ 72 w 84"/>
                  <a:gd name="T7" fmla="*/ 85 h 85"/>
                  <a:gd name="T8" fmla="*/ 78 w 84"/>
                  <a:gd name="T9" fmla="*/ 82 h 85"/>
                  <a:gd name="T10" fmla="*/ 71 w 84"/>
                  <a:gd name="T11" fmla="*/ 55 h 85"/>
                  <a:gd name="T12" fmla="*/ 47 w 84"/>
                  <a:gd name="T13" fmla="*/ 34 h 85"/>
                  <a:gd name="T14" fmla="*/ 34 w 84"/>
                  <a:gd name="T15" fmla="*/ 11 h 85"/>
                  <a:gd name="T16" fmla="*/ 0 w 84"/>
                  <a:gd name="T17" fmla="*/ 23 h 85"/>
                  <a:gd name="T18" fmla="*/ 27 w 84"/>
                  <a:gd name="T19" fmla="*/ 5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4" h="85">
                    <a:moveTo>
                      <a:pt x="27" y="55"/>
                    </a:moveTo>
                    <a:cubicBezTo>
                      <a:pt x="34" y="59"/>
                      <a:pt x="41" y="61"/>
                      <a:pt x="47" y="65"/>
                    </a:cubicBezTo>
                    <a:cubicBezTo>
                      <a:pt x="55" y="70"/>
                      <a:pt x="61" y="78"/>
                      <a:pt x="68" y="83"/>
                    </a:cubicBezTo>
                    <a:cubicBezTo>
                      <a:pt x="69" y="84"/>
                      <a:pt x="71" y="85"/>
                      <a:pt x="72" y="85"/>
                    </a:cubicBezTo>
                    <a:cubicBezTo>
                      <a:pt x="74" y="85"/>
                      <a:pt x="76" y="84"/>
                      <a:pt x="78" y="82"/>
                    </a:cubicBezTo>
                    <a:cubicBezTo>
                      <a:pt x="84" y="73"/>
                      <a:pt x="79" y="64"/>
                      <a:pt x="71" y="55"/>
                    </a:cubicBezTo>
                    <a:cubicBezTo>
                      <a:pt x="64" y="48"/>
                      <a:pt x="55" y="41"/>
                      <a:pt x="47" y="34"/>
                    </a:cubicBezTo>
                    <a:cubicBezTo>
                      <a:pt x="41" y="27"/>
                      <a:pt x="37" y="19"/>
                      <a:pt x="34" y="11"/>
                    </a:cubicBezTo>
                    <a:cubicBezTo>
                      <a:pt x="10" y="0"/>
                      <a:pt x="3" y="11"/>
                      <a:pt x="0" y="23"/>
                    </a:cubicBezTo>
                    <a:cubicBezTo>
                      <a:pt x="14" y="58"/>
                      <a:pt x="13" y="48"/>
                      <a:pt x="27" y="55"/>
                    </a:cubicBezTo>
                    <a:close/>
                  </a:path>
                </a:pathLst>
              </a:custGeom>
              <a:solidFill>
                <a:srgbClr val="FF9E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030">
                <a:extLst>
                  <a:ext uri="{FF2B5EF4-FFF2-40B4-BE49-F238E27FC236}">
                    <a16:creationId xmlns:a16="http://schemas.microsoft.com/office/drawing/2014/main" id="{2DEA86C2-261C-9F95-9BCE-EAB3FA1CEA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7525" y="5718176"/>
                <a:ext cx="50800" cy="23813"/>
              </a:xfrm>
              <a:custGeom>
                <a:avLst/>
                <a:gdLst>
                  <a:gd name="T0" fmla="*/ 136 w 151"/>
                  <a:gd name="T1" fmla="*/ 7 h 69"/>
                  <a:gd name="T2" fmla="*/ 100 w 151"/>
                  <a:gd name="T3" fmla="*/ 52 h 69"/>
                  <a:gd name="T4" fmla="*/ 61 w 151"/>
                  <a:gd name="T5" fmla="*/ 68 h 69"/>
                  <a:gd name="T6" fmla="*/ 56 w 151"/>
                  <a:gd name="T7" fmla="*/ 69 h 69"/>
                  <a:gd name="T8" fmla="*/ 52 w 151"/>
                  <a:gd name="T9" fmla="*/ 66 h 69"/>
                  <a:gd name="T10" fmla="*/ 3 w 151"/>
                  <a:gd name="T11" fmla="*/ 60 h 69"/>
                  <a:gd name="T12" fmla="*/ 56 w 151"/>
                  <a:gd name="T13" fmla="*/ 26 h 69"/>
                  <a:gd name="T14" fmla="*/ 136 w 151"/>
                  <a:gd name="T15" fmla="*/ 7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1" h="69">
                    <a:moveTo>
                      <a:pt x="136" y="7"/>
                    </a:moveTo>
                    <a:cubicBezTo>
                      <a:pt x="151" y="14"/>
                      <a:pt x="121" y="52"/>
                      <a:pt x="100" y="52"/>
                    </a:cubicBezTo>
                    <a:cubicBezTo>
                      <a:pt x="79" y="51"/>
                      <a:pt x="77" y="62"/>
                      <a:pt x="61" y="68"/>
                    </a:cubicBezTo>
                    <a:cubicBezTo>
                      <a:pt x="59" y="69"/>
                      <a:pt x="57" y="69"/>
                      <a:pt x="56" y="69"/>
                    </a:cubicBezTo>
                    <a:cubicBezTo>
                      <a:pt x="54" y="68"/>
                      <a:pt x="53" y="67"/>
                      <a:pt x="52" y="66"/>
                    </a:cubicBezTo>
                    <a:cubicBezTo>
                      <a:pt x="47" y="60"/>
                      <a:pt x="5" y="68"/>
                      <a:pt x="3" y="60"/>
                    </a:cubicBezTo>
                    <a:cubicBezTo>
                      <a:pt x="0" y="46"/>
                      <a:pt x="41" y="32"/>
                      <a:pt x="56" y="26"/>
                    </a:cubicBezTo>
                    <a:cubicBezTo>
                      <a:pt x="110" y="18"/>
                      <a:pt x="121" y="0"/>
                      <a:pt x="136" y="7"/>
                    </a:cubicBezTo>
                    <a:close/>
                  </a:path>
                </a:pathLst>
              </a:custGeom>
              <a:solidFill>
                <a:srgbClr val="FF9E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031">
                <a:extLst>
                  <a:ext uri="{FF2B5EF4-FFF2-40B4-BE49-F238E27FC236}">
                    <a16:creationId xmlns:a16="http://schemas.microsoft.com/office/drawing/2014/main" id="{F2FFE5D8-6B29-20F9-E64B-06DA44B8C4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7200" y="5553076"/>
                <a:ext cx="38100" cy="63500"/>
              </a:xfrm>
              <a:custGeom>
                <a:avLst/>
                <a:gdLst>
                  <a:gd name="T0" fmla="*/ 79 w 112"/>
                  <a:gd name="T1" fmla="*/ 112 h 187"/>
                  <a:gd name="T2" fmla="*/ 112 w 112"/>
                  <a:gd name="T3" fmla="*/ 65 h 187"/>
                  <a:gd name="T4" fmla="*/ 92 w 112"/>
                  <a:gd name="T5" fmla="*/ 23 h 187"/>
                  <a:gd name="T6" fmla="*/ 72 w 112"/>
                  <a:gd name="T7" fmla="*/ 5 h 187"/>
                  <a:gd name="T8" fmla="*/ 47 w 112"/>
                  <a:gd name="T9" fmla="*/ 4 h 187"/>
                  <a:gd name="T10" fmla="*/ 37 w 112"/>
                  <a:gd name="T11" fmla="*/ 15 h 187"/>
                  <a:gd name="T12" fmla="*/ 2 w 112"/>
                  <a:gd name="T13" fmla="*/ 156 h 187"/>
                  <a:gd name="T14" fmla="*/ 7 w 112"/>
                  <a:gd name="T15" fmla="*/ 183 h 187"/>
                  <a:gd name="T16" fmla="*/ 24 w 112"/>
                  <a:gd name="T17" fmla="*/ 165 h 187"/>
                  <a:gd name="T18" fmla="*/ 79 w 112"/>
                  <a:gd name="T19" fmla="*/ 112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2" h="187">
                    <a:moveTo>
                      <a:pt x="79" y="112"/>
                    </a:moveTo>
                    <a:cubicBezTo>
                      <a:pt x="94" y="100"/>
                      <a:pt x="111" y="85"/>
                      <a:pt x="112" y="65"/>
                    </a:cubicBezTo>
                    <a:cubicBezTo>
                      <a:pt x="110" y="50"/>
                      <a:pt x="103" y="35"/>
                      <a:pt x="92" y="23"/>
                    </a:cubicBezTo>
                    <a:cubicBezTo>
                      <a:pt x="86" y="16"/>
                      <a:pt x="80" y="10"/>
                      <a:pt x="72" y="5"/>
                    </a:cubicBezTo>
                    <a:cubicBezTo>
                      <a:pt x="65" y="0"/>
                      <a:pt x="55" y="0"/>
                      <a:pt x="47" y="4"/>
                    </a:cubicBezTo>
                    <a:cubicBezTo>
                      <a:pt x="43" y="7"/>
                      <a:pt x="40" y="11"/>
                      <a:pt x="37" y="15"/>
                    </a:cubicBezTo>
                    <a:cubicBezTo>
                      <a:pt x="13" y="58"/>
                      <a:pt x="1" y="107"/>
                      <a:pt x="2" y="156"/>
                    </a:cubicBezTo>
                    <a:cubicBezTo>
                      <a:pt x="2" y="162"/>
                      <a:pt x="0" y="180"/>
                      <a:pt x="7" y="183"/>
                    </a:cubicBezTo>
                    <a:cubicBezTo>
                      <a:pt x="14" y="187"/>
                      <a:pt x="20" y="171"/>
                      <a:pt x="24" y="165"/>
                    </a:cubicBezTo>
                    <a:cubicBezTo>
                      <a:pt x="40" y="146"/>
                      <a:pt x="59" y="128"/>
                      <a:pt x="79" y="112"/>
                    </a:cubicBezTo>
                    <a:close/>
                  </a:path>
                </a:pathLst>
              </a:custGeom>
              <a:solidFill>
                <a:srgbClr val="008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2032">
                <a:extLst>
                  <a:ext uri="{FF2B5EF4-FFF2-40B4-BE49-F238E27FC236}">
                    <a16:creationId xmlns:a16="http://schemas.microsoft.com/office/drawing/2014/main" id="{C9D8F969-739F-34B0-801D-0697B45B4B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5775" y="5497514"/>
                <a:ext cx="109537" cy="128588"/>
              </a:xfrm>
              <a:custGeom>
                <a:avLst/>
                <a:gdLst>
                  <a:gd name="T0" fmla="*/ 257 w 332"/>
                  <a:gd name="T1" fmla="*/ 187 h 381"/>
                  <a:gd name="T2" fmla="*/ 315 w 332"/>
                  <a:gd name="T3" fmla="*/ 235 h 381"/>
                  <a:gd name="T4" fmla="*/ 298 w 332"/>
                  <a:gd name="T5" fmla="*/ 373 h 381"/>
                  <a:gd name="T6" fmla="*/ 253 w 332"/>
                  <a:gd name="T7" fmla="*/ 379 h 381"/>
                  <a:gd name="T8" fmla="*/ 160 w 332"/>
                  <a:gd name="T9" fmla="*/ 310 h 381"/>
                  <a:gd name="T10" fmla="*/ 39 w 332"/>
                  <a:gd name="T11" fmla="*/ 245 h 381"/>
                  <a:gd name="T12" fmla="*/ 9 w 332"/>
                  <a:gd name="T13" fmla="*/ 170 h 381"/>
                  <a:gd name="T14" fmla="*/ 2 w 332"/>
                  <a:gd name="T15" fmla="*/ 124 h 381"/>
                  <a:gd name="T16" fmla="*/ 97 w 332"/>
                  <a:gd name="T17" fmla="*/ 3 h 381"/>
                  <a:gd name="T18" fmla="*/ 257 w 332"/>
                  <a:gd name="T19" fmla="*/ 187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2" h="381">
                    <a:moveTo>
                      <a:pt x="257" y="187"/>
                    </a:moveTo>
                    <a:cubicBezTo>
                      <a:pt x="275" y="204"/>
                      <a:pt x="295" y="220"/>
                      <a:pt x="315" y="235"/>
                    </a:cubicBezTo>
                    <a:cubicBezTo>
                      <a:pt x="286" y="299"/>
                      <a:pt x="332" y="361"/>
                      <a:pt x="298" y="373"/>
                    </a:cubicBezTo>
                    <a:cubicBezTo>
                      <a:pt x="284" y="379"/>
                      <a:pt x="268" y="381"/>
                      <a:pt x="253" y="379"/>
                    </a:cubicBezTo>
                    <a:cubicBezTo>
                      <a:pt x="215" y="374"/>
                      <a:pt x="187" y="339"/>
                      <a:pt x="160" y="310"/>
                    </a:cubicBezTo>
                    <a:cubicBezTo>
                      <a:pt x="131" y="279"/>
                      <a:pt x="78" y="262"/>
                      <a:pt x="39" y="245"/>
                    </a:cubicBezTo>
                    <a:cubicBezTo>
                      <a:pt x="15" y="234"/>
                      <a:pt x="20" y="193"/>
                      <a:pt x="9" y="170"/>
                    </a:cubicBezTo>
                    <a:cubicBezTo>
                      <a:pt x="2" y="155"/>
                      <a:pt x="0" y="139"/>
                      <a:pt x="2" y="124"/>
                    </a:cubicBezTo>
                    <a:cubicBezTo>
                      <a:pt x="6" y="74"/>
                      <a:pt x="44" y="8"/>
                      <a:pt x="97" y="3"/>
                    </a:cubicBezTo>
                    <a:cubicBezTo>
                      <a:pt x="116" y="0"/>
                      <a:pt x="228" y="156"/>
                      <a:pt x="257" y="18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33">
                <a:extLst>
                  <a:ext uri="{FF2B5EF4-FFF2-40B4-BE49-F238E27FC236}">
                    <a16:creationId xmlns:a16="http://schemas.microsoft.com/office/drawing/2014/main" id="{B7A8AB99-0A66-E81D-4DFE-D6F156F1F8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5463" y="5394326"/>
                <a:ext cx="34925" cy="74613"/>
              </a:xfrm>
              <a:custGeom>
                <a:avLst/>
                <a:gdLst>
                  <a:gd name="T0" fmla="*/ 71 w 101"/>
                  <a:gd name="T1" fmla="*/ 198 h 220"/>
                  <a:gd name="T2" fmla="*/ 75 w 101"/>
                  <a:gd name="T3" fmla="*/ 92 h 220"/>
                  <a:gd name="T4" fmla="*/ 33 w 101"/>
                  <a:gd name="T5" fmla="*/ 0 h 220"/>
                  <a:gd name="T6" fmla="*/ 5 w 101"/>
                  <a:gd name="T7" fmla="*/ 119 h 220"/>
                  <a:gd name="T8" fmla="*/ 6 w 101"/>
                  <a:gd name="T9" fmla="*/ 164 h 220"/>
                  <a:gd name="T10" fmla="*/ 26 w 101"/>
                  <a:gd name="T11" fmla="*/ 220 h 220"/>
                  <a:gd name="T12" fmla="*/ 71 w 101"/>
                  <a:gd name="T13" fmla="*/ 198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" h="220">
                    <a:moveTo>
                      <a:pt x="71" y="198"/>
                    </a:moveTo>
                    <a:cubicBezTo>
                      <a:pt x="101" y="157"/>
                      <a:pt x="73" y="122"/>
                      <a:pt x="75" y="92"/>
                    </a:cubicBezTo>
                    <a:cubicBezTo>
                      <a:pt x="77" y="56"/>
                      <a:pt x="62" y="21"/>
                      <a:pt x="33" y="0"/>
                    </a:cubicBezTo>
                    <a:cubicBezTo>
                      <a:pt x="21" y="39"/>
                      <a:pt x="12" y="79"/>
                      <a:pt x="5" y="119"/>
                    </a:cubicBezTo>
                    <a:cubicBezTo>
                      <a:pt x="2" y="134"/>
                      <a:pt x="2" y="149"/>
                      <a:pt x="6" y="164"/>
                    </a:cubicBezTo>
                    <a:cubicBezTo>
                      <a:pt x="14" y="193"/>
                      <a:pt x="0" y="205"/>
                      <a:pt x="26" y="220"/>
                    </a:cubicBezTo>
                    <a:lnTo>
                      <a:pt x="71" y="198"/>
                    </a:lnTo>
                    <a:close/>
                  </a:path>
                </a:pathLst>
              </a:custGeom>
              <a:solidFill>
                <a:srgbClr val="173E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2034">
                <a:extLst>
                  <a:ext uri="{FF2B5EF4-FFF2-40B4-BE49-F238E27FC236}">
                    <a16:creationId xmlns:a16="http://schemas.microsoft.com/office/drawing/2014/main" id="{03BAA292-E48D-E3E4-5AD9-319F452B12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6388" y="5443539"/>
                <a:ext cx="222250" cy="260350"/>
              </a:xfrm>
              <a:custGeom>
                <a:avLst/>
                <a:gdLst>
                  <a:gd name="T0" fmla="*/ 663 w 666"/>
                  <a:gd name="T1" fmla="*/ 225 h 773"/>
                  <a:gd name="T2" fmla="*/ 610 w 666"/>
                  <a:gd name="T3" fmla="*/ 138 h 773"/>
                  <a:gd name="T4" fmla="*/ 545 w 666"/>
                  <a:gd name="T5" fmla="*/ 12 h 773"/>
                  <a:gd name="T6" fmla="*/ 436 w 666"/>
                  <a:gd name="T7" fmla="*/ 111 h 773"/>
                  <a:gd name="T8" fmla="*/ 275 w 666"/>
                  <a:gd name="T9" fmla="*/ 146 h 773"/>
                  <a:gd name="T10" fmla="*/ 168 w 666"/>
                  <a:gd name="T11" fmla="*/ 423 h 773"/>
                  <a:gd name="T12" fmla="*/ 72 w 666"/>
                  <a:gd name="T13" fmla="*/ 574 h 773"/>
                  <a:gd name="T14" fmla="*/ 360 w 666"/>
                  <a:gd name="T15" fmla="*/ 773 h 773"/>
                  <a:gd name="T16" fmla="*/ 383 w 666"/>
                  <a:gd name="T17" fmla="*/ 670 h 773"/>
                  <a:gd name="T18" fmla="*/ 396 w 666"/>
                  <a:gd name="T19" fmla="*/ 773 h 773"/>
                  <a:gd name="T20" fmla="*/ 485 w 666"/>
                  <a:gd name="T21" fmla="*/ 575 h 773"/>
                  <a:gd name="T22" fmla="*/ 584 w 666"/>
                  <a:gd name="T23" fmla="*/ 492 h 773"/>
                  <a:gd name="T24" fmla="*/ 612 w 666"/>
                  <a:gd name="T25" fmla="*/ 431 h 773"/>
                  <a:gd name="T26" fmla="*/ 617 w 666"/>
                  <a:gd name="T27" fmla="*/ 368 h 773"/>
                  <a:gd name="T28" fmla="*/ 663 w 666"/>
                  <a:gd name="T29" fmla="*/ 225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66" h="773">
                    <a:moveTo>
                      <a:pt x="663" y="225"/>
                    </a:moveTo>
                    <a:cubicBezTo>
                      <a:pt x="666" y="190"/>
                      <a:pt x="610" y="138"/>
                      <a:pt x="610" y="138"/>
                    </a:cubicBezTo>
                    <a:cubicBezTo>
                      <a:pt x="589" y="92"/>
                      <a:pt x="601" y="25"/>
                      <a:pt x="545" y="12"/>
                    </a:cubicBezTo>
                    <a:cubicBezTo>
                      <a:pt x="494" y="0"/>
                      <a:pt x="481" y="91"/>
                      <a:pt x="436" y="111"/>
                    </a:cubicBezTo>
                    <a:cubicBezTo>
                      <a:pt x="426" y="115"/>
                      <a:pt x="281" y="136"/>
                      <a:pt x="275" y="146"/>
                    </a:cubicBezTo>
                    <a:cubicBezTo>
                      <a:pt x="148" y="283"/>
                      <a:pt x="222" y="319"/>
                      <a:pt x="168" y="423"/>
                    </a:cubicBezTo>
                    <a:cubicBezTo>
                      <a:pt x="134" y="490"/>
                      <a:pt x="144" y="490"/>
                      <a:pt x="72" y="574"/>
                    </a:cubicBezTo>
                    <a:cubicBezTo>
                      <a:pt x="0" y="659"/>
                      <a:pt x="217" y="773"/>
                      <a:pt x="360" y="773"/>
                    </a:cubicBezTo>
                    <a:lnTo>
                      <a:pt x="383" y="670"/>
                    </a:lnTo>
                    <a:lnTo>
                      <a:pt x="396" y="773"/>
                    </a:lnTo>
                    <a:cubicBezTo>
                      <a:pt x="492" y="744"/>
                      <a:pt x="421" y="649"/>
                      <a:pt x="485" y="575"/>
                    </a:cubicBezTo>
                    <a:cubicBezTo>
                      <a:pt x="514" y="544"/>
                      <a:pt x="556" y="525"/>
                      <a:pt x="584" y="492"/>
                    </a:cubicBezTo>
                    <a:cubicBezTo>
                      <a:pt x="598" y="474"/>
                      <a:pt x="608" y="454"/>
                      <a:pt x="612" y="431"/>
                    </a:cubicBezTo>
                    <a:cubicBezTo>
                      <a:pt x="616" y="410"/>
                      <a:pt x="614" y="389"/>
                      <a:pt x="617" y="368"/>
                    </a:cubicBezTo>
                    <a:cubicBezTo>
                      <a:pt x="623" y="318"/>
                      <a:pt x="658" y="276"/>
                      <a:pt x="663" y="2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Oval 2035">
                <a:extLst>
                  <a:ext uri="{FF2B5EF4-FFF2-40B4-BE49-F238E27FC236}">
                    <a16:creationId xmlns:a16="http://schemas.microsoft.com/office/drawing/2014/main" id="{EE03E51D-4D98-2DCB-3A18-58034A2FE6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8625" y="5430839"/>
                <a:ext cx="65087" cy="66675"/>
              </a:xfrm>
              <a:prstGeom prst="ellipse">
                <a:avLst/>
              </a:prstGeom>
              <a:solidFill>
                <a:srgbClr val="173E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2036">
                <a:extLst>
                  <a:ext uri="{FF2B5EF4-FFF2-40B4-BE49-F238E27FC236}">
                    <a16:creationId xmlns:a16="http://schemas.microsoft.com/office/drawing/2014/main" id="{6EC67647-652E-FD1F-2EF0-9D57E84448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4975" y="5384801"/>
                <a:ext cx="111125" cy="171450"/>
              </a:xfrm>
              <a:custGeom>
                <a:avLst/>
                <a:gdLst>
                  <a:gd name="T0" fmla="*/ 109 w 337"/>
                  <a:gd name="T1" fmla="*/ 507 h 507"/>
                  <a:gd name="T2" fmla="*/ 76 w 337"/>
                  <a:gd name="T3" fmla="*/ 284 h 507"/>
                  <a:gd name="T4" fmla="*/ 166 w 337"/>
                  <a:gd name="T5" fmla="*/ 48 h 507"/>
                  <a:gd name="T6" fmla="*/ 309 w 337"/>
                  <a:gd name="T7" fmla="*/ 22 h 507"/>
                  <a:gd name="T8" fmla="*/ 332 w 337"/>
                  <a:gd name="T9" fmla="*/ 162 h 507"/>
                  <a:gd name="T10" fmla="*/ 218 w 337"/>
                  <a:gd name="T11" fmla="*/ 321 h 507"/>
                  <a:gd name="T12" fmla="*/ 109 w 337"/>
                  <a:gd name="T13" fmla="*/ 507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7" h="507">
                    <a:moveTo>
                      <a:pt x="109" y="507"/>
                    </a:moveTo>
                    <a:cubicBezTo>
                      <a:pt x="109" y="507"/>
                      <a:pt x="0" y="378"/>
                      <a:pt x="76" y="284"/>
                    </a:cubicBezTo>
                    <a:cubicBezTo>
                      <a:pt x="120" y="240"/>
                      <a:pt x="128" y="83"/>
                      <a:pt x="166" y="48"/>
                    </a:cubicBezTo>
                    <a:cubicBezTo>
                      <a:pt x="204" y="11"/>
                      <a:pt x="261" y="0"/>
                      <a:pt x="309" y="22"/>
                    </a:cubicBezTo>
                    <a:cubicBezTo>
                      <a:pt x="337" y="96"/>
                      <a:pt x="336" y="124"/>
                      <a:pt x="332" y="162"/>
                    </a:cubicBezTo>
                    <a:cubicBezTo>
                      <a:pt x="312" y="228"/>
                      <a:pt x="263" y="271"/>
                      <a:pt x="218" y="321"/>
                    </a:cubicBezTo>
                    <a:cubicBezTo>
                      <a:pt x="193" y="389"/>
                      <a:pt x="156" y="452"/>
                      <a:pt x="109" y="507"/>
                    </a:cubicBezTo>
                    <a:close/>
                  </a:path>
                </a:pathLst>
              </a:custGeom>
              <a:solidFill>
                <a:srgbClr val="FF9E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2037">
                <a:extLst>
                  <a:ext uri="{FF2B5EF4-FFF2-40B4-BE49-F238E27FC236}">
                    <a16:creationId xmlns:a16="http://schemas.microsoft.com/office/drawing/2014/main" id="{3F8C11B9-20E3-4DED-39F6-E633905B7E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1813" y="5438776"/>
                <a:ext cx="19050" cy="28575"/>
              </a:xfrm>
              <a:custGeom>
                <a:avLst/>
                <a:gdLst>
                  <a:gd name="T0" fmla="*/ 32 w 59"/>
                  <a:gd name="T1" fmla="*/ 84 h 85"/>
                  <a:gd name="T2" fmla="*/ 58 w 59"/>
                  <a:gd name="T3" fmla="*/ 55 h 85"/>
                  <a:gd name="T4" fmla="*/ 56 w 59"/>
                  <a:gd name="T5" fmla="*/ 15 h 85"/>
                  <a:gd name="T6" fmla="*/ 1 w 59"/>
                  <a:gd name="T7" fmla="*/ 18 h 85"/>
                  <a:gd name="T8" fmla="*/ 3 w 59"/>
                  <a:gd name="T9" fmla="*/ 58 h 85"/>
                  <a:gd name="T10" fmla="*/ 32 w 59"/>
                  <a:gd name="T11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85">
                    <a:moveTo>
                      <a:pt x="32" y="84"/>
                    </a:moveTo>
                    <a:cubicBezTo>
                      <a:pt x="47" y="83"/>
                      <a:pt x="59" y="70"/>
                      <a:pt x="58" y="55"/>
                    </a:cubicBezTo>
                    <a:lnTo>
                      <a:pt x="56" y="15"/>
                    </a:lnTo>
                    <a:cubicBezTo>
                      <a:pt x="55" y="0"/>
                      <a:pt x="0" y="3"/>
                      <a:pt x="1" y="18"/>
                    </a:cubicBezTo>
                    <a:lnTo>
                      <a:pt x="3" y="58"/>
                    </a:lnTo>
                    <a:cubicBezTo>
                      <a:pt x="4" y="73"/>
                      <a:pt x="17" y="85"/>
                      <a:pt x="32" y="8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2038">
                <a:extLst>
                  <a:ext uri="{FF2B5EF4-FFF2-40B4-BE49-F238E27FC236}">
                    <a16:creationId xmlns:a16="http://schemas.microsoft.com/office/drawing/2014/main" id="{69986812-BD1B-2857-1375-7F495DDB02B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70225" y="5438776"/>
                <a:ext cx="22225" cy="30163"/>
              </a:xfrm>
              <a:custGeom>
                <a:avLst/>
                <a:gdLst>
                  <a:gd name="T0" fmla="*/ 36 w 66"/>
                  <a:gd name="T1" fmla="*/ 79 h 87"/>
                  <a:gd name="T2" fmla="*/ 52 w 66"/>
                  <a:gd name="T3" fmla="*/ 71 h 87"/>
                  <a:gd name="T4" fmla="*/ 58 w 66"/>
                  <a:gd name="T5" fmla="*/ 54 h 87"/>
                  <a:gd name="T6" fmla="*/ 56 w 66"/>
                  <a:gd name="T7" fmla="*/ 14 h 87"/>
                  <a:gd name="T8" fmla="*/ 42 w 66"/>
                  <a:gd name="T9" fmla="*/ 8 h 87"/>
                  <a:gd name="T10" fmla="*/ 32 w 66"/>
                  <a:gd name="T11" fmla="*/ 8 h 87"/>
                  <a:gd name="T12" fmla="*/ 21 w 66"/>
                  <a:gd name="T13" fmla="*/ 10 h 87"/>
                  <a:gd name="T14" fmla="*/ 9 w 66"/>
                  <a:gd name="T15" fmla="*/ 17 h 87"/>
                  <a:gd name="T16" fmla="*/ 11 w 66"/>
                  <a:gd name="T17" fmla="*/ 57 h 87"/>
                  <a:gd name="T18" fmla="*/ 19 w 66"/>
                  <a:gd name="T19" fmla="*/ 73 h 87"/>
                  <a:gd name="T20" fmla="*/ 35 w 66"/>
                  <a:gd name="T21" fmla="*/ 79 h 87"/>
                  <a:gd name="T22" fmla="*/ 36 w 66"/>
                  <a:gd name="T23" fmla="*/ 79 h 87"/>
                  <a:gd name="T24" fmla="*/ 36 w 66"/>
                  <a:gd name="T25" fmla="*/ 86 h 87"/>
                  <a:gd name="T26" fmla="*/ 13 w 66"/>
                  <a:gd name="T27" fmla="*/ 79 h 87"/>
                  <a:gd name="T28" fmla="*/ 3 w 66"/>
                  <a:gd name="T29" fmla="*/ 57 h 87"/>
                  <a:gd name="T30" fmla="*/ 1 w 66"/>
                  <a:gd name="T31" fmla="*/ 17 h 87"/>
                  <a:gd name="T32" fmla="*/ 19 w 66"/>
                  <a:gd name="T33" fmla="*/ 2 h 87"/>
                  <a:gd name="T34" fmla="*/ 31 w 66"/>
                  <a:gd name="T35" fmla="*/ 0 h 87"/>
                  <a:gd name="T36" fmla="*/ 43 w 66"/>
                  <a:gd name="T37" fmla="*/ 1 h 87"/>
                  <a:gd name="T38" fmla="*/ 63 w 66"/>
                  <a:gd name="T39" fmla="*/ 14 h 87"/>
                  <a:gd name="T40" fmla="*/ 66 w 66"/>
                  <a:gd name="T41" fmla="*/ 54 h 87"/>
                  <a:gd name="T42" fmla="*/ 58 w 66"/>
                  <a:gd name="T43" fmla="*/ 76 h 87"/>
                  <a:gd name="T44" fmla="*/ 36 w 66"/>
                  <a:gd name="T45" fmla="*/ 8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6" h="87">
                    <a:moveTo>
                      <a:pt x="36" y="79"/>
                    </a:moveTo>
                    <a:cubicBezTo>
                      <a:pt x="42" y="78"/>
                      <a:pt x="48" y="75"/>
                      <a:pt x="52" y="71"/>
                    </a:cubicBezTo>
                    <a:cubicBezTo>
                      <a:pt x="56" y="66"/>
                      <a:pt x="58" y="60"/>
                      <a:pt x="58" y="54"/>
                    </a:cubicBezTo>
                    <a:lnTo>
                      <a:pt x="56" y="14"/>
                    </a:lnTo>
                    <a:cubicBezTo>
                      <a:pt x="56" y="11"/>
                      <a:pt x="50" y="9"/>
                      <a:pt x="42" y="8"/>
                    </a:cubicBezTo>
                    <a:cubicBezTo>
                      <a:pt x="39" y="8"/>
                      <a:pt x="35" y="8"/>
                      <a:pt x="32" y="8"/>
                    </a:cubicBezTo>
                    <a:cubicBezTo>
                      <a:pt x="28" y="8"/>
                      <a:pt x="24" y="9"/>
                      <a:pt x="21" y="10"/>
                    </a:cubicBezTo>
                    <a:cubicBezTo>
                      <a:pt x="14" y="11"/>
                      <a:pt x="8" y="14"/>
                      <a:pt x="9" y="17"/>
                    </a:cubicBezTo>
                    <a:lnTo>
                      <a:pt x="11" y="57"/>
                    </a:lnTo>
                    <a:cubicBezTo>
                      <a:pt x="11" y="63"/>
                      <a:pt x="14" y="69"/>
                      <a:pt x="19" y="73"/>
                    </a:cubicBezTo>
                    <a:cubicBezTo>
                      <a:pt x="23" y="77"/>
                      <a:pt x="29" y="79"/>
                      <a:pt x="35" y="79"/>
                    </a:cubicBezTo>
                    <a:lnTo>
                      <a:pt x="36" y="79"/>
                    </a:lnTo>
                    <a:close/>
                    <a:moveTo>
                      <a:pt x="36" y="86"/>
                    </a:moveTo>
                    <a:cubicBezTo>
                      <a:pt x="27" y="87"/>
                      <a:pt x="19" y="84"/>
                      <a:pt x="13" y="79"/>
                    </a:cubicBezTo>
                    <a:cubicBezTo>
                      <a:pt x="7" y="73"/>
                      <a:pt x="3" y="66"/>
                      <a:pt x="3" y="57"/>
                    </a:cubicBezTo>
                    <a:lnTo>
                      <a:pt x="1" y="17"/>
                    </a:lnTo>
                    <a:cubicBezTo>
                      <a:pt x="0" y="10"/>
                      <a:pt x="8" y="4"/>
                      <a:pt x="19" y="2"/>
                    </a:cubicBezTo>
                    <a:cubicBezTo>
                      <a:pt x="23" y="1"/>
                      <a:pt x="27" y="1"/>
                      <a:pt x="31" y="0"/>
                    </a:cubicBezTo>
                    <a:cubicBezTo>
                      <a:pt x="35" y="0"/>
                      <a:pt x="39" y="0"/>
                      <a:pt x="43" y="1"/>
                    </a:cubicBezTo>
                    <a:cubicBezTo>
                      <a:pt x="54" y="2"/>
                      <a:pt x="63" y="6"/>
                      <a:pt x="63" y="14"/>
                    </a:cubicBezTo>
                    <a:lnTo>
                      <a:pt x="66" y="54"/>
                    </a:lnTo>
                    <a:cubicBezTo>
                      <a:pt x="66" y="62"/>
                      <a:pt x="63" y="70"/>
                      <a:pt x="58" y="76"/>
                    </a:cubicBezTo>
                    <a:cubicBezTo>
                      <a:pt x="52" y="82"/>
                      <a:pt x="45" y="86"/>
                      <a:pt x="36" y="86"/>
                    </a:cubicBezTo>
                    <a:close/>
                  </a:path>
                </a:pathLst>
              </a:custGeom>
              <a:solidFill>
                <a:srgbClr val="FF5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2039">
                <a:extLst>
                  <a:ext uri="{FF2B5EF4-FFF2-40B4-BE49-F238E27FC236}">
                    <a16:creationId xmlns:a16="http://schemas.microsoft.com/office/drawing/2014/main" id="{4E306429-DB42-449F-152C-4B8A5181E9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1963" y="5386389"/>
                <a:ext cx="88900" cy="127000"/>
              </a:xfrm>
              <a:custGeom>
                <a:avLst/>
                <a:gdLst>
                  <a:gd name="T0" fmla="*/ 42 w 269"/>
                  <a:gd name="T1" fmla="*/ 56 h 378"/>
                  <a:gd name="T2" fmla="*/ 177 w 269"/>
                  <a:gd name="T3" fmla="*/ 16 h 378"/>
                  <a:gd name="T4" fmla="*/ 248 w 269"/>
                  <a:gd name="T5" fmla="*/ 164 h 378"/>
                  <a:gd name="T6" fmla="*/ 227 w 269"/>
                  <a:gd name="T7" fmla="*/ 211 h 378"/>
                  <a:gd name="T8" fmla="*/ 238 w 269"/>
                  <a:gd name="T9" fmla="*/ 236 h 378"/>
                  <a:gd name="T10" fmla="*/ 252 w 269"/>
                  <a:gd name="T11" fmla="*/ 257 h 378"/>
                  <a:gd name="T12" fmla="*/ 248 w 269"/>
                  <a:gd name="T13" fmla="*/ 271 h 378"/>
                  <a:gd name="T14" fmla="*/ 228 w 269"/>
                  <a:gd name="T15" fmla="*/ 279 h 378"/>
                  <a:gd name="T16" fmla="*/ 223 w 269"/>
                  <a:gd name="T17" fmla="*/ 282 h 378"/>
                  <a:gd name="T18" fmla="*/ 219 w 269"/>
                  <a:gd name="T19" fmla="*/ 295 h 378"/>
                  <a:gd name="T20" fmla="*/ 207 w 269"/>
                  <a:gd name="T21" fmla="*/ 319 h 378"/>
                  <a:gd name="T22" fmla="*/ 191 w 269"/>
                  <a:gd name="T23" fmla="*/ 340 h 378"/>
                  <a:gd name="T24" fmla="*/ 185 w 269"/>
                  <a:gd name="T25" fmla="*/ 356 h 378"/>
                  <a:gd name="T26" fmla="*/ 156 w 269"/>
                  <a:gd name="T27" fmla="*/ 372 h 378"/>
                  <a:gd name="T28" fmla="*/ 109 w 269"/>
                  <a:gd name="T29" fmla="*/ 378 h 378"/>
                  <a:gd name="T30" fmla="*/ 11 w 269"/>
                  <a:gd name="T31" fmla="*/ 208 h 378"/>
                  <a:gd name="T32" fmla="*/ 42 w 269"/>
                  <a:gd name="T33" fmla="*/ 56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9" h="378">
                    <a:moveTo>
                      <a:pt x="42" y="56"/>
                    </a:moveTo>
                    <a:cubicBezTo>
                      <a:pt x="74" y="16"/>
                      <a:pt x="128" y="0"/>
                      <a:pt x="177" y="16"/>
                    </a:cubicBezTo>
                    <a:cubicBezTo>
                      <a:pt x="237" y="38"/>
                      <a:pt x="269" y="104"/>
                      <a:pt x="248" y="164"/>
                    </a:cubicBezTo>
                    <a:cubicBezTo>
                      <a:pt x="234" y="175"/>
                      <a:pt x="226" y="193"/>
                      <a:pt x="227" y="211"/>
                    </a:cubicBezTo>
                    <a:cubicBezTo>
                      <a:pt x="229" y="220"/>
                      <a:pt x="232" y="229"/>
                      <a:pt x="238" y="236"/>
                    </a:cubicBezTo>
                    <a:cubicBezTo>
                      <a:pt x="243" y="242"/>
                      <a:pt x="248" y="250"/>
                      <a:pt x="252" y="257"/>
                    </a:cubicBezTo>
                    <a:cubicBezTo>
                      <a:pt x="254" y="262"/>
                      <a:pt x="252" y="267"/>
                      <a:pt x="248" y="271"/>
                    </a:cubicBezTo>
                    <a:cubicBezTo>
                      <a:pt x="242" y="275"/>
                      <a:pt x="236" y="278"/>
                      <a:pt x="228" y="279"/>
                    </a:cubicBezTo>
                    <a:cubicBezTo>
                      <a:pt x="227" y="280"/>
                      <a:pt x="225" y="281"/>
                      <a:pt x="223" y="282"/>
                    </a:cubicBezTo>
                    <a:cubicBezTo>
                      <a:pt x="219" y="284"/>
                      <a:pt x="219" y="290"/>
                      <a:pt x="219" y="295"/>
                    </a:cubicBezTo>
                    <a:cubicBezTo>
                      <a:pt x="218" y="304"/>
                      <a:pt x="214" y="312"/>
                      <a:pt x="207" y="319"/>
                    </a:cubicBezTo>
                    <a:cubicBezTo>
                      <a:pt x="201" y="325"/>
                      <a:pt x="195" y="332"/>
                      <a:pt x="191" y="340"/>
                    </a:cubicBezTo>
                    <a:cubicBezTo>
                      <a:pt x="189" y="345"/>
                      <a:pt x="187" y="351"/>
                      <a:pt x="185" y="356"/>
                    </a:cubicBezTo>
                    <a:cubicBezTo>
                      <a:pt x="178" y="365"/>
                      <a:pt x="167" y="371"/>
                      <a:pt x="156" y="372"/>
                    </a:cubicBezTo>
                    <a:cubicBezTo>
                      <a:pt x="144" y="373"/>
                      <a:pt x="124" y="360"/>
                      <a:pt x="109" y="378"/>
                    </a:cubicBezTo>
                    <a:cubicBezTo>
                      <a:pt x="96" y="375"/>
                      <a:pt x="24" y="274"/>
                      <a:pt x="11" y="208"/>
                    </a:cubicBezTo>
                    <a:cubicBezTo>
                      <a:pt x="0" y="155"/>
                      <a:pt x="11" y="100"/>
                      <a:pt x="42" y="56"/>
                    </a:cubicBezTo>
                    <a:close/>
                  </a:path>
                </a:pathLst>
              </a:custGeom>
              <a:solidFill>
                <a:srgbClr val="FF9E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2040">
                <a:extLst>
                  <a:ext uri="{FF2B5EF4-FFF2-40B4-BE49-F238E27FC236}">
                    <a16:creationId xmlns:a16="http://schemas.microsoft.com/office/drawing/2014/main" id="{94321F9C-AEA4-7D99-0B4C-0C4C81153D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150" y="5383214"/>
                <a:ext cx="114300" cy="112713"/>
              </a:xfrm>
              <a:custGeom>
                <a:avLst/>
                <a:gdLst>
                  <a:gd name="T0" fmla="*/ 284 w 341"/>
                  <a:gd name="T1" fmla="*/ 129 h 333"/>
                  <a:gd name="T2" fmla="*/ 250 w 341"/>
                  <a:gd name="T3" fmla="*/ 121 h 333"/>
                  <a:gd name="T4" fmla="*/ 207 w 341"/>
                  <a:gd name="T5" fmla="*/ 113 h 333"/>
                  <a:gd name="T6" fmla="*/ 172 w 341"/>
                  <a:gd name="T7" fmla="*/ 130 h 333"/>
                  <a:gd name="T8" fmla="*/ 146 w 341"/>
                  <a:gd name="T9" fmla="*/ 135 h 333"/>
                  <a:gd name="T10" fmla="*/ 141 w 341"/>
                  <a:gd name="T11" fmla="*/ 142 h 333"/>
                  <a:gd name="T12" fmla="*/ 137 w 341"/>
                  <a:gd name="T13" fmla="*/ 192 h 333"/>
                  <a:gd name="T14" fmla="*/ 103 w 341"/>
                  <a:gd name="T15" fmla="*/ 242 h 333"/>
                  <a:gd name="T16" fmla="*/ 78 w 341"/>
                  <a:gd name="T17" fmla="*/ 275 h 333"/>
                  <a:gd name="T18" fmla="*/ 39 w 341"/>
                  <a:gd name="T19" fmla="*/ 333 h 333"/>
                  <a:gd name="T20" fmla="*/ 23 w 341"/>
                  <a:gd name="T21" fmla="*/ 231 h 333"/>
                  <a:gd name="T22" fmla="*/ 1 w 341"/>
                  <a:gd name="T23" fmla="*/ 170 h 333"/>
                  <a:gd name="T24" fmla="*/ 41 w 341"/>
                  <a:gd name="T25" fmla="*/ 91 h 333"/>
                  <a:gd name="T26" fmla="*/ 104 w 341"/>
                  <a:gd name="T27" fmla="*/ 25 h 333"/>
                  <a:gd name="T28" fmla="*/ 148 w 341"/>
                  <a:gd name="T29" fmla="*/ 16 h 333"/>
                  <a:gd name="T30" fmla="*/ 189 w 341"/>
                  <a:gd name="T31" fmla="*/ 9 h 333"/>
                  <a:gd name="T32" fmla="*/ 259 w 341"/>
                  <a:gd name="T33" fmla="*/ 7 h 333"/>
                  <a:gd name="T34" fmla="*/ 285 w 341"/>
                  <a:gd name="T35" fmla="*/ 18 h 333"/>
                  <a:gd name="T36" fmla="*/ 305 w 341"/>
                  <a:gd name="T37" fmla="*/ 27 h 333"/>
                  <a:gd name="T38" fmla="*/ 334 w 341"/>
                  <a:gd name="T39" fmla="*/ 64 h 333"/>
                  <a:gd name="T40" fmla="*/ 311 w 341"/>
                  <a:gd name="T41" fmla="*/ 123 h 333"/>
                  <a:gd name="T42" fmla="*/ 284 w 341"/>
                  <a:gd name="T43" fmla="*/ 129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41" h="333">
                    <a:moveTo>
                      <a:pt x="284" y="129"/>
                    </a:moveTo>
                    <a:cubicBezTo>
                      <a:pt x="273" y="128"/>
                      <a:pt x="261" y="125"/>
                      <a:pt x="250" y="121"/>
                    </a:cubicBezTo>
                    <a:cubicBezTo>
                      <a:pt x="237" y="113"/>
                      <a:pt x="222" y="111"/>
                      <a:pt x="207" y="113"/>
                    </a:cubicBezTo>
                    <a:cubicBezTo>
                      <a:pt x="194" y="116"/>
                      <a:pt x="185" y="128"/>
                      <a:pt x="172" y="130"/>
                    </a:cubicBezTo>
                    <a:cubicBezTo>
                      <a:pt x="163" y="132"/>
                      <a:pt x="153" y="129"/>
                      <a:pt x="146" y="135"/>
                    </a:cubicBezTo>
                    <a:cubicBezTo>
                      <a:pt x="144" y="137"/>
                      <a:pt x="142" y="140"/>
                      <a:pt x="141" y="142"/>
                    </a:cubicBezTo>
                    <a:cubicBezTo>
                      <a:pt x="138" y="159"/>
                      <a:pt x="137" y="175"/>
                      <a:pt x="137" y="192"/>
                    </a:cubicBezTo>
                    <a:cubicBezTo>
                      <a:pt x="137" y="214"/>
                      <a:pt x="124" y="234"/>
                      <a:pt x="103" y="242"/>
                    </a:cubicBezTo>
                    <a:cubicBezTo>
                      <a:pt x="89" y="247"/>
                      <a:pt x="80" y="260"/>
                      <a:pt x="78" y="275"/>
                    </a:cubicBezTo>
                    <a:cubicBezTo>
                      <a:pt x="72" y="298"/>
                      <a:pt x="49" y="303"/>
                      <a:pt x="39" y="333"/>
                    </a:cubicBezTo>
                    <a:cubicBezTo>
                      <a:pt x="7" y="317"/>
                      <a:pt x="12" y="265"/>
                      <a:pt x="23" y="231"/>
                    </a:cubicBezTo>
                    <a:cubicBezTo>
                      <a:pt x="26" y="219"/>
                      <a:pt x="0" y="182"/>
                      <a:pt x="1" y="170"/>
                    </a:cubicBezTo>
                    <a:cubicBezTo>
                      <a:pt x="20" y="147"/>
                      <a:pt x="34" y="120"/>
                      <a:pt x="41" y="91"/>
                    </a:cubicBezTo>
                    <a:cubicBezTo>
                      <a:pt x="53" y="62"/>
                      <a:pt x="75" y="38"/>
                      <a:pt x="104" y="25"/>
                    </a:cubicBezTo>
                    <a:cubicBezTo>
                      <a:pt x="117" y="18"/>
                      <a:pt x="133" y="15"/>
                      <a:pt x="148" y="16"/>
                    </a:cubicBezTo>
                    <a:cubicBezTo>
                      <a:pt x="162" y="17"/>
                      <a:pt x="176" y="14"/>
                      <a:pt x="189" y="9"/>
                    </a:cubicBezTo>
                    <a:cubicBezTo>
                      <a:pt x="211" y="1"/>
                      <a:pt x="236" y="0"/>
                      <a:pt x="259" y="7"/>
                    </a:cubicBezTo>
                    <a:cubicBezTo>
                      <a:pt x="268" y="9"/>
                      <a:pt x="276" y="15"/>
                      <a:pt x="285" y="18"/>
                    </a:cubicBezTo>
                    <a:cubicBezTo>
                      <a:pt x="292" y="20"/>
                      <a:pt x="298" y="23"/>
                      <a:pt x="305" y="27"/>
                    </a:cubicBezTo>
                    <a:cubicBezTo>
                      <a:pt x="319" y="35"/>
                      <a:pt x="329" y="49"/>
                      <a:pt x="334" y="64"/>
                    </a:cubicBezTo>
                    <a:cubicBezTo>
                      <a:pt x="341" y="87"/>
                      <a:pt x="331" y="111"/>
                      <a:pt x="311" y="123"/>
                    </a:cubicBezTo>
                    <a:cubicBezTo>
                      <a:pt x="302" y="127"/>
                      <a:pt x="293" y="129"/>
                      <a:pt x="284" y="129"/>
                    </a:cubicBezTo>
                    <a:close/>
                  </a:path>
                </a:pathLst>
              </a:custGeom>
              <a:solidFill>
                <a:srgbClr val="173E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2041">
                <a:extLst>
                  <a:ext uri="{FF2B5EF4-FFF2-40B4-BE49-F238E27FC236}">
                    <a16:creationId xmlns:a16="http://schemas.microsoft.com/office/drawing/2014/main" id="{D0E2E410-F950-10D1-B5E8-387593464B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2438" y="5438776"/>
                <a:ext cx="28575" cy="34925"/>
              </a:xfrm>
              <a:custGeom>
                <a:avLst/>
                <a:gdLst>
                  <a:gd name="T0" fmla="*/ 84 w 88"/>
                  <a:gd name="T1" fmla="*/ 55 h 104"/>
                  <a:gd name="T2" fmla="*/ 31 w 88"/>
                  <a:gd name="T3" fmla="*/ 3 h 104"/>
                  <a:gd name="T4" fmla="*/ 11 w 88"/>
                  <a:gd name="T5" fmla="*/ 65 h 104"/>
                  <a:gd name="T6" fmla="*/ 59 w 88"/>
                  <a:gd name="T7" fmla="*/ 104 h 104"/>
                  <a:gd name="T8" fmla="*/ 84 w 88"/>
                  <a:gd name="T9" fmla="*/ 55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104">
                    <a:moveTo>
                      <a:pt x="84" y="55"/>
                    </a:moveTo>
                    <a:cubicBezTo>
                      <a:pt x="78" y="25"/>
                      <a:pt x="55" y="0"/>
                      <a:pt x="31" y="3"/>
                    </a:cubicBezTo>
                    <a:cubicBezTo>
                      <a:pt x="8" y="6"/>
                      <a:pt x="0" y="36"/>
                      <a:pt x="11" y="65"/>
                    </a:cubicBezTo>
                    <a:cubicBezTo>
                      <a:pt x="17" y="87"/>
                      <a:pt x="37" y="102"/>
                      <a:pt x="59" y="104"/>
                    </a:cubicBezTo>
                    <a:cubicBezTo>
                      <a:pt x="77" y="101"/>
                      <a:pt x="88" y="81"/>
                      <a:pt x="84" y="55"/>
                    </a:cubicBezTo>
                    <a:close/>
                  </a:path>
                </a:pathLst>
              </a:custGeom>
              <a:solidFill>
                <a:srgbClr val="FF9E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2042">
                <a:extLst>
                  <a:ext uri="{FF2B5EF4-FFF2-40B4-BE49-F238E27FC236}">
                    <a16:creationId xmlns:a16="http://schemas.microsoft.com/office/drawing/2014/main" id="{D9168966-5A5E-B666-2DFE-CAB662AD2E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650" y="5445126"/>
                <a:ext cx="25400" cy="28575"/>
              </a:xfrm>
              <a:custGeom>
                <a:avLst/>
                <a:gdLst>
                  <a:gd name="T0" fmla="*/ 41 w 76"/>
                  <a:gd name="T1" fmla="*/ 84 h 86"/>
                  <a:gd name="T2" fmla="*/ 75 w 76"/>
                  <a:gd name="T3" fmla="*/ 47 h 86"/>
                  <a:gd name="T4" fmla="*/ 73 w 76"/>
                  <a:gd name="T5" fmla="*/ 15 h 86"/>
                  <a:gd name="T6" fmla="*/ 1 w 76"/>
                  <a:gd name="T7" fmla="*/ 19 h 86"/>
                  <a:gd name="T8" fmla="*/ 3 w 76"/>
                  <a:gd name="T9" fmla="*/ 51 h 86"/>
                  <a:gd name="T10" fmla="*/ 41 w 76"/>
                  <a:gd name="T11" fmla="*/ 8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86">
                    <a:moveTo>
                      <a:pt x="41" y="84"/>
                    </a:moveTo>
                    <a:cubicBezTo>
                      <a:pt x="60" y="83"/>
                      <a:pt x="76" y="66"/>
                      <a:pt x="75" y="47"/>
                    </a:cubicBezTo>
                    <a:lnTo>
                      <a:pt x="73" y="15"/>
                    </a:lnTo>
                    <a:cubicBezTo>
                      <a:pt x="72" y="0"/>
                      <a:pt x="0" y="4"/>
                      <a:pt x="1" y="19"/>
                    </a:cubicBezTo>
                    <a:lnTo>
                      <a:pt x="3" y="51"/>
                    </a:lnTo>
                    <a:cubicBezTo>
                      <a:pt x="4" y="70"/>
                      <a:pt x="21" y="86"/>
                      <a:pt x="41" y="8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2043">
                <a:extLst>
                  <a:ext uri="{FF2B5EF4-FFF2-40B4-BE49-F238E27FC236}">
                    <a16:creationId xmlns:a16="http://schemas.microsoft.com/office/drawing/2014/main" id="{977B4E1F-F99B-5AF1-D3AD-C1B1E9E858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40063" y="5446714"/>
                <a:ext cx="26987" cy="28575"/>
              </a:xfrm>
              <a:custGeom>
                <a:avLst/>
                <a:gdLst>
                  <a:gd name="T0" fmla="*/ 44 w 82"/>
                  <a:gd name="T1" fmla="*/ 79 h 87"/>
                  <a:gd name="T2" fmla="*/ 66 w 82"/>
                  <a:gd name="T3" fmla="*/ 68 h 87"/>
                  <a:gd name="T4" fmla="*/ 74 w 82"/>
                  <a:gd name="T5" fmla="*/ 45 h 87"/>
                  <a:gd name="T6" fmla="*/ 72 w 82"/>
                  <a:gd name="T7" fmla="*/ 14 h 87"/>
                  <a:gd name="T8" fmla="*/ 54 w 82"/>
                  <a:gd name="T9" fmla="*/ 8 h 87"/>
                  <a:gd name="T10" fmla="*/ 40 w 82"/>
                  <a:gd name="T11" fmla="*/ 8 h 87"/>
                  <a:gd name="T12" fmla="*/ 25 w 82"/>
                  <a:gd name="T13" fmla="*/ 10 h 87"/>
                  <a:gd name="T14" fmla="*/ 8 w 82"/>
                  <a:gd name="T15" fmla="*/ 17 h 87"/>
                  <a:gd name="T16" fmla="*/ 10 w 82"/>
                  <a:gd name="T17" fmla="*/ 48 h 87"/>
                  <a:gd name="T18" fmla="*/ 20 w 82"/>
                  <a:gd name="T19" fmla="*/ 70 h 87"/>
                  <a:gd name="T20" fmla="*/ 44 w 82"/>
                  <a:gd name="T21" fmla="*/ 79 h 87"/>
                  <a:gd name="T22" fmla="*/ 44 w 82"/>
                  <a:gd name="T23" fmla="*/ 86 h 87"/>
                  <a:gd name="T24" fmla="*/ 15 w 82"/>
                  <a:gd name="T25" fmla="*/ 76 h 87"/>
                  <a:gd name="T26" fmla="*/ 2 w 82"/>
                  <a:gd name="T27" fmla="*/ 49 h 87"/>
                  <a:gd name="T28" fmla="*/ 0 w 82"/>
                  <a:gd name="T29" fmla="*/ 18 h 87"/>
                  <a:gd name="T30" fmla="*/ 24 w 82"/>
                  <a:gd name="T31" fmla="*/ 2 h 87"/>
                  <a:gd name="T32" fmla="*/ 39 w 82"/>
                  <a:gd name="T33" fmla="*/ 0 h 87"/>
                  <a:gd name="T34" fmla="*/ 55 w 82"/>
                  <a:gd name="T35" fmla="*/ 0 h 87"/>
                  <a:gd name="T36" fmla="*/ 80 w 82"/>
                  <a:gd name="T37" fmla="*/ 13 h 87"/>
                  <a:gd name="T38" fmla="*/ 81 w 82"/>
                  <a:gd name="T39" fmla="*/ 45 h 87"/>
                  <a:gd name="T40" fmla="*/ 71 w 82"/>
                  <a:gd name="T41" fmla="*/ 73 h 87"/>
                  <a:gd name="T42" fmla="*/ 44 w 82"/>
                  <a:gd name="T43" fmla="*/ 8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2" h="87">
                    <a:moveTo>
                      <a:pt x="44" y="79"/>
                    </a:moveTo>
                    <a:cubicBezTo>
                      <a:pt x="52" y="78"/>
                      <a:pt x="60" y="74"/>
                      <a:pt x="66" y="68"/>
                    </a:cubicBezTo>
                    <a:cubicBezTo>
                      <a:pt x="71" y="62"/>
                      <a:pt x="74" y="54"/>
                      <a:pt x="74" y="45"/>
                    </a:cubicBezTo>
                    <a:lnTo>
                      <a:pt x="72" y="14"/>
                    </a:lnTo>
                    <a:cubicBezTo>
                      <a:pt x="72" y="11"/>
                      <a:pt x="64" y="9"/>
                      <a:pt x="54" y="8"/>
                    </a:cubicBezTo>
                    <a:cubicBezTo>
                      <a:pt x="49" y="8"/>
                      <a:pt x="44" y="8"/>
                      <a:pt x="40" y="8"/>
                    </a:cubicBezTo>
                    <a:cubicBezTo>
                      <a:pt x="35" y="8"/>
                      <a:pt x="30" y="9"/>
                      <a:pt x="25" y="10"/>
                    </a:cubicBezTo>
                    <a:cubicBezTo>
                      <a:pt x="15" y="11"/>
                      <a:pt x="8" y="14"/>
                      <a:pt x="8" y="17"/>
                    </a:cubicBezTo>
                    <a:lnTo>
                      <a:pt x="10" y="48"/>
                    </a:lnTo>
                    <a:cubicBezTo>
                      <a:pt x="10" y="57"/>
                      <a:pt x="14" y="65"/>
                      <a:pt x="20" y="70"/>
                    </a:cubicBezTo>
                    <a:cubicBezTo>
                      <a:pt x="26" y="76"/>
                      <a:pt x="35" y="79"/>
                      <a:pt x="44" y="79"/>
                    </a:cubicBezTo>
                    <a:close/>
                    <a:moveTo>
                      <a:pt x="44" y="86"/>
                    </a:moveTo>
                    <a:cubicBezTo>
                      <a:pt x="33" y="87"/>
                      <a:pt x="23" y="83"/>
                      <a:pt x="15" y="76"/>
                    </a:cubicBezTo>
                    <a:cubicBezTo>
                      <a:pt x="8" y="69"/>
                      <a:pt x="3" y="60"/>
                      <a:pt x="2" y="49"/>
                    </a:cubicBezTo>
                    <a:lnTo>
                      <a:pt x="0" y="18"/>
                    </a:lnTo>
                    <a:cubicBezTo>
                      <a:pt x="0" y="10"/>
                      <a:pt x="10" y="4"/>
                      <a:pt x="24" y="2"/>
                    </a:cubicBezTo>
                    <a:cubicBezTo>
                      <a:pt x="29" y="1"/>
                      <a:pt x="34" y="0"/>
                      <a:pt x="39" y="0"/>
                    </a:cubicBezTo>
                    <a:cubicBezTo>
                      <a:pt x="44" y="0"/>
                      <a:pt x="50" y="0"/>
                      <a:pt x="55" y="0"/>
                    </a:cubicBezTo>
                    <a:cubicBezTo>
                      <a:pt x="68" y="1"/>
                      <a:pt x="79" y="5"/>
                      <a:pt x="80" y="13"/>
                    </a:cubicBezTo>
                    <a:lnTo>
                      <a:pt x="81" y="45"/>
                    </a:lnTo>
                    <a:cubicBezTo>
                      <a:pt x="82" y="56"/>
                      <a:pt x="78" y="66"/>
                      <a:pt x="71" y="73"/>
                    </a:cubicBezTo>
                    <a:cubicBezTo>
                      <a:pt x="65" y="81"/>
                      <a:pt x="55" y="86"/>
                      <a:pt x="44" y="86"/>
                    </a:cubicBezTo>
                    <a:close/>
                  </a:path>
                </a:pathLst>
              </a:custGeom>
              <a:solidFill>
                <a:srgbClr val="FF5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2044">
                <a:extLst>
                  <a:ext uri="{FF2B5EF4-FFF2-40B4-BE49-F238E27FC236}">
                    <a16:creationId xmlns:a16="http://schemas.microsoft.com/office/drawing/2014/main" id="{B53556BD-E375-D9C9-CB12-CACB42209C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1325" y="5381626"/>
                <a:ext cx="125412" cy="68263"/>
              </a:xfrm>
              <a:custGeom>
                <a:avLst/>
                <a:gdLst>
                  <a:gd name="T0" fmla="*/ 370 w 376"/>
                  <a:gd name="T1" fmla="*/ 81 h 203"/>
                  <a:gd name="T2" fmla="*/ 198 w 376"/>
                  <a:gd name="T3" fmla="*/ 192 h 203"/>
                  <a:gd name="T4" fmla="*/ 6 w 376"/>
                  <a:gd name="T5" fmla="*/ 122 h 203"/>
                  <a:gd name="T6" fmla="*/ 178 w 376"/>
                  <a:gd name="T7" fmla="*/ 12 h 203"/>
                  <a:gd name="T8" fmla="*/ 370 w 376"/>
                  <a:gd name="T9" fmla="*/ 81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6" h="203">
                    <a:moveTo>
                      <a:pt x="370" y="81"/>
                    </a:moveTo>
                    <a:cubicBezTo>
                      <a:pt x="376" y="131"/>
                      <a:pt x="299" y="180"/>
                      <a:pt x="198" y="192"/>
                    </a:cubicBezTo>
                    <a:cubicBezTo>
                      <a:pt x="97" y="203"/>
                      <a:pt x="11" y="172"/>
                      <a:pt x="6" y="122"/>
                    </a:cubicBezTo>
                    <a:cubicBezTo>
                      <a:pt x="0" y="72"/>
                      <a:pt x="77" y="23"/>
                      <a:pt x="178" y="12"/>
                    </a:cubicBezTo>
                    <a:cubicBezTo>
                      <a:pt x="278" y="0"/>
                      <a:pt x="365" y="32"/>
                      <a:pt x="370" y="81"/>
                    </a:cubicBezTo>
                    <a:close/>
                  </a:path>
                </a:pathLst>
              </a:custGeom>
              <a:solidFill>
                <a:srgbClr val="FAD3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2045">
                <a:extLst>
                  <a:ext uri="{FF2B5EF4-FFF2-40B4-BE49-F238E27FC236}">
                    <a16:creationId xmlns:a16="http://schemas.microsoft.com/office/drawing/2014/main" id="{029EAC8A-264E-FEA1-26CC-4D09AC2FE5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1325" y="5354639"/>
                <a:ext cx="112712" cy="92075"/>
              </a:xfrm>
              <a:custGeom>
                <a:avLst/>
                <a:gdLst>
                  <a:gd name="T0" fmla="*/ 10 w 338"/>
                  <a:gd name="T1" fmla="*/ 189 h 276"/>
                  <a:gd name="T2" fmla="*/ 328 w 338"/>
                  <a:gd name="T3" fmla="*/ 153 h 276"/>
                  <a:gd name="T4" fmla="*/ 151 w 338"/>
                  <a:gd name="T5" fmla="*/ 13 h 276"/>
                  <a:gd name="T6" fmla="*/ 10 w 338"/>
                  <a:gd name="T7" fmla="*/ 189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8" h="276">
                    <a:moveTo>
                      <a:pt x="10" y="189"/>
                    </a:moveTo>
                    <a:cubicBezTo>
                      <a:pt x="19" y="276"/>
                      <a:pt x="338" y="241"/>
                      <a:pt x="328" y="153"/>
                    </a:cubicBezTo>
                    <a:cubicBezTo>
                      <a:pt x="318" y="66"/>
                      <a:pt x="265" y="0"/>
                      <a:pt x="151" y="13"/>
                    </a:cubicBezTo>
                    <a:cubicBezTo>
                      <a:pt x="37" y="26"/>
                      <a:pt x="0" y="102"/>
                      <a:pt x="10" y="189"/>
                    </a:cubicBezTo>
                    <a:close/>
                  </a:path>
                </a:pathLst>
              </a:custGeom>
              <a:solidFill>
                <a:srgbClr val="FAD3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Oval 2046">
                <a:extLst>
                  <a:ext uri="{FF2B5EF4-FFF2-40B4-BE49-F238E27FC236}">
                    <a16:creationId xmlns:a16="http://schemas.microsoft.com/office/drawing/2014/main" id="{CAF2037B-F493-A0FB-DD3B-5AF23CEBE7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0375" y="5383214"/>
                <a:ext cx="25400" cy="25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2047">
                <a:extLst>
                  <a:ext uri="{FF2B5EF4-FFF2-40B4-BE49-F238E27FC236}">
                    <a16:creationId xmlns:a16="http://schemas.microsoft.com/office/drawing/2014/main" id="{ACCA69C7-514B-0781-BF2B-E5CC1B872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2600" y="5360989"/>
                <a:ext cx="63500" cy="52388"/>
              </a:xfrm>
              <a:custGeom>
                <a:avLst/>
                <a:gdLst>
                  <a:gd name="T0" fmla="*/ 162 w 192"/>
                  <a:gd name="T1" fmla="*/ 156 h 156"/>
                  <a:gd name="T2" fmla="*/ 0 w 192"/>
                  <a:gd name="T3" fmla="*/ 15 h 156"/>
                  <a:gd name="T4" fmla="*/ 15 w 192"/>
                  <a:gd name="T5" fmla="*/ 13 h 156"/>
                  <a:gd name="T6" fmla="*/ 192 w 192"/>
                  <a:gd name="T7" fmla="*/ 153 h 156"/>
                  <a:gd name="T8" fmla="*/ 162 w 192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156">
                    <a:moveTo>
                      <a:pt x="162" y="156"/>
                    </a:moveTo>
                    <a:cubicBezTo>
                      <a:pt x="153" y="73"/>
                      <a:pt x="104" y="10"/>
                      <a:pt x="0" y="15"/>
                    </a:cubicBezTo>
                    <a:cubicBezTo>
                      <a:pt x="5" y="14"/>
                      <a:pt x="10" y="13"/>
                      <a:pt x="15" y="13"/>
                    </a:cubicBezTo>
                    <a:cubicBezTo>
                      <a:pt x="129" y="0"/>
                      <a:pt x="182" y="66"/>
                      <a:pt x="192" y="153"/>
                    </a:cubicBezTo>
                    <a:lnTo>
                      <a:pt x="162" y="1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2048">
                <a:extLst>
                  <a:ext uri="{FF2B5EF4-FFF2-40B4-BE49-F238E27FC236}">
                    <a16:creationId xmlns:a16="http://schemas.microsoft.com/office/drawing/2014/main" id="{DDE8C029-EFCF-30F9-5620-256F210044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3538" y="5621339"/>
                <a:ext cx="166687" cy="134938"/>
              </a:xfrm>
              <a:custGeom>
                <a:avLst/>
                <a:gdLst>
                  <a:gd name="T0" fmla="*/ 192 w 501"/>
                  <a:gd name="T1" fmla="*/ 101 h 404"/>
                  <a:gd name="T2" fmla="*/ 501 w 501"/>
                  <a:gd name="T3" fmla="*/ 332 h 404"/>
                  <a:gd name="T4" fmla="*/ 459 w 501"/>
                  <a:gd name="T5" fmla="*/ 404 h 404"/>
                  <a:gd name="T6" fmla="*/ 79 w 501"/>
                  <a:gd name="T7" fmla="*/ 173 h 404"/>
                  <a:gd name="T8" fmla="*/ 192 w 501"/>
                  <a:gd name="T9" fmla="*/ 101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1" h="404">
                    <a:moveTo>
                      <a:pt x="192" y="101"/>
                    </a:moveTo>
                    <a:cubicBezTo>
                      <a:pt x="275" y="148"/>
                      <a:pt x="310" y="239"/>
                      <a:pt x="501" y="332"/>
                    </a:cubicBezTo>
                    <a:cubicBezTo>
                      <a:pt x="493" y="353"/>
                      <a:pt x="481" y="404"/>
                      <a:pt x="459" y="404"/>
                    </a:cubicBezTo>
                    <a:cubicBezTo>
                      <a:pt x="393" y="345"/>
                      <a:pt x="163" y="289"/>
                      <a:pt x="79" y="173"/>
                    </a:cubicBezTo>
                    <a:cubicBezTo>
                      <a:pt x="0" y="83"/>
                      <a:pt x="162" y="0"/>
                      <a:pt x="192" y="101"/>
                    </a:cubicBezTo>
                    <a:close/>
                  </a:path>
                </a:pathLst>
              </a:custGeom>
              <a:solidFill>
                <a:srgbClr val="FF9E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2049">
                <a:extLst>
                  <a:ext uri="{FF2B5EF4-FFF2-40B4-BE49-F238E27FC236}">
                    <a16:creationId xmlns:a16="http://schemas.microsoft.com/office/drawing/2014/main" id="{FE606BCA-2B2F-B8E2-F766-942ADE824B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8300" y="5484814"/>
                <a:ext cx="61912" cy="187325"/>
              </a:xfrm>
              <a:custGeom>
                <a:avLst/>
                <a:gdLst>
                  <a:gd name="T0" fmla="*/ 181 w 184"/>
                  <a:gd name="T1" fmla="*/ 10 h 559"/>
                  <a:gd name="T2" fmla="*/ 166 w 184"/>
                  <a:gd name="T3" fmla="*/ 502 h 559"/>
                  <a:gd name="T4" fmla="*/ 47 w 184"/>
                  <a:gd name="T5" fmla="*/ 559 h 559"/>
                  <a:gd name="T6" fmla="*/ 20 w 184"/>
                  <a:gd name="T7" fmla="*/ 492 h 559"/>
                  <a:gd name="T8" fmla="*/ 7 w 184"/>
                  <a:gd name="T9" fmla="*/ 436 h 559"/>
                  <a:gd name="T10" fmla="*/ 26 w 184"/>
                  <a:gd name="T11" fmla="*/ 288 h 559"/>
                  <a:gd name="T12" fmla="*/ 40 w 184"/>
                  <a:gd name="T13" fmla="*/ 226 h 559"/>
                  <a:gd name="T14" fmla="*/ 36 w 184"/>
                  <a:gd name="T15" fmla="*/ 106 h 559"/>
                  <a:gd name="T16" fmla="*/ 181 w 184"/>
                  <a:gd name="T17" fmla="*/ 10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4" h="559">
                    <a:moveTo>
                      <a:pt x="181" y="10"/>
                    </a:moveTo>
                    <a:cubicBezTo>
                      <a:pt x="184" y="174"/>
                      <a:pt x="179" y="338"/>
                      <a:pt x="166" y="502"/>
                    </a:cubicBezTo>
                    <a:lnTo>
                      <a:pt x="47" y="559"/>
                    </a:lnTo>
                    <a:cubicBezTo>
                      <a:pt x="23" y="547"/>
                      <a:pt x="11" y="518"/>
                      <a:pt x="20" y="492"/>
                    </a:cubicBezTo>
                    <a:cubicBezTo>
                      <a:pt x="25" y="474"/>
                      <a:pt x="11" y="454"/>
                      <a:pt x="7" y="436"/>
                    </a:cubicBezTo>
                    <a:cubicBezTo>
                      <a:pt x="0" y="413"/>
                      <a:pt x="22" y="312"/>
                      <a:pt x="26" y="288"/>
                    </a:cubicBezTo>
                    <a:cubicBezTo>
                      <a:pt x="29" y="267"/>
                      <a:pt x="38" y="247"/>
                      <a:pt x="40" y="226"/>
                    </a:cubicBezTo>
                    <a:cubicBezTo>
                      <a:pt x="46" y="186"/>
                      <a:pt x="30" y="146"/>
                      <a:pt x="36" y="106"/>
                    </a:cubicBezTo>
                    <a:cubicBezTo>
                      <a:pt x="45" y="36"/>
                      <a:pt x="116" y="0"/>
                      <a:pt x="181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31" name="Oval 130">
            <a:hlinkClick r:id="rId3" action="ppaction://hlinksldjump"/>
            <a:extLst>
              <a:ext uri="{FF2B5EF4-FFF2-40B4-BE49-F238E27FC236}">
                <a16:creationId xmlns:a16="http://schemas.microsoft.com/office/drawing/2014/main" id="{B673E27B-E16E-4C04-AB41-5EAF7C3DE145}"/>
              </a:ext>
            </a:extLst>
          </p:cNvPr>
          <p:cNvSpPr/>
          <p:nvPr/>
        </p:nvSpPr>
        <p:spPr>
          <a:xfrm>
            <a:off x="9384310" y="820816"/>
            <a:ext cx="128979" cy="12897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132" name="Oval 131">
            <a:hlinkClick r:id="rId4" action="ppaction://hlinksldjump"/>
            <a:extLst>
              <a:ext uri="{FF2B5EF4-FFF2-40B4-BE49-F238E27FC236}">
                <a16:creationId xmlns:a16="http://schemas.microsoft.com/office/drawing/2014/main" id="{431E45EC-08A9-409A-8746-DDE01811F566}"/>
              </a:ext>
            </a:extLst>
          </p:cNvPr>
          <p:cNvSpPr/>
          <p:nvPr/>
        </p:nvSpPr>
        <p:spPr>
          <a:xfrm>
            <a:off x="9384310" y="1983052"/>
            <a:ext cx="128979" cy="128979"/>
          </a:xfrm>
          <a:prstGeom prst="ellipse">
            <a:avLst/>
          </a:prstGeom>
          <a:solidFill>
            <a:srgbClr val="008CB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33" name="Oval 132">
            <a:hlinkClick r:id="rId3" action="ppaction://hlinksldjump"/>
            <a:extLst>
              <a:ext uri="{FF2B5EF4-FFF2-40B4-BE49-F238E27FC236}">
                <a16:creationId xmlns:a16="http://schemas.microsoft.com/office/drawing/2014/main" id="{B365A861-4544-4FD6-BE1F-B6F93C9C6C4B}"/>
              </a:ext>
            </a:extLst>
          </p:cNvPr>
          <p:cNvSpPr/>
          <p:nvPr/>
        </p:nvSpPr>
        <p:spPr>
          <a:xfrm>
            <a:off x="9384310" y="823197"/>
            <a:ext cx="128979" cy="128979"/>
          </a:xfrm>
          <a:prstGeom prst="ellipse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34" name="Oval 133">
            <a:hlinkClick r:id="rId5" action="ppaction://hlinksldjump"/>
            <a:extLst>
              <a:ext uri="{FF2B5EF4-FFF2-40B4-BE49-F238E27FC236}">
                <a16:creationId xmlns:a16="http://schemas.microsoft.com/office/drawing/2014/main" id="{F17BD45D-F05E-448D-9746-2A21FFBD037E}"/>
              </a:ext>
            </a:extLst>
          </p:cNvPr>
          <p:cNvSpPr/>
          <p:nvPr/>
        </p:nvSpPr>
        <p:spPr>
          <a:xfrm>
            <a:off x="9384310" y="1402303"/>
            <a:ext cx="128979" cy="128979"/>
          </a:xfrm>
          <a:prstGeom prst="ellipse">
            <a:avLst/>
          </a:prstGeom>
          <a:solidFill>
            <a:srgbClr val="1C356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35" name="Oval 134">
            <a:hlinkClick r:id="rId6" action="ppaction://hlinksldjump"/>
            <a:extLst>
              <a:ext uri="{FF2B5EF4-FFF2-40B4-BE49-F238E27FC236}">
                <a16:creationId xmlns:a16="http://schemas.microsoft.com/office/drawing/2014/main" id="{A39F659A-4FF1-4AC4-AA75-802D3451BB66}"/>
              </a:ext>
            </a:extLst>
          </p:cNvPr>
          <p:cNvSpPr/>
          <p:nvPr/>
        </p:nvSpPr>
        <p:spPr>
          <a:xfrm>
            <a:off x="9384310" y="2563074"/>
            <a:ext cx="128979" cy="128979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36" name="Oval 135">
            <a:hlinkClick r:id="rId7" action="ppaction://hlinksldjump"/>
            <a:extLst>
              <a:ext uri="{FF2B5EF4-FFF2-40B4-BE49-F238E27FC236}">
                <a16:creationId xmlns:a16="http://schemas.microsoft.com/office/drawing/2014/main" id="{71FAB24E-70C1-49E4-9835-0ADC29CB6319}"/>
              </a:ext>
            </a:extLst>
          </p:cNvPr>
          <p:cNvSpPr/>
          <p:nvPr/>
        </p:nvSpPr>
        <p:spPr>
          <a:xfrm>
            <a:off x="9384310" y="4302666"/>
            <a:ext cx="128979" cy="128979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Oval 136">
            <a:hlinkClick r:id="rId8" action="ppaction://hlinksldjump"/>
            <a:extLst>
              <a:ext uri="{FF2B5EF4-FFF2-40B4-BE49-F238E27FC236}">
                <a16:creationId xmlns:a16="http://schemas.microsoft.com/office/drawing/2014/main" id="{BA064BFB-6818-448B-B1AE-A88C81471973}"/>
              </a:ext>
            </a:extLst>
          </p:cNvPr>
          <p:cNvSpPr/>
          <p:nvPr/>
        </p:nvSpPr>
        <p:spPr>
          <a:xfrm>
            <a:off x="9384310" y="3720774"/>
            <a:ext cx="128979" cy="128979"/>
          </a:xfrm>
          <a:prstGeom prst="ellipse">
            <a:avLst/>
          </a:prstGeom>
          <a:solidFill>
            <a:srgbClr val="6AB24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Oval 137">
            <a:hlinkClick r:id="rId9" action="ppaction://hlinksldjump"/>
            <a:extLst>
              <a:ext uri="{FF2B5EF4-FFF2-40B4-BE49-F238E27FC236}">
                <a16:creationId xmlns:a16="http://schemas.microsoft.com/office/drawing/2014/main" id="{55FAE77C-1673-4D9B-9310-2B9D070D14F4}"/>
              </a:ext>
            </a:extLst>
          </p:cNvPr>
          <p:cNvSpPr/>
          <p:nvPr/>
        </p:nvSpPr>
        <p:spPr>
          <a:xfrm>
            <a:off x="9384310" y="3144004"/>
            <a:ext cx="128979" cy="128979"/>
          </a:xfrm>
          <a:prstGeom prst="ellipse">
            <a:avLst/>
          </a:prstGeom>
          <a:solidFill>
            <a:srgbClr val="03884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Oval 138">
            <a:hlinkClick r:id="rId10" action="ppaction://hlinksldjump"/>
            <a:extLst>
              <a:ext uri="{FF2B5EF4-FFF2-40B4-BE49-F238E27FC236}">
                <a16:creationId xmlns:a16="http://schemas.microsoft.com/office/drawing/2014/main" id="{0969F8B2-340E-4842-A59E-A646F897BC74}"/>
              </a:ext>
            </a:extLst>
          </p:cNvPr>
          <p:cNvSpPr/>
          <p:nvPr/>
        </p:nvSpPr>
        <p:spPr>
          <a:xfrm>
            <a:off x="9384310" y="4881778"/>
            <a:ext cx="128979" cy="128979"/>
          </a:xfrm>
          <a:prstGeom prst="ellipse">
            <a:avLst/>
          </a:prstGeom>
          <a:solidFill>
            <a:srgbClr val="F195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Oval 139">
            <a:hlinkClick r:id="rId11" action="ppaction://hlinksldjump"/>
            <a:extLst>
              <a:ext uri="{FF2B5EF4-FFF2-40B4-BE49-F238E27FC236}">
                <a16:creationId xmlns:a16="http://schemas.microsoft.com/office/drawing/2014/main" id="{A41DF306-DF21-4816-B086-96DB12AD0B1C}"/>
              </a:ext>
            </a:extLst>
          </p:cNvPr>
          <p:cNvSpPr/>
          <p:nvPr/>
        </p:nvSpPr>
        <p:spPr>
          <a:xfrm>
            <a:off x="9384310" y="5463066"/>
            <a:ext cx="128979" cy="128979"/>
          </a:xfrm>
          <a:prstGeom prst="ellipse">
            <a:avLst/>
          </a:prstGeom>
          <a:solidFill>
            <a:srgbClr val="F8A92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7B34BA2E-7191-43EC-AF80-6F1214C8ED89}"/>
              </a:ext>
            </a:extLst>
          </p:cNvPr>
          <p:cNvGrpSpPr/>
          <p:nvPr/>
        </p:nvGrpSpPr>
        <p:grpSpPr>
          <a:xfrm>
            <a:off x="9573110" y="4814602"/>
            <a:ext cx="146522" cy="280390"/>
            <a:chOff x="5545138" y="625475"/>
            <a:chExt cx="1489075" cy="2849563"/>
          </a:xfrm>
        </p:grpSpPr>
        <p:sp>
          <p:nvSpPr>
            <p:cNvPr id="142" name="Freeform 117">
              <a:extLst>
                <a:ext uri="{FF2B5EF4-FFF2-40B4-BE49-F238E27FC236}">
                  <a16:creationId xmlns:a16="http://schemas.microsoft.com/office/drawing/2014/main" id="{8FF581A5-13A1-4399-9BCF-E66CFB92D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625475"/>
              <a:ext cx="1243013" cy="1697038"/>
            </a:xfrm>
            <a:custGeom>
              <a:avLst/>
              <a:gdLst>
                <a:gd name="T0" fmla="*/ 2278 w 4249"/>
                <a:gd name="T1" fmla="*/ 5744 h 5744"/>
                <a:gd name="T2" fmla="*/ 0 w 4249"/>
                <a:gd name="T3" fmla="*/ 5744 h 5744"/>
                <a:gd name="T4" fmla="*/ 4249 w 4249"/>
                <a:gd name="T5" fmla="*/ 0 h 5744"/>
                <a:gd name="T6" fmla="*/ 2603 w 4249"/>
                <a:gd name="T7" fmla="*/ 4796 h 5744"/>
                <a:gd name="T8" fmla="*/ 2278 w 4249"/>
                <a:gd name="T9" fmla="*/ 5744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2278" y="5744"/>
                  </a:moveTo>
                  <a:lnTo>
                    <a:pt x="0" y="5744"/>
                  </a:lnTo>
                  <a:lnTo>
                    <a:pt x="4249" y="0"/>
                  </a:lnTo>
                  <a:lnTo>
                    <a:pt x="2603" y="4796"/>
                  </a:lnTo>
                  <a:lnTo>
                    <a:pt x="2278" y="5744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20">
              <a:extLst>
                <a:ext uri="{FF2B5EF4-FFF2-40B4-BE49-F238E27FC236}">
                  <a16:creationId xmlns:a16="http://schemas.microsoft.com/office/drawing/2014/main" id="{27F7F1C7-3955-4300-B22F-550C28A94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1779588"/>
              <a:ext cx="1243013" cy="1695450"/>
            </a:xfrm>
            <a:custGeom>
              <a:avLst/>
              <a:gdLst>
                <a:gd name="T0" fmla="*/ 1972 w 4249"/>
                <a:gd name="T1" fmla="*/ 0 h 5744"/>
                <a:gd name="T2" fmla="*/ 4249 w 4249"/>
                <a:gd name="T3" fmla="*/ 0 h 5744"/>
                <a:gd name="T4" fmla="*/ 0 w 4249"/>
                <a:gd name="T5" fmla="*/ 5744 h 5744"/>
                <a:gd name="T6" fmla="*/ 1646 w 4249"/>
                <a:gd name="T7" fmla="*/ 948 h 5744"/>
                <a:gd name="T8" fmla="*/ 1972 w 4249"/>
                <a:gd name="T9" fmla="*/ 0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1972" y="0"/>
                  </a:moveTo>
                  <a:lnTo>
                    <a:pt x="4249" y="0"/>
                  </a:lnTo>
                  <a:lnTo>
                    <a:pt x="0" y="5744"/>
                  </a:lnTo>
                  <a:lnTo>
                    <a:pt x="1646" y="948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8477112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B1EBB0-0C8F-86D6-7504-082749691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Elaboração de intervenções de EAP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81E8F7-AF85-9E97-0231-21A41EFF4689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>
            <a:normAutofit/>
          </a:bodyPr>
          <a:lstStyle/>
          <a:p>
            <a:r>
              <a:rPr lang="en-GB" b="0" dirty="0">
                <a:solidFill>
                  <a:schemeClr val="bg1"/>
                </a:solidFill>
              </a:rPr>
              <a:t>Módulo 7 - </a:t>
            </a:r>
            <a:r>
              <a:rPr lang="en-GB" dirty="0">
                <a:solidFill>
                  <a:schemeClr val="bg1"/>
                </a:solidFill>
              </a:rPr>
              <a:t>Projetando intervenções de EAP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A19DA3-8527-36E5-87B2-DB0356CA95C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58383" y="1676401"/>
            <a:ext cx="3962399" cy="4502942"/>
          </a:xfrm>
          <a:prstGeom prst="roundRect">
            <a:avLst>
              <a:gd name="adj" fmla="val 4134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GB" sz="1200" dirty="0">
                <a:solidFill>
                  <a:srgbClr val="F19500"/>
                </a:solidFill>
              </a:rPr>
              <a:t>Objetivos do módulo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0" dirty="0">
                <a:solidFill>
                  <a:srgbClr val="F19500"/>
                </a:solidFill>
              </a:rPr>
              <a:t>Reflita sobre o apetite de seu governo local por intervenções específicas com base no horizonte de tempo, na capacidade atual e nos poderes disponíveis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0" dirty="0">
                <a:solidFill>
                  <a:srgbClr val="F19500"/>
                </a:solidFill>
              </a:rPr>
              <a:t>Identifique quais intervenções são prioritárias e adequadas para seu governo local e seus residentes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0" dirty="0">
                <a:solidFill>
                  <a:srgbClr val="F19500"/>
                </a:solidFill>
              </a:rPr>
              <a:t>Detalhar as intervenções e dividi-las em etapas menores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b="0" dirty="0">
              <a:solidFill>
                <a:srgbClr val="F19500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200" dirty="0">
                <a:solidFill>
                  <a:srgbClr val="F19500"/>
                </a:solidFill>
              </a:rPr>
              <a:t>Outros recursos úteis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u="none" strike="noStrike" kern="1200" cap="none" spc="0" normalizeH="0" baseline="0" noProof="0" dirty="0">
                <a:ln>
                  <a:noFill/>
                </a:ln>
                <a:solidFill>
                  <a:srgbClr val="F195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Kit de ferramentas de políticas de eficiência energética </a:t>
            </a:r>
            <a:r>
              <a:rPr lang="en-GB" sz="1200" b="0" dirty="0">
                <a:solidFill>
                  <a:srgbClr val="F19500"/>
                </a:solidFill>
              </a:rPr>
              <a:t>da </a:t>
            </a:r>
            <a:r>
              <a:rPr kumimoji="0" lang="en-GB" sz="1200" b="0" u="none" strike="noStrike" kern="1200" cap="none" spc="0" normalizeH="0" baseline="0" noProof="0" dirty="0">
                <a:ln>
                  <a:noFill/>
                </a:ln>
                <a:solidFill>
                  <a:srgbClr val="F195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Agência Internacional de Energia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0" dirty="0">
                <a:solidFill>
                  <a:srgbClr val="F195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Kit de ferramentas de políticas de mini-redes </a:t>
            </a:r>
            <a:r>
              <a:rPr lang="en-GB" sz="1200" b="0" dirty="0">
                <a:solidFill>
                  <a:srgbClr val="F19500"/>
                </a:solidFill>
              </a:rPr>
              <a:t>da REN21</a:t>
            </a:r>
            <a:endParaRPr kumimoji="0" lang="en-GB" sz="1200" b="0" u="none" strike="noStrike" kern="1200" cap="none" spc="0" normalizeH="0" baseline="0" noProof="0" dirty="0">
              <a:ln>
                <a:noFill/>
              </a:ln>
              <a:solidFill>
                <a:srgbClr val="F195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20DF4E98-69BF-0401-9863-41208969E5DF}"/>
              </a:ext>
            </a:extLst>
          </p:cNvPr>
          <p:cNvSpPr txBox="1">
            <a:spLocks/>
          </p:cNvSpPr>
          <p:nvPr/>
        </p:nvSpPr>
        <p:spPr>
          <a:xfrm>
            <a:off x="703264" y="1669243"/>
            <a:ext cx="3962399" cy="434577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Há cinco intervenções diferentes que os governos locais podem empregar para melhorar o acesso à energia e reduzir a pobreza energética: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19500">
                  <a:lumMod val="20000"/>
                  <a:lumOff val="80000"/>
                </a:srgbClr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Políticas e regulamentos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19500">
                  <a:lumMod val="20000"/>
                  <a:lumOff val="80000"/>
                </a:srgbClr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Colaboração das partes interessadas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19500">
                  <a:lumMod val="20000"/>
                  <a:lumOff val="80000"/>
                </a:srgbClr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Capacitação interna e coleta de dados,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19500">
                  <a:lumMod val="20000"/>
                  <a:lumOff val="80000"/>
                </a:srgbClr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Investimento e obtenção de financiamento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19500">
                  <a:lumMod val="20000"/>
                  <a:lumOff val="80000"/>
                </a:srgbClr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Programas liderados pela cidade.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É importante observar que essas intervenções são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influenciadas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pelos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obstáculos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 estruturas de poder em que operam. Essa relação será explorada na ferramenta deste módulo.</a:t>
            </a:r>
          </a:p>
          <a:p>
            <a:pPr>
              <a:lnSpc>
                <a:spcPct val="120000"/>
              </a:lnSpc>
              <a:defRPr/>
            </a:pPr>
            <a:r>
              <a:rPr kumimoji="0" lang="en-GB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Essas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intervenções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baseiam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-se </a:t>
            </a:r>
            <a:r>
              <a:rPr lang="en-GB" sz="1100" b="0" i="1" dirty="0">
                <a:solidFill>
                  <a:prstClr val="white"/>
                </a:solidFill>
                <a:latin typeface="Arial"/>
                <a:cs typeface="Arial"/>
              </a:rPr>
              <a:t>no </a:t>
            </a:r>
            <a:r>
              <a:rPr kumimoji="0" lang="en-GB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Relatório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 de </a:t>
            </a:r>
            <a:r>
              <a:rPr kumimoji="0" lang="en-GB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Pesquisa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 2023 </a:t>
            </a:r>
            <a:r>
              <a:rPr kumimoji="0" lang="en-GB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sobre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 o </a:t>
            </a:r>
            <a:r>
              <a:rPr kumimoji="0" lang="en-GB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Desbloqueio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 do </a:t>
            </a:r>
            <a:r>
              <a:rPr kumimoji="0" lang="en-GB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Acesso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 à </a:t>
            </a:r>
            <a:r>
              <a:rPr kumimoji="0" lang="en-GB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Energia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, a </a:t>
            </a:r>
            <a:r>
              <a:rPr kumimoji="0" lang="en-GB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partir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 de </a:t>
            </a:r>
            <a:r>
              <a:rPr kumimoji="0" lang="en-GB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pesquisa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 documental e de </a:t>
            </a:r>
            <a:r>
              <a:rPr kumimoji="0" lang="en-GB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uma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pesquisa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 on-line </a:t>
            </a:r>
            <a:r>
              <a:rPr kumimoji="0" lang="en-GB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respondida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por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 74 </a:t>
            </a:r>
            <a:r>
              <a:rPr kumimoji="0" lang="en-GB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signatários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 do GCoM que </a:t>
            </a:r>
            <a:r>
              <a:rPr lang="en-GB" sz="1100" b="0" i="1" dirty="0" err="1">
                <a:solidFill>
                  <a:prstClr val="white"/>
                </a:solidFill>
                <a:latin typeface="Arial"/>
                <a:cs typeface="Arial"/>
              </a:rPr>
              <a:t>perguntaram</a:t>
            </a:r>
            <a:r>
              <a:rPr lang="en-GB" sz="1100" b="0" i="1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n-GB" sz="1100" b="0" i="1" dirty="0" err="1">
                <a:solidFill>
                  <a:prstClr val="white"/>
                </a:solidFill>
                <a:latin typeface="Arial"/>
                <a:cs typeface="Arial"/>
              </a:rPr>
              <a:t>sobre</a:t>
            </a:r>
            <a:r>
              <a:rPr lang="en-GB" sz="1100" b="0" i="1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n-GB" sz="1100" b="0" i="1" dirty="0" err="1">
                <a:solidFill>
                  <a:prstClr val="white"/>
                </a:solidFill>
                <a:latin typeface="Arial"/>
                <a:cs typeface="Arial"/>
              </a:rPr>
              <a:t>iniciativas</a:t>
            </a:r>
            <a:r>
              <a:rPr lang="en-GB" sz="1100" b="0" i="1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para </a:t>
            </a:r>
            <a:r>
              <a:rPr kumimoji="0" lang="en-GB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melhorar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 o </a:t>
            </a:r>
            <a:r>
              <a:rPr kumimoji="0" lang="en-GB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acesso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 à </a:t>
            </a:r>
            <a:r>
              <a:rPr kumimoji="0" lang="en-GB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energia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 e </a:t>
            </a:r>
            <a:r>
              <a:rPr kumimoji="0" lang="en-GB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aliviar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 a </a:t>
            </a:r>
            <a:r>
              <a:rPr kumimoji="0" lang="en-GB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pobreza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energética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. </a:t>
            </a:r>
            <a:r>
              <a:rPr kumimoji="0" lang="en-GB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Essas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intervenções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são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chamadas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 de </a:t>
            </a:r>
            <a:r>
              <a:rPr kumimoji="0" lang="en-GB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alavancas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, mas a </a:t>
            </a:r>
            <a:r>
              <a:rPr kumimoji="0" lang="en-GB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palavra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intervenção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representa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melhor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 a base de </a:t>
            </a:r>
            <a:r>
              <a:rPr kumimoji="0" lang="en-GB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evidências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 e a </a:t>
            </a:r>
            <a:r>
              <a:rPr kumimoji="0" lang="en-GB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ação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 real a que </a:t>
            </a:r>
            <a:r>
              <a:rPr kumimoji="0" lang="en-GB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você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chegará</a:t>
            </a:r>
            <a:r>
              <a:rPr lang="en-GB" sz="1100" b="0" i="1" dirty="0">
                <a:solidFill>
                  <a:prstClr val="white"/>
                </a:solidFill>
                <a:latin typeface="Arial"/>
                <a:cs typeface="Arial"/>
              </a:rPr>
              <a:t>. </a:t>
            </a:r>
            <a:endParaRPr lang="en-GB" sz="11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E6FB17-8665-0C31-2D94-DA9E27EBB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97AC88-B9C7-4AEF-9990-0777AFA013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Oval 40">
            <a:hlinkClick r:id="rId5" action="ppaction://hlinksldjump"/>
            <a:extLst>
              <a:ext uri="{FF2B5EF4-FFF2-40B4-BE49-F238E27FC236}">
                <a16:creationId xmlns:a16="http://schemas.microsoft.com/office/drawing/2014/main" id="{46A3F39F-650E-4AFF-86FE-1E37D64A4E71}"/>
              </a:ext>
            </a:extLst>
          </p:cNvPr>
          <p:cNvSpPr/>
          <p:nvPr/>
        </p:nvSpPr>
        <p:spPr>
          <a:xfrm>
            <a:off x="9384310" y="820816"/>
            <a:ext cx="128979" cy="12897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42" name="Oval 41">
            <a:hlinkClick r:id="rId6" action="ppaction://hlinksldjump"/>
            <a:extLst>
              <a:ext uri="{FF2B5EF4-FFF2-40B4-BE49-F238E27FC236}">
                <a16:creationId xmlns:a16="http://schemas.microsoft.com/office/drawing/2014/main" id="{EEF1B486-458A-4BA6-9647-BFB380E1731F}"/>
              </a:ext>
            </a:extLst>
          </p:cNvPr>
          <p:cNvSpPr/>
          <p:nvPr/>
        </p:nvSpPr>
        <p:spPr>
          <a:xfrm>
            <a:off x="9384310" y="1983052"/>
            <a:ext cx="128979" cy="128979"/>
          </a:xfrm>
          <a:prstGeom prst="ellipse">
            <a:avLst/>
          </a:prstGeom>
          <a:solidFill>
            <a:srgbClr val="008CB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43" name="Oval 42">
            <a:hlinkClick r:id="rId5" action="ppaction://hlinksldjump"/>
            <a:extLst>
              <a:ext uri="{FF2B5EF4-FFF2-40B4-BE49-F238E27FC236}">
                <a16:creationId xmlns:a16="http://schemas.microsoft.com/office/drawing/2014/main" id="{2B098127-6D40-4662-9FEA-F9F1B6AFF402}"/>
              </a:ext>
            </a:extLst>
          </p:cNvPr>
          <p:cNvSpPr/>
          <p:nvPr/>
        </p:nvSpPr>
        <p:spPr>
          <a:xfrm>
            <a:off x="9384310" y="823197"/>
            <a:ext cx="128979" cy="128979"/>
          </a:xfrm>
          <a:prstGeom prst="ellipse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44" name="Oval 43">
            <a:hlinkClick r:id="rId7" action="ppaction://hlinksldjump"/>
            <a:extLst>
              <a:ext uri="{FF2B5EF4-FFF2-40B4-BE49-F238E27FC236}">
                <a16:creationId xmlns:a16="http://schemas.microsoft.com/office/drawing/2014/main" id="{E467D3F6-3B34-4E65-9CAE-0E02CBF448FE}"/>
              </a:ext>
            </a:extLst>
          </p:cNvPr>
          <p:cNvSpPr/>
          <p:nvPr/>
        </p:nvSpPr>
        <p:spPr>
          <a:xfrm>
            <a:off x="9384310" y="1402303"/>
            <a:ext cx="128979" cy="128979"/>
          </a:xfrm>
          <a:prstGeom prst="ellipse">
            <a:avLst/>
          </a:prstGeom>
          <a:solidFill>
            <a:srgbClr val="1C356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45" name="Oval 44">
            <a:hlinkClick r:id="rId8" action="ppaction://hlinksldjump"/>
            <a:extLst>
              <a:ext uri="{FF2B5EF4-FFF2-40B4-BE49-F238E27FC236}">
                <a16:creationId xmlns:a16="http://schemas.microsoft.com/office/drawing/2014/main" id="{04D7B4D0-0916-44B4-A482-AF4A16BF5B3D}"/>
              </a:ext>
            </a:extLst>
          </p:cNvPr>
          <p:cNvSpPr/>
          <p:nvPr/>
        </p:nvSpPr>
        <p:spPr>
          <a:xfrm>
            <a:off x="9384310" y="2563074"/>
            <a:ext cx="128979" cy="128979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46" name="Oval 45">
            <a:hlinkClick r:id="rId9" action="ppaction://hlinksldjump"/>
            <a:extLst>
              <a:ext uri="{FF2B5EF4-FFF2-40B4-BE49-F238E27FC236}">
                <a16:creationId xmlns:a16="http://schemas.microsoft.com/office/drawing/2014/main" id="{B231DEAC-9D1F-4C26-B2EE-7E0412D0167A}"/>
              </a:ext>
            </a:extLst>
          </p:cNvPr>
          <p:cNvSpPr/>
          <p:nvPr/>
        </p:nvSpPr>
        <p:spPr>
          <a:xfrm>
            <a:off x="9384310" y="4302666"/>
            <a:ext cx="128979" cy="128979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hlinkClick r:id="rId10" action="ppaction://hlinksldjump"/>
            <a:extLst>
              <a:ext uri="{FF2B5EF4-FFF2-40B4-BE49-F238E27FC236}">
                <a16:creationId xmlns:a16="http://schemas.microsoft.com/office/drawing/2014/main" id="{54639948-45DA-49F6-B727-970C4A6CB31F}"/>
              </a:ext>
            </a:extLst>
          </p:cNvPr>
          <p:cNvSpPr/>
          <p:nvPr/>
        </p:nvSpPr>
        <p:spPr>
          <a:xfrm>
            <a:off x="9384310" y="3720774"/>
            <a:ext cx="128979" cy="128979"/>
          </a:xfrm>
          <a:prstGeom prst="ellipse">
            <a:avLst/>
          </a:prstGeom>
          <a:solidFill>
            <a:srgbClr val="6AB24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hlinkClick r:id="rId11" action="ppaction://hlinksldjump"/>
            <a:extLst>
              <a:ext uri="{FF2B5EF4-FFF2-40B4-BE49-F238E27FC236}">
                <a16:creationId xmlns:a16="http://schemas.microsoft.com/office/drawing/2014/main" id="{F40439C1-385A-40D3-B981-40887FDCEC12}"/>
              </a:ext>
            </a:extLst>
          </p:cNvPr>
          <p:cNvSpPr/>
          <p:nvPr/>
        </p:nvSpPr>
        <p:spPr>
          <a:xfrm>
            <a:off x="9384310" y="3144004"/>
            <a:ext cx="128979" cy="128979"/>
          </a:xfrm>
          <a:prstGeom prst="ellipse">
            <a:avLst/>
          </a:prstGeom>
          <a:solidFill>
            <a:srgbClr val="03884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hlinkClick r:id="rId12" action="ppaction://hlinksldjump"/>
            <a:extLst>
              <a:ext uri="{FF2B5EF4-FFF2-40B4-BE49-F238E27FC236}">
                <a16:creationId xmlns:a16="http://schemas.microsoft.com/office/drawing/2014/main" id="{D12E8177-B1C3-49DB-8D2F-21362CACE298}"/>
              </a:ext>
            </a:extLst>
          </p:cNvPr>
          <p:cNvSpPr/>
          <p:nvPr/>
        </p:nvSpPr>
        <p:spPr>
          <a:xfrm>
            <a:off x="9384310" y="4881778"/>
            <a:ext cx="128979" cy="128979"/>
          </a:xfrm>
          <a:prstGeom prst="ellipse">
            <a:avLst/>
          </a:prstGeom>
          <a:solidFill>
            <a:srgbClr val="F195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hlinkClick r:id="rId13" action="ppaction://hlinksldjump"/>
            <a:extLst>
              <a:ext uri="{FF2B5EF4-FFF2-40B4-BE49-F238E27FC236}">
                <a16:creationId xmlns:a16="http://schemas.microsoft.com/office/drawing/2014/main" id="{0E951E7F-DE0E-4527-B9F2-D9A99BAD91DE}"/>
              </a:ext>
            </a:extLst>
          </p:cNvPr>
          <p:cNvSpPr/>
          <p:nvPr/>
        </p:nvSpPr>
        <p:spPr>
          <a:xfrm>
            <a:off x="9384310" y="5463066"/>
            <a:ext cx="128979" cy="128979"/>
          </a:xfrm>
          <a:prstGeom prst="ellipse">
            <a:avLst/>
          </a:prstGeom>
          <a:solidFill>
            <a:srgbClr val="F8A92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E2E11C2-29CF-4E86-A050-392F60B23758}"/>
              </a:ext>
            </a:extLst>
          </p:cNvPr>
          <p:cNvGrpSpPr/>
          <p:nvPr/>
        </p:nvGrpSpPr>
        <p:grpSpPr>
          <a:xfrm>
            <a:off x="9573110" y="4814602"/>
            <a:ext cx="146522" cy="280390"/>
            <a:chOff x="5545138" y="625475"/>
            <a:chExt cx="1489075" cy="2849563"/>
          </a:xfrm>
        </p:grpSpPr>
        <p:sp>
          <p:nvSpPr>
            <p:cNvPr id="52" name="Freeform 117">
              <a:extLst>
                <a:ext uri="{FF2B5EF4-FFF2-40B4-BE49-F238E27FC236}">
                  <a16:creationId xmlns:a16="http://schemas.microsoft.com/office/drawing/2014/main" id="{40CA8C09-B030-4D3B-93E1-700905B4A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625475"/>
              <a:ext cx="1243013" cy="1697038"/>
            </a:xfrm>
            <a:custGeom>
              <a:avLst/>
              <a:gdLst>
                <a:gd name="T0" fmla="*/ 2278 w 4249"/>
                <a:gd name="T1" fmla="*/ 5744 h 5744"/>
                <a:gd name="T2" fmla="*/ 0 w 4249"/>
                <a:gd name="T3" fmla="*/ 5744 h 5744"/>
                <a:gd name="T4" fmla="*/ 4249 w 4249"/>
                <a:gd name="T5" fmla="*/ 0 h 5744"/>
                <a:gd name="T6" fmla="*/ 2603 w 4249"/>
                <a:gd name="T7" fmla="*/ 4796 h 5744"/>
                <a:gd name="T8" fmla="*/ 2278 w 4249"/>
                <a:gd name="T9" fmla="*/ 5744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2278" y="5744"/>
                  </a:moveTo>
                  <a:lnTo>
                    <a:pt x="0" y="5744"/>
                  </a:lnTo>
                  <a:lnTo>
                    <a:pt x="4249" y="0"/>
                  </a:lnTo>
                  <a:lnTo>
                    <a:pt x="2603" y="4796"/>
                  </a:lnTo>
                  <a:lnTo>
                    <a:pt x="2278" y="5744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20">
              <a:extLst>
                <a:ext uri="{FF2B5EF4-FFF2-40B4-BE49-F238E27FC236}">
                  <a16:creationId xmlns:a16="http://schemas.microsoft.com/office/drawing/2014/main" id="{A0BEDD52-3377-4702-BC23-6312914024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1779588"/>
              <a:ext cx="1243013" cy="1695450"/>
            </a:xfrm>
            <a:custGeom>
              <a:avLst/>
              <a:gdLst>
                <a:gd name="T0" fmla="*/ 1972 w 4249"/>
                <a:gd name="T1" fmla="*/ 0 h 5744"/>
                <a:gd name="T2" fmla="*/ 4249 w 4249"/>
                <a:gd name="T3" fmla="*/ 0 h 5744"/>
                <a:gd name="T4" fmla="*/ 0 w 4249"/>
                <a:gd name="T5" fmla="*/ 5744 h 5744"/>
                <a:gd name="T6" fmla="*/ 1646 w 4249"/>
                <a:gd name="T7" fmla="*/ 948 h 5744"/>
                <a:gd name="T8" fmla="*/ 1972 w 4249"/>
                <a:gd name="T9" fmla="*/ 0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1972" y="0"/>
                  </a:moveTo>
                  <a:lnTo>
                    <a:pt x="4249" y="0"/>
                  </a:lnTo>
                  <a:lnTo>
                    <a:pt x="0" y="5744"/>
                  </a:lnTo>
                  <a:lnTo>
                    <a:pt x="1646" y="948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4778293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A57E90-7A51-32E6-57AB-CDFA1C38C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676400"/>
            <a:ext cx="3514724" cy="44958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1200" b="0" dirty="0">
                <a:solidFill>
                  <a:schemeClr val="bg1"/>
                </a:solidFill>
              </a:rPr>
              <a:t>As </a:t>
            </a:r>
            <a:r>
              <a:rPr lang="en-GB" sz="1200" b="0" dirty="0" err="1">
                <a:solidFill>
                  <a:schemeClr val="bg1"/>
                </a:solidFill>
              </a:rPr>
              <a:t>abordagens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podem</a:t>
            </a:r>
            <a:r>
              <a:rPr lang="en-GB" sz="1200" b="0" dirty="0">
                <a:solidFill>
                  <a:schemeClr val="bg1"/>
                </a:solidFill>
              </a:rPr>
              <a:t> ser </a:t>
            </a:r>
            <a:r>
              <a:rPr lang="en-GB" sz="1200" b="0" dirty="0" err="1">
                <a:solidFill>
                  <a:schemeClr val="bg1"/>
                </a:solidFill>
              </a:rPr>
              <a:t>demonstradas</a:t>
            </a:r>
            <a:r>
              <a:rPr lang="en-GB" sz="1200" b="0" dirty="0">
                <a:solidFill>
                  <a:schemeClr val="bg1"/>
                </a:solidFill>
              </a:rPr>
              <a:t> de forma </a:t>
            </a:r>
            <a:r>
              <a:rPr lang="en-GB" sz="1200" b="0" dirty="0" err="1">
                <a:solidFill>
                  <a:schemeClr val="bg1"/>
                </a:solidFill>
              </a:rPr>
              <a:t>concreta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nos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tipos</a:t>
            </a:r>
            <a:r>
              <a:rPr lang="en-GB" sz="1200" b="0" dirty="0">
                <a:solidFill>
                  <a:schemeClr val="bg1"/>
                </a:solidFill>
              </a:rPr>
              <a:t> de </a:t>
            </a:r>
            <a:r>
              <a:rPr lang="en-GB" sz="1200" b="0" dirty="0" err="1">
                <a:solidFill>
                  <a:schemeClr val="bg1"/>
                </a:solidFill>
              </a:rPr>
              <a:t>intervenções</a:t>
            </a:r>
            <a:r>
              <a:rPr lang="en-GB" sz="1200" b="0" dirty="0">
                <a:solidFill>
                  <a:schemeClr val="bg1"/>
                </a:solidFill>
              </a:rPr>
              <a:t> que os </a:t>
            </a:r>
            <a:r>
              <a:rPr lang="en-GB" sz="1200" b="0" dirty="0" err="1">
                <a:solidFill>
                  <a:schemeClr val="bg1"/>
                </a:solidFill>
              </a:rPr>
              <a:t>governos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locais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usam</a:t>
            </a:r>
            <a:r>
              <a:rPr lang="en-GB" sz="1200" b="0" dirty="0">
                <a:solidFill>
                  <a:schemeClr val="bg1"/>
                </a:solidFill>
              </a:rPr>
              <a:t> para lidar com a </a:t>
            </a:r>
            <a:r>
              <a:rPr lang="en-GB" sz="1200" b="0" dirty="0" err="1">
                <a:solidFill>
                  <a:schemeClr val="bg1"/>
                </a:solidFill>
              </a:rPr>
              <a:t>pobreza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energética</a:t>
            </a:r>
            <a:r>
              <a:rPr lang="en-GB" sz="1200" b="0" dirty="0">
                <a:solidFill>
                  <a:schemeClr val="bg1"/>
                </a:solidFill>
              </a:rPr>
              <a:t> e </a:t>
            </a:r>
            <a:r>
              <a:rPr lang="en-GB" sz="1200" b="0" dirty="0" err="1">
                <a:solidFill>
                  <a:schemeClr val="bg1"/>
                </a:solidFill>
              </a:rPr>
              <a:t>promover</a:t>
            </a:r>
            <a:r>
              <a:rPr lang="en-GB" sz="1200" b="0" dirty="0">
                <a:solidFill>
                  <a:schemeClr val="bg1"/>
                </a:solidFill>
              </a:rPr>
              <a:t> o </a:t>
            </a:r>
            <a:r>
              <a:rPr lang="en-GB" sz="1200" b="0" dirty="0" err="1">
                <a:solidFill>
                  <a:schemeClr val="bg1"/>
                </a:solidFill>
              </a:rPr>
              <a:t>acesso</a:t>
            </a:r>
            <a:r>
              <a:rPr lang="en-GB" sz="1200" b="0" dirty="0">
                <a:solidFill>
                  <a:schemeClr val="bg1"/>
                </a:solidFill>
              </a:rPr>
              <a:t> à </a:t>
            </a:r>
            <a:r>
              <a:rPr lang="en-GB" sz="1200" b="0" dirty="0" err="1">
                <a:solidFill>
                  <a:schemeClr val="bg1"/>
                </a:solidFill>
              </a:rPr>
              <a:t>energia</a:t>
            </a:r>
            <a:r>
              <a:rPr lang="en-GB" sz="1200" b="0" dirty="0">
                <a:solidFill>
                  <a:schemeClr val="bg1"/>
                </a:solidFill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en-GB" sz="1200" b="0" dirty="0">
                <a:solidFill>
                  <a:schemeClr val="bg1"/>
                </a:solidFill>
              </a:rPr>
              <a:t>Os </a:t>
            </a:r>
            <a:r>
              <a:rPr lang="en-GB" sz="1200" b="0" dirty="0" err="1">
                <a:solidFill>
                  <a:schemeClr val="bg1"/>
                </a:solidFill>
              </a:rPr>
              <a:t>governos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locais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podem</a:t>
            </a:r>
            <a:r>
              <a:rPr lang="en-GB" sz="1200" b="0" dirty="0">
                <a:solidFill>
                  <a:schemeClr val="bg1"/>
                </a:solidFill>
              </a:rPr>
              <a:t> se </a:t>
            </a:r>
            <a:r>
              <a:rPr lang="en-GB" sz="1200" b="0" dirty="0" err="1">
                <a:solidFill>
                  <a:schemeClr val="bg1"/>
                </a:solidFill>
              </a:rPr>
              <a:t>referir</a:t>
            </a:r>
            <a:r>
              <a:rPr lang="en-GB" sz="1200" b="0" dirty="0">
                <a:solidFill>
                  <a:schemeClr val="bg1"/>
                </a:solidFill>
              </a:rPr>
              <a:t> a </a:t>
            </a:r>
            <a:r>
              <a:rPr lang="en-GB" sz="1200" b="0" dirty="0" err="1">
                <a:solidFill>
                  <a:schemeClr val="bg1"/>
                </a:solidFill>
              </a:rPr>
              <a:t>essas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diferentes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intervenções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como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ponto</a:t>
            </a:r>
            <a:r>
              <a:rPr lang="en-GB" sz="1200" b="0" dirty="0">
                <a:solidFill>
                  <a:schemeClr val="bg1"/>
                </a:solidFill>
              </a:rPr>
              <a:t> de </a:t>
            </a:r>
            <a:r>
              <a:rPr lang="en-GB" sz="1200" b="0" dirty="0" err="1">
                <a:solidFill>
                  <a:schemeClr val="bg1"/>
                </a:solidFill>
              </a:rPr>
              <a:t>partida</a:t>
            </a:r>
            <a:r>
              <a:rPr lang="en-GB" sz="1200" b="0" dirty="0">
                <a:solidFill>
                  <a:schemeClr val="bg1"/>
                </a:solidFill>
              </a:rPr>
              <a:t> para </a:t>
            </a:r>
            <a:r>
              <a:rPr lang="en-GB" sz="1200" b="0" dirty="0" err="1">
                <a:solidFill>
                  <a:schemeClr val="bg1"/>
                </a:solidFill>
              </a:rPr>
              <a:t>entender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onde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estão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em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suas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jornadas</a:t>
            </a:r>
            <a:r>
              <a:rPr lang="en-GB" sz="1200" b="0" dirty="0">
                <a:solidFill>
                  <a:schemeClr val="bg1"/>
                </a:solidFill>
              </a:rPr>
              <a:t> de </a:t>
            </a:r>
            <a:r>
              <a:rPr lang="en-GB" sz="1200" b="0" dirty="0" err="1">
                <a:solidFill>
                  <a:schemeClr val="bg1"/>
                </a:solidFill>
              </a:rPr>
              <a:t>acesso</a:t>
            </a:r>
            <a:r>
              <a:rPr lang="en-GB" sz="1200" b="0" dirty="0">
                <a:solidFill>
                  <a:schemeClr val="bg1"/>
                </a:solidFill>
              </a:rPr>
              <a:t> à </a:t>
            </a:r>
            <a:r>
              <a:rPr lang="en-GB" sz="1200" b="0" dirty="0" err="1">
                <a:solidFill>
                  <a:schemeClr val="bg1"/>
                </a:solidFill>
              </a:rPr>
              <a:t>energia</a:t>
            </a:r>
            <a:r>
              <a:rPr lang="en-GB" sz="1200" b="0" dirty="0">
                <a:solidFill>
                  <a:schemeClr val="bg1"/>
                </a:solidFill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en-GB" sz="1200" b="0" dirty="0" err="1">
                <a:solidFill>
                  <a:schemeClr val="bg1"/>
                </a:solidFill>
              </a:rPr>
              <a:t>Essas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intervenções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também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podem</a:t>
            </a:r>
            <a:r>
              <a:rPr lang="en-GB" sz="1200" b="0" dirty="0">
                <a:solidFill>
                  <a:schemeClr val="bg1"/>
                </a:solidFill>
              </a:rPr>
              <a:t> ser </a:t>
            </a:r>
            <a:r>
              <a:rPr lang="en-GB" sz="1200" b="0" dirty="0" err="1">
                <a:solidFill>
                  <a:schemeClr val="bg1"/>
                </a:solidFill>
              </a:rPr>
              <a:t>usadas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br>
              <a:rPr lang="en-GB" sz="1200" b="0" dirty="0">
                <a:solidFill>
                  <a:schemeClr val="bg1"/>
                </a:solidFill>
              </a:rPr>
            </a:br>
            <a:r>
              <a:rPr lang="en-GB" sz="1200" b="0" dirty="0" err="1">
                <a:solidFill>
                  <a:schemeClr val="bg1"/>
                </a:solidFill>
              </a:rPr>
              <a:t>como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inspiração</a:t>
            </a:r>
            <a:r>
              <a:rPr lang="en-GB" sz="1200" b="0" dirty="0">
                <a:solidFill>
                  <a:schemeClr val="bg1"/>
                </a:solidFill>
              </a:rPr>
              <a:t> para </a:t>
            </a:r>
            <a:r>
              <a:rPr lang="en-GB" sz="1200" b="0" dirty="0" err="1">
                <a:solidFill>
                  <a:schemeClr val="bg1"/>
                </a:solidFill>
              </a:rPr>
              <a:t>possíveis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ações</a:t>
            </a:r>
            <a:r>
              <a:rPr lang="en-GB" sz="1200" b="0" dirty="0">
                <a:solidFill>
                  <a:schemeClr val="bg1"/>
                </a:solidFill>
              </a:rPr>
              <a:t>. </a:t>
            </a:r>
            <a:r>
              <a:rPr lang="en-GB" sz="1200" b="0" dirty="0" err="1">
                <a:solidFill>
                  <a:schemeClr val="bg1"/>
                </a:solidFill>
              </a:rPr>
              <a:t>Elas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devem</a:t>
            </a:r>
            <a:r>
              <a:rPr lang="en-GB" sz="1200" b="0" dirty="0">
                <a:solidFill>
                  <a:schemeClr val="bg1"/>
                </a:solidFill>
              </a:rPr>
              <a:t> ser </a:t>
            </a:r>
            <a:r>
              <a:rPr lang="en-GB" sz="1200" b="0" dirty="0" err="1">
                <a:solidFill>
                  <a:schemeClr val="bg1"/>
                </a:solidFill>
              </a:rPr>
              <a:t>adaptadas</a:t>
            </a:r>
            <a:r>
              <a:rPr lang="en-GB" sz="1200" b="0" dirty="0">
                <a:solidFill>
                  <a:schemeClr val="bg1"/>
                </a:solidFill>
              </a:rPr>
              <a:t> para </a:t>
            </a:r>
            <a:r>
              <a:rPr lang="en-GB" sz="1200" b="0" dirty="0" err="1">
                <a:solidFill>
                  <a:schemeClr val="bg1"/>
                </a:solidFill>
              </a:rPr>
              <a:t>refletir</a:t>
            </a:r>
            <a:r>
              <a:rPr lang="en-GB" sz="1200" b="0" dirty="0">
                <a:solidFill>
                  <a:schemeClr val="bg1"/>
                </a:solidFill>
              </a:rPr>
              <a:t> o </a:t>
            </a:r>
            <a:r>
              <a:rPr lang="en-GB" sz="1200" b="0" dirty="0" err="1">
                <a:solidFill>
                  <a:schemeClr val="bg1"/>
                </a:solidFill>
              </a:rPr>
              <a:t>contexto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específico</a:t>
            </a:r>
            <a:r>
              <a:rPr lang="en-GB" sz="1200" b="0" dirty="0">
                <a:solidFill>
                  <a:schemeClr val="bg1"/>
                </a:solidFill>
              </a:rPr>
              <a:t> de </a:t>
            </a:r>
            <a:r>
              <a:rPr lang="en-GB" sz="1200" b="0" dirty="0" err="1">
                <a:solidFill>
                  <a:schemeClr val="bg1"/>
                </a:solidFill>
              </a:rPr>
              <a:t>seu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governo</a:t>
            </a:r>
            <a:r>
              <a:rPr lang="en-GB" sz="1200" b="0" dirty="0">
                <a:solidFill>
                  <a:schemeClr val="bg1"/>
                </a:solidFill>
              </a:rPr>
              <a:t> local.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0F74DC-728F-D12D-1F6B-9397973A1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Intervenções do EAP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29D13-0DEB-4662-C770-E3667EA757C0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GB" b="0">
                <a:solidFill>
                  <a:schemeClr val="bg1"/>
                </a:solidFill>
              </a:rPr>
              <a:t>Módulo 7 - </a:t>
            </a:r>
            <a:r>
              <a:rPr lang="en-GB">
                <a:solidFill>
                  <a:schemeClr val="bg1"/>
                </a:solidFill>
              </a:rPr>
              <a:t>Projetando intervenções de EAP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22313FF-37EB-1F11-79F1-5DD0D4721FDA}"/>
              </a:ext>
            </a:extLst>
          </p:cNvPr>
          <p:cNvSpPr/>
          <p:nvPr/>
        </p:nvSpPr>
        <p:spPr>
          <a:xfrm>
            <a:off x="4280980" y="1676400"/>
            <a:ext cx="1344039" cy="827899"/>
          </a:xfrm>
          <a:prstGeom prst="roundRect">
            <a:avLst>
              <a:gd name="adj" fmla="val 1247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Políticas e regulamentos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2FC8760-78D2-8511-4E70-DD17E9989889}"/>
              </a:ext>
            </a:extLst>
          </p:cNvPr>
          <p:cNvSpPr/>
          <p:nvPr/>
        </p:nvSpPr>
        <p:spPr>
          <a:xfrm>
            <a:off x="5625020" y="1676400"/>
            <a:ext cx="3562419" cy="827899"/>
          </a:xfrm>
          <a:prstGeom prst="roundRect">
            <a:avLst>
              <a:gd name="adj" fmla="val 12471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intervenções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nessa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categoria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concentram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estabelecimento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políticas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regulamentações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permitir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intervenções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governo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local,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inovação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setor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privado e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desenvolvimento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das partes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interessadas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comunidade</a:t>
            </a:r>
            <a:endParaRPr lang="en-GB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48913E3-7B43-2F98-5AAA-68CE394CE48D}"/>
              </a:ext>
            </a:extLst>
          </p:cNvPr>
          <p:cNvSpPr/>
          <p:nvPr/>
        </p:nvSpPr>
        <p:spPr>
          <a:xfrm>
            <a:off x="4280980" y="2599269"/>
            <a:ext cx="1344039" cy="827899"/>
          </a:xfrm>
          <a:prstGeom prst="roundRect">
            <a:avLst>
              <a:gd name="adj" fmla="val 12471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Colaboração das partes interessadas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D1E3664-8F5D-D56D-DF04-233904757049}"/>
              </a:ext>
            </a:extLst>
          </p:cNvPr>
          <p:cNvSpPr/>
          <p:nvPr/>
        </p:nvSpPr>
        <p:spPr>
          <a:xfrm>
            <a:off x="4280980" y="3522138"/>
            <a:ext cx="1344039" cy="827899"/>
          </a:xfrm>
          <a:prstGeom prst="roundRect">
            <a:avLst>
              <a:gd name="adj" fmla="val 12471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Capacitação interna e coleta de dados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798315B-3E85-DEF7-17AF-6D27A6B02F42}"/>
              </a:ext>
            </a:extLst>
          </p:cNvPr>
          <p:cNvSpPr/>
          <p:nvPr/>
        </p:nvSpPr>
        <p:spPr>
          <a:xfrm>
            <a:off x="4280980" y="4445007"/>
            <a:ext cx="1344039" cy="827899"/>
          </a:xfrm>
          <a:prstGeom prst="roundRect">
            <a:avLst>
              <a:gd name="adj" fmla="val 12471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Investimento e obtenção de financiamento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B90F744-A454-F4FD-640D-631072D3FAAA}"/>
              </a:ext>
            </a:extLst>
          </p:cNvPr>
          <p:cNvSpPr/>
          <p:nvPr/>
        </p:nvSpPr>
        <p:spPr>
          <a:xfrm>
            <a:off x="4280980" y="5367875"/>
            <a:ext cx="1344039" cy="827899"/>
          </a:xfrm>
          <a:prstGeom prst="roundRect">
            <a:avLst>
              <a:gd name="adj" fmla="val 12471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Programas liderados pela cidade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A6FF3CA-995F-84A8-1F11-4E74E33C0357}"/>
              </a:ext>
            </a:extLst>
          </p:cNvPr>
          <p:cNvSpPr/>
          <p:nvPr/>
        </p:nvSpPr>
        <p:spPr>
          <a:xfrm>
            <a:off x="5625020" y="2599269"/>
            <a:ext cx="3562419" cy="827899"/>
          </a:xfrm>
          <a:prstGeom prst="roundRect">
            <a:avLst>
              <a:gd name="adj" fmla="val 12471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 do governo local para se envolver com as comunidades, o setor privado e outros níveis e setores do governo na coleta de dados e na implementação de soluções de acesso à energia </a:t>
            </a:r>
            <a:endParaRPr lang="en-GB" sz="1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5F30007-6F71-34F4-B56D-26676DC0DEE2}"/>
              </a:ext>
            </a:extLst>
          </p:cNvPr>
          <p:cNvSpPr/>
          <p:nvPr/>
        </p:nvSpPr>
        <p:spPr>
          <a:xfrm>
            <a:off x="5625019" y="3522139"/>
            <a:ext cx="3562420" cy="827899"/>
          </a:xfrm>
          <a:prstGeom prst="roundRect">
            <a:avLst>
              <a:gd name="adj" fmla="val 12471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Intervenções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aumentar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capacidades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técnicas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de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dos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governos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locais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bem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estabelecer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monitoramento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avaliação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relatórios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claros</a:t>
            </a:r>
            <a:endParaRPr lang="en-GB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F9E9DAB-7840-947B-1D96-C7E614182B6C}"/>
              </a:ext>
            </a:extLst>
          </p:cNvPr>
          <p:cNvSpPr/>
          <p:nvPr/>
        </p:nvSpPr>
        <p:spPr>
          <a:xfrm>
            <a:off x="5625019" y="4445007"/>
            <a:ext cx="3562420" cy="827899"/>
          </a:xfrm>
          <a:prstGeom prst="roundRect">
            <a:avLst>
              <a:gd name="adj" fmla="val 12471"/>
            </a:avLst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Intervenções para garantir financiamento local, nacional e internacional para soluções na implementação de políticas e programas de acesso à energia</a:t>
            </a:r>
            <a:endParaRPr lang="en-GB" sz="1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3542C16-4F8C-D910-4FCE-7D8AC243BA1E}"/>
              </a:ext>
            </a:extLst>
          </p:cNvPr>
          <p:cNvSpPr/>
          <p:nvPr/>
        </p:nvSpPr>
        <p:spPr>
          <a:xfrm>
            <a:off x="5625019" y="5367875"/>
            <a:ext cx="3562420" cy="827899"/>
          </a:xfrm>
          <a:prstGeom prst="roundRect">
            <a:avLst>
              <a:gd name="adj" fmla="val 12471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soluções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acesso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energia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têm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eficácia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administrativa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programas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grande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escala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de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diversas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infraestruturas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ativos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os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governos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locais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podem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empreender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diretamente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programas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projetos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C39CACF-E967-DF51-B09F-818B5C088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t>89</a:t>
            </a:fld>
            <a:endParaRPr lang="en-US"/>
          </a:p>
        </p:txBody>
      </p:sp>
      <p:sp>
        <p:nvSpPr>
          <p:cNvPr id="50" name="Oval 49">
            <a:hlinkClick r:id="rId3" action="ppaction://hlinksldjump"/>
            <a:extLst>
              <a:ext uri="{FF2B5EF4-FFF2-40B4-BE49-F238E27FC236}">
                <a16:creationId xmlns:a16="http://schemas.microsoft.com/office/drawing/2014/main" id="{AEF296CD-5D8B-4B2C-B1F3-79BA7029D409}"/>
              </a:ext>
            </a:extLst>
          </p:cNvPr>
          <p:cNvSpPr/>
          <p:nvPr/>
        </p:nvSpPr>
        <p:spPr>
          <a:xfrm>
            <a:off x="9384310" y="820816"/>
            <a:ext cx="128979" cy="12897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51" name="Oval 50">
            <a:hlinkClick r:id="rId4" action="ppaction://hlinksldjump"/>
            <a:extLst>
              <a:ext uri="{FF2B5EF4-FFF2-40B4-BE49-F238E27FC236}">
                <a16:creationId xmlns:a16="http://schemas.microsoft.com/office/drawing/2014/main" id="{BE321E10-1CE8-4697-992C-3BE9B48E8BC9}"/>
              </a:ext>
            </a:extLst>
          </p:cNvPr>
          <p:cNvSpPr/>
          <p:nvPr/>
        </p:nvSpPr>
        <p:spPr>
          <a:xfrm>
            <a:off x="9384310" y="1983052"/>
            <a:ext cx="128979" cy="128979"/>
          </a:xfrm>
          <a:prstGeom prst="ellipse">
            <a:avLst/>
          </a:prstGeom>
          <a:solidFill>
            <a:srgbClr val="008CB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52" name="Oval 51">
            <a:hlinkClick r:id="rId3" action="ppaction://hlinksldjump"/>
            <a:extLst>
              <a:ext uri="{FF2B5EF4-FFF2-40B4-BE49-F238E27FC236}">
                <a16:creationId xmlns:a16="http://schemas.microsoft.com/office/drawing/2014/main" id="{DE8CD641-FFD1-43CA-9122-6BA731537BA2}"/>
              </a:ext>
            </a:extLst>
          </p:cNvPr>
          <p:cNvSpPr/>
          <p:nvPr/>
        </p:nvSpPr>
        <p:spPr>
          <a:xfrm>
            <a:off x="9384310" y="823197"/>
            <a:ext cx="128979" cy="128979"/>
          </a:xfrm>
          <a:prstGeom prst="ellipse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53" name="Oval 52">
            <a:hlinkClick r:id="rId5" action="ppaction://hlinksldjump"/>
            <a:extLst>
              <a:ext uri="{FF2B5EF4-FFF2-40B4-BE49-F238E27FC236}">
                <a16:creationId xmlns:a16="http://schemas.microsoft.com/office/drawing/2014/main" id="{B5EB9662-65AB-4616-8BA8-D72563EA962A}"/>
              </a:ext>
            </a:extLst>
          </p:cNvPr>
          <p:cNvSpPr/>
          <p:nvPr/>
        </p:nvSpPr>
        <p:spPr>
          <a:xfrm>
            <a:off x="9384310" y="1402303"/>
            <a:ext cx="128979" cy="128979"/>
          </a:xfrm>
          <a:prstGeom prst="ellipse">
            <a:avLst/>
          </a:prstGeom>
          <a:solidFill>
            <a:srgbClr val="1C356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54" name="Oval 53">
            <a:hlinkClick r:id="rId6" action="ppaction://hlinksldjump"/>
            <a:extLst>
              <a:ext uri="{FF2B5EF4-FFF2-40B4-BE49-F238E27FC236}">
                <a16:creationId xmlns:a16="http://schemas.microsoft.com/office/drawing/2014/main" id="{374D66F1-30E8-4FA8-B688-474D22A179DF}"/>
              </a:ext>
            </a:extLst>
          </p:cNvPr>
          <p:cNvSpPr/>
          <p:nvPr/>
        </p:nvSpPr>
        <p:spPr>
          <a:xfrm>
            <a:off x="9384310" y="2563074"/>
            <a:ext cx="128979" cy="128979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55" name="Oval 54">
            <a:hlinkClick r:id="rId7" action="ppaction://hlinksldjump"/>
            <a:extLst>
              <a:ext uri="{FF2B5EF4-FFF2-40B4-BE49-F238E27FC236}">
                <a16:creationId xmlns:a16="http://schemas.microsoft.com/office/drawing/2014/main" id="{F391C1E9-E416-4173-932C-DCC69FE0B63E}"/>
              </a:ext>
            </a:extLst>
          </p:cNvPr>
          <p:cNvSpPr/>
          <p:nvPr/>
        </p:nvSpPr>
        <p:spPr>
          <a:xfrm>
            <a:off x="9384310" y="4302666"/>
            <a:ext cx="128979" cy="128979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>
            <a:hlinkClick r:id="rId8" action="ppaction://hlinksldjump"/>
            <a:extLst>
              <a:ext uri="{FF2B5EF4-FFF2-40B4-BE49-F238E27FC236}">
                <a16:creationId xmlns:a16="http://schemas.microsoft.com/office/drawing/2014/main" id="{4BB5D07A-618C-4207-B02E-A59341BF0DEE}"/>
              </a:ext>
            </a:extLst>
          </p:cNvPr>
          <p:cNvSpPr/>
          <p:nvPr/>
        </p:nvSpPr>
        <p:spPr>
          <a:xfrm>
            <a:off x="9384310" y="3720774"/>
            <a:ext cx="128979" cy="128979"/>
          </a:xfrm>
          <a:prstGeom prst="ellipse">
            <a:avLst/>
          </a:prstGeom>
          <a:solidFill>
            <a:srgbClr val="6AB24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>
            <a:hlinkClick r:id="rId9" action="ppaction://hlinksldjump"/>
            <a:extLst>
              <a:ext uri="{FF2B5EF4-FFF2-40B4-BE49-F238E27FC236}">
                <a16:creationId xmlns:a16="http://schemas.microsoft.com/office/drawing/2014/main" id="{66C238CE-F8C0-4942-8E70-2C573D49FE97}"/>
              </a:ext>
            </a:extLst>
          </p:cNvPr>
          <p:cNvSpPr/>
          <p:nvPr/>
        </p:nvSpPr>
        <p:spPr>
          <a:xfrm>
            <a:off x="9384310" y="3144004"/>
            <a:ext cx="128979" cy="128979"/>
          </a:xfrm>
          <a:prstGeom prst="ellipse">
            <a:avLst/>
          </a:prstGeom>
          <a:solidFill>
            <a:srgbClr val="03884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>
            <a:hlinkClick r:id="rId10" action="ppaction://hlinksldjump"/>
            <a:extLst>
              <a:ext uri="{FF2B5EF4-FFF2-40B4-BE49-F238E27FC236}">
                <a16:creationId xmlns:a16="http://schemas.microsoft.com/office/drawing/2014/main" id="{C3CD1F5F-1204-4E54-B760-BBE13D86C5E0}"/>
              </a:ext>
            </a:extLst>
          </p:cNvPr>
          <p:cNvSpPr/>
          <p:nvPr/>
        </p:nvSpPr>
        <p:spPr>
          <a:xfrm>
            <a:off x="9384310" y="4881778"/>
            <a:ext cx="128979" cy="128979"/>
          </a:xfrm>
          <a:prstGeom prst="ellipse">
            <a:avLst/>
          </a:prstGeom>
          <a:solidFill>
            <a:srgbClr val="F195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>
            <a:hlinkClick r:id="rId11" action="ppaction://hlinksldjump"/>
            <a:extLst>
              <a:ext uri="{FF2B5EF4-FFF2-40B4-BE49-F238E27FC236}">
                <a16:creationId xmlns:a16="http://schemas.microsoft.com/office/drawing/2014/main" id="{6F5D639C-0AA2-45DC-BC22-E58D4368BAA6}"/>
              </a:ext>
            </a:extLst>
          </p:cNvPr>
          <p:cNvSpPr/>
          <p:nvPr/>
        </p:nvSpPr>
        <p:spPr>
          <a:xfrm>
            <a:off x="9384310" y="5463066"/>
            <a:ext cx="128979" cy="128979"/>
          </a:xfrm>
          <a:prstGeom prst="ellipse">
            <a:avLst/>
          </a:prstGeom>
          <a:solidFill>
            <a:srgbClr val="F8A92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ED1CE84-71C9-4789-87E6-6592F94ACC05}"/>
              </a:ext>
            </a:extLst>
          </p:cNvPr>
          <p:cNvGrpSpPr/>
          <p:nvPr/>
        </p:nvGrpSpPr>
        <p:grpSpPr>
          <a:xfrm>
            <a:off x="9573110" y="4814602"/>
            <a:ext cx="146522" cy="280390"/>
            <a:chOff x="5545138" y="625475"/>
            <a:chExt cx="1489075" cy="2849563"/>
          </a:xfrm>
        </p:grpSpPr>
        <p:sp>
          <p:nvSpPr>
            <p:cNvPr id="61" name="Freeform 117">
              <a:extLst>
                <a:ext uri="{FF2B5EF4-FFF2-40B4-BE49-F238E27FC236}">
                  <a16:creationId xmlns:a16="http://schemas.microsoft.com/office/drawing/2014/main" id="{60E0921B-7B15-4A79-BF81-1278A8D1F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625475"/>
              <a:ext cx="1243013" cy="1697038"/>
            </a:xfrm>
            <a:custGeom>
              <a:avLst/>
              <a:gdLst>
                <a:gd name="T0" fmla="*/ 2278 w 4249"/>
                <a:gd name="T1" fmla="*/ 5744 h 5744"/>
                <a:gd name="T2" fmla="*/ 0 w 4249"/>
                <a:gd name="T3" fmla="*/ 5744 h 5744"/>
                <a:gd name="T4" fmla="*/ 4249 w 4249"/>
                <a:gd name="T5" fmla="*/ 0 h 5744"/>
                <a:gd name="T6" fmla="*/ 2603 w 4249"/>
                <a:gd name="T7" fmla="*/ 4796 h 5744"/>
                <a:gd name="T8" fmla="*/ 2278 w 4249"/>
                <a:gd name="T9" fmla="*/ 5744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2278" y="5744"/>
                  </a:moveTo>
                  <a:lnTo>
                    <a:pt x="0" y="5744"/>
                  </a:lnTo>
                  <a:lnTo>
                    <a:pt x="4249" y="0"/>
                  </a:lnTo>
                  <a:lnTo>
                    <a:pt x="2603" y="4796"/>
                  </a:lnTo>
                  <a:lnTo>
                    <a:pt x="2278" y="5744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20">
              <a:extLst>
                <a:ext uri="{FF2B5EF4-FFF2-40B4-BE49-F238E27FC236}">
                  <a16:creationId xmlns:a16="http://schemas.microsoft.com/office/drawing/2014/main" id="{6F6353F5-D902-46A2-B6F8-7D1A8AF95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1779588"/>
              <a:ext cx="1243013" cy="1695450"/>
            </a:xfrm>
            <a:custGeom>
              <a:avLst/>
              <a:gdLst>
                <a:gd name="T0" fmla="*/ 1972 w 4249"/>
                <a:gd name="T1" fmla="*/ 0 h 5744"/>
                <a:gd name="T2" fmla="*/ 4249 w 4249"/>
                <a:gd name="T3" fmla="*/ 0 h 5744"/>
                <a:gd name="T4" fmla="*/ 0 w 4249"/>
                <a:gd name="T5" fmla="*/ 5744 h 5744"/>
                <a:gd name="T6" fmla="*/ 1646 w 4249"/>
                <a:gd name="T7" fmla="*/ 948 h 5744"/>
                <a:gd name="T8" fmla="*/ 1972 w 4249"/>
                <a:gd name="T9" fmla="*/ 0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1972" y="0"/>
                  </a:moveTo>
                  <a:lnTo>
                    <a:pt x="4249" y="0"/>
                  </a:lnTo>
                  <a:lnTo>
                    <a:pt x="0" y="5744"/>
                  </a:lnTo>
                  <a:lnTo>
                    <a:pt x="1646" y="948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7763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A19DA3-8527-36E5-87B2-DB0356CA95C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57802" y="1833562"/>
            <a:ext cx="3962399" cy="4348163"/>
          </a:xfrm>
          <a:prstGeom prst="roundRect">
            <a:avLst>
              <a:gd name="adj" fmla="val 2381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GB" sz="1200" dirty="0" err="1">
                <a:solidFill>
                  <a:srgbClr val="00B2E3"/>
                </a:solidFill>
              </a:rPr>
              <a:t>Objetivos</a:t>
            </a:r>
            <a:r>
              <a:rPr lang="en-GB" sz="1200" dirty="0">
                <a:solidFill>
                  <a:srgbClr val="00B2E3"/>
                </a:solidFill>
              </a:rPr>
              <a:t> do </a:t>
            </a:r>
            <a:r>
              <a:rPr lang="en-GB" sz="1200" dirty="0" err="1">
                <a:solidFill>
                  <a:srgbClr val="00B2E3"/>
                </a:solidFill>
              </a:rPr>
              <a:t>módulo</a:t>
            </a:r>
            <a:endParaRPr lang="en-GB" sz="1200" dirty="0">
              <a:solidFill>
                <a:srgbClr val="00B2E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0" dirty="0" err="1">
                <a:solidFill>
                  <a:srgbClr val="00B2E3"/>
                </a:solidFill>
              </a:rPr>
              <a:t>Mapear</a:t>
            </a:r>
            <a:r>
              <a:rPr lang="en-GB" sz="1200" b="0" dirty="0">
                <a:solidFill>
                  <a:srgbClr val="00B2E3"/>
                </a:solidFill>
              </a:rPr>
              <a:t> </a:t>
            </a:r>
            <a:r>
              <a:rPr lang="en-GB" sz="1200" b="0" dirty="0" err="1">
                <a:solidFill>
                  <a:srgbClr val="00B2E3"/>
                </a:solidFill>
              </a:rPr>
              <a:t>quais</a:t>
            </a:r>
            <a:r>
              <a:rPr lang="en-GB" sz="1200" b="0" dirty="0">
                <a:solidFill>
                  <a:srgbClr val="00B2E3"/>
                </a:solidFill>
              </a:rPr>
              <a:t> dados </a:t>
            </a:r>
            <a:r>
              <a:rPr lang="en-GB" sz="1200" b="0" dirty="0" err="1">
                <a:solidFill>
                  <a:srgbClr val="00B2E3"/>
                </a:solidFill>
              </a:rPr>
              <a:t>são</a:t>
            </a:r>
            <a:r>
              <a:rPr lang="en-GB" sz="1200" b="0" dirty="0">
                <a:solidFill>
                  <a:srgbClr val="00B2E3"/>
                </a:solidFill>
              </a:rPr>
              <a:t> </a:t>
            </a:r>
            <a:r>
              <a:rPr lang="en-GB" sz="1200" b="0" dirty="0" err="1">
                <a:solidFill>
                  <a:srgbClr val="00B2E3"/>
                </a:solidFill>
              </a:rPr>
              <a:t>úteis</a:t>
            </a:r>
            <a:r>
              <a:rPr lang="en-GB" sz="1200" b="0" dirty="0">
                <a:solidFill>
                  <a:srgbClr val="00B2E3"/>
                </a:solidFill>
              </a:rPr>
              <a:t> e </a:t>
            </a:r>
            <a:r>
              <a:rPr lang="en-GB" sz="1200" b="0" dirty="0" err="1">
                <a:solidFill>
                  <a:srgbClr val="00B2E3"/>
                </a:solidFill>
              </a:rPr>
              <a:t>cruciais</a:t>
            </a:r>
            <a:r>
              <a:rPr lang="en-GB" sz="1200" b="0" dirty="0">
                <a:solidFill>
                  <a:srgbClr val="00B2E3"/>
                </a:solidFill>
              </a:rPr>
              <a:t> para </a:t>
            </a:r>
            <a:r>
              <a:rPr lang="en-GB" sz="1200" b="0" dirty="0" err="1">
                <a:solidFill>
                  <a:srgbClr val="00B2E3"/>
                </a:solidFill>
              </a:rPr>
              <a:t>entender</a:t>
            </a:r>
            <a:r>
              <a:rPr lang="en-GB" sz="1200" b="0" dirty="0">
                <a:solidFill>
                  <a:srgbClr val="00B2E3"/>
                </a:solidFill>
              </a:rPr>
              <a:t>, </a:t>
            </a:r>
            <a:r>
              <a:rPr lang="en-GB" sz="1200" b="0" dirty="0" err="1">
                <a:solidFill>
                  <a:srgbClr val="00B2E3"/>
                </a:solidFill>
              </a:rPr>
              <a:t>comunicar</a:t>
            </a:r>
            <a:r>
              <a:rPr lang="en-GB" sz="1200" b="0" dirty="0">
                <a:solidFill>
                  <a:srgbClr val="00B2E3"/>
                </a:solidFill>
              </a:rPr>
              <a:t> e </a:t>
            </a:r>
            <a:r>
              <a:rPr lang="en-GB" sz="1200" b="0" dirty="0" err="1">
                <a:solidFill>
                  <a:srgbClr val="00B2E3"/>
                </a:solidFill>
              </a:rPr>
              <a:t>monitorar</a:t>
            </a:r>
            <a:r>
              <a:rPr lang="en-GB" sz="1200" b="0" dirty="0">
                <a:solidFill>
                  <a:srgbClr val="00B2E3"/>
                </a:solidFill>
              </a:rPr>
              <a:t> o EAP </a:t>
            </a:r>
            <a:r>
              <a:rPr lang="en-GB" sz="1200" b="0" dirty="0" err="1">
                <a:solidFill>
                  <a:srgbClr val="00B2E3"/>
                </a:solidFill>
              </a:rPr>
              <a:t>em</a:t>
            </a:r>
            <a:r>
              <a:rPr lang="en-GB" sz="1200" b="0" dirty="0">
                <a:solidFill>
                  <a:srgbClr val="00B2E3"/>
                </a:solidFill>
              </a:rPr>
              <a:t> </a:t>
            </a:r>
            <a:r>
              <a:rPr lang="en-GB" sz="1200" b="0" dirty="0" err="1">
                <a:solidFill>
                  <a:srgbClr val="00B2E3"/>
                </a:solidFill>
              </a:rPr>
              <a:t>sua</a:t>
            </a:r>
            <a:r>
              <a:rPr lang="en-GB" sz="1200" b="0" dirty="0">
                <a:solidFill>
                  <a:srgbClr val="00B2E3"/>
                </a:solidFill>
              </a:rPr>
              <a:t> </a:t>
            </a:r>
            <a:r>
              <a:rPr lang="en-GB" sz="1200" b="0" dirty="0" err="1">
                <a:solidFill>
                  <a:srgbClr val="00B2E3"/>
                </a:solidFill>
              </a:rPr>
              <a:t>área</a:t>
            </a:r>
            <a:r>
              <a:rPr lang="en-GB" sz="1200" b="0" dirty="0">
                <a:solidFill>
                  <a:srgbClr val="00B2E3"/>
                </a:solidFill>
              </a:rPr>
              <a:t> de </a:t>
            </a:r>
            <a:r>
              <a:rPr lang="en-GB" sz="1200" b="0" dirty="0" err="1">
                <a:solidFill>
                  <a:srgbClr val="00B2E3"/>
                </a:solidFill>
              </a:rPr>
              <a:t>governo</a:t>
            </a:r>
            <a:r>
              <a:rPr lang="en-GB" sz="1200" b="0" dirty="0">
                <a:solidFill>
                  <a:srgbClr val="00B2E3"/>
                </a:solidFill>
              </a:rPr>
              <a:t> local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0" dirty="0" err="1">
                <a:solidFill>
                  <a:srgbClr val="00B2E3"/>
                </a:solidFill>
              </a:rPr>
              <a:t>Entenda</a:t>
            </a:r>
            <a:r>
              <a:rPr lang="en-GB" sz="1200" b="0" dirty="0">
                <a:solidFill>
                  <a:srgbClr val="00B2E3"/>
                </a:solidFill>
              </a:rPr>
              <a:t> </a:t>
            </a:r>
            <a:r>
              <a:rPr lang="en-GB" sz="1200" b="0" dirty="0" err="1">
                <a:solidFill>
                  <a:srgbClr val="00B2E3"/>
                </a:solidFill>
              </a:rPr>
              <a:t>quais</a:t>
            </a:r>
            <a:r>
              <a:rPr lang="en-GB" sz="1200" b="0" dirty="0">
                <a:solidFill>
                  <a:srgbClr val="00B2E3"/>
                </a:solidFill>
              </a:rPr>
              <a:t> dados </a:t>
            </a:r>
            <a:r>
              <a:rPr lang="en-GB" sz="1200" b="0" dirty="0" err="1">
                <a:solidFill>
                  <a:srgbClr val="00B2E3"/>
                </a:solidFill>
              </a:rPr>
              <a:t>quantitativos</a:t>
            </a:r>
            <a:r>
              <a:rPr lang="en-GB" sz="1200" b="0" dirty="0">
                <a:solidFill>
                  <a:srgbClr val="00B2E3"/>
                </a:solidFill>
              </a:rPr>
              <a:t> </a:t>
            </a:r>
            <a:r>
              <a:rPr lang="en-GB" sz="1200" b="0" dirty="0" err="1">
                <a:solidFill>
                  <a:srgbClr val="00B2E3"/>
                </a:solidFill>
              </a:rPr>
              <a:t>estão</a:t>
            </a:r>
            <a:r>
              <a:rPr lang="en-GB" sz="1200" b="0" dirty="0">
                <a:solidFill>
                  <a:srgbClr val="00B2E3"/>
                </a:solidFill>
              </a:rPr>
              <a:t> </a:t>
            </a:r>
            <a:r>
              <a:rPr lang="en-GB" sz="1200" b="0" dirty="0" err="1">
                <a:solidFill>
                  <a:srgbClr val="00B2E3"/>
                </a:solidFill>
              </a:rPr>
              <a:t>ou</a:t>
            </a:r>
            <a:r>
              <a:rPr lang="en-GB" sz="1200" b="0" dirty="0">
                <a:solidFill>
                  <a:srgbClr val="00B2E3"/>
                </a:solidFill>
              </a:rPr>
              <a:t> </a:t>
            </a:r>
            <a:r>
              <a:rPr lang="en-GB" sz="1200" b="0" dirty="0" err="1">
                <a:solidFill>
                  <a:srgbClr val="00B2E3"/>
                </a:solidFill>
              </a:rPr>
              <a:t>não</a:t>
            </a:r>
            <a:r>
              <a:rPr lang="en-GB" sz="1200" b="0" dirty="0">
                <a:solidFill>
                  <a:srgbClr val="00B2E3"/>
                </a:solidFill>
              </a:rPr>
              <a:t> </a:t>
            </a:r>
            <a:r>
              <a:rPr lang="en-GB" sz="1200" b="0" dirty="0" err="1">
                <a:solidFill>
                  <a:srgbClr val="00B2E3"/>
                </a:solidFill>
              </a:rPr>
              <a:t>disponíveis</a:t>
            </a:r>
            <a:r>
              <a:rPr lang="en-GB" sz="1200" b="0" dirty="0">
                <a:solidFill>
                  <a:srgbClr val="00B2E3"/>
                </a:solidFill>
              </a:rPr>
              <a:t> para os </a:t>
            </a:r>
            <a:r>
              <a:rPr lang="en-GB" sz="1200" b="0" dirty="0" err="1">
                <a:solidFill>
                  <a:srgbClr val="00B2E3"/>
                </a:solidFill>
              </a:rPr>
              <a:t>governos</a:t>
            </a:r>
            <a:r>
              <a:rPr lang="en-GB" sz="1200" b="0" dirty="0">
                <a:solidFill>
                  <a:srgbClr val="00B2E3"/>
                </a:solidFill>
              </a:rPr>
              <a:t> </a:t>
            </a:r>
            <a:r>
              <a:rPr lang="en-GB" sz="1200" b="0" dirty="0" err="1">
                <a:solidFill>
                  <a:srgbClr val="00B2E3"/>
                </a:solidFill>
              </a:rPr>
              <a:t>locais</a:t>
            </a:r>
            <a:r>
              <a:rPr lang="en-GB" sz="1200" b="0" dirty="0">
                <a:solidFill>
                  <a:srgbClr val="00B2E3"/>
                </a:solidFill>
              </a:rPr>
              <a:t> e </a:t>
            </a:r>
            <a:r>
              <a:rPr lang="en-GB" sz="1200" b="0" dirty="0" err="1">
                <a:solidFill>
                  <a:srgbClr val="00B2E3"/>
                </a:solidFill>
              </a:rPr>
              <a:t>como</a:t>
            </a:r>
            <a:r>
              <a:rPr lang="en-GB" sz="1200" b="0" dirty="0">
                <a:solidFill>
                  <a:srgbClr val="00B2E3"/>
                </a:solidFill>
              </a:rPr>
              <a:t> </a:t>
            </a:r>
            <a:r>
              <a:rPr lang="en-GB" sz="1200" b="0" dirty="0" err="1">
                <a:solidFill>
                  <a:srgbClr val="00B2E3"/>
                </a:solidFill>
              </a:rPr>
              <a:t>agir</a:t>
            </a:r>
            <a:r>
              <a:rPr lang="en-GB" sz="1200" b="0" dirty="0">
                <a:solidFill>
                  <a:srgbClr val="00B2E3"/>
                </a:solidFill>
              </a:rPr>
              <a:t> para </a:t>
            </a:r>
            <a:r>
              <a:rPr lang="en-GB" sz="1200" b="0" dirty="0" err="1">
                <a:solidFill>
                  <a:srgbClr val="00B2E3"/>
                </a:solidFill>
              </a:rPr>
              <a:t>coletar</a:t>
            </a:r>
            <a:r>
              <a:rPr lang="en-GB" sz="1200" b="0" dirty="0">
                <a:solidFill>
                  <a:srgbClr val="00B2E3"/>
                </a:solidFill>
              </a:rPr>
              <a:t> dados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39ACC0-A8AB-2AFE-4DDA-4CE24BD29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1200" b="0" dirty="0">
                <a:solidFill>
                  <a:schemeClr val="bg1"/>
                </a:solidFill>
              </a:rPr>
              <a:t>O </a:t>
            </a:r>
            <a:r>
              <a:rPr lang="en-GB" sz="1200" b="0" dirty="0" err="1">
                <a:solidFill>
                  <a:schemeClr val="bg1"/>
                </a:solidFill>
              </a:rPr>
              <a:t>Módulo</a:t>
            </a:r>
            <a:r>
              <a:rPr lang="en-GB" sz="1200" b="0" dirty="0">
                <a:solidFill>
                  <a:schemeClr val="bg1"/>
                </a:solidFill>
              </a:rPr>
              <a:t> 3 </a:t>
            </a:r>
            <a:r>
              <a:rPr lang="en-GB" sz="1200" b="0" dirty="0" err="1">
                <a:solidFill>
                  <a:schemeClr val="bg1"/>
                </a:solidFill>
              </a:rPr>
              <a:t>explora</a:t>
            </a:r>
            <a:r>
              <a:rPr lang="en-GB" sz="1200" b="0" dirty="0">
                <a:solidFill>
                  <a:schemeClr val="bg1"/>
                </a:solidFill>
              </a:rPr>
              <a:t> a </a:t>
            </a:r>
            <a:r>
              <a:rPr lang="en-GB" sz="1200" b="0" dirty="0" err="1">
                <a:solidFill>
                  <a:schemeClr val="bg1"/>
                </a:solidFill>
              </a:rPr>
              <a:t>importância</a:t>
            </a:r>
            <a:r>
              <a:rPr lang="en-GB" sz="1200" b="0" dirty="0">
                <a:solidFill>
                  <a:schemeClr val="bg1"/>
                </a:solidFill>
              </a:rPr>
              <a:t> de </a:t>
            </a:r>
            <a:r>
              <a:rPr lang="en-GB" sz="1200" b="0" dirty="0" err="1">
                <a:solidFill>
                  <a:schemeClr val="bg1"/>
                </a:solidFill>
              </a:rPr>
              <a:t>coletar</a:t>
            </a:r>
            <a:r>
              <a:rPr lang="en-GB" sz="1200" b="0" dirty="0">
                <a:solidFill>
                  <a:schemeClr val="bg1"/>
                </a:solidFill>
              </a:rPr>
              <a:t> e </a:t>
            </a:r>
            <a:r>
              <a:rPr lang="en-GB" sz="1200" b="0" dirty="0" err="1">
                <a:solidFill>
                  <a:schemeClr val="bg1"/>
                </a:solidFill>
              </a:rPr>
              <a:t>relatar</a:t>
            </a:r>
            <a:r>
              <a:rPr lang="en-GB" sz="1200" b="0" dirty="0">
                <a:solidFill>
                  <a:schemeClr val="bg1"/>
                </a:solidFill>
              </a:rPr>
              <a:t> os </a:t>
            </a:r>
            <a:r>
              <a:rPr lang="en-GB" sz="1200" b="0" dirty="0" err="1">
                <a:solidFill>
                  <a:schemeClr val="bg1"/>
                </a:solidFill>
              </a:rPr>
              <a:t>indicadores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globais</a:t>
            </a:r>
            <a:r>
              <a:rPr lang="en-GB" sz="1200" b="0" dirty="0">
                <a:solidFill>
                  <a:schemeClr val="bg1"/>
                </a:solidFill>
              </a:rPr>
              <a:t> e </a:t>
            </a:r>
            <a:r>
              <a:rPr lang="en-GB" sz="1200" b="0" dirty="0" err="1">
                <a:solidFill>
                  <a:schemeClr val="bg1"/>
                </a:solidFill>
              </a:rPr>
              <a:t>regionais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obrigatórios</a:t>
            </a:r>
            <a:r>
              <a:rPr lang="en-GB" sz="1200" b="0" dirty="0">
                <a:solidFill>
                  <a:schemeClr val="bg1"/>
                </a:solidFill>
              </a:rPr>
              <a:t> e </a:t>
            </a:r>
            <a:r>
              <a:rPr lang="en-GB" sz="1200" b="0" dirty="0" err="1">
                <a:solidFill>
                  <a:schemeClr val="bg1"/>
                </a:solidFill>
              </a:rPr>
              <a:t>não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obrigatórios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propostos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pelo</a:t>
            </a:r>
            <a:r>
              <a:rPr lang="en-GB" sz="1200" b="0" dirty="0">
                <a:solidFill>
                  <a:schemeClr val="bg1"/>
                </a:solidFill>
              </a:rPr>
              <a:t> EAPP. </a:t>
            </a:r>
            <a:r>
              <a:rPr lang="en-GB" sz="1200" b="0" dirty="0" err="1">
                <a:solidFill>
                  <a:schemeClr val="bg1"/>
                </a:solidFill>
              </a:rPr>
              <a:t>Esse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módulo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também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discute</a:t>
            </a:r>
            <a:r>
              <a:rPr lang="en-GB" sz="1200" b="0" dirty="0">
                <a:solidFill>
                  <a:schemeClr val="bg1"/>
                </a:solidFill>
              </a:rPr>
              <a:t> a </a:t>
            </a:r>
            <a:r>
              <a:rPr lang="en-GB" sz="1200" b="0" dirty="0" err="1">
                <a:solidFill>
                  <a:schemeClr val="bg1"/>
                </a:solidFill>
              </a:rPr>
              <a:t>importante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função</a:t>
            </a:r>
            <a:r>
              <a:rPr lang="en-GB" sz="1200" b="0" dirty="0">
                <a:solidFill>
                  <a:schemeClr val="bg1"/>
                </a:solidFill>
              </a:rPr>
              <a:t> dos </a:t>
            </a:r>
            <a:r>
              <a:rPr lang="en-GB" sz="1200" b="0" dirty="0" err="1">
                <a:solidFill>
                  <a:schemeClr val="bg1"/>
                </a:solidFill>
              </a:rPr>
              <a:t>governos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locais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como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proprietários</a:t>
            </a:r>
            <a:r>
              <a:rPr lang="en-GB" sz="1200" b="0" dirty="0">
                <a:solidFill>
                  <a:schemeClr val="bg1"/>
                </a:solidFill>
              </a:rPr>
              <a:t> de dados e </a:t>
            </a:r>
            <a:r>
              <a:rPr lang="en-GB" sz="1200" b="0" dirty="0" err="1">
                <a:solidFill>
                  <a:schemeClr val="bg1"/>
                </a:solidFill>
              </a:rPr>
              <a:t>como</a:t>
            </a:r>
            <a:r>
              <a:rPr lang="en-GB" sz="1200" b="0" dirty="0">
                <a:solidFill>
                  <a:schemeClr val="bg1"/>
                </a:solidFill>
              </a:rPr>
              <a:t> o </a:t>
            </a:r>
            <a:r>
              <a:rPr lang="en-GB" sz="1200" b="0" dirty="0" err="1">
                <a:solidFill>
                  <a:schemeClr val="bg1"/>
                </a:solidFill>
              </a:rPr>
              <a:t>uso</a:t>
            </a:r>
            <a:r>
              <a:rPr lang="en-GB" sz="1200" b="0" dirty="0">
                <a:solidFill>
                  <a:schemeClr val="bg1"/>
                </a:solidFill>
              </a:rPr>
              <a:t> de dados </a:t>
            </a:r>
            <a:r>
              <a:rPr lang="en-GB" sz="1200" b="0" dirty="0" err="1">
                <a:solidFill>
                  <a:schemeClr val="bg1"/>
                </a:solidFill>
              </a:rPr>
              <a:t>pode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ajudar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na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compreensão</a:t>
            </a:r>
            <a:r>
              <a:rPr lang="en-GB" sz="1200" b="0" dirty="0">
                <a:solidFill>
                  <a:schemeClr val="bg1"/>
                </a:solidFill>
              </a:rPr>
              <a:t> local da EAP. Por </a:t>
            </a:r>
            <a:r>
              <a:rPr lang="en-GB" sz="1200" b="0" dirty="0" err="1">
                <a:solidFill>
                  <a:schemeClr val="bg1"/>
                </a:solidFill>
              </a:rPr>
              <a:t>fim</a:t>
            </a:r>
            <a:r>
              <a:rPr lang="en-GB" sz="1200" b="0" dirty="0">
                <a:solidFill>
                  <a:schemeClr val="bg1"/>
                </a:solidFill>
              </a:rPr>
              <a:t>, </a:t>
            </a:r>
            <a:r>
              <a:rPr lang="en-GB" sz="1200" b="0" dirty="0" err="1">
                <a:solidFill>
                  <a:schemeClr val="bg1"/>
                </a:solidFill>
              </a:rPr>
              <a:t>este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módulo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destaca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como</a:t>
            </a:r>
            <a:r>
              <a:rPr lang="en-GB" sz="1200" b="0" dirty="0">
                <a:solidFill>
                  <a:schemeClr val="bg1"/>
                </a:solidFill>
              </a:rPr>
              <a:t> e </a:t>
            </a:r>
            <a:r>
              <a:rPr lang="en-GB" sz="1200" b="0" dirty="0" err="1">
                <a:solidFill>
                  <a:schemeClr val="bg1"/>
                </a:solidFill>
              </a:rPr>
              <a:t>por</a:t>
            </a:r>
            <a:r>
              <a:rPr lang="en-GB" sz="1200" b="0" dirty="0">
                <a:solidFill>
                  <a:schemeClr val="bg1"/>
                </a:solidFill>
              </a:rPr>
              <a:t> que a </a:t>
            </a:r>
            <a:r>
              <a:rPr lang="en-GB" sz="1200" b="0" dirty="0" err="1">
                <a:solidFill>
                  <a:schemeClr val="bg1"/>
                </a:solidFill>
              </a:rPr>
              <a:t>definição</a:t>
            </a:r>
            <a:r>
              <a:rPr lang="en-GB" sz="1200" b="0" dirty="0">
                <a:solidFill>
                  <a:schemeClr val="bg1"/>
                </a:solidFill>
              </a:rPr>
              <a:t> de EAP é contextual e </a:t>
            </a:r>
            <a:r>
              <a:rPr lang="en-GB" sz="1200" b="0" dirty="0" err="1">
                <a:solidFill>
                  <a:schemeClr val="bg1"/>
                </a:solidFill>
              </a:rPr>
              <a:t>exclusiva</a:t>
            </a:r>
            <a:r>
              <a:rPr lang="en-GB" sz="1200" b="0" dirty="0">
                <a:solidFill>
                  <a:schemeClr val="bg1"/>
                </a:solidFill>
              </a:rPr>
              <a:t> para </a:t>
            </a:r>
            <a:r>
              <a:rPr lang="en-GB" sz="1200" b="0" dirty="0" err="1">
                <a:solidFill>
                  <a:schemeClr val="bg1"/>
                </a:solidFill>
              </a:rPr>
              <a:t>cada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governo</a:t>
            </a:r>
            <a:r>
              <a:rPr lang="en-GB" sz="1200" b="0" dirty="0">
                <a:solidFill>
                  <a:schemeClr val="bg1"/>
                </a:solidFill>
              </a:rPr>
              <a:t> local. </a:t>
            </a:r>
          </a:p>
          <a:p>
            <a:pPr>
              <a:lnSpc>
                <a:spcPct val="120000"/>
              </a:lnSpc>
            </a:pPr>
            <a:r>
              <a:rPr lang="en-GB" sz="1200" b="0" dirty="0">
                <a:solidFill>
                  <a:schemeClr val="bg1"/>
                </a:solidFill>
              </a:rPr>
              <a:t>A ferramenta </a:t>
            </a:r>
            <a:r>
              <a:rPr lang="en-GB" sz="1200" b="0" dirty="0" err="1">
                <a:solidFill>
                  <a:schemeClr val="bg1"/>
                </a:solidFill>
              </a:rPr>
              <a:t>deste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módulo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ajudará</a:t>
            </a:r>
            <a:r>
              <a:rPr lang="en-GB" sz="1200" b="0" dirty="0">
                <a:solidFill>
                  <a:schemeClr val="bg1"/>
                </a:solidFill>
              </a:rPr>
              <a:t> a </a:t>
            </a:r>
            <a:r>
              <a:rPr lang="en-GB" sz="1200" b="0" dirty="0" err="1">
                <a:solidFill>
                  <a:schemeClr val="bg1"/>
                </a:solidFill>
              </a:rPr>
              <a:t>orientá</a:t>
            </a:r>
            <a:r>
              <a:rPr lang="en-GB" sz="1200" b="0" dirty="0">
                <a:solidFill>
                  <a:schemeClr val="bg1"/>
                </a:solidFill>
              </a:rPr>
              <a:t>-lo </a:t>
            </a:r>
            <a:r>
              <a:rPr lang="en-GB" sz="1200" b="0" dirty="0" err="1">
                <a:solidFill>
                  <a:schemeClr val="bg1"/>
                </a:solidFill>
              </a:rPr>
              <a:t>sobre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como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mapear</a:t>
            </a:r>
            <a:r>
              <a:rPr lang="en-GB" sz="1200" b="0" dirty="0">
                <a:solidFill>
                  <a:schemeClr val="bg1"/>
                </a:solidFill>
              </a:rPr>
              <a:t> os dados que </a:t>
            </a:r>
            <a:r>
              <a:rPr lang="en-GB" sz="1200" b="0" dirty="0" err="1">
                <a:solidFill>
                  <a:schemeClr val="bg1"/>
                </a:solidFill>
              </a:rPr>
              <a:t>você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possui</a:t>
            </a:r>
            <a:r>
              <a:rPr lang="en-GB" sz="1200" b="0" dirty="0">
                <a:solidFill>
                  <a:schemeClr val="bg1"/>
                </a:solidFill>
              </a:rPr>
              <a:t> e </a:t>
            </a:r>
            <a:r>
              <a:rPr lang="en-GB" sz="1200" b="0" dirty="0" err="1">
                <a:solidFill>
                  <a:schemeClr val="bg1"/>
                </a:solidFill>
              </a:rPr>
              <a:t>como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eles</a:t>
            </a:r>
            <a:r>
              <a:rPr lang="en-GB" sz="1200" b="0" dirty="0">
                <a:solidFill>
                  <a:schemeClr val="bg1"/>
                </a:solidFill>
              </a:rPr>
              <a:t> se </a:t>
            </a:r>
            <a:r>
              <a:rPr lang="en-GB" sz="1200" b="0" dirty="0" err="1">
                <a:solidFill>
                  <a:schemeClr val="bg1"/>
                </a:solidFill>
              </a:rPr>
              <a:t>alinham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aos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indicadores</a:t>
            </a:r>
            <a:r>
              <a:rPr lang="en-GB" sz="1200" b="0" dirty="0">
                <a:solidFill>
                  <a:schemeClr val="bg1"/>
                </a:solidFill>
              </a:rPr>
              <a:t> do EAPP.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B1EBB0-0C8F-86D6-7504-082749691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685800"/>
            <a:ext cx="8282092" cy="990600"/>
          </a:xfrm>
          <a:noFill/>
        </p:spPr>
        <p:txBody>
          <a:bodyPr>
            <a:normAutofit fontScale="90000"/>
          </a:bodyPr>
          <a:lstStyle/>
          <a:p>
            <a:r>
              <a:rPr lang="en-GB" sz="2400" b="0" dirty="0" err="1"/>
              <a:t>Visão</a:t>
            </a:r>
            <a:r>
              <a:rPr lang="en-GB" sz="2400" b="0" dirty="0"/>
              <a:t> </a:t>
            </a:r>
            <a:r>
              <a:rPr lang="en-GB" sz="2400" b="0" dirty="0" err="1"/>
              <a:t>geral</a:t>
            </a:r>
            <a:r>
              <a:rPr lang="en-GB" sz="2400" b="0" dirty="0"/>
              <a:t> do </a:t>
            </a:r>
            <a:r>
              <a:rPr lang="en-GB" sz="2400" b="0" dirty="0" err="1"/>
              <a:t>módulo</a:t>
            </a:r>
            <a:r>
              <a:rPr lang="en-GB" sz="2400" b="0" dirty="0"/>
              <a:t> 3</a:t>
            </a:r>
            <a:br>
              <a:rPr lang="en-GB" dirty="0"/>
            </a:br>
            <a:r>
              <a:rPr lang="en-GB" dirty="0" err="1"/>
              <a:t>Mapeamento</a:t>
            </a:r>
            <a:r>
              <a:rPr lang="en-GB" dirty="0"/>
              <a:t> dos dados </a:t>
            </a:r>
            <a:r>
              <a:rPr lang="en-GB" dirty="0" err="1"/>
              <a:t>locais</a:t>
            </a:r>
            <a:r>
              <a:rPr lang="en-GB" dirty="0"/>
              <a:t> </a:t>
            </a:r>
            <a:r>
              <a:rPr lang="en-GB" dirty="0" err="1"/>
              <a:t>disponíveis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3B03A-ACCB-0009-D1BF-A5CA527A3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t>9</a:t>
            </a:fld>
            <a:endParaRPr lang="en-US"/>
          </a:p>
        </p:txBody>
      </p:sp>
      <p:sp>
        <p:nvSpPr>
          <p:cNvPr id="8" name="Oval 7">
            <a:hlinkClick r:id="rId3" action="ppaction://hlinksldjump"/>
            <a:extLst>
              <a:ext uri="{FF2B5EF4-FFF2-40B4-BE49-F238E27FC236}">
                <a16:creationId xmlns:a16="http://schemas.microsoft.com/office/drawing/2014/main" id="{0611C1D5-B711-43F8-A838-1335566CE7F1}"/>
              </a:ext>
            </a:extLst>
          </p:cNvPr>
          <p:cNvSpPr/>
          <p:nvPr/>
        </p:nvSpPr>
        <p:spPr>
          <a:xfrm>
            <a:off x="9384310" y="2567561"/>
            <a:ext cx="128979" cy="12897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D602C9A-46CD-48FB-B163-CC84EDE9FDC7}"/>
              </a:ext>
            </a:extLst>
          </p:cNvPr>
          <p:cNvGrpSpPr/>
          <p:nvPr/>
        </p:nvGrpSpPr>
        <p:grpSpPr>
          <a:xfrm>
            <a:off x="9597323" y="2491855"/>
            <a:ext cx="146522" cy="280390"/>
            <a:chOff x="5545138" y="625475"/>
            <a:chExt cx="1489075" cy="2849563"/>
          </a:xfrm>
        </p:grpSpPr>
        <p:sp>
          <p:nvSpPr>
            <p:cNvPr id="12" name="Freeform 117">
              <a:extLst>
                <a:ext uri="{FF2B5EF4-FFF2-40B4-BE49-F238E27FC236}">
                  <a16:creationId xmlns:a16="http://schemas.microsoft.com/office/drawing/2014/main" id="{CD1CE93D-EB3F-4827-81EF-C6499EAB7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625475"/>
              <a:ext cx="1243013" cy="1697038"/>
            </a:xfrm>
            <a:custGeom>
              <a:avLst/>
              <a:gdLst>
                <a:gd name="T0" fmla="*/ 2278 w 4249"/>
                <a:gd name="T1" fmla="*/ 5744 h 5744"/>
                <a:gd name="T2" fmla="*/ 0 w 4249"/>
                <a:gd name="T3" fmla="*/ 5744 h 5744"/>
                <a:gd name="T4" fmla="*/ 4249 w 4249"/>
                <a:gd name="T5" fmla="*/ 0 h 5744"/>
                <a:gd name="T6" fmla="*/ 2603 w 4249"/>
                <a:gd name="T7" fmla="*/ 4796 h 5744"/>
                <a:gd name="T8" fmla="*/ 2278 w 4249"/>
                <a:gd name="T9" fmla="*/ 5744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2278" y="5744"/>
                  </a:moveTo>
                  <a:lnTo>
                    <a:pt x="0" y="5744"/>
                  </a:lnTo>
                  <a:lnTo>
                    <a:pt x="4249" y="0"/>
                  </a:lnTo>
                  <a:lnTo>
                    <a:pt x="2603" y="4796"/>
                  </a:lnTo>
                  <a:lnTo>
                    <a:pt x="2278" y="5744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0">
              <a:extLst>
                <a:ext uri="{FF2B5EF4-FFF2-40B4-BE49-F238E27FC236}">
                  <a16:creationId xmlns:a16="http://schemas.microsoft.com/office/drawing/2014/main" id="{DDF9E96F-63FD-49BF-A8A5-42115882D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1779588"/>
              <a:ext cx="1243013" cy="1695450"/>
            </a:xfrm>
            <a:custGeom>
              <a:avLst/>
              <a:gdLst>
                <a:gd name="T0" fmla="*/ 1972 w 4249"/>
                <a:gd name="T1" fmla="*/ 0 h 5744"/>
                <a:gd name="T2" fmla="*/ 4249 w 4249"/>
                <a:gd name="T3" fmla="*/ 0 h 5744"/>
                <a:gd name="T4" fmla="*/ 0 w 4249"/>
                <a:gd name="T5" fmla="*/ 5744 h 5744"/>
                <a:gd name="T6" fmla="*/ 1646 w 4249"/>
                <a:gd name="T7" fmla="*/ 948 h 5744"/>
                <a:gd name="T8" fmla="*/ 1972 w 4249"/>
                <a:gd name="T9" fmla="*/ 0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1972" y="0"/>
                  </a:moveTo>
                  <a:lnTo>
                    <a:pt x="4249" y="0"/>
                  </a:lnTo>
                  <a:lnTo>
                    <a:pt x="0" y="5744"/>
                  </a:lnTo>
                  <a:lnTo>
                    <a:pt x="1646" y="948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6921371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2B48CC16-8773-8E6D-AA93-D3443A251184}"/>
              </a:ext>
            </a:extLst>
          </p:cNvPr>
          <p:cNvSpPr>
            <a:spLocks/>
          </p:cNvSpPr>
          <p:nvPr/>
        </p:nvSpPr>
        <p:spPr bwMode="auto">
          <a:xfrm>
            <a:off x="4953000" y="1833562"/>
            <a:ext cx="4283280" cy="1449388"/>
          </a:xfrm>
          <a:custGeom>
            <a:avLst/>
            <a:gdLst>
              <a:gd name="T0" fmla="*/ 0 w 3579"/>
              <a:gd name="T1" fmla="*/ 175 h 819"/>
              <a:gd name="T2" fmla="*/ 3169 w 3579"/>
              <a:gd name="T3" fmla="*/ 175 h 819"/>
              <a:gd name="T4" fmla="*/ 3169 w 3579"/>
              <a:gd name="T5" fmla="*/ 0 h 819"/>
              <a:gd name="T6" fmla="*/ 3579 w 3579"/>
              <a:gd name="T7" fmla="*/ 410 h 819"/>
              <a:gd name="T8" fmla="*/ 3169 w 3579"/>
              <a:gd name="T9" fmla="*/ 819 h 819"/>
              <a:gd name="T10" fmla="*/ 3169 w 3579"/>
              <a:gd name="T11" fmla="*/ 644 h 819"/>
              <a:gd name="T12" fmla="*/ 0 w 3579"/>
              <a:gd name="T13" fmla="*/ 644 h 819"/>
              <a:gd name="T14" fmla="*/ 234 w 3579"/>
              <a:gd name="T15" fmla="*/ 410 h 819"/>
              <a:gd name="T16" fmla="*/ 0 w 3579"/>
              <a:gd name="T17" fmla="*/ 175 h 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79" h="819">
                <a:moveTo>
                  <a:pt x="0" y="175"/>
                </a:moveTo>
                <a:lnTo>
                  <a:pt x="3169" y="175"/>
                </a:lnTo>
                <a:lnTo>
                  <a:pt x="3169" y="0"/>
                </a:lnTo>
                <a:cubicBezTo>
                  <a:pt x="3169" y="225"/>
                  <a:pt x="3353" y="410"/>
                  <a:pt x="3579" y="410"/>
                </a:cubicBezTo>
                <a:cubicBezTo>
                  <a:pt x="3353" y="410"/>
                  <a:pt x="3169" y="594"/>
                  <a:pt x="3169" y="819"/>
                </a:cubicBezTo>
                <a:lnTo>
                  <a:pt x="3169" y="644"/>
                </a:lnTo>
                <a:lnTo>
                  <a:pt x="0" y="644"/>
                </a:lnTo>
                <a:cubicBezTo>
                  <a:pt x="0" y="515"/>
                  <a:pt x="105" y="410"/>
                  <a:pt x="234" y="410"/>
                </a:cubicBezTo>
                <a:cubicBezTo>
                  <a:pt x="106" y="410"/>
                  <a:pt x="0" y="304"/>
                  <a:pt x="0" y="175"/>
                </a:cubicBezTo>
                <a:close/>
              </a:path>
            </a:pathLst>
          </a:custGeom>
          <a:solidFill>
            <a:srgbClr val="1C35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7600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DD3F2BFE-C6AD-67DF-639F-34CF97F71A79}"/>
              </a:ext>
            </a:extLst>
          </p:cNvPr>
          <p:cNvSpPr>
            <a:spLocks/>
          </p:cNvSpPr>
          <p:nvPr/>
        </p:nvSpPr>
        <p:spPr bwMode="auto">
          <a:xfrm>
            <a:off x="4953000" y="3187709"/>
            <a:ext cx="4283280" cy="1449388"/>
          </a:xfrm>
          <a:custGeom>
            <a:avLst/>
            <a:gdLst>
              <a:gd name="T0" fmla="*/ 3579 w 3579"/>
              <a:gd name="T1" fmla="*/ 410 h 820"/>
              <a:gd name="T2" fmla="*/ 3169 w 3579"/>
              <a:gd name="T3" fmla="*/ 0 h 820"/>
              <a:gd name="T4" fmla="*/ 3169 w 3579"/>
              <a:gd name="T5" fmla="*/ 176 h 820"/>
              <a:gd name="T6" fmla="*/ 0 w 3579"/>
              <a:gd name="T7" fmla="*/ 176 h 820"/>
              <a:gd name="T8" fmla="*/ 234 w 3579"/>
              <a:gd name="T9" fmla="*/ 410 h 820"/>
              <a:gd name="T10" fmla="*/ 0 w 3579"/>
              <a:gd name="T11" fmla="*/ 645 h 820"/>
              <a:gd name="T12" fmla="*/ 3169 w 3579"/>
              <a:gd name="T13" fmla="*/ 645 h 820"/>
              <a:gd name="T14" fmla="*/ 3169 w 3579"/>
              <a:gd name="T15" fmla="*/ 820 h 820"/>
              <a:gd name="T16" fmla="*/ 3579 w 3579"/>
              <a:gd name="T17" fmla="*/ 410 h 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79" h="820">
                <a:moveTo>
                  <a:pt x="3579" y="410"/>
                </a:moveTo>
                <a:cubicBezTo>
                  <a:pt x="3353" y="410"/>
                  <a:pt x="3169" y="226"/>
                  <a:pt x="3169" y="0"/>
                </a:cubicBezTo>
                <a:lnTo>
                  <a:pt x="3169" y="176"/>
                </a:lnTo>
                <a:lnTo>
                  <a:pt x="0" y="176"/>
                </a:lnTo>
                <a:cubicBezTo>
                  <a:pt x="0" y="305"/>
                  <a:pt x="106" y="410"/>
                  <a:pt x="234" y="410"/>
                </a:cubicBezTo>
                <a:cubicBezTo>
                  <a:pt x="105" y="410"/>
                  <a:pt x="0" y="516"/>
                  <a:pt x="0" y="645"/>
                </a:cubicBezTo>
                <a:lnTo>
                  <a:pt x="3169" y="645"/>
                </a:lnTo>
                <a:lnTo>
                  <a:pt x="3169" y="820"/>
                </a:lnTo>
                <a:cubicBezTo>
                  <a:pt x="3169" y="595"/>
                  <a:pt x="3353" y="410"/>
                  <a:pt x="3579" y="410"/>
                </a:cubicBezTo>
                <a:close/>
              </a:path>
            </a:pathLst>
          </a:custGeom>
          <a:solidFill>
            <a:srgbClr val="008C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7600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A91FED57-D6BA-7347-9709-900DAD5E43C9}"/>
              </a:ext>
            </a:extLst>
          </p:cNvPr>
          <p:cNvSpPr>
            <a:spLocks/>
          </p:cNvSpPr>
          <p:nvPr/>
        </p:nvSpPr>
        <p:spPr bwMode="auto">
          <a:xfrm>
            <a:off x="4953000" y="4562636"/>
            <a:ext cx="4283280" cy="1449388"/>
          </a:xfrm>
          <a:custGeom>
            <a:avLst/>
            <a:gdLst>
              <a:gd name="T0" fmla="*/ 3579 w 3579"/>
              <a:gd name="T1" fmla="*/ 410 h 820"/>
              <a:gd name="T2" fmla="*/ 3169 w 3579"/>
              <a:gd name="T3" fmla="*/ 0 h 820"/>
              <a:gd name="T4" fmla="*/ 3169 w 3579"/>
              <a:gd name="T5" fmla="*/ 176 h 820"/>
              <a:gd name="T6" fmla="*/ 0 w 3579"/>
              <a:gd name="T7" fmla="*/ 176 h 820"/>
              <a:gd name="T8" fmla="*/ 234 w 3579"/>
              <a:gd name="T9" fmla="*/ 410 h 820"/>
              <a:gd name="T10" fmla="*/ 0 w 3579"/>
              <a:gd name="T11" fmla="*/ 645 h 820"/>
              <a:gd name="T12" fmla="*/ 3169 w 3579"/>
              <a:gd name="T13" fmla="*/ 645 h 820"/>
              <a:gd name="T14" fmla="*/ 3169 w 3579"/>
              <a:gd name="T15" fmla="*/ 820 h 820"/>
              <a:gd name="T16" fmla="*/ 3579 w 3579"/>
              <a:gd name="T17" fmla="*/ 410 h 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79" h="820">
                <a:moveTo>
                  <a:pt x="3579" y="410"/>
                </a:moveTo>
                <a:cubicBezTo>
                  <a:pt x="3353" y="410"/>
                  <a:pt x="3169" y="226"/>
                  <a:pt x="3169" y="0"/>
                </a:cubicBezTo>
                <a:lnTo>
                  <a:pt x="3169" y="176"/>
                </a:lnTo>
                <a:lnTo>
                  <a:pt x="0" y="176"/>
                </a:lnTo>
                <a:cubicBezTo>
                  <a:pt x="0" y="305"/>
                  <a:pt x="106" y="410"/>
                  <a:pt x="234" y="410"/>
                </a:cubicBezTo>
                <a:cubicBezTo>
                  <a:pt x="105" y="410"/>
                  <a:pt x="0" y="516"/>
                  <a:pt x="0" y="645"/>
                </a:cubicBezTo>
                <a:lnTo>
                  <a:pt x="3169" y="645"/>
                </a:lnTo>
                <a:lnTo>
                  <a:pt x="3169" y="820"/>
                </a:lnTo>
                <a:cubicBezTo>
                  <a:pt x="3169" y="595"/>
                  <a:pt x="3353" y="410"/>
                  <a:pt x="3579" y="410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57600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C590748-D0AF-A090-CE1D-5A2EC07C2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Mudar nossa perspectiva sobre a ação</a:t>
            </a:r>
          </a:p>
          <a:p>
            <a:pPr>
              <a:lnSpc>
                <a:spcPct val="100000"/>
              </a:lnSpc>
            </a:pPr>
            <a:r>
              <a:rPr lang="en-GB" sz="1200" b="0" dirty="0">
                <a:solidFill>
                  <a:schemeClr val="bg1"/>
                </a:solidFill>
              </a:rPr>
              <a:t>Ao identificar e desenvolver intervenções com base em contextos exclusivos e recursos limitados, sugerimos que os </a:t>
            </a:r>
            <a:r>
              <a:rPr lang="en-GB" sz="1200" b="0" dirty="0" err="1">
                <a:solidFill>
                  <a:schemeClr val="bg1"/>
                </a:solidFill>
              </a:rPr>
              <a:t>governos</a:t>
            </a:r>
            <a:r>
              <a:rPr lang="en-GB" sz="1200" b="0" dirty="0">
                <a:solidFill>
                  <a:schemeClr val="bg1"/>
                </a:solidFill>
              </a:rPr>
              <a:t> locais reflitam sobre as </a:t>
            </a:r>
            <a:r>
              <a:rPr lang="en-GB" sz="1200" b="0" dirty="0" err="1">
                <a:solidFill>
                  <a:schemeClr val="bg1"/>
                </a:solidFill>
              </a:rPr>
              <a:t>três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abordagens</a:t>
            </a:r>
            <a:r>
              <a:rPr lang="en-GB" sz="1200" b="0" dirty="0">
                <a:solidFill>
                  <a:schemeClr val="bg1"/>
                </a:solidFill>
              </a:rPr>
              <a:t> listadas à direita para </a:t>
            </a:r>
            <a:r>
              <a:rPr lang="en-GB" sz="1200" b="0" dirty="0" err="1">
                <a:solidFill>
                  <a:schemeClr val="bg1"/>
                </a:solidFill>
              </a:rPr>
              <a:t>tratar</a:t>
            </a:r>
            <a:r>
              <a:rPr lang="en-GB" sz="1200" b="0" dirty="0">
                <a:solidFill>
                  <a:schemeClr val="bg1"/>
                </a:solidFill>
              </a:rPr>
              <a:t> de </a:t>
            </a:r>
            <a:r>
              <a:rPr lang="en-GB" sz="1200" b="0" dirty="0" err="1">
                <a:solidFill>
                  <a:schemeClr val="bg1"/>
                </a:solidFill>
              </a:rPr>
              <a:t>seus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obstáculos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ao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acesso</a:t>
            </a:r>
            <a:r>
              <a:rPr lang="en-GB" sz="1200" b="0" dirty="0">
                <a:solidFill>
                  <a:schemeClr val="bg1"/>
                </a:solidFill>
              </a:rPr>
              <a:t> à </a:t>
            </a:r>
            <a:r>
              <a:rPr lang="en-GB" sz="1200" b="0" dirty="0" err="1">
                <a:solidFill>
                  <a:schemeClr val="bg1"/>
                </a:solidFill>
              </a:rPr>
              <a:t>energia</a:t>
            </a:r>
            <a:r>
              <a:rPr lang="en-GB" sz="1200" b="0" dirty="0">
                <a:solidFill>
                  <a:schemeClr val="bg1"/>
                </a:solidFill>
              </a:rPr>
              <a:t>. </a:t>
            </a:r>
          </a:p>
          <a:p>
            <a:pPr>
              <a:lnSpc>
                <a:spcPct val="100000"/>
              </a:lnSpc>
            </a:pPr>
            <a:r>
              <a:rPr lang="en-GB" sz="1200" b="0" dirty="0">
                <a:solidFill>
                  <a:schemeClr val="bg1"/>
                </a:solidFill>
              </a:rPr>
              <a:t>Essa é uma mudança na forma como falamos, priorizamos e avaliamos as ações. Isso é especialmente importante quando os resultados do planejamento e da implementação do acesso à energia podem não ser imediatos ou óbvios. Os benefícios também podem não ser apreciados pelas pessoas menos preocupadas com a pobreza energética. </a:t>
            </a:r>
          </a:p>
          <a:p>
            <a:pPr>
              <a:lnSpc>
                <a:spcPct val="100000"/>
              </a:lnSpc>
            </a:pPr>
            <a:r>
              <a:rPr lang="en-GB" sz="1200" b="0" dirty="0" err="1">
                <a:solidFill>
                  <a:schemeClr val="bg1"/>
                </a:solidFill>
              </a:rPr>
              <a:t>Essas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abordagens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podem</a:t>
            </a:r>
            <a:r>
              <a:rPr lang="en-GB" sz="1200" b="0" dirty="0">
                <a:solidFill>
                  <a:schemeClr val="bg1"/>
                </a:solidFill>
              </a:rPr>
              <a:t> ser introduzidas de forma </a:t>
            </a:r>
            <a:r>
              <a:rPr lang="en-GB" sz="1200" b="0" dirty="0" err="1">
                <a:solidFill>
                  <a:schemeClr val="bg1"/>
                </a:solidFill>
              </a:rPr>
              <a:t>iterativa</a:t>
            </a:r>
            <a:r>
              <a:rPr lang="en-GB" sz="1200" b="0" dirty="0">
                <a:solidFill>
                  <a:schemeClr val="bg1"/>
                </a:solidFill>
              </a:rPr>
              <a:t> e </a:t>
            </a:r>
            <a:r>
              <a:rPr lang="en-GB" sz="1200" b="0" dirty="0" err="1">
                <a:solidFill>
                  <a:schemeClr val="bg1"/>
                </a:solidFill>
              </a:rPr>
              <a:t>crescente</a:t>
            </a:r>
            <a:r>
              <a:rPr lang="en-GB" sz="1200" b="0" dirty="0">
                <a:solidFill>
                  <a:schemeClr val="bg1"/>
                </a:solidFill>
              </a:rPr>
              <a:t> na </a:t>
            </a:r>
            <a:r>
              <a:rPr lang="en-GB" sz="1200" b="0" dirty="0" err="1">
                <a:solidFill>
                  <a:schemeClr val="bg1"/>
                </a:solidFill>
              </a:rPr>
              <a:t>governança</a:t>
            </a:r>
            <a:r>
              <a:rPr lang="en-GB" sz="1200" b="0" dirty="0">
                <a:solidFill>
                  <a:schemeClr val="bg1"/>
                </a:solidFill>
              </a:rPr>
              <a:t>, nas </a:t>
            </a:r>
            <a:r>
              <a:rPr lang="en-GB" sz="1200" b="0" dirty="0" err="1">
                <a:solidFill>
                  <a:schemeClr val="bg1"/>
                </a:solidFill>
              </a:rPr>
              <a:t>políticas</a:t>
            </a:r>
            <a:r>
              <a:rPr lang="en-GB" sz="1200" b="0" dirty="0">
                <a:solidFill>
                  <a:schemeClr val="bg1"/>
                </a:solidFill>
              </a:rPr>
              <a:t>, nos </a:t>
            </a:r>
            <a:r>
              <a:rPr lang="en-GB" sz="1200" b="0" dirty="0" err="1">
                <a:solidFill>
                  <a:schemeClr val="bg1"/>
                </a:solidFill>
              </a:rPr>
              <a:t>programas</a:t>
            </a:r>
            <a:r>
              <a:rPr lang="en-GB" sz="1200" b="0" dirty="0">
                <a:solidFill>
                  <a:schemeClr val="bg1"/>
                </a:solidFill>
              </a:rPr>
              <a:t> e nos </a:t>
            </a:r>
            <a:r>
              <a:rPr lang="en-GB" sz="1200" b="0" dirty="0" err="1">
                <a:solidFill>
                  <a:schemeClr val="bg1"/>
                </a:solidFill>
              </a:rPr>
              <a:t>relatórios</a:t>
            </a:r>
            <a:r>
              <a:rPr lang="en-GB" sz="1200" b="0" dirty="0">
                <a:solidFill>
                  <a:schemeClr val="bg1"/>
                </a:solidFill>
              </a:rPr>
              <a:t>. Elas </a:t>
            </a:r>
            <a:r>
              <a:rPr lang="en-GB" sz="1200" b="0" dirty="0" err="1">
                <a:solidFill>
                  <a:schemeClr val="bg1"/>
                </a:solidFill>
              </a:rPr>
              <a:t>também</a:t>
            </a:r>
            <a:r>
              <a:rPr lang="en-GB" sz="1200" b="0" dirty="0">
                <a:solidFill>
                  <a:schemeClr val="bg1"/>
                </a:solidFill>
              </a:rPr>
              <a:t> se </a:t>
            </a:r>
            <a:r>
              <a:rPr lang="en-GB" sz="1200" b="0" dirty="0" err="1">
                <a:solidFill>
                  <a:schemeClr val="bg1"/>
                </a:solidFill>
              </a:rPr>
              <a:t>sobrepõem</a:t>
            </a:r>
            <a:r>
              <a:rPr lang="en-GB" sz="1200" b="0" dirty="0">
                <a:solidFill>
                  <a:schemeClr val="bg1"/>
                </a:solidFill>
              </a:rPr>
              <a:t> e se </a:t>
            </a:r>
            <a:r>
              <a:rPr lang="en-GB" sz="1200" b="0" dirty="0" err="1">
                <a:solidFill>
                  <a:schemeClr val="bg1"/>
                </a:solidFill>
              </a:rPr>
              <a:t>reforçam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mutuamente</a:t>
            </a:r>
            <a:r>
              <a:rPr lang="en-GB" sz="1200" b="0" dirty="0">
                <a:solidFill>
                  <a:schemeClr val="bg1"/>
                </a:solidFill>
              </a:rPr>
              <a:t>, </a:t>
            </a:r>
            <a:r>
              <a:rPr lang="en-GB" sz="1200" b="0" dirty="0" err="1">
                <a:solidFill>
                  <a:schemeClr val="bg1"/>
                </a:solidFill>
              </a:rPr>
              <a:t>atendendo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não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apenas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ao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aumento</a:t>
            </a:r>
            <a:r>
              <a:rPr lang="en-GB" sz="1200" b="0" dirty="0">
                <a:solidFill>
                  <a:schemeClr val="bg1"/>
                </a:solidFill>
              </a:rPr>
              <a:t> do </a:t>
            </a:r>
            <a:r>
              <a:rPr lang="en-GB" sz="1200" b="0" dirty="0" err="1">
                <a:solidFill>
                  <a:schemeClr val="bg1"/>
                </a:solidFill>
              </a:rPr>
              <a:t>acesso</a:t>
            </a:r>
            <a:r>
              <a:rPr lang="en-GB" sz="1200" b="0" dirty="0">
                <a:solidFill>
                  <a:schemeClr val="bg1"/>
                </a:solidFill>
              </a:rPr>
              <a:t> à </a:t>
            </a:r>
            <a:r>
              <a:rPr lang="en-GB" sz="1200" b="0" dirty="0" err="1">
                <a:solidFill>
                  <a:schemeClr val="bg1"/>
                </a:solidFill>
              </a:rPr>
              <a:t>energia</a:t>
            </a:r>
            <a:r>
              <a:rPr lang="en-GB" sz="1200" b="0" dirty="0">
                <a:solidFill>
                  <a:schemeClr val="bg1"/>
                </a:solidFill>
              </a:rPr>
              <a:t> das </a:t>
            </a:r>
            <a:r>
              <a:rPr lang="en-GB" sz="1200" b="0" dirty="0" err="1">
                <a:solidFill>
                  <a:schemeClr val="bg1"/>
                </a:solidFill>
              </a:rPr>
              <a:t>comunidades</a:t>
            </a:r>
            <a:r>
              <a:rPr lang="en-GB" sz="1200" b="0" dirty="0">
                <a:solidFill>
                  <a:schemeClr val="bg1"/>
                </a:solidFill>
              </a:rPr>
              <a:t>, mas </a:t>
            </a:r>
            <a:r>
              <a:rPr lang="en-GB" sz="1200" b="0" dirty="0" err="1">
                <a:solidFill>
                  <a:schemeClr val="bg1"/>
                </a:solidFill>
              </a:rPr>
              <a:t>também</a:t>
            </a:r>
            <a:r>
              <a:rPr lang="en-GB" sz="1200" b="0" dirty="0">
                <a:solidFill>
                  <a:schemeClr val="bg1"/>
                </a:solidFill>
              </a:rPr>
              <a:t> a </a:t>
            </a:r>
            <a:r>
              <a:rPr lang="en-GB" sz="1200" b="0" dirty="0" err="1">
                <a:solidFill>
                  <a:schemeClr val="bg1"/>
                </a:solidFill>
              </a:rPr>
              <a:t>outras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prioridades</a:t>
            </a:r>
            <a:r>
              <a:rPr lang="en-GB" sz="1200" b="0" dirty="0">
                <a:solidFill>
                  <a:schemeClr val="bg1"/>
                </a:solidFill>
              </a:rPr>
              <a:t> do </a:t>
            </a:r>
            <a:r>
              <a:rPr lang="en-GB" sz="1200" b="0" dirty="0" err="1">
                <a:solidFill>
                  <a:schemeClr val="bg1"/>
                </a:solidFill>
              </a:rPr>
              <a:t>governo</a:t>
            </a:r>
            <a:r>
              <a:rPr lang="en-GB" sz="1200" b="0" dirty="0">
                <a:solidFill>
                  <a:schemeClr val="bg1"/>
                </a:solidFill>
              </a:rPr>
              <a:t> local </a:t>
            </a:r>
            <a:r>
              <a:rPr lang="en-GB" sz="1200" b="0" dirty="0" err="1">
                <a:solidFill>
                  <a:schemeClr val="bg1"/>
                </a:solidFill>
              </a:rPr>
              <a:t>em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termos</a:t>
            </a:r>
            <a:r>
              <a:rPr lang="en-GB" sz="1200" b="0" dirty="0">
                <a:solidFill>
                  <a:schemeClr val="bg1"/>
                </a:solidFill>
              </a:rPr>
              <a:t> de </a:t>
            </a:r>
            <a:r>
              <a:rPr lang="en-GB" sz="1200" b="0" dirty="0" err="1">
                <a:solidFill>
                  <a:schemeClr val="bg1"/>
                </a:solidFill>
              </a:rPr>
              <a:t>sustentabilidade</a:t>
            </a:r>
            <a:r>
              <a:rPr lang="en-GB" sz="1200" b="0" dirty="0">
                <a:solidFill>
                  <a:schemeClr val="bg1"/>
                </a:solidFill>
              </a:rPr>
              <a:t>, </a:t>
            </a:r>
            <a:r>
              <a:rPr lang="en-GB" sz="1200" b="0" dirty="0" err="1">
                <a:solidFill>
                  <a:schemeClr val="bg1"/>
                </a:solidFill>
              </a:rPr>
              <a:t>equidade</a:t>
            </a:r>
            <a:r>
              <a:rPr lang="en-GB" sz="1200" b="0" dirty="0">
                <a:solidFill>
                  <a:schemeClr val="bg1"/>
                </a:solidFill>
              </a:rPr>
              <a:t> social e </a:t>
            </a:r>
            <a:r>
              <a:rPr lang="en-GB" sz="1200" b="0" dirty="0" err="1">
                <a:solidFill>
                  <a:schemeClr val="bg1"/>
                </a:solidFill>
              </a:rPr>
              <a:t>muito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mais</a:t>
            </a:r>
            <a:r>
              <a:rPr lang="en-GB" sz="1200" b="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0AB3EB5-177D-57C6-A15B-07A902998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685800"/>
            <a:ext cx="7158037" cy="990600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Abordagens</a:t>
            </a:r>
            <a:r>
              <a:rPr lang="en-GB" dirty="0">
                <a:solidFill>
                  <a:schemeClr val="bg1"/>
                </a:solidFill>
              </a:rPr>
              <a:t> para a </a:t>
            </a:r>
            <a:r>
              <a:rPr lang="en-GB" dirty="0" err="1">
                <a:solidFill>
                  <a:schemeClr val="bg1"/>
                </a:solidFill>
              </a:rPr>
              <a:t>elaboração</a:t>
            </a:r>
            <a:r>
              <a:rPr lang="en-GB" dirty="0">
                <a:solidFill>
                  <a:schemeClr val="bg1"/>
                </a:solidFill>
              </a:rPr>
              <a:t> de </a:t>
            </a:r>
            <a:r>
              <a:rPr lang="en-GB" dirty="0" err="1">
                <a:solidFill>
                  <a:schemeClr val="bg1"/>
                </a:solidFill>
              </a:rPr>
              <a:t>intervenções</a:t>
            </a:r>
            <a:r>
              <a:rPr lang="en-GB" dirty="0">
                <a:solidFill>
                  <a:schemeClr val="bg1"/>
                </a:solidFill>
              </a:rPr>
              <a:t> de EAP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6A99339-AC67-4F47-4AF9-8D327AF72BF8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GB" b="0">
                <a:solidFill>
                  <a:schemeClr val="bg1"/>
                </a:solidFill>
              </a:rPr>
              <a:t>Módulo 7 - </a:t>
            </a:r>
            <a:r>
              <a:rPr lang="en-GB">
                <a:solidFill>
                  <a:schemeClr val="bg1"/>
                </a:solidFill>
              </a:rPr>
              <a:t>Projetando intervenções de EAP</a:t>
            </a:r>
          </a:p>
        </p:txBody>
      </p:sp>
      <p:sp>
        <p:nvSpPr>
          <p:cNvPr id="22" name="Arrow: Striped Right 21">
            <a:extLst>
              <a:ext uri="{FF2B5EF4-FFF2-40B4-BE49-F238E27FC236}">
                <a16:creationId xmlns:a16="http://schemas.microsoft.com/office/drawing/2014/main" id="{648E5E92-F848-E19D-E4EE-EECA8D58C86C}"/>
              </a:ext>
            </a:extLst>
          </p:cNvPr>
          <p:cNvSpPr/>
          <p:nvPr/>
        </p:nvSpPr>
        <p:spPr>
          <a:xfrm>
            <a:off x="4952645" y="3505920"/>
            <a:ext cx="4027331" cy="802327"/>
          </a:xfrm>
          <a:prstGeom prst="stripedRightArrow">
            <a:avLst>
              <a:gd name="adj1" fmla="val 70551"/>
              <a:gd name="adj2" fmla="val 34905"/>
            </a:avLst>
          </a:prstGeom>
          <a:noFill/>
          <a:ln w="3175" cap="flat" cmpd="sng" algn="ctr">
            <a:noFill/>
            <a:prstDash val="solid"/>
            <a:miter lim="800000"/>
          </a:ln>
          <a:effectLst/>
        </p:spPr>
        <p:txBody>
          <a:bodyPr lIns="74295" tIns="37148" rIns="74295" bIns="37148" rtlCol="0" anchor="ctr"/>
          <a:lstStyle/>
          <a:p>
            <a:pPr defTabSz="742950">
              <a:defRPr/>
            </a:pPr>
            <a:r>
              <a:rPr lang="en-SG" sz="1138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Alocação</a:t>
            </a:r>
            <a:r>
              <a:rPr lang="en-SG" sz="1138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SG" sz="1138" b="1" u="sng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capacidade</a:t>
            </a:r>
            <a:r>
              <a:rPr lang="en-SG" sz="1138" b="1" u="sng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1138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eficiente</a:t>
            </a:r>
            <a:r>
              <a:rPr lang="en-SG" sz="1138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SG" sz="1138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eficaz</a:t>
            </a:r>
            <a:r>
              <a:rPr lang="en-SG" sz="1138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1138" b="1" i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SG" sz="1138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equitativa</a:t>
            </a:r>
            <a:endParaRPr lang="en-SG" sz="1138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42950"/>
            <a:r>
              <a:rPr lang="en-GB" sz="975" dirty="0" err="1">
                <a:solidFill>
                  <a:schemeClr val="bg1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Fornecer</a:t>
            </a:r>
            <a:r>
              <a:rPr lang="en-GB" sz="975" dirty="0">
                <a:solidFill>
                  <a:schemeClr val="bg1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 </a:t>
            </a:r>
            <a:r>
              <a:rPr lang="en-GB" sz="975" dirty="0" err="1">
                <a:solidFill>
                  <a:schemeClr val="bg1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aos</a:t>
            </a:r>
            <a:r>
              <a:rPr lang="en-GB" sz="975" dirty="0">
                <a:solidFill>
                  <a:schemeClr val="bg1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 </a:t>
            </a:r>
            <a:r>
              <a:rPr lang="en-GB" sz="975" dirty="0" err="1">
                <a:solidFill>
                  <a:schemeClr val="bg1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funcionários</a:t>
            </a:r>
            <a:r>
              <a:rPr lang="en-GB" sz="975" dirty="0">
                <a:solidFill>
                  <a:schemeClr val="bg1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 da </a:t>
            </a:r>
            <a:r>
              <a:rPr lang="en-GB" sz="975" dirty="0" err="1">
                <a:solidFill>
                  <a:schemeClr val="bg1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cidade</a:t>
            </a:r>
            <a:r>
              <a:rPr lang="en-GB" sz="975" dirty="0">
                <a:solidFill>
                  <a:schemeClr val="bg1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 a </a:t>
            </a:r>
            <a:r>
              <a:rPr lang="en-GB" sz="975" dirty="0" err="1">
                <a:solidFill>
                  <a:schemeClr val="bg1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clareza</a:t>
            </a:r>
            <a:r>
              <a:rPr lang="en-GB" sz="975" dirty="0">
                <a:solidFill>
                  <a:schemeClr val="bg1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 e o </a:t>
            </a:r>
            <a:r>
              <a:rPr lang="en-GB" sz="975" dirty="0" err="1">
                <a:solidFill>
                  <a:schemeClr val="bg1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mandato</a:t>
            </a:r>
            <a:r>
              <a:rPr lang="en-GB" sz="975" dirty="0">
                <a:solidFill>
                  <a:schemeClr val="bg1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 para </a:t>
            </a:r>
            <a:r>
              <a:rPr lang="en-GB" sz="975" dirty="0" err="1">
                <a:solidFill>
                  <a:schemeClr val="bg1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alocar</a:t>
            </a:r>
            <a:r>
              <a:rPr lang="en-GB" sz="975" dirty="0">
                <a:solidFill>
                  <a:schemeClr val="bg1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 </a:t>
            </a:r>
            <a:r>
              <a:rPr lang="en-GB" sz="975" dirty="0" err="1">
                <a:solidFill>
                  <a:schemeClr val="bg1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recursos</a:t>
            </a:r>
            <a:r>
              <a:rPr lang="en-GB" sz="975" dirty="0">
                <a:solidFill>
                  <a:schemeClr val="bg1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 para o </a:t>
            </a:r>
            <a:r>
              <a:rPr lang="en-GB" sz="975" dirty="0" err="1">
                <a:solidFill>
                  <a:schemeClr val="bg1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planejamento</a:t>
            </a:r>
            <a:r>
              <a:rPr lang="en-GB" sz="975" dirty="0">
                <a:solidFill>
                  <a:schemeClr val="bg1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 e os </a:t>
            </a:r>
            <a:r>
              <a:rPr lang="en-GB" sz="975" dirty="0" err="1">
                <a:solidFill>
                  <a:schemeClr val="bg1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resultados</a:t>
            </a:r>
            <a:r>
              <a:rPr lang="en-GB" sz="975" dirty="0">
                <a:solidFill>
                  <a:schemeClr val="bg1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 </a:t>
            </a:r>
            <a:r>
              <a:rPr lang="en-GB" sz="975" dirty="0" err="1">
                <a:solidFill>
                  <a:schemeClr val="bg1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equitativos</a:t>
            </a:r>
            <a:r>
              <a:rPr lang="en-GB" sz="975" dirty="0">
                <a:solidFill>
                  <a:schemeClr val="bg1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 </a:t>
            </a:r>
            <a:r>
              <a:rPr lang="en-GB" sz="975" dirty="0" err="1">
                <a:solidFill>
                  <a:schemeClr val="bg1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em</a:t>
            </a:r>
            <a:r>
              <a:rPr lang="en-GB" sz="975" dirty="0">
                <a:solidFill>
                  <a:schemeClr val="bg1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 </a:t>
            </a:r>
            <a:r>
              <a:rPr lang="en-GB" sz="975" dirty="0" err="1">
                <a:solidFill>
                  <a:schemeClr val="bg1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seu</a:t>
            </a:r>
            <a:r>
              <a:rPr lang="en-GB" sz="975" dirty="0">
                <a:solidFill>
                  <a:schemeClr val="bg1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 </a:t>
            </a:r>
            <a:r>
              <a:rPr lang="en-GB" sz="975" dirty="0" err="1">
                <a:solidFill>
                  <a:schemeClr val="bg1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trabalho</a:t>
            </a:r>
            <a:r>
              <a:rPr lang="en-GB" sz="975" dirty="0">
                <a:solidFill>
                  <a:schemeClr val="bg1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 </a:t>
            </a:r>
            <a:r>
              <a:rPr lang="en-GB" sz="975" dirty="0" err="1">
                <a:solidFill>
                  <a:schemeClr val="bg1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diário</a:t>
            </a:r>
            <a:endParaRPr lang="en-GB" sz="975" dirty="0">
              <a:solidFill>
                <a:schemeClr val="bg1"/>
              </a:solidFill>
              <a:latin typeface="Arial" panose="020B0604020202020204" pitchFamily="34" charset="0"/>
              <a:ea typeface="SimSun"/>
              <a:cs typeface="Arial" panose="020B0604020202020204" pitchFamily="34" charset="0"/>
            </a:endParaRPr>
          </a:p>
        </p:txBody>
      </p:sp>
      <p:sp>
        <p:nvSpPr>
          <p:cNvPr id="23" name="Arrow: Striped Right 22">
            <a:extLst>
              <a:ext uri="{FF2B5EF4-FFF2-40B4-BE49-F238E27FC236}">
                <a16:creationId xmlns:a16="http://schemas.microsoft.com/office/drawing/2014/main" id="{68068D91-D34E-B1D4-BA4A-A9D91CBFEA94}"/>
              </a:ext>
            </a:extLst>
          </p:cNvPr>
          <p:cNvSpPr/>
          <p:nvPr/>
        </p:nvSpPr>
        <p:spPr>
          <a:xfrm>
            <a:off x="4951256" y="2152331"/>
            <a:ext cx="4111263" cy="802327"/>
          </a:xfrm>
          <a:prstGeom prst="stripedRightArrow">
            <a:avLst>
              <a:gd name="adj1" fmla="val 68764"/>
              <a:gd name="adj2" fmla="val 34905"/>
            </a:avLst>
          </a:prstGeom>
          <a:noFill/>
          <a:ln w="31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742950">
              <a:defRPr/>
            </a:pPr>
            <a:r>
              <a:rPr lang="en-SG" sz="1138" b="1" ker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Avaliação dos </a:t>
            </a:r>
            <a:r>
              <a:rPr lang="en-SG" sz="1138" b="1" u="sng" ker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de </a:t>
            </a:r>
            <a:r>
              <a:rPr lang="en-SG" sz="1138" b="1" ker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curto </a:t>
            </a:r>
            <a:r>
              <a:rPr lang="en-SG" sz="1138" b="1" i="1" ker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SG" sz="1138" b="1" ker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longo prazo</a:t>
            </a:r>
          </a:p>
          <a:p>
            <a:pPr defTabSz="742950"/>
            <a:r>
              <a:rPr lang="en-GB" sz="975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Priorizar a comunidade complexa, o setor privado e o envolvimento vertical que podem não produzir resultados tangíveis ou imediatos</a:t>
            </a:r>
            <a:endParaRPr lang="en-GB" sz="975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Arrow: Striped Right 23">
            <a:extLst>
              <a:ext uri="{FF2B5EF4-FFF2-40B4-BE49-F238E27FC236}">
                <a16:creationId xmlns:a16="http://schemas.microsoft.com/office/drawing/2014/main" id="{79C360A5-AC8A-D5E5-A07A-AC44DB4949D6}"/>
              </a:ext>
            </a:extLst>
          </p:cNvPr>
          <p:cNvSpPr/>
          <p:nvPr/>
        </p:nvSpPr>
        <p:spPr>
          <a:xfrm>
            <a:off x="4884094" y="4722020"/>
            <a:ext cx="4283280" cy="1130621"/>
          </a:xfrm>
          <a:prstGeom prst="stripedRightArrow">
            <a:avLst>
              <a:gd name="adj1" fmla="val 67871"/>
              <a:gd name="adj2" fmla="val 34486"/>
            </a:avLst>
          </a:prstGeom>
          <a:noFill/>
          <a:ln w="31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742950">
              <a:defRPr/>
            </a:pPr>
            <a:r>
              <a:rPr lang="en-SG" sz="1138" b="1" ker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Maximização dos </a:t>
            </a:r>
            <a:r>
              <a:rPr lang="en-SG" sz="1138" b="1" u="sng" ker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poderes </a:t>
            </a:r>
            <a:r>
              <a:rPr lang="en-SG" sz="1138" b="1" ker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disponíveis por meio de colaboração</a:t>
            </a:r>
          </a:p>
          <a:p>
            <a:pPr defTabSz="742950"/>
            <a:r>
              <a:rPr lang="en-GB" sz="975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Buscar espaços, partes interessadas e oportunidades dentro de seus poderes disponíveis para maximizar sua inovação, seus programas e sua defesa</a:t>
            </a:r>
            <a:endParaRPr lang="en-GB" sz="975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333AFF-F79D-F91B-A839-E0B180D77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t>90</a:t>
            </a:fld>
            <a:endParaRPr lang="en-US"/>
          </a:p>
        </p:txBody>
      </p:sp>
      <p:sp>
        <p:nvSpPr>
          <p:cNvPr id="47" name="Oval 46">
            <a:hlinkClick r:id="rId3" action="ppaction://hlinksldjump"/>
            <a:extLst>
              <a:ext uri="{FF2B5EF4-FFF2-40B4-BE49-F238E27FC236}">
                <a16:creationId xmlns:a16="http://schemas.microsoft.com/office/drawing/2014/main" id="{DE831319-B27B-4DA5-B46C-E8B6CC39E58A}"/>
              </a:ext>
            </a:extLst>
          </p:cNvPr>
          <p:cNvSpPr/>
          <p:nvPr/>
        </p:nvSpPr>
        <p:spPr>
          <a:xfrm>
            <a:off x="9384310" y="820816"/>
            <a:ext cx="128979" cy="12897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48" name="Oval 47">
            <a:hlinkClick r:id="rId4" action="ppaction://hlinksldjump"/>
            <a:extLst>
              <a:ext uri="{FF2B5EF4-FFF2-40B4-BE49-F238E27FC236}">
                <a16:creationId xmlns:a16="http://schemas.microsoft.com/office/drawing/2014/main" id="{410B345E-11FD-42B7-BF79-6BEF5243729C}"/>
              </a:ext>
            </a:extLst>
          </p:cNvPr>
          <p:cNvSpPr/>
          <p:nvPr/>
        </p:nvSpPr>
        <p:spPr>
          <a:xfrm>
            <a:off x="9384310" y="1983052"/>
            <a:ext cx="128979" cy="128979"/>
          </a:xfrm>
          <a:prstGeom prst="ellipse">
            <a:avLst/>
          </a:prstGeom>
          <a:solidFill>
            <a:srgbClr val="008CB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49" name="Oval 48">
            <a:hlinkClick r:id="rId3" action="ppaction://hlinksldjump"/>
            <a:extLst>
              <a:ext uri="{FF2B5EF4-FFF2-40B4-BE49-F238E27FC236}">
                <a16:creationId xmlns:a16="http://schemas.microsoft.com/office/drawing/2014/main" id="{82D98103-FEED-4216-BE63-F77C1093456F}"/>
              </a:ext>
            </a:extLst>
          </p:cNvPr>
          <p:cNvSpPr/>
          <p:nvPr/>
        </p:nvSpPr>
        <p:spPr>
          <a:xfrm>
            <a:off x="9384310" y="823197"/>
            <a:ext cx="128979" cy="128979"/>
          </a:xfrm>
          <a:prstGeom prst="ellipse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50" name="Oval 49">
            <a:hlinkClick r:id="rId5" action="ppaction://hlinksldjump"/>
            <a:extLst>
              <a:ext uri="{FF2B5EF4-FFF2-40B4-BE49-F238E27FC236}">
                <a16:creationId xmlns:a16="http://schemas.microsoft.com/office/drawing/2014/main" id="{A623EC2A-3EE1-4494-8A66-8A7518E65C9C}"/>
              </a:ext>
            </a:extLst>
          </p:cNvPr>
          <p:cNvSpPr/>
          <p:nvPr/>
        </p:nvSpPr>
        <p:spPr>
          <a:xfrm>
            <a:off x="9384310" y="1402303"/>
            <a:ext cx="128979" cy="128979"/>
          </a:xfrm>
          <a:prstGeom prst="ellipse">
            <a:avLst/>
          </a:prstGeom>
          <a:solidFill>
            <a:srgbClr val="1C356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51" name="Oval 50">
            <a:hlinkClick r:id="rId6" action="ppaction://hlinksldjump"/>
            <a:extLst>
              <a:ext uri="{FF2B5EF4-FFF2-40B4-BE49-F238E27FC236}">
                <a16:creationId xmlns:a16="http://schemas.microsoft.com/office/drawing/2014/main" id="{2B9D8E3F-81B5-4B0C-90CA-2D3F3B9B2CE1}"/>
              </a:ext>
            </a:extLst>
          </p:cNvPr>
          <p:cNvSpPr/>
          <p:nvPr/>
        </p:nvSpPr>
        <p:spPr>
          <a:xfrm>
            <a:off x="9384310" y="2563074"/>
            <a:ext cx="128979" cy="128979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52" name="Oval 51">
            <a:hlinkClick r:id="rId7" action="ppaction://hlinksldjump"/>
            <a:extLst>
              <a:ext uri="{FF2B5EF4-FFF2-40B4-BE49-F238E27FC236}">
                <a16:creationId xmlns:a16="http://schemas.microsoft.com/office/drawing/2014/main" id="{AC353FC2-00CC-416D-BDB8-F578B20789D9}"/>
              </a:ext>
            </a:extLst>
          </p:cNvPr>
          <p:cNvSpPr/>
          <p:nvPr/>
        </p:nvSpPr>
        <p:spPr>
          <a:xfrm>
            <a:off x="9384310" y="4302666"/>
            <a:ext cx="128979" cy="128979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>
            <a:hlinkClick r:id="rId8" action="ppaction://hlinksldjump"/>
            <a:extLst>
              <a:ext uri="{FF2B5EF4-FFF2-40B4-BE49-F238E27FC236}">
                <a16:creationId xmlns:a16="http://schemas.microsoft.com/office/drawing/2014/main" id="{91058A4F-E679-4270-95FA-536E2B15B356}"/>
              </a:ext>
            </a:extLst>
          </p:cNvPr>
          <p:cNvSpPr/>
          <p:nvPr/>
        </p:nvSpPr>
        <p:spPr>
          <a:xfrm>
            <a:off x="9384310" y="3720774"/>
            <a:ext cx="128979" cy="128979"/>
          </a:xfrm>
          <a:prstGeom prst="ellipse">
            <a:avLst/>
          </a:prstGeom>
          <a:solidFill>
            <a:srgbClr val="6AB24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>
            <a:hlinkClick r:id="rId9" action="ppaction://hlinksldjump"/>
            <a:extLst>
              <a:ext uri="{FF2B5EF4-FFF2-40B4-BE49-F238E27FC236}">
                <a16:creationId xmlns:a16="http://schemas.microsoft.com/office/drawing/2014/main" id="{A651A13D-48B2-4868-8A0D-724F3A3C288D}"/>
              </a:ext>
            </a:extLst>
          </p:cNvPr>
          <p:cNvSpPr/>
          <p:nvPr/>
        </p:nvSpPr>
        <p:spPr>
          <a:xfrm>
            <a:off x="9384310" y="3144004"/>
            <a:ext cx="128979" cy="128979"/>
          </a:xfrm>
          <a:prstGeom prst="ellipse">
            <a:avLst/>
          </a:prstGeom>
          <a:solidFill>
            <a:srgbClr val="03884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>
            <a:hlinkClick r:id="rId10" action="ppaction://hlinksldjump"/>
            <a:extLst>
              <a:ext uri="{FF2B5EF4-FFF2-40B4-BE49-F238E27FC236}">
                <a16:creationId xmlns:a16="http://schemas.microsoft.com/office/drawing/2014/main" id="{22DE6B30-E67F-4B0A-8BC6-B9B1681B9EDB}"/>
              </a:ext>
            </a:extLst>
          </p:cNvPr>
          <p:cNvSpPr/>
          <p:nvPr/>
        </p:nvSpPr>
        <p:spPr>
          <a:xfrm>
            <a:off x="9384310" y="4881778"/>
            <a:ext cx="128979" cy="128979"/>
          </a:xfrm>
          <a:prstGeom prst="ellipse">
            <a:avLst/>
          </a:prstGeom>
          <a:solidFill>
            <a:srgbClr val="F195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>
            <a:hlinkClick r:id="rId11" action="ppaction://hlinksldjump"/>
            <a:extLst>
              <a:ext uri="{FF2B5EF4-FFF2-40B4-BE49-F238E27FC236}">
                <a16:creationId xmlns:a16="http://schemas.microsoft.com/office/drawing/2014/main" id="{F163AFE5-13EF-4A83-9A40-B664DF369DB1}"/>
              </a:ext>
            </a:extLst>
          </p:cNvPr>
          <p:cNvSpPr/>
          <p:nvPr/>
        </p:nvSpPr>
        <p:spPr>
          <a:xfrm>
            <a:off x="9384310" y="5463066"/>
            <a:ext cx="128979" cy="128979"/>
          </a:xfrm>
          <a:prstGeom prst="ellipse">
            <a:avLst/>
          </a:prstGeom>
          <a:solidFill>
            <a:srgbClr val="F8A92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FAE9E9A-FAF9-4DB3-BE7D-572F735921B8}"/>
              </a:ext>
            </a:extLst>
          </p:cNvPr>
          <p:cNvGrpSpPr/>
          <p:nvPr/>
        </p:nvGrpSpPr>
        <p:grpSpPr>
          <a:xfrm>
            <a:off x="9573110" y="4814602"/>
            <a:ext cx="146522" cy="280390"/>
            <a:chOff x="5545138" y="625475"/>
            <a:chExt cx="1489075" cy="2849563"/>
          </a:xfrm>
        </p:grpSpPr>
        <p:sp>
          <p:nvSpPr>
            <p:cNvPr id="58" name="Freeform 117">
              <a:extLst>
                <a:ext uri="{FF2B5EF4-FFF2-40B4-BE49-F238E27FC236}">
                  <a16:creationId xmlns:a16="http://schemas.microsoft.com/office/drawing/2014/main" id="{C9C8E738-FC35-4923-831A-87CD251C74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625475"/>
              <a:ext cx="1243013" cy="1697038"/>
            </a:xfrm>
            <a:custGeom>
              <a:avLst/>
              <a:gdLst>
                <a:gd name="T0" fmla="*/ 2278 w 4249"/>
                <a:gd name="T1" fmla="*/ 5744 h 5744"/>
                <a:gd name="T2" fmla="*/ 0 w 4249"/>
                <a:gd name="T3" fmla="*/ 5744 h 5744"/>
                <a:gd name="T4" fmla="*/ 4249 w 4249"/>
                <a:gd name="T5" fmla="*/ 0 h 5744"/>
                <a:gd name="T6" fmla="*/ 2603 w 4249"/>
                <a:gd name="T7" fmla="*/ 4796 h 5744"/>
                <a:gd name="T8" fmla="*/ 2278 w 4249"/>
                <a:gd name="T9" fmla="*/ 5744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2278" y="5744"/>
                  </a:moveTo>
                  <a:lnTo>
                    <a:pt x="0" y="5744"/>
                  </a:lnTo>
                  <a:lnTo>
                    <a:pt x="4249" y="0"/>
                  </a:lnTo>
                  <a:lnTo>
                    <a:pt x="2603" y="4796"/>
                  </a:lnTo>
                  <a:lnTo>
                    <a:pt x="2278" y="5744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20">
              <a:extLst>
                <a:ext uri="{FF2B5EF4-FFF2-40B4-BE49-F238E27FC236}">
                  <a16:creationId xmlns:a16="http://schemas.microsoft.com/office/drawing/2014/main" id="{A6E43169-D6DE-4E67-AF8E-6F09CF0E5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1779588"/>
              <a:ext cx="1243013" cy="1695450"/>
            </a:xfrm>
            <a:custGeom>
              <a:avLst/>
              <a:gdLst>
                <a:gd name="T0" fmla="*/ 1972 w 4249"/>
                <a:gd name="T1" fmla="*/ 0 h 5744"/>
                <a:gd name="T2" fmla="*/ 4249 w 4249"/>
                <a:gd name="T3" fmla="*/ 0 h 5744"/>
                <a:gd name="T4" fmla="*/ 0 w 4249"/>
                <a:gd name="T5" fmla="*/ 5744 h 5744"/>
                <a:gd name="T6" fmla="*/ 1646 w 4249"/>
                <a:gd name="T7" fmla="*/ 948 h 5744"/>
                <a:gd name="T8" fmla="*/ 1972 w 4249"/>
                <a:gd name="T9" fmla="*/ 0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1972" y="0"/>
                  </a:moveTo>
                  <a:lnTo>
                    <a:pt x="4249" y="0"/>
                  </a:lnTo>
                  <a:lnTo>
                    <a:pt x="0" y="5744"/>
                  </a:lnTo>
                  <a:lnTo>
                    <a:pt x="1646" y="948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6925893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5B9A53-1485-DB50-EBFC-F595244A0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Entender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quais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intervenções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são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apropriadas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para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seu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governo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local,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considerando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sua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estrutura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de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governança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exclusiva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, os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desafios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do EAP e outros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fatores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contextuais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, é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uma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etapa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importante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para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poder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abordar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o EAP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em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sua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área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. </a:t>
            </a:r>
            <a:endParaRPr lang="en-GB" sz="1200" b="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Essa ferramenta o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ajudará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a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identificar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quais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intervenções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você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pode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usar e a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entender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quando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os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resultados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são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obtidos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, o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nível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de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capacidade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do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governo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local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necessário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e os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poderes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a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serem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maximizados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para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implementar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a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intervenção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com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sucesso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Essa ferramenta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também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o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orientará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sobre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como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definir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as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intervenções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escolhidas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como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etapas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menores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e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acionáveis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. </a:t>
            </a:r>
            <a:endParaRPr lang="en-GB" sz="1200" b="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As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folhas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de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trabalho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desta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seção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apresentam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intervenções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sugeridas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e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têm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espaço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para que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você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possa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identificar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como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elas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podem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ser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aplicadas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no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seu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200" b="0" dirty="0" err="1">
                <a:solidFill>
                  <a:schemeClr val="tx1"/>
                </a:solidFill>
                <a:latin typeface="Arial"/>
                <a:cs typeface="Arial"/>
              </a:rPr>
              <a:t>contexto</a:t>
            </a:r>
            <a:r>
              <a:rPr lang="en-GB" sz="1200" b="0" dirty="0">
                <a:solidFill>
                  <a:schemeClr val="tx1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18DD01-7517-9640-D709-1DBF20305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685800"/>
            <a:ext cx="4576763" cy="990600"/>
          </a:xfrm>
        </p:spPr>
        <p:txBody>
          <a:bodyPr>
            <a:normAutofit fontScale="90000"/>
          </a:bodyPr>
          <a:lstStyle/>
          <a:p>
            <a:r>
              <a:rPr lang="en-GB">
                <a:solidFill>
                  <a:schemeClr val="accent5"/>
                </a:solidFill>
              </a:rPr>
              <a:t>Identificação das principais intervenções</a:t>
            </a:r>
            <a:endParaRPr lang="en-GB" b="0">
              <a:solidFill>
                <a:schemeClr val="accent5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95774D-52E6-C10F-4320-29417479FC6A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GB" b="0">
                <a:solidFill>
                  <a:schemeClr val="accent5"/>
                </a:solidFill>
              </a:rPr>
              <a:t>Módulo 7 - Projetando intervenções de EAP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61A144-9282-A239-F808-8EDE55A8A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t>91</a:t>
            </a:fld>
            <a:endParaRPr lang="en-US"/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CFBDE3CC-3CFC-50E5-148F-020D98CD7FB6}"/>
              </a:ext>
            </a:extLst>
          </p:cNvPr>
          <p:cNvSpPr txBox="1">
            <a:spLocks/>
          </p:cNvSpPr>
          <p:nvPr/>
        </p:nvSpPr>
        <p:spPr>
          <a:xfrm>
            <a:off x="5268124" y="1846200"/>
            <a:ext cx="3962399" cy="43481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 sz="1200" dirty="0" err="1">
                <a:solidFill>
                  <a:schemeClr val="accent5"/>
                </a:solidFill>
              </a:rPr>
              <a:t>Quando</a:t>
            </a:r>
            <a:r>
              <a:rPr lang="en-GB" sz="1200" dirty="0">
                <a:solidFill>
                  <a:schemeClr val="accent5"/>
                </a:solidFill>
              </a:rPr>
              <a:t> usar </a:t>
            </a:r>
            <a:r>
              <a:rPr lang="en-GB" sz="1200" dirty="0" err="1">
                <a:solidFill>
                  <a:schemeClr val="accent5"/>
                </a:solidFill>
              </a:rPr>
              <a:t>essa</a:t>
            </a:r>
            <a:r>
              <a:rPr lang="en-GB" sz="1200" dirty="0">
                <a:solidFill>
                  <a:schemeClr val="accent5"/>
                </a:solidFill>
              </a:rPr>
              <a:t> ferramenta</a:t>
            </a:r>
          </a:p>
          <a:p>
            <a:pPr>
              <a:lnSpc>
                <a:spcPct val="120000"/>
              </a:lnSpc>
            </a:pPr>
            <a:r>
              <a:rPr lang="en-GB" sz="1200" b="0" dirty="0">
                <a:solidFill>
                  <a:schemeClr val="tx1"/>
                </a:solidFill>
              </a:rPr>
              <a:t>Use </a:t>
            </a:r>
            <a:r>
              <a:rPr lang="en-GB" sz="1200" b="0" dirty="0" err="1">
                <a:solidFill>
                  <a:schemeClr val="tx1"/>
                </a:solidFill>
              </a:rPr>
              <a:t>essa</a:t>
            </a:r>
            <a:r>
              <a:rPr lang="en-GB" sz="1200" b="0" dirty="0">
                <a:solidFill>
                  <a:schemeClr val="tx1"/>
                </a:solidFill>
              </a:rPr>
              <a:t> ferramenta </a:t>
            </a:r>
            <a:r>
              <a:rPr lang="en-GB" sz="1200" b="0" dirty="0" err="1">
                <a:solidFill>
                  <a:schemeClr val="tx1"/>
                </a:solidFill>
              </a:rPr>
              <a:t>quando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estiver</a:t>
            </a:r>
            <a:r>
              <a:rPr lang="en-GB" sz="1200" b="0" dirty="0">
                <a:solidFill>
                  <a:schemeClr val="tx1"/>
                </a:solidFill>
              </a:rPr>
              <a:t> pronto para </a:t>
            </a:r>
            <a:r>
              <a:rPr lang="en-GB" sz="1200" b="0" dirty="0" err="1">
                <a:solidFill>
                  <a:schemeClr val="tx1"/>
                </a:solidFill>
              </a:rPr>
              <a:t>entender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quais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intervenções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seu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governo</a:t>
            </a:r>
            <a:r>
              <a:rPr lang="en-GB" sz="1200" b="0" dirty="0">
                <a:solidFill>
                  <a:schemeClr val="tx1"/>
                </a:solidFill>
              </a:rPr>
              <a:t> local </a:t>
            </a:r>
            <a:r>
              <a:rPr lang="en-GB" sz="1200" b="0" dirty="0" err="1">
                <a:solidFill>
                  <a:schemeClr val="tx1"/>
                </a:solidFill>
              </a:rPr>
              <a:t>pode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fazer</a:t>
            </a:r>
            <a:r>
              <a:rPr lang="en-GB" sz="1200" b="0" dirty="0">
                <a:solidFill>
                  <a:schemeClr val="tx1"/>
                </a:solidFill>
              </a:rPr>
              <a:t> para lidar com o EAP.</a:t>
            </a:r>
          </a:p>
          <a:p>
            <a:pPr>
              <a:lnSpc>
                <a:spcPct val="120000"/>
              </a:lnSpc>
            </a:pPr>
            <a:r>
              <a:rPr lang="en-GB" sz="1200" dirty="0" err="1">
                <a:solidFill>
                  <a:schemeClr val="accent5"/>
                </a:solidFill>
              </a:rPr>
              <a:t>Quem</a:t>
            </a:r>
            <a:r>
              <a:rPr lang="en-GB" sz="1200" dirty="0">
                <a:solidFill>
                  <a:schemeClr val="accent5"/>
                </a:solidFill>
              </a:rPr>
              <a:t> </a:t>
            </a:r>
            <a:r>
              <a:rPr lang="en-GB" sz="1200" dirty="0" err="1">
                <a:solidFill>
                  <a:schemeClr val="accent5"/>
                </a:solidFill>
              </a:rPr>
              <a:t>deve</a:t>
            </a:r>
            <a:r>
              <a:rPr lang="en-GB" sz="1200" dirty="0">
                <a:solidFill>
                  <a:schemeClr val="accent5"/>
                </a:solidFill>
              </a:rPr>
              <a:t> </a:t>
            </a:r>
            <a:r>
              <a:rPr lang="en-GB" sz="1200" dirty="0" err="1">
                <a:solidFill>
                  <a:schemeClr val="accent5"/>
                </a:solidFill>
              </a:rPr>
              <a:t>fazer</a:t>
            </a:r>
            <a:r>
              <a:rPr lang="en-GB" sz="1200" dirty="0">
                <a:solidFill>
                  <a:schemeClr val="accent5"/>
                </a:solidFill>
              </a:rPr>
              <a:t> </a:t>
            </a:r>
            <a:r>
              <a:rPr lang="en-GB" sz="1200" dirty="0" err="1">
                <a:solidFill>
                  <a:schemeClr val="accent5"/>
                </a:solidFill>
              </a:rPr>
              <a:t>parte</a:t>
            </a:r>
            <a:r>
              <a:rPr lang="en-GB" sz="1200" dirty="0">
                <a:solidFill>
                  <a:schemeClr val="accent5"/>
                </a:solidFill>
              </a:rPr>
              <a:t> da conversa</a:t>
            </a:r>
          </a:p>
          <a:p>
            <a:pPr>
              <a:lnSpc>
                <a:spcPct val="120000"/>
              </a:lnSpc>
            </a:pPr>
            <a:r>
              <a:rPr lang="en-GB" sz="1200" b="0" dirty="0">
                <a:solidFill>
                  <a:schemeClr val="tx1"/>
                </a:solidFill>
              </a:rPr>
              <a:t>A equipe do </a:t>
            </a:r>
            <a:r>
              <a:rPr lang="en-GB" sz="1200" b="0" dirty="0" err="1">
                <a:solidFill>
                  <a:schemeClr val="tx1"/>
                </a:solidFill>
              </a:rPr>
              <a:t>governo</a:t>
            </a:r>
            <a:r>
              <a:rPr lang="en-GB" sz="1200" b="0" dirty="0">
                <a:solidFill>
                  <a:schemeClr val="tx1"/>
                </a:solidFill>
              </a:rPr>
              <a:t> local </a:t>
            </a:r>
            <a:r>
              <a:rPr lang="en-GB" sz="1200" b="0" dirty="0" err="1">
                <a:solidFill>
                  <a:schemeClr val="tx1"/>
                </a:solidFill>
              </a:rPr>
              <a:t>pode</a:t>
            </a:r>
            <a:r>
              <a:rPr lang="en-GB" sz="1200" b="0" dirty="0">
                <a:solidFill>
                  <a:schemeClr val="tx1"/>
                </a:solidFill>
              </a:rPr>
              <a:t> usar </a:t>
            </a:r>
            <a:r>
              <a:rPr lang="en-GB" sz="1200" b="0" dirty="0" err="1">
                <a:solidFill>
                  <a:schemeClr val="tx1"/>
                </a:solidFill>
              </a:rPr>
              <a:t>essa</a:t>
            </a:r>
            <a:r>
              <a:rPr lang="en-GB" sz="1200" b="0" dirty="0">
                <a:solidFill>
                  <a:schemeClr val="tx1"/>
                </a:solidFill>
              </a:rPr>
              <a:t> ferramenta, </a:t>
            </a:r>
            <a:r>
              <a:rPr lang="en-GB" sz="1200" b="0" dirty="0" err="1">
                <a:solidFill>
                  <a:schemeClr val="tx1"/>
                </a:solidFill>
              </a:rPr>
              <a:t>reconhecendo</a:t>
            </a:r>
            <a:r>
              <a:rPr lang="en-GB" sz="1200" b="0" dirty="0">
                <a:solidFill>
                  <a:schemeClr val="tx1"/>
                </a:solidFill>
              </a:rPr>
              <a:t> que as </a:t>
            </a:r>
            <a:r>
              <a:rPr lang="en-GB" sz="1200" b="0" dirty="0" err="1">
                <a:solidFill>
                  <a:schemeClr val="tx1"/>
                </a:solidFill>
              </a:rPr>
              <a:t>principais</a:t>
            </a:r>
            <a:r>
              <a:rPr lang="en-GB" sz="1200" b="0" dirty="0">
                <a:solidFill>
                  <a:schemeClr val="tx1"/>
                </a:solidFill>
              </a:rPr>
              <a:t> partes </a:t>
            </a:r>
            <a:r>
              <a:rPr lang="en-GB" sz="1200" b="0" dirty="0" err="1">
                <a:solidFill>
                  <a:schemeClr val="tx1"/>
                </a:solidFill>
              </a:rPr>
              <a:t>interessadas</a:t>
            </a:r>
            <a:r>
              <a:rPr lang="en-GB" sz="1200" b="0" dirty="0">
                <a:solidFill>
                  <a:schemeClr val="tx1"/>
                </a:solidFill>
              </a:rPr>
              <a:t> a </a:t>
            </a:r>
            <a:r>
              <a:rPr lang="en-GB" sz="1200" b="0" dirty="0" err="1">
                <a:solidFill>
                  <a:schemeClr val="tx1"/>
                </a:solidFill>
              </a:rPr>
              <a:t>serem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envolvidas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nas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intervenções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escolhidas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podem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ir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além</a:t>
            </a:r>
            <a:r>
              <a:rPr lang="en-GB" sz="1200" b="0" dirty="0">
                <a:solidFill>
                  <a:schemeClr val="tx1"/>
                </a:solidFill>
              </a:rPr>
              <a:t> de </a:t>
            </a:r>
            <a:r>
              <a:rPr lang="en-GB" sz="1200" b="0" dirty="0" err="1">
                <a:solidFill>
                  <a:schemeClr val="tx1"/>
                </a:solidFill>
              </a:rPr>
              <a:t>departamentos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municipais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específicos</a:t>
            </a:r>
            <a:r>
              <a:rPr lang="en-GB" sz="1200" b="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GB" sz="1200" dirty="0" err="1">
                <a:solidFill>
                  <a:schemeClr val="accent5"/>
                </a:solidFill>
              </a:rPr>
              <a:t>Sugestão</a:t>
            </a:r>
            <a:r>
              <a:rPr lang="en-GB" sz="1200" dirty="0">
                <a:solidFill>
                  <a:schemeClr val="accent5"/>
                </a:solidFill>
              </a:rPr>
              <a:t> de </a:t>
            </a:r>
            <a:r>
              <a:rPr lang="en-GB" sz="1200" dirty="0" err="1">
                <a:solidFill>
                  <a:schemeClr val="accent5"/>
                </a:solidFill>
              </a:rPr>
              <a:t>configuração</a:t>
            </a:r>
            <a:r>
              <a:rPr lang="en-GB" sz="1200" dirty="0">
                <a:solidFill>
                  <a:schemeClr val="accent5"/>
                </a:solidFill>
              </a:rPr>
              <a:t> e </a:t>
            </a:r>
            <a:r>
              <a:rPr lang="en-GB" sz="1200" dirty="0" err="1">
                <a:solidFill>
                  <a:schemeClr val="accent5"/>
                </a:solidFill>
              </a:rPr>
              <a:t>logística</a:t>
            </a:r>
            <a:endParaRPr lang="en-GB" sz="1200" dirty="0">
              <a:solidFill>
                <a:schemeClr val="accent5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1200" b="0" dirty="0">
                <a:solidFill>
                  <a:schemeClr val="tx1"/>
                </a:solidFill>
              </a:rPr>
              <a:t>As </a:t>
            </a:r>
            <a:r>
              <a:rPr lang="en-GB" sz="1200" b="0" dirty="0" err="1">
                <a:solidFill>
                  <a:schemeClr val="tx1"/>
                </a:solidFill>
              </a:rPr>
              <a:t>folhas</a:t>
            </a:r>
            <a:r>
              <a:rPr lang="en-GB" sz="1200" b="0" dirty="0">
                <a:solidFill>
                  <a:schemeClr val="tx1"/>
                </a:solidFill>
              </a:rPr>
              <a:t> de </a:t>
            </a:r>
            <a:r>
              <a:rPr lang="en-GB" sz="1200" b="0" dirty="0" err="1">
                <a:solidFill>
                  <a:schemeClr val="tx1"/>
                </a:solidFill>
              </a:rPr>
              <a:t>trabalho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desta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seção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listam</a:t>
            </a:r>
            <a:r>
              <a:rPr lang="en-GB" sz="1200" b="0" dirty="0">
                <a:solidFill>
                  <a:schemeClr val="tx1"/>
                </a:solidFill>
              </a:rPr>
              <a:t> as </a:t>
            </a:r>
            <a:r>
              <a:rPr lang="en-GB" sz="1200" b="0" dirty="0" err="1">
                <a:solidFill>
                  <a:schemeClr val="tx1"/>
                </a:solidFill>
              </a:rPr>
              <a:t>intervenções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sugeridas</a:t>
            </a:r>
            <a:r>
              <a:rPr lang="en-GB" sz="1200" b="0" dirty="0">
                <a:solidFill>
                  <a:schemeClr val="tx1"/>
                </a:solidFill>
              </a:rPr>
              <a:t>. Use as </a:t>
            </a:r>
            <a:r>
              <a:rPr lang="en-GB" sz="1200" b="0" dirty="0" err="1">
                <a:solidFill>
                  <a:schemeClr val="tx1"/>
                </a:solidFill>
              </a:rPr>
              <a:t>caixas</a:t>
            </a:r>
            <a:r>
              <a:rPr lang="en-GB" sz="1200" b="0" dirty="0">
                <a:solidFill>
                  <a:schemeClr val="tx1"/>
                </a:solidFill>
              </a:rPr>
              <a:t> de </a:t>
            </a:r>
            <a:r>
              <a:rPr lang="en-GB" sz="1200" b="0" dirty="0" err="1">
                <a:solidFill>
                  <a:schemeClr val="tx1"/>
                </a:solidFill>
              </a:rPr>
              <a:t>seleção</a:t>
            </a:r>
            <a:r>
              <a:rPr lang="en-GB" sz="1200" b="0" dirty="0">
                <a:solidFill>
                  <a:schemeClr val="tx1"/>
                </a:solidFill>
              </a:rPr>
              <a:t> para </a:t>
            </a:r>
            <a:r>
              <a:rPr lang="en-GB" sz="1200" b="0" dirty="0" err="1">
                <a:solidFill>
                  <a:schemeClr val="tx1"/>
                </a:solidFill>
              </a:rPr>
              <a:t>indicar</a:t>
            </a:r>
            <a:r>
              <a:rPr lang="en-GB" sz="1200" b="0" dirty="0">
                <a:solidFill>
                  <a:schemeClr val="tx1"/>
                </a:solidFill>
              </a:rPr>
              <a:t> as </a:t>
            </a:r>
            <a:r>
              <a:rPr lang="en-GB" sz="1200" b="0" dirty="0" err="1">
                <a:solidFill>
                  <a:schemeClr val="tx1"/>
                </a:solidFill>
              </a:rPr>
              <a:t>intervenções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em</a:t>
            </a:r>
            <a:r>
              <a:rPr lang="en-GB" sz="1200" b="0" dirty="0">
                <a:solidFill>
                  <a:schemeClr val="tx1"/>
                </a:solidFill>
              </a:rPr>
              <a:t> que </a:t>
            </a:r>
            <a:r>
              <a:rPr lang="en-GB" sz="1200" b="0" dirty="0" err="1">
                <a:solidFill>
                  <a:schemeClr val="tx1"/>
                </a:solidFill>
              </a:rPr>
              <a:t>você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está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interessado</a:t>
            </a:r>
            <a:r>
              <a:rPr lang="en-GB" sz="1200" b="0" dirty="0">
                <a:solidFill>
                  <a:schemeClr val="tx1"/>
                </a:solidFill>
              </a:rPr>
              <a:t>. </a:t>
            </a:r>
            <a:r>
              <a:rPr lang="en-GB" sz="1200" b="0" dirty="0" err="1">
                <a:solidFill>
                  <a:schemeClr val="tx1"/>
                </a:solidFill>
              </a:rPr>
              <a:t>Há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espaço</a:t>
            </a:r>
            <a:r>
              <a:rPr lang="en-GB" sz="1200" b="0" dirty="0">
                <a:solidFill>
                  <a:schemeClr val="tx1"/>
                </a:solidFill>
              </a:rPr>
              <a:t> para que </a:t>
            </a:r>
            <a:r>
              <a:rPr lang="en-GB" sz="1200" b="0" dirty="0" err="1">
                <a:solidFill>
                  <a:schemeClr val="tx1"/>
                </a:solidFill>
              </a:rPr>
              <a:t>você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registre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suas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anotações</a:t>
            </a:r>
            <a:r>
              <a:rPr lang="en-GB" sz="1200" b="0" dirty="0">
                <a:solidFill>
                  <a:schemeClr val="tx1"/>
                </a:solidFill>
              </a:rPr>
              <a:t> e </a:t>
            </a:r>
            <a:r>
              <a:rPr lang="en-GB" sz="1200" b="0" dirty="0" err="1">
                <a:solidFill>
                  <a:schemeClr val="tx1"/>
                </a:solidFill>
              </a:rPr>
              <a:t>indique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como</a:t>
            </a:r>
            <a:r>
              <a:rPr lang="en-GB" sz="1200" b="0" dirty="0">
                <a:solidFill>
                  <a:schemeClr val="tx1"/>
                </a:solidFill>
              </a:rPr>
              <a:t> a </a:t>
            </a:r>
            <a:r>
              <a:rPr lang="en-GB" sz="1200" b="0" dirty="0" err="1">
                <a:solidFill>
                  <a:schemeClr val="tx1"/>
                </a:solidFill>
              </a:rPr>
              <a:t>intervenção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poderia</a:t>
            </a:r>
            <a:r>
              <a:rPr lang="en-GB" sz="1200" b="0" dirty="0">
                <a:solidFill>
                  <a:schemeClr val="tx1"/>
                </a:solidFill>
              </a:rPr>
              <a:t> ser </a:t>
            </a:r>
            <a:r>
              <a:rPr lang="en-GB" sz="1200" b="0" dirty="0" err="1">
                <a:solidFill>
                  <a:schemeClr val="tx1"/>
                </a:solidFill>
              </a:rPr>
              <a:t>implementada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em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seu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contexto</a:t>
            </a:r>
            <a:r>
              <a:rPr lang="en-GB" sz="1200" b="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GB" sz="1200" b="0" dirty="0">
                <a:solidFill>
                  <a:schemeClr val="tx1"/>
                </a:solidFill>
              </a:rPr>
              <a:t>A </a:t>
            </a:r>
            <a:r>
              <a:rPr lang="en-GB" sz="1200" b="0" dirty="0" err="1">
                <a:solidFill>
                  <a:schemeClr val="tx1"/>
                </a:solidFill>
              </a:rPr>
              <a:t>segunda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folha</a:t>
            </a:r>
            <a:r>
              <a:rPr lang="en-GB" sz="1200" b="0" dirty="0">
                <a:solidFill>
                  <a:schemeClr val="tx1"/>
                </a:solidFill>
              </a:rPr>
              <a:t> de </a:t>
            </a:r>
            <a:r>
              <a:rPr lang="en-GB" sz="1200" b="0" dirty="0" err="1">
                <a:solidFill>
                  <a:schemeClr val="tx1"/>
                </a:solidFill>
              </a:rPr>
              <a:t>trabalho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pode</a:t>
            </a:r>
            <a:r>
              <a:rPr lang="en-GB" sz="1200" b="0" dirty="0">
                <a:solidFill>
                  <a:schemeClr val="tx1"/>
                </a:solidFill>
              </a:rPr>
              <a:t> ser </a:t>
            </a:r>
            <a:r>
              <a:rPr lang="en-GB" sz="1200" b="0" dirty="0" err="1">
                <a:solidFill>
                  <a:schemeClr val="tx1"/>
                </a:solidFill>
              </a:rPr>
              <a:t>usada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como</a:t>
            </a:r>
            <a:r>
              <a:rPr lang="en-GB" sz="1200" b="0" dirty="0">
                <a:solidFill>
                  <a:schemeClr val="tx1"/>
                </a:solidFill>
              </a:rPr>
              <a:t> um </a:t>
            </a:r>
            <a:r>
              <a:rPr lang="en-GB" sz="1200" b="0" dirty="0" err="1">
                <a:solidFill>
                  <a:schemeClr val="tx1"/>
                </a:solidFill>
              </a:rPr>
              <a:t>demonstrador</a:t>
            </a:r>
            <a:r>
              <a:rPr lang="en-GB" sz="1200" b="0" dirty="0">
                <a:solidFill>
                  <a:schemeClr val="tx1"/>
                </a:solidFill>
              </a:rPr>
              <a:t> para </a:t>
            </a:r>
            <a:r>
              <a:rPr lang="en-GB" sz="1200" b="0" dirty="0" err="1">
                <a:solidFill>
                  <a:schemeClr val="tx1"/>
                </a:solidFill>
              </a:rPr>
              <a:t>intervenções</a:t>
            </a:r>
            <a:r>
              <a:rPr lang="en-GB" sz="1200" b="0" dirty="0">
                <a:solidFill>
                  <a:schemeClr val="tx1"/>
                </a:solidFill>
              </a:rPr>
              <a:t> que </a:t>
            </a:r>
            <a:r>
              <a:rPr lang="en-GB" sz="1200" b="0" dirty="0" err="1">
                <a:solidFill>
                  <a:schemeClr val="tx1"/>
                </a:solidFill>
              </a:rPr>
              <a:t>você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gostaria</a:t>
            </a:r>
            <a:r>
              <a:rPr lang="en-GB" sz="1200" b="0" dirty="0">
                <a:solidFill>
                  <a:schemeClr val="tx1"/>
                </a:solidFill>
              </a:rPr>
              <a:t> de </a:t>
            </a:r>
            <a:r>
              <a:rPr lang="en-GB" sz="1200" b="0" dirty="0" err="1">
                <a:solidFill>
                  <a:schemeClr val="tx1"/>
                </a:solidFill>
              </a:rPr>
              <a:t>progredir</a:t>
            </a:r>
            <a:r>
              <a:rPr lang="en-GB" sz="1200" b="0" dirty="0">
                <a:solidFill>
                  <a:schemeClr val="tx1"/>
                </a:solidFill>
              </a:rPr>
              <a:t> e </a:t>
            </a:r>
            <a:r>
              <a:rPr lang="en-GB" sz="1200" b="0" dirty="0" err="1">
                <a:solidFill>
                  <a:schemeClr val="tx1"/>
                </a:solidFill>
              </a:rPr>
              <a:t>implementar</a:t>
            </a:r>
            <a:r>
              <a:rPr lang="en-GB" sz="1200" b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8" name="Oval 17">
            <a:hlinkClick r:id="rId3" action="ppaction://hlinksldjump"/>
            <a:extLst>
              <a:ext uri="{FF2B5EF4-FFF2-40B4-BE49-F238E27FC236}">
                <a16:creationId xmlns:a16="http://schemas.microsoft.com/office/drawing/2014/main" id="{E7FF0FC4-86FB-4854-A133-03343061334C}"/>
              </a:ext>
            </a:extLst>
          </p:cNvPr>
          <p:cNvSpPr/>
          <p:nvPr/>
        </p:nvSpPr>
        <p:spPr>
          <a:xfrm>
            <a:off x="9384310" y="820816"/>
            <a:ext cx="128979" cy="12897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19" name="Oval 18">
            <a:hlinkClick r:id="rId4" action="ppaction://hlinksldjump"/>
            <a:extLst>
              <a:ext uri="{FF2B5EF4-FFF2-40B4-BE49-F238E27FC236}">
                <a16:creationId xmlns:a16="http://schemas.microsoft.com/office/drawing/2014/main" id="{8471ED79-70B1-44F2-B416-9E4F139ABA88}"/>
              </a:ext>
            </a:extLst>
          </p:cNvPr>
          <p:cNvSpPr/>
          <p:nvPr/>
        </p:nvSpPr>
        <p:spPr>
          <a:xfrm>
            <a:off x="9384310" y="1983052"/>
            <a:ext cx="128979" cy="128979"/>
          </a:xfrm>
          <a:prstGeom prst="ellipse">
            <a:avLst/>
          </a:prstGeom>
          <a:solidFill>
            <a:srgbClr val="008C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0" name="Oval 19">
            <a:hlinkClick r:id="rId3" action="ppaction://hlinksldjump"/>
            <a:extLst>
              <a:ext uri="{FF2B5EF4-FFF2-40B4-BE49-F238E27FC236}">
                <a16:creationId xmlns:a16="http://schemas.microsoft.com/office/drawing/2014/main" id="{7340B9AE-549E-44A4-9825-27283C502658}"/>
              </a:ext>
            </a:extLst>
          </p:cNvPr>
          <p:cNvSpPr/>
          <p:nvPr/>
        </p:nvSpPr>
        <p:spPr>
          <a:xfrm>
            <a:off x="9384310" y="823197"/>
            <a:ext cx="128979" cy="12897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1" name="Oval 20">
            <a:hlinkClick r:id="rId5" action="ppaction://hlinksldjump"/>
            <a:extLst>
              <a:ext uri="{FF2B5EF4-FFF2-40B4-BE49-F238E27FC236}">
                <a16:creationId xmlns:a16="http://schemas.microsoft.com/office/drawing/2014/main" id="{1119F477-FC6F-40D1-9EA5-4F3F8E6DCBD2}"/>
              </a:ext>
            </a:extLst>
          </p:cNvPr>
          <p:cNvSpPr/>
          <p:nvPr/>
        </p:nvSpPr>
        <p:spPr>
          <a:xfrm>
            <a:off x="9384310" y="1402303"/>
            <a:ext cx="128979" cy="128979"/>
          </a:xfrm>
          <a:prstGeom prst="ellipse">
            <a:avLst/>
          </a:prstGeom>
          <a:solidFill>
            <a:srgbClr val="1C35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2" name="Oval 21">
            <a:hlinkClick r:id="rId6" action="ppaction://hlinksldjump"/>
            <a:extLst>
              <a:ext uri="{FF2B5EF4-FFF2-40B4-BE49-F238E27FC236}">
                <a16:creationId xmlns:a16="http://schemas.microsoft.com/office/drawing/2014/main" id="{27A29FA6-0969-4BF1-B844-4E3A6CA34B6E}"/>
              </a:ext>
            </a:extLst>
          </p:cNvPr>
          <p:cNvSpPr/>
          <p:nvPr/>
        </p:nvSpPr>
        <p:spPr>
          <a:xfrm>
            <a:off x="9384310" y="2563074"/>
            <a:ext cx="128979" cy="12897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3" name="Oval 22">
            <a:hlinkClick r:id="rId7" action="ppaction://hlinksldjump"/>
            <a:extLst>
              <a:ext uri="{FF2B5EF4-FFF2-40B4-BE49-F238E27FC236}">
                <a16:creationId xmlns:a16="http://schemas.microsoft.com/office/drawing/2014/main" id="{F24A4F81-1BA2-4DD5-9E6A-55A15C93DD27}"/>
              </a:ext>
            </a:extLst>
          </p:cNvPr>
          <p:cNvSpPr/>
          <p:nvPr/>
        </p:nvSpPr>
        <p:spPr>
          <a:xfrm>
            <a:off x="9384310" y="4302666"/>
            <a:ext cx="128979" cy="12897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hlinkClick r:id="rId8" action="ppaction://hlinksldjump"/>
            <a:extLst>
              <a:ext uri="{FF2B5EF4-FFF2-40B4-BE49-F238E27FC236}">
                <a16:creationId xmlns:a16="http://schemas.microsoft.com/office/drawing/2014/main" id="{D8D7DDE8-ABA5-4D1B-BCEF-A355BEBAD99A}"/>
              </a:ext>
            </a:extLst>
          </p:cNvPr>
          <p:cNvSpPr/>
          <p:nvPr/>
        </p:nvSpPr>
        <p:spPr>
          <a:xfrm>
            <a:off x="9384310" y="3720774"/>
            <a:ext cx="128979" cy="128979"/>
          </a:xfrm>
          <a:prstGeom prst="ellipse">
            <a:avLst/>
          </a:prstGeom>
          <a:solidFill>
            <a:srgbClr val="6AB2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hlinkClick r:id="rId9" action="ppaction://hlinksldjump"/>
            <a:extLst>
              <a:ext uri="{FF2B5EF4-FFF2-40B4-BE49-F238E27FC236}">
                <a16:creationId xmlns:a16="http://schemas.microsoft.com/office/drawing/2014/main" id="{549172FC-78A8-43B2-B428-2E465692D1C3}"/>
              </a:ext>
            </a:extLst>
          </p:cNvPr>
          <p:cNvSpPr/>
          <p:nvPr/>
        </p:nvSpPr>
        <p:spPr>
          <a:xfrm>
            <a:off x="9384310" y="3144004"/>
            <a:ext cx="128979" cy="128979"/>
          </a:xfrm>
          <a:prstGeom prst="ellipse">
            <a:avLst/>
          </a:prstGeom>
          <a:solidFill>
            <a:srgbClr val="0388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hlinkClick r:id="rId10" action="ppaction://hlinksldjump"/>
            <a:extLst>
              <a:ext uri="{FF2B5EF4-FFF2-40B4-BE49-F238E27FC236}">
                <a16:creationId xmlns:a16="http://schemas.microsoft.com/office/drawing/2014/main" id="{C8E0C58E-4779-43A5-90CE-BAADD888972E}"/>
              </a:ext>
            </a:extLst>
          </p:cNvPr>
          <p:cNvSpPr/>
          <p:nvPr/>
        </p:nvSpPr>
        <p:spPr>
          <a:xfrm>
            <a:off x="9384310" y="4881778"/>
            <a:ext cx="128979" cy="128979"/>
          </a:xfrm>
          <a:prstGeom prst="ellipse">
            <a:avLst/>
          </a:prstGeom>
          <a:solidFill>
            <a:srgbClr val="F19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hlinkClick r:id="rId11" action="ppaction://hlinksldjump"/>
            <a:extLst>
              <a:ext uri="{FF2B5EF4-FFF2-40B4-BE49-F238E27FC236}">
                <a16:creationId xmlns:a16="http://schemas.microsoft.com/office/drawing/2014/main" id="{E360C7BE-23FD-4A83-9EF0-256848A519B6}"/>
              </a:ext>
            </a:extLst>
          </p:cNvPr>
          <p:cNvSpPr/>
          <p:nvPr/>
        </p:nvSpPr>
        <p:spPr>
          <a:xfrm>
            <a:off x="9384310" y="5463066"/>
            <a:ext cx="128979" cy="128979"/>
          </a:xfrm>
          <a:prstGeom prst="ellipse">
            <a:avLst/>
          </a:prstGeom>
          <a:solidFill>
            <a:srgbClr val="F8A9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AC18A45-6B9F-4C4E-924E-561DA49528DA}"/>
              </a:ext>
            </a:extLst>
          </p:cNvPr>
          <p:cNvGrpSpPr/>
          <p:nvPr/>
        </p:nvGrpSpPr>
        <p:grpSpPr>
          <a:xfrm>
            <a:off x="9573110" y="4814602"/>
            <a:ext cx="146522" cy="280390"/>
            <a:chOff x="5545138" y="625475"/>
            <a:chExt cx="1489075" cy="2849563"/>
          </a:xfrm>
        </p:grpSpPr>
        <p:sp>
          <p:nvSpPr>
            <p:cNvPr id="39" name="Freeform 117">
              <a:extLst>
                <a:ext uri="{FF2B5EF4-FFF2-40B4-BE49-F238E27FC236}">
                  <a16:creationId xmlns:a16="http://schemas.microsoft.com/office/drawing/2014/main" id="{2A97FBA1-C4F6-42A3-B7D4-1D594C6DD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625475"/>
              <a:ext cx="1243013" cy="1697038"/>
            </a:xfrm>
            <a:custGeom>
              <a:avLst/>
              <a:gdLst>
                <a:gd name="T0" fmla="*/ 2278 w 4249"/>
                <a:gd name="T1" fmla="*/ 5744 h 5744"/>
                <a:gd name="T2" fmla="*/ 0 w 4249"/>
                <a:gd name="T3" fmla="*/ 5744 h 5744"/>
                <a:gd name="T4" fmla="*/ 4249 w 4249"/>
                <a:gd name="T5" fmla="*/ 0 h 5744"/>
                <a:gd name="T6" fmla="*/ 2603 w 4249"/>
                <a:gd name="T7" fmla="*/ 4796 h 5744"/>
                <a:gd name="T8" fmla="*/ 2278 w 4249"/>
                <a:gd name="T9" fmla="*/ 5744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2278" y="5744"/>
                  </a:moveTo>
                  <a:lnTo>
                    <a:pt x="0" y="5744"/>
                  </a:lnTo>
                  <a:lnTo>
                    <a:pt x="4249" y="0"/>
                  </a:lnTo>
                  <a:lnTo>
                    <a:pt x="2603" y="4796"/>
                  </a:lnTo>
                  <a:lnTo>
                    <a:pt x="2278" y="5744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20">
              <a:extLst>
                <a:ext uri="{FF2B5EF4-FFF2-40B4-BE49-F238E27FC236}">
                  <a16:creationId xmlns:a16="http://schemas.microsoft.com/office/drawing/2014/main" id="{2897CF0E-9A5C-4DA4-A6DA-95ABE8AB2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1779588"/>
              <a:ext cx="1243013" cy="1695450"/>
            </a:xfrm>
            <a:custGeom>
              <a:avLst/>
              <a:gdLst>
                <a:gd name="T0" fmla="*/ 1972 w 4249"/>
                <a:gd name="T1" fmla="*/ 0 h 5744"/>
                <a:gd name="T2" fmla="*/ 4249 w 4249"/>
                <a:gd name="T3" fmla="*/ 0 h 5744"/>
                <a:gd name="T4" fmla="*/ 0 w 4249"/>
                <a:gd name="T5" fmla="*/ 5744 h 5744"/>
                <a:gd name="T6" fmla="*/ 1646 w 4249"/>
                <a:gd name="T7" fmla="*/ 948 h 5744"/>
                <a:gd name="T8" fmla="*/ 1972 w 4249"/>
                <a:gd name="T9" fmla="*/ 0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1972" y="0"/>
                  </a:moveTo>
                  <a:lnTo>
                    <a:pt x="4249" y="0"/>
                  </a:lnTo>
                  <a:lnTo>
                    <a:pt x="0" y="5744"/>
                  </a:lnTo>
                  <a:lnTo>
                    <a:pt x="1646" y="948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6380116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0F74DC-728F-D12D-1F6B-9397973A1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accent5"/>
                </a:solidFill>
              </a:rPr>
              <a:t>Tags de intervenção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29D13-0DEB-4662-C770-E3667EA757C0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GB" b="0">
                <a:solidFill>
                  <a:schemeClr val="accent5"/>
                </a:solidFill>
              </a:rPr>
              <a:t>Módulo 7 - </a:t>
            </a:r>
            <a:r>
              <a:rPr lang="en-GB">
                <a:solidFill>
                  <a:schemeClr val="accent5"/>
                </a:solidFill>
              </a:rPr>
              <a:t>Projetando intervenções de EAP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539D3827-88AC-CD1A-DCFF-705D437792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795192"/>
              </p:ext>
            </p:extLst>
          </p:nvPr>
        </p:nvGraphicFramePr>
        <p:xfrm>
          <a:off x="685800" y="2186550"/>
          <a:ext cx="8539152" cy="420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0587">
                  <a:extLst>
                    <a:ext uri="{9D8B030D-6E8A-4147-A177-3AD203B41FA5}">
                      <a16:colId xmlns:a16="http://schemas.microsoft.com/office/drawing/2014/main" val="192577004"/>
                    </a:ext>
                  </a:extLst>
                </a:gridCol>
                <a:gridCol w="1955797">
                  <a:extLst>
                    <a:ext uri="{9D8B030D-6E8A-4147-A177-3AD203B41FA5}">
                      <a16:colId xmlns:a16="http://schemas.microsoft.com/office/drawing/2014/main" val="6591977"/>
                    </a:ext>
                  </a:extLst>
                </a:gridCol>
                <a:gridCol w="830266">
                  <a:extLst>
                    <a:ext uri="{9D8B030D-6E8A-4147-A177-3AD203B41FA5}">
                      <a16:colId xmlns:a16="http://schemas.microsoft.com/office/drawing/2014/main" val="1535980256"/>
                    </a:ext>
                  </a:extLst>
                </a:gridCol>
                <a:gridCol w="2016118">
                  <a:extLst>
                    <a:ext uri="{9D8B030D-6E8A-4147-A177-3AD203B41FA5}">
                      <a16:colId xmlns:a16="http://schemas.microsoft.com/office/drawing/2014/main" val="3341649501"/>
                    </a:ext>
                  </a:extLst>
                </a:gridCol>
                <a:gridCol w="941394">
                  <a:extLst>
                    <a:ext uri="{9D8B030D-6E8A-4147-A177-3AD203B41FA5}">
                      <a16:colId xmlns:a16="http://schemas.microsoft.com/office/drawing/2014/main" val="2831031638"/>
                    </a:ext>
                  </a:extLst>
                </a:gridCol>
                <a:gridCol w="1904990">
                  <a:extLst>
                    <a:ext uri="{9D8B030D-6E8A-4147-A177-3AD203B41FA5}">
                      <a16:colId xmlns:a16="http://schemas.microsoft.com/office/drawing/2014/main" val="192525147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accent6"/>
                          </a:solidFill>
                          <a:latin typeface="Arial"/>
                          <a:cs typeface="Arial"/>
                        </a:rPr>
                        <a:t>Horizonte de tempo </a:t>
                      </a:r>
                      <a:r>
                        <a:rPr lang="en-GB" sz="1400" b="1" dirty="0" err="1">
                          <a:solidFill>
                            <a:schemeClr val="accent6"/>
                          </a:solidFill>
                          <a:latin typeface="Arial"/>
                          <a:cs typeface="Arial"/>
                        </a:rPr>
                        <a:t>em</a:t>
                      </a:r>
                      <a:r>
                        <a:rPr lang="en-GB" sz="1400" b="1" dirty="0">
                          <a:solidFill>
                            <a:schemeClr val="accent6"/>
                          </a:solidFill>
                          <a:latin typeface="Arial"/>
                          <a:cs typeface="Arial"/>
                        </a:rPr>
                        <a:t> que os </a:t>
                      </a:r>
                      <a:r>
                        <a:rPr lang="en-GB" sz="1400" b="1" dirty="0" err="1">
                          <a:solidFill>
                            <a:schemeClr val="accent6"/>
                          </a:solidFill>
                          <a:latin typeface="Arial"/>
                          <a:cs typeface="Arial"/>
                        </a:rPr>
                        <a:t>resultados</a:t>
                      </a:r>
                      <a:r>
                        <a:rPr lang="en-GB" sz="1400" b="1" dirty="0">
                          <a:solidFill>
                            <a:schemeClr val="accent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400" b="1" dirty="0" err="1">
                          <a:solidFill>
                            <a:schemeClr val="accent6"/>
                          </a:solidFill>
                          <a:latin typeface="Arial"/>
                          <a:cs typeface="Arial"/>
                        </a:rPr>
                        <a:t>serão</a:t>
                      </a:r>
                      <a:r>
                        <a:rPr lang="en-GB" sz="1400" b="1" dirty="0">
                          <a:solidFill>
                            <a:schemeClr val="accent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400" b="1" dirty="0" err="1">
                          <a:solidFill>
                            <a:schemeClr val="accent6"/>
                          </a:solidFill>
                          <a:latin typeface="Arial"/>
                          <a:cs typeface="Arial"/>
                        </a:rPr>
                        <a:t>mais</a:t>
                      </a:r>
                      <a:r>
                        <a:rPr lang="en-GB" sz="1400" b="1" dirty="0">
                          <a:solidFill>
                            <a:schemeClr val="accent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400" b="1" dirty="0" err="1">
                          <a:solidFill>
                            <a:schemeClr val="accent6"/>
                          </a:solidFill>
                          <a:latin typeface="Arial"/>
                          <a:cs typeface="Arial"/>
                        </a:rPr>
                        <a:t>visíveis</a:t>
                      </a:r>
                      <a:r>
                        <a:rPr lang="en-GB" sz="1400" b="1" dirty="0">
                          <a:solidFill>
                            <a:schemeClr val="accent6"/>
                          </a:solidFill>
                          <a:latin typeface="Arial"/>
                          <a:cs typeface="Arial"/>
                        </a:rPr>
                        <a:t> e </a:t>
                      </a:r>
                      <a:r>
                        <a:rPr lang="en-GB" sz="1400" b="1" dirty="0" err="1">
                          <a:solidFill>
                            <a:schemeClr val="accent6"/>
                          </a:solidFill>
                          <a:latin typeface="Arial"/>
                          <a:cs typeface="Arial"/>
                        </a:rPr>
                        <a:t>tangíveis</a:t>
                      </a:r>
                      <a:r>
                        <a:rPr lang="en-GB" sz="1400" b="1" dirty="0">
                          <a:solidFill>
                            <a:schemeClr val="accent6"/>
                          </a:solidFill>
                          <a:latin typeface="Arial"/>
                          <a:cs typeface="Arial"/>
                        </a:rPr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400" b="1">
                          <a:solidFill>
                            <a:schemeClr val="accent1"/>
                          </a:solidFill>
                          <a:latin typeface="Arial"/>
                          <a:cs typeface="Arial"/>
                        </a:rPr>
                        <a:t>O nível de demanda </a:t>
                      </a:r>
                      <a:br>
                        <a:rPr lang="en-GB" sz="1400" b="1">
                          <a:solidFill>
                            <a:srgbClr val="008CBE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GB" sz="1400" b="1">
                          <a:solidFill>
                            <a:schemeClr val="accent1"/>
                          </a:solidFill>
                          <a:latin typeface="Arial"/>
                          <a:cs typeface="Arial"/>
                        </a:rPr>
                        <a:t>na capacidade e nos recursos do governo local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400" b="1" dirty="0" err="1">
                          <a:solidFill>
                            <a:schemeClr val="accent4"/>
                          </a:solidFill>
                          <a:latin typeface="Arial"/>
                          <a:cs typeface="Arial"/>
                        </a:rPr>
                        <a:t>Poderes</a:t>
                      </a:r>
                      <a:r>
                        <a:rPr lang="en-GB" sz="1400" b="1" dirty="0">
                          <a:solidFill>
                            <a:schemeClr val="accent4"/>
                          </a:solidFill>
                          <a:latin typeface="Arial"/>
                          <a:cs typeface="Arial"/>
                        </a:rPr>
                        <a:t> do </a:t>
                      </a:r>
                      <a:r>
                        <a:rPr lang="en-GB" sz="1400" b="1" dirty="0" err="1">
                          <a:solidFill>
                            <a:schemeClr val="accent4"/>
                          </a:solidFill>
                          <a:latin typeface="Arial"/>
                          <a:cs typeface="Arial"/>
                        </a:rPr>
                        <a:t>governo</a:t>
                      </a:r>
                      <a:r>
                        <a:rPr lang="en-GB" sz="1400" b="1" dirty="0">
                          <a:solidFill>
                            <a:schemeClr val="accent4"/>
                          </a:solidFill>
                          <a:latin typeface="Arial"/>
                          <a:cs typeface="Arial"/>
                        </a:rPr>
                        <a:t> local que a </a:t>
                      </a:r>
                      <a:r>
                        <a:rPr lang="en-GB" sz="1400" b="1" dirty="0" err="1">
                          <a:solidFill>
                            <a:schemeClr val="accent4"/>
                          </a:solidFill>
                          <a:latin typeface="Arial"/>
                          <a:cs typeface="Arial"/>
                        </a:rPr>
                        <a:t>intervenção</a:t>
                      </a:r>
                      <a:r>
                        <a:rPr lang="en-GB" sz="1400" b="1" dirty="0">
                          <a:solidFill>
                            <a:schemeClr val="accent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400" b="1" dirty="0" err="1">
                          <a:solidFill>
                            <a:schemeClr val="accent4"/>
                          </a:solidFill>
                          <a:latin typeface="Arial"/>
                          <a:cs typeface="Arial"/>
                        </a:rPr>
                        <a:t>aplicará</a:t>
                      </a:r>
                      <a:r>
                        <a:rPr lang="en-GB" sz="1400" b="1" dirty="0">
                          <a:solidFill>
                            <a:schemeClr val="accent4"/>
                          </a:solidFill>
                          <a:latin typeface="Arial"/>
                          <a:cs typeface="Arial"/>
                        </a:rPr>
                        <a:t> e </a:t>
                      </a:r>
                      <a:r>
                        <a:rPr lang="en-GB" sz="1400" b="1" dirty="0" err="1">
                          <a:solidFill>
                            <a:schemeClr val="accent4"/>
                          </a:solidFill>
                          <a:latin typeface="Arial"/>
                          <a:cs typeface="Arial"/>
                        </a:rPr>
                        <a:t>maximizará</a:t>
                      </a:r>
                      <a:r>
                        <a:rPr lang="en-GB" sz="1400" b="1" dirty="0">
                          <a:solidFill>
                            <a:schemeClr val="accent4"/>
                          </a:solidFill>
                          <a:latin typeface="Arial"/>
                          <a:cs typeface="Arial"/>
                        </a:rPr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93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BE4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>
                          <a:latin typeface="Arial"/>
                          <a:cs typeface="Arial"/>
                        </a:rPr>
                        <a:t>Curto prazo</a:t>
                      </a:r>
                    </a:p>
                    <a:p>
                      <a:r>
                        <a:rPr lang="en-GB" sz="1400">
                          <a:latin typeface="Arial"/>
                          <a:cs typeface="Arial"/>
                        </a:rPr>
                        <a:t>1-3 anos</a:t>
                      </a:r>
                    </a:p>
                  </a:txBody>
                  <a:tcPr>
                    <a:solidFill>
                      <a:srgbClr val="DBE4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BE4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 err="1">
                          <a:latin typeface="Arial"/>
                          <a:cs typeface="Arial"/>
                        </a:rPr>
                        <a:t>Fácil</a:t>
                      </a:r>
                      <a:r>
                        <a:rPr lang="en-GB" sz="1400" b="1" dirty="0">
                          <a:latin typeface="Arial"/>
                          <a:cs typeface="Arial"/>
                        </a:rPr>
                        <a:t> de </a:t>
                      </a:r>
                      <a:r>
                        <a:rPr lang="en-GB" sz="1400" b="1" dirty="0" err="1">
                          <a:latin typeface="Arial"/>
                          <a:cs typeface="Arial"/>
                        </a:rPr>
                        <a:t>ganhar</a:t>
                      </a:r>
                      <a:endParaRPr lang="en-GB" sz="1400" b="1" dirty="0">
                        <a:latin typeface="Arial"/>
                        <a:cs typeface="Arial"/>
                      </a:endParaRPr>
                    </a:p>
                    <a:p>
                      <a:r>
                        <a:rPr lang="en-GB" sz="1400" dirty="0" err="1">
                          <a:latin typeface="Arial"/>
                          <a:cs typeface="Arial"/>
                        </a:rPr>
                        <a:t>Viável</a:t>
                      </a:r>
                      <a:r>
                        <a:rPr lang="en-GB" sz="1400" dirty="0">
                          <a:latin typeface="Arial"/>
                          <a:cs typeface="Arial"/>
                        </a:rPr>
                        <a:t> com os </a:t>
                      </a:r>
                      <a:r>
                        <a:rPr lang="en-GB" sz="1400" dirty="0" err="1">
                          <a:latin typeface="Arial"/>
                          <a:cs typeface="Arial"/>
                        </a:rPr>
                        <a:t>recursos</a:t>
                      </a:r>
                      <a:r>
                        <a:rPr lang="en-GB" sz="140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400" dirty="0" err="1">
                          <a:latin typeface="Arial"/>
                          <a:cs typeface="Arial"/>
                        </a:rPr>
                        <a:t>existentes</a:t>
                      </a:r>
                      <a:r>
                        <a:rPr lang="en-GB" sz="1400" dirty="0">
                          <a:latin typeface="Arial"/>
                          <a:cs typeface="Arial"/>
                        </a:rPr>
                        <a:t> </a:t>
                      </a:r>
                    </a:p>
                  </a:txBody>
                  <a:tcPr>
                    <a:solidFill>
                      <a:srgbClr val="DBE4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BE4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 err="1">
                          <a:latin typeface="Arial"/>
                          <a:cs typeface="Arial"/>
                        </a:rPr>
                        <a:t>Poderes</a:t>
                      </a:r>
                      <a:r>
                        <a:rPr lang="en-GB" sz="14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400" b="1" dirty="0" err="1">
                          <a:latin typeface="Arial"/>
                          <a:cs typeface="Arial"/>
                        </a:rPr>
                        <a:t>exclusivos</a:t>
                      </a:r>
                      <a:endParaRPr lang="en-GB" sz="1400" b="1" dirty="0">
                        <a:latin typeface="Arial"/>
                        <a:cs typeface="Arial"/>
                      </a:endParaRPr>
                    </a:p>
                    <a:p>
                      <a:r>
                        <a:rPr lang="en-GB" sz="1400" dirty="0">
                          <a:latin typeface="Arial"/>
                          <a:cs typeface="Arial"/>
                        </a:rPr>
                        <a:t>Os </a:t>
                      </a:r>
                      <a:r>
                        <a:rPr lang="en-GB" sz="1400" dirty="0" err="1">
                          <a:latin typeface="Arial"/>
                          <a:cs typeface="Arial"/>
                        </a:rPr>
                        <a:t>governos</a:t>
                      </a:r>
                      <a:r>
                        <a:rPr lang="en-GB" sz="140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400" dirty="0" err="1">
                          <a:latin typeface="Arial"/>
                          <a:cs typeface="Arial"/>
                        </a:rPr>
                        <a:t>locais</a:t>
                      </a:r>
                      <a:r>
                        <a:rPr lang="en-GB" sz="140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400" dirty="0" err="1">
                          <a:latin typeface="Arial"/>
                          <a:cs typeface="Arial"/>
                        </a:rPr>
                        <a:t>têm</a:t>
                      </a:r>
                      <a:r>
                        <a:rPr lang="en-GB" sz="140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400" dirty="0" err="1">
                          <a:latin typeface="Arial"/>
                          <a:cs typeface="Arial"/>
                        </a:rPr>
                        <a:t>autoridade</a:t>
                      </a:r>
                      <a:r>
                        <a:rPr lang="en-GB" sz="140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400" dirty="0" err="1">
                          <a:latin typeface="Arial"/>
                          <a:cs typeface="Arial"/>
                        </a:rPr>
                        <a:t>exclusiva</a:t>
                      </a:r>
                      <a:r>
                        <a:rPr lang="en-GB" sz="1400" dirty="0">
                          <a:latin typeface="Arial"/>
                          <a:cs typeface="Arial"/>
                        </a:rPr>
                        <a:t> </a:t>
                      </a:r>
                    </a:p>
                  </a:txBody>
                  <a:tcPr>
                    <a:solidFill>
                      <a:srgbClr val="DBE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837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>
                          <a:latin typeface="Arial"/>
                          <a:cs typeface="Arial"/>
                        </a:rPr>
                        <a:t>Médio prazo </a:t>
                      </a:r>
                      <a:endParaRPr lang="en-GB" sz="1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400">
                          <a:latin typeface="Arial"/>
                          <a:cs typeface="Arial"/>
                        </a:rPr>
                        <a:t>3-10 anos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>
                          <a:latin typeface="Arial"/>
                          <a:cs typeface="Arial"/>
                        </a:rPr>
                        <a:t>Ação colaborativa </a:t>
                      </a:r>
                      <a:endParaRPr lang="en-GB" sz="1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400">
                          <a:latin typeface="Arial"/>
                          <a:cs typeface="Arial"/>
                        </a:rPr>
                        <a:t>Inclui o envolvimento com as partes interessadas internas e locais 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 err="1">
                          <a:latin typeface="Arial"/>
                          <a:cs typeface="Arial"/>
                        </a:rPr>
                        <a:t>Poderes</a:t>
                      </a:r>
                      <a:r>
                        <a:rPr lang="en-GB" sz="14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400" b="1" dirty="0" err="1">
                          <a:latin typeface="Arial"/>
                          <a:cs typeface="Arial"/>
                        </a:rPr>
                        <a:t>compartilhados</a:t>
                      </a:r>
                      <a:r>
                        <a:rPr lang="en-GB" sz="1400" b="1" dirty="0">
                          <a:latin typeface="Arial"/>
                          <a:cs typeface="Arial"/>
                        </a:rPr>
                        <a:t> </a:t>
                      </a:r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400" dirty="0">
                          <a:latin typeface="Arial"/>
                          <a:cs typeface="Arial"/>
                        </a:rPr>
                        <a:t>Os </a:t>
                      </a:r>
                      <a:r>
                        <a:rPr lang="en-GB" sz="1400" dirty="0" err="1">
                          <a:latin typeface="Arial"/>
                          <a:cs typeface="Arial"/>
                        </a:rPr>
                        <a:t>governos</a:t>
                      </a:r>
                      <a:r>
                        <a:rPr lang="en-GB" sz="140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400" dirty="0" err="1">
                          <a:latin typeface="Arial"/>
                          <a:cs typeface="Arial"/>
                        </a:rPr>
                        <a:t>locais</a:t>
                      </a:r>
                      <a:r>
                        <a:rPr lang="en-GB" sz="140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400" dirty="0" err="1">
                          <a:latin typeface="Arial"/>
                          <a:cs typeface="Arial"/>
                        </a:rPr>
                        <a:t>têm</a:t>
                      </a:r>
                      <a:r>
                        <a:rPr lang="en-GB" sz="140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400" dirty="0" err="1">
                          <a:latin typeface="Arial"/>
                          <a:cs typeface="Arial"/>
                        </a:rPr>
                        <a:t>autoridade</a:t>
                      </a:r>
                      <a:r>
                        <a:rPr lang="en-GB" sz="140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400" dirty="0" err="1">
                          <a:latin typeface="Arial"/>
                          <a:cs typeface="Arial"/>
                        </a:rPr>
                        <a:t>exclusiva</a:t>
                      </a:r>
                      <a:r>
                        <a:rPr lang="en-GB" sz="140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400" dirty="0" err="1">
                          <a:latin typeface="Arial"/>
                          <a:cs typeface="Arial"/>
                        </a:rPr>
                        <a:t>ou</a:t>
                      </a:r>
                      <a:r>
                        <a:rPr lang="en-GB" sz="140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400" dirty="0" err="1">
                          <a:latin typeface="Arial"/>
                          <a:cs typeface="Arial"/>
                        </a:rPr>
                        <a:t>compartilhada</a:t>
                      </a:r>
                      <a:r>
                        <a:rPr lang="en-GB" sz="1400" dirty="0">
                          <a:latin typeface="Arial"/>
                          <a:cs typeface="Arial"/>
                        </a:rPr>
                        <a:t> 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208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6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>
                          <a:latin typeface="Arial"/>
                          <a:cs typeface="Arial"/>
                        </a:rPr>
                        <a:t>Longo prazo</a:t>
                      </a:r>
                    </a:p>
                    <a:p>
                      <a:r>
                        <a:rPr lang="en-GB" sz="1400">
                          <a:latin typeface="Arial"/>
                          <a:cs typeface="Arial"/>
                        </a:rPr>
                        <a:t>Mais de 10 anos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6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6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 err="1">
                          <a:latin typeface="Arial"/>
                          <a:cs typeface="Arial"/>
                        </a:rPr>
                        <a:t>Ampla</a:t>
                      </a:r>
                      <a:r>
                        <a:rPr lang="en-GB" sz="14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400" b="1" dirty="0" err="1">
                          <a:latin typeface="Arial"/>
                          <a:cs typeface="Arial"/>
                        </a:rPr>
                        <a:t>colaboração</a:t>
                      </a:r>
                      <a:endParaRPr lang="en-GB" sz="1400" b="1" dirty="0">
                        <a:latin typeface="Arial"/>
                        <a:cs typeface="Arial"/>
                      </a:endParaRPr>
                    </a:p>
                    <a:p>
                      <a:r>
                        <a:rPr lang="en-GB" sz="1400" dirty="0" err="1">
                          <a:latin typeface="Arial"/>
                          <a:cs typeface="Arial"/>
                        </a:rPr>
                        <a:t>Inclui</a:t>
                      </a:r>
                      <a:r>
                        <a:rPr lang="en-GB" sz="1400" dirty="0">
                          <a:latin typeface="Arial"/>
                          <a:cs typeface="Arial"/>
                        </a:rPr>
                        <a:t> o </a:t>
                      </a:r>
                      <a:r>
                        <a:rPr lang="en-GB" sz="1400" dirty="0" err="1">
                          <a:latin typeface="Arial"/>
                          <a:cs typeface="Arial"/>
                        </a:rPr>
                        <a:t>envolvimento</a:t>
                      </a:r>
                      <a:r>
                        <a:rPr lang="en-GB" sz="1400" dirty="0">
                          <a:latin typeface="Arial"/>
                          <a:cs typeface="Arial"/>
                        </a:rPr>
                        <a:t> com </a:t>
                      </a:r>
                      <a:r>
                        <a:rPr lang="en-GB" sz="1400" dirty="0" err="1">
                          <a:latin typeface="Arial"/>
                          <a:cs typeface="Arial"/>
                        </a:rPr>
                        <a:t>atores</a:t>
                      </a:r>
                      <a:r>
                        <a:rPr lang="en-GB" sz="140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400" dirty="0" err="1">
                          <a:latin typeface="Arial"/>
                          <a:cs typeface="Arial"/>
                        </a:rPr>
                        <a:t>regionais</a:t>
                      </a:r>
                      <a:r>
                        <a:rPr lang="en-GB" sz="1400" dirty="0">
                          <a:latin typeface="Arial"/>
                          <a:cs typeface="Arial"/>
                        </a:rPr>
                        <a:t> e </a:t>
                      </a:r>
                      <a:r>
                        <a:rPr lang="en-GB" sz="1400" dirty="0" err="1">
                          <a:latin typeface="Arial"/>
                          <a:cs typeface="Arial"/>
                        </a:rPr>
                        <a:t>nacionais</a:t>
                      </a:r>
                      <a:endParaRPr lang="en-GB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6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6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 err="1">
                          <a:latin typeface="Arial"/>
                          <a:cs typeface="Arial"/>
                        </a:rPr>
                        <a:t>Poderes</a:t>
                      </a:r>
                      <a:r>
                        <a:rPr lang="en-GB" sz="14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400" b="1" dirty="0" err="1">
                          <a:latin typeface="Arial"/>
                          <a:cs typeface="Arial"/>
                        </a:rPr>
                        <a:t>limitados</a:t>
                      </a:r>
                      <a:endParaRPr lang="en-GB" sz="1400" b="1" dirty="0">
                        <a:latin typeface="Arial"/>
                        <a:cs typeface="Arial"/>
                      </a:endParaRPr>
                    </a:p>
                    <a:p>
                      <a:r>
                        <a:rPr lang="en-GB" sz="1400" dirty="0">
                          <a:latin typeface="Arial"/>
                          <a:cs typeface="Arial"/>
                        </a:rPr>
                        <a:t>Os </a:t>
                      </a:r>
                      <a:r>
                        <a:rPr lang="en-GB" sz="1400" dirty="0" err="1">
                          <a:latin typeface="Arial"/>
                          <a:cs typeface="Arial"/>
                        </a:rPr>
                        <a:t>governos</a:t>
                      </a:r>
                      <a:r>
                        <a:rPr lang="en-GB" sz="140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400" dirty="0" err="1">
                          <a:latin typeface="Arial"/>
                          <a:cs typeface="Arial"/>
                        </a:rPr>
                        <a:t>locais</a:t>
                      </a:r>
                      <a:r>
                        <a:rPr lang="en-GB" sz="140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400" dirty="0" err="1">
                          <a:latin typeface="Arial"/>
                          <a:cs typeface="Arial"/>
                        </a:rPr>
                        <a:t>têm</a:t>
                      </a:r>
                      <a:r>
                        <a:rPr lang="en-GB" sz="140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400" dirty="0" err="1">
                          <a:latin typeface="Arial"/>
                          <a:cs typeface="Arial"/>
                        </a:rPr>
                        <a:t>autoridade</a:t>
                      </a:r>
                      <a:r>
                        <a:rPr lang="en-GB" sz="140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400" dirty="0" err="1">
                          <a:latin typeface="Arial"/>
                          <a:cs typeface="Arial"/>
                        </a:rPr>
                        <a:t>compartilhada</a:t>
                      </a:r>
                      <a:r>
                        <a:rPr lang="en-GB" sz="140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400" dirty="0" err="1">
                          <a:latin typeface="Arial"/>
                          <a:cs typeface="Arial"/>
                        </a:rPr>
                        <a:t>ou</a:t>
                      </a:r>
                      <a:r>
                        <a:rPr lang="en-GB" sz="140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400" dirty="0" err="1">
                          <a:latin typeface="Arial"/>
                          <a:cs typeface="Arial"/>
                        </a:rPr>
                        <a:t>nenhuma</a:t>
                      </a:r>
                      <a:r>
                        <a:rPr lang="en-GB" sz="140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400" dirty="0" err="1">
                          <a:latin typeface="Arial"/>
                          <a:cs typeface="Arial"/>
                        </a:rPr>
                        <a:t>autoridade</a:t>
                      </a:r>
                      <a:r>
                        <a:rPr lang="en-GB" sz="1400" dirty="0">
                          <a:latin typeface="Arial"/>
                          <a:cs typeface="Arial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511100"/>
                  </a:ext>
                </a:extLst>
              </a:tr>
            </a:tbl>
          </a:graphicData>
        </a:graphic>
      </p:graphicFrame>
      <p:sp>
        <p:nvSpPr>
          <p:cNvPr id="31" name="Arrow: Right 30">
            <a:extLst>
              <a:ext uri="{FF2B5EF4-FFF2-40B4-BE49-F238E27FC236}">
                <a16:creationId xmlns:a16="http://schemas.microsoft.com/office/drawing/2014/main" id="{2D568549-009E-ADE2-8C95-377D707CFAE4}"/>
              </a:ext>
            </a:extLst>
          </p:cNvPr>
          <p:cNvSpPr/>
          <p:nvPr/>
        </p:nvSpPr>
        <p:spPr>
          <a:xfrm>
            <a:off x="847855" y="3369619"/>
            <a:ext cx="73042" cy="100693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E33DF427-7A36-2792-82D1-63D59BE6A8D9}"/>
              </a:ext>
            </a:extLst>
          </p:cNvPr>
          <p:cNvSpPr/>
          <p:nvPr/>
        </p:nvSpPr>
        <p:spPr>
          <a:xfrm>
            <a:off x="1094224" y="3369619"/>
            <a:ext cx="73042" cy="100693"/>
          </a:xfrm>
          <a:prstGeom prst="rightArrow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A4D6D5A3-877F-39BC-7599-504CCF1BF0E9}"/>
              </a:ext>
            </a:extLst>
          </p:cNvPr>
          <p:cNvSpPr/>
          <p:nvPr/>
        </p:nvSpPr>
        <p:spPr>
          <a:xfrm>
            <a:off x="1340592" y="3369619"/>
            <a:ext cx="73042" cy="100693"/>
          </a:xfrm>
          <a:prstGeom prst="rightArrow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5A2B1751-1274-A87D-1DC0-E467231CD4C8}"/>
              </a:ext>
            </a:extLst>
          </p:cNvPr>
          <p:cNvSpPr/>
          <p:nvPr/>
        </p:nvSpPr>
        <p:spPr>
          <a:xfrm>
            <a:off x="877166" y="4508448"/>
            <a:ext cx="73042" cy="100693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0622172C-88B3-D377-2F3E-DCB34362337B}"/>
              </a:ext>
            </a:extLst>
          </p:cNvPr>
          <p:cNvSpPr/>
          <p:nvPr/>
        </p:nvSpPr>
        <p:spPr>
          <a:xfrm>
            <a:off x="1123535" y="4508448"/>
            <a:ext cx="73042" cy="100693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D73FA3F1-0690-A80C-4EF5-010C275FF68F}"/>
              </a:ext>
            </a:extLst>
          </p:cNvPr>
          <p:cNvSpPr/>
          <p:nvPr/>
        </p:nvSpPr>
        <p:spPr>
          <a:xfrm>
            <a:off x="1369903" y="4508448"/>
            <a:ext cx="73042" cy="100693"/>
          </a:xfrm>
          <a:prstGeom prst="rightArrow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0F838683-B1B9-899A-1FEB-433A7E563553}"/>
              </a:ext>
            </a:extLst>
          </p:cNvPr>
          <p:cNvSpPr/>
          <p:nvPr/>
        </p:nvSpPr>
        <p:spPr>
          <a:xfrm>
            <a:off x="884376" y="5691517"/>
            <a:ext cx="73042" cy="100693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237B2F56-47CF-AE15-F287-A92758959DF3}"/>
              </a:ext>
            </a:extLst>
          </p:cNvPr>
          <p:cNvSpPr/>
          <p:nvPr/>
        </p:nvSpPr>
        <p:spPr>
          <a:xfrm>
            <a:off x="1130745" y="5691517"/>
            <a:ext cx="73042" cy="100693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B7597C97-BEBF-1EC6-4F4C-E4011CB38A4E}"/>
              </a:ext>
            </a:extLst>
          </p:cNvPr>
          <p:cNvSpPr/>
          <p:nvPr/>
        </p:nvSpPr>
        <p:spPr>
          <a:xfrm>
            <a:off x="1377113" y="5691517"/>
            <a:ext cx="73042" cy="100693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36507B6-D149-C1E0-C9B5-B26F0839AF0D}"/>
              </a:ext>
            </a:extLst>
          </p:cNvPr>
          <p:cNvSpPr/>
          <p:nvPr/>
        </p:nvSpPr>
        <p:spPr>
          <a:xfrm>
            <a:off x="3664614" y="3369621"/>
            <a:ext cx="73042" cy="76803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ED5C601-7064-6962-A081-6DED11AD0D6C}"/>
              </a:ext>
            </a:extLst>
          </p:cNvPr>
          <p:cNvSpPr/>
          <p:nvPr/>
        </p:nvSpPr>
        <p:spPr>
          <a:xfrm>
            <a:off x="3912384" y="3373552"/>
            <a:ext cx="73042" cy="7680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80F1507-6DE5-1197-EF52-7AC88C9D755B}"/>
              </a:ext>
            </a:extLst>
          </p:cNvPr>
          <p:cNvSpPr/>
          <p:nvPr/>
        </p:nvSpPr>
        <p:spPr>
          <a:xfrm>
            <a:off x="4160154" y="3369619"/>
            <a:ext cx="73042" cy="7680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15D166DB-6D54-7895-C6CD-FAE8D2600387}"/>
              </a:ext>
            </a:extLst>
          </p:cNvPr>
          <p:cNvSpPr/>
          <p:nvPr/>
        </p:nvSpPr>
        <p:spPr>
          <a:xfrm>
            <a:off x="3701135" y="4431647"/>
            <a:ext cx="73042" cy="76803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EFACF7A-F2FF-A67A-EA6A-1117E893A96F}"/>
              </a:ext>
            </a:extLst>
          </p:cNvPr>
          <p:cNvSpPr/>
          <p:nvPr/>
        </p:nvSpPr>
        <p:spPr>
          <a:xfrm>
            <a:off x="3948905" y="4435578"/>
            <a:ext cx="73042" cy="76803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A30DA5E-A0BE-FC46-6A04-AFDB420E90C0}"/>
              </a:ext>
            </a:extLst>
          </p:cNvPr>
          <p:cNvSpPr/>
          <p:nvPr/>
        </p:nvSpPr>
        <p:spPr>
          <a:xfrm>
            <a:off x="4196675" y="4431645"/>
            <a:ext cx="73042" cy="7680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539C85F-A957-AC07-3B04-C26099AC6AA2}"/>
              </a:ext>
            </a:extLst>
          </p:cNvPr>
          <p:cNvSpPr/>
          <p:nvPr/>
        </p:nvSpPr>
        <p:spPr>
          <a:xfrm>
            <a:off x="3701135" y="5705944"/>
            <a:ext cx="73042" cy="76803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A00C05A-CA4C-1E91-BC87-60C5B27D3B16}"/>
              </a:ext>
            </a:extLst>
          </p:cNvPr>
          <p:cNvSpPr/>
          <p:nvPr/>
        </p:nvSpPr>
        <p:spPr>
          <a:xfrm>
            <a:off x="3948905" y="5709875"/>
            <a:ext cx="73042" cy="76803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A0CF2E-0686-86E3-DAB7-44EE9E2EF8CA}"/>
              </a:ext>
            </a:extLst>
          </p:cNvPr>
          <p:cNvSpPr/>
          <p:nvPr/>
        </p:nvSpPr>
        <p:spPr>
          <a:xfrm>
            <a:off x="4196675" y="5705942"/>
            <a:ext cx="73042" cy="76803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Lightning Bolt 48">
            <a:extLst>
              <a:ext uri="{FF2B5EF4-FFF2-40B4-BE49-F238E27FC236}">
                <a16:creationId xmlns:a16="http://schemas.microsoft.com/office/drawing/2014/main" id="{35DB6742-9E67-7348-37A3-D4F25AEEE0B5}"/>
              </a:ext>
            </a:extLst>
          </p:cNvPr>
          <p:cNvSpPr/>
          <p:nvPr/>
        </p:nvSpPr>
        <p:spPr>
          <a:xfrm>
            <a:off x="6523674" y="3342183"/>
            <a:ext cx="118588" cy="128129"/>
          </a:xfrm>
          <a:prstGeom prst="lightningBolt">
            <a:avLst/>
          </a:prstGeom>
          <a:solidFill>
            <a:srgbClr val="038842"/>
          </a:solidFill>
          <a:ln>
            <a:solidFill>
              <a:srgbClr val="0388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Lightning Bolt 49">
            <a:extLst>
              <a:ext uri="{FF2B5EF4-FFF2-40B4-BE49-F238E27FC236}">
                <a16:creationId xmlns:a16="http://schemas.microsoft.com/office/drawing/2014/main" id="{DC61181A-92C4-8DD9-92E8-A318399B0949}"/>
              </a:ext>
            </a:extLst>
          </p:cNvPr>
          <p:cNvSpPr/>
          <p:nvPr/>
        </p:nvSpPr>
        <p:spPr>
          <a:xfrm>
            <a:off x="6770742" y="3336482"/>
            <a:ext cx="118588" cy="128128"/>
          </a:xfrm>
          <a:prstGeom prst="lightningBolt">
            <a:avLst/>
          </a:prstGeom>
          <a:noFill/>
          <a:ln>
            <a:solidFill>
              <a:srgbClr val="0388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Lightning Bolt 50">
            <a:extLst>
              <a:ext uri="{FF2B5EF4-FFF2-40B4-BE49-F238E27FC236}">
                <a16:creationId xmlns:a16="http://schemas.microsoft.com/office/drawing/2014/main" id="{EBD49548-9783-7F48-68D2-1DDE8B93C6E8}"/>
              </a:ext>
            </a:extLst>
          </p:cNvPr>
          <p:cNvSpPr/>
          <p:nvPr/>
        </p:nvSpPr>
        <p:spPr>
          <a:xfrm>
            <a:off x="7017810" y="3336482"/>
            <a:ext cx="118588" cy="128128"/>
          </a:xfrm>
          <a:prstGeom prst="lightningBolt">
            <a:avLst/>
          </a:prstGeom>
          <a:noFill/>
          <a:ln>
            <a:solidFill>
              <a:srgbClr val="0388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Lightning Bolt 51">
            <a:extLst>
              <a:ext uri="{FF2B5EF4-FFF2-40B4-BE49-F238E27FC236}">
                <a16:creationId xmlns:a16="http://schemas.microsoft.com/office/drawing/2014/main" id="{58AA0FE8-8354-C9F3-4EB9-EE8078E41610}"/>
              </a:ext>
            </a:extLst>
          </p:cNvPr>
          <p:cNvSpPr/>
          <p:nvPr/>
        </p:nvSpPr>
        <p:spPr>
          <a:xfrm>
            <a:off x="6564428" y="4480543"/>
            <a:ext cx="118588" cy="128129"/>
          </a:xfrm>
          <a:prstGeom prst="lightningBolt">
            <a:avLst/>
          </a:prstGeom>
          <a:solidFill>
            <a:srgbClr val="038842"/>
          </a:solidFill>
          <a:ln>
            <a:solidFill>
              <a:srgbClr val="0388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Lightning Bolt 52">
            <a:extLst>
              <a:ext uri="{FF2B5EF4-FFF2-40B4-BE49-F238E27FC236}">
                <a16:creationId xmlns:a16="http://schemas.microsoft.com/office/drawing/2014/main" id="{6608C54B-4B10-4610-9798-B2156E6AAC49}"/>
              </a:ext>
            </a:extLst>
          </p:cNvPr>
          <p:cNvSpPr/>
          <p:nvPr/>
        </p:nvSpPr>
        <p:spPr>
          <a:xfrm>
            <a:off x="6811496" y="4474842"/>
            <a:ext cx="118588" cy="128128"/>
          </a:xfrm>
          <a:prstGeom prst="lightningBolt">
            <a:avLst/>
          </a:prstGeom>
          <a:solidFill>
            <a:srgbClr val="038842"/>
          </a:solidFill>
          <a:ln>
            <a:solidFill>
              <a:srgbClr val="0388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Lightning Bolt 53">
            <a:extLst>
              <a:ext uri="{FF2B5EF4-FFF2-40B4-BE49-F238E27FC236}">
                <a16:creationId xmlns:a16="http://schemas.microsoft.com/office/drawing/2014/main" id="{B0443E2D-E0F9-B03E-4D8B-37243470B9F2}"/>
              </a:ext>
            </a:extLst>
          </p:cNvPr>
          <p:cNvSpPr/>
          <p:nvPr/>
        </p:nvSpPr>
        <p:spPr>
          <a:xfrm>
            <a:off x="7058564" y="4474842"/>
            <a:ext cx="118588" cy="128128"/>
          </a:xfrm>
          <a:prstGeom prst="lightningBolt">
            <a:avLst/>
          </a:prstGeom>
          <a:noFill/>
          <a:ln>
            <a:solidFill>
              <a:srgbClr val="0388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Lightning Bolt 54">
            <a:extLst>
              <a:ext uri="{FF2B5EF4-FFF2-40B4-BE49-F238E27FC236}">
                <a16:creationId xmlns:a16="http://schemas.microsoft.com/office/drawing/2014/main" id="{2A1A78EA-3D27-FC68-C4D0-3A4C71927AF1}"/>
              </a:ext>
            </a:extLst>
          </p:cNvPr>
          <p:cNvSpPr/>
          <p:nvPr/>
        </p:nvSpPr>
        <p:spPr>
          <a:xfrm>
            <a:off x="6582968" y="5705942"/>
            <a:ext cx="118588" cy="128129"/>
          </a:xfrm>
          <a:prstGeom prst="lightningBolt">
            <a:avLst/>
          </a:prstGeom>
          <a:solidFill>
            <a:srgbClr val="038842"/>
          </a:solidFill>
          <a:ln>
            <a:solidFill>
              <a:srgbClr val="0388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Lightning Bolt 55">
            <a:extLst>
              <a:ext uri="{FF2B5EF4-FFF2-40B4-BE49-F238E27FC236}">
                <a16:creationId xmlns:a16="http://schemas.microsoft.com/office/drawing/2014/main" id="{B91644D6-697F-2281-E1CF-F84A1F42B558}"/>
              </a:ext>
            </a:extLst>
          </p:cNvPr>
          <p:cNvSpPr/>
          <p:nvPr/>
        </p:nvSpPr>
        <p:spPr>
          <a:xfrm>
            <a:off x="6830036" y="5700241"/>
            <a:ext cx="118588" cy="128128"/>
          </a:xfrm>
          <a:prstGeom prst="lightningBolt">
            <a:avLst/>
          </a:prstGeom>
          <a:solidFill>
            <a:srgbClr val="038842"/>
          </a:solidFill>
          <a:ln>
            <a:solidFill>
              <a:srgbClr val="0388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Lightning Bolt 56">
            <a:extLst>
              <a:ext uri="{FF2B5EF4-FFF2-40B4-BE49-F238E27FC236}">
                <a16:creationId xmlns:a16="http://schemas.microsoft.com/office/drawing/2014/main" id="{B0834BE0-1B2B-C69D-70F3-4EB80336DFEA}"/>
              </a:ext>
            </a:extLst>
          </p:cNvPr>
          <p:cNvSpPr/>
          <p:nvPr/>
        </p:nvSpPr>
        <p:spPr>
          <a:xfrm>
            <a:off x="7077104" y="5700241"/>
            <a:ext cx="118588" cy="128128"/>
          </a:xfrm>
          <a:prstGeom prst="lightningBolt">
            <a:avLst/>
          </a:prstGeom>
          <a:solidFill>
            <a:schemeClr val="accent4"/>
          </a:solidFill>
          <a:ln>
            <a:solidFill>
              <a:srgbClr val="0388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1A666E-A564-1678-2E5F-4C5C5D992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6920" y="6392790"/>
            <a:ext cx="473280" cy="365125"/>
          </a:xfrm>
        </p:spPr>
        <p:txBody>
          <a:bodyPr/>
          <a:lstStyle/>
          <a:p>
            <a:fld id="{CE97AC88-B9C7-4AEF-9990-0777AFA0136D}" type="slidenum">
              <a:rPr lang="en-US" smtClean="0"/>
              <a:t>92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C6DB5C-6F4B-0023-6484-1CED13862D6D}"/>
              </a:ext>
            </a:extLst>
          </p:cNvPr>
          <p:cNvSpPr/>
          <p:nvPr/>
        </p:nvSpPr>
        <p:spPr>
          <a:xfrm>
            <a:off x="718774" y="1335566"/>
            <a:ext cx="8203284" cy="8019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6775C234-ED68-BF93-73F8-7B4C1386F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264" y="1384597"/>
            <a:ext cx="8516926" cy="76135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1200" b="0" dirty="0">
                <a:solidFill>
                  <a:schemeClr val="tx1"/>
                </a:solidFill>
              </a:rPr>
              <a:t>As </a:t>
            </a:r>
            <a:r>
              <a:rPr lang="en-GB" sz="1200" b="0" dirty="0" err="1">
                <a:solidFill>
                  <a:schemeClr val="tx1"/>
                </a:solidFill>
              </a:rPr>
              <a:t>intervenções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nesta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seção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são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apresentadas</a:t>
            </a:r>
            <a:r>
              <a:rPr lang="en-GB" sz="1200" b="0" dirty="0">
                <a:solidFill>
                  <a:schemeClr val="tx1"/>
                </a:solidFill>
              </a:rPr>
              <a:t> com "tags", que </a:t>
            </a:r>
            <a:r>
              <a:rPr lang="en-GB" sz="1200" b="0" dirty="0" err="1">
                <a:solidFill>
                  <a:schemeClr val="tx1"/>
                </a:solidFill>
              </a:rPr>
              <a:t>sugerem</a:t>
            </a:r>
            <a:r>
              <a:rPr lang="en-GB" sz="1200" b="0" dirty="0">
                <a:solidFill>
                  <a:schemeClr val="tx1"/>
                </a:solidFill>
              </a:rPr>
              <a:t> o </a:t>
            </a:r>
            <a:r>
              <a:rPr lang="en-GB" sz="1200" b="0" dirty="0" err="1">
                <a:solidFill>
                  <a:schemeClr val="tx1"/>
                </a:solidFill>
              </a:rPr>
              <a:t>horizonte</a:t>
            </a:r>
            <a:r>
              <a:rPr lang="en-GB" sz="1200" b="0" dirty="0">
                <a:solidFill>
                  <a:schemeClr val="tx1"/>
                </a:solidFill>
              </a:rPr>
              <a:t> de tempo, a </a:t>
            </a:r>
            <a:r>
              <a:rPr lang="en-GB" sz="1200" b="0" dirty="0" err="1">
                <a:solidFill>
                  <a:schemeClr val="tx1"/>
                </a:solidFill>
              </a:rPr>
              <a:t>demanda</a:t>
            </a:r>
            <a:r>
              <a:rPr lang="en-GB" sz="1200" b="0" dirty="0">
                <a:solidFill>
                  <a:schemeClr val="tx1"/>
                </a:solidFill>
              </a:rPr>
              <a:t> de </a:t>
            </a:r>
            <a:r>
              <a:rPr lang="en-GB" sz="1200" b="0" dirty="0" err="1">
                <a:solidFill>
                  <a:schemeClr val="tx1"/>
                </a:solidFill>
              </a:rPr>
              <a:t>recursos</a:t>
            </a:r>
            <a:r>
              <a:rPr lang="en-GB" sz="1200" b="0" dirty="0">
                <a:solidFill>
                  <a:schemeClr val="tx1"/>
                </a:solidFill>
              </a:rPr>
              <a:t> e </a:t>
            </a:r>
            <a:r>
              <a:rPr lang="en-GB" sz="1200" b="0" dirty="0" err="1">
                <a:solidFill>
                  <a:schemeClr val="tx1"/>
                </a:solidFill>
              </a:rPr>
              <a:t>capacidade</a:t>
            </a:r>
            <a:r>
              <a:rPr lang="en-GB" sz="1200" b="0" dirty="0">
                <a:solidFill>
                  <a:schemeClr val="tx1"/>
                </a:solidFill>
              </a:rPr>
              <a:t> e os </a:t>
            </a:r>
            <a:r>
              <a:rPr lang="en-GB" sz="1200" b="0" dirty="0" err="1">
                <a:solidFill>
                  <a:schemeClr val="tx1"/>
                </a:solidFill>
              </a:rPr>
              <a:t>poderes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necessários</a:t>
            </a:r>
            <a:r>
              <a:rPr lang="en-GB" sz="1200" b="0" dirty="0">
                <a:solidFill>
                  <a:schemeClr val="tx1"/>
                </a:solidFill>
              </a:rPr>
              <a:t> para </a:t>
            </a:r>
            <a:r>
              <a:rPr lang="en-GB" sz="1200" b="0" dirty="0" err="1">
                <a:solidFill>
                  <a:schemeClr val="tx1"/>
                </a:solidFill>
              </a:rPr>
              <a:t>implementar</a:t>
            </a:r>
            <a:r>
              <a:rPr lang="en-GB" sz="1200" b="0" dirty="0">
                <a:solidFill>
                  <a:schemeClr val="tx1"/>
                </a:solidFill>
              </a:rPr>
              <a:t> a </a:t>
            </a:r>
            <a:r>
              <a:rPr lang="en-GB" sz="1200" b="0" dirty="0" err="1">
                <a:solidFill>
                  <a:schemeClr val="tx1"/>
                </a:solidFill>
              </a:rPr>
              <a:t>intervenção</a:t>
            </a:r>
            <a:r>
              <a:rPr lang="en-GB" sz="1200" b="0" dirty="0">
                <a:solidFill>
                  <a:schemeClr val="tx1"/>
                </a:solidFill>
              </a:rPr>
              <a:t>. No </a:t>
            </a:r>
            <a:r>
              <a:rPr lang="en-GB" sz="1200" b="0" dirty="0" err="1">
                <a:solidFill>
                  <a:schemeClr val="tx1"/>
                </a:solidFill>
              </a:rPr>
              <a:t>entanto</a:t>
            </a:r>
            <a:r>
              <a:rPr lang="en-GB" sz="1200" b="0" dirty="0">
                <a:solidFill>
                  <a:schemeClr val="tx1"/>
                </a:solidFill>
              </a:rPr>
              <a:t>, </a:t>
            </a:r>
            <a:r>
              <a:rPr lang="en-GB" sz="1200" b="0" dirty="0" err="1">
                <a:solidFill>
                  <a:schemeClr val="tx1"/>
                </a:solidFill>
              </a:rPr>
              <a:t>cada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contexto</a:t>
            </a:r>
            <a:r>
              <a:rPr lang="en-GB" sz="1200" b="0" dirty="0">
                <a:solidFill>
                  <a:schemeClr val="tx1"/>
                </a:solidFill>
              </a:rPr>
              <a:t> é </a:t>
            </a:r>
            <a:r>
              <a:rPr lang="en-GB" sz="1200" b="0" dirty="0" err="1">
                <a:solidFill>
                  <a:schemeClr val="tx1"/>
                </a:solidFill>
              </a:rPr>
              <a:t>diferente</a:t>
            </a:r>
            <a:r>
              <a:rPr lang="en-GB" sz="1200" b="0" dirty="0">
                <a:solidFill>
                  <a:schemeClr val="tx1"/>
                </a:solidFill>
              </a:rPr>
              <a:t> e, </a:t>
            </a:r>
            <a:r>
              <a:rPr lang="en-GB" sz="1200" b="0" dirty="0" err="1">
                <a:solidFill>
                  <a:schemeClr val="tx1"/>
                </a:solidFill>
              </a:rPr>
              <a:t>portanto</a:t>
            </a:r>
            <a:r>
              <a:rPr lang="en-GB" sz="1200" b="0" dirty="0">
                <a:solidFill>
                  <a:schemeClr val="tx1"/>
                </a:solidFill>
              </a:rPr>
              <a:t>, </a:t>
            </a:r>
            <a:r>
              <a:rPr lang="en-GB" sz="1200" b="0" dirty="0" err="1">
                <a:solidFill>
                  <a:schemeClr val="tx1"/>
                </a:solidFill>
              </a:rPr>
              <a:t>também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há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espaço</a:t>
            </a:r>
            <a:r>
              <a:rPr lang="en-GB" sz="1200" b="0" dirty="0">
                <a:solidFill>
                  <a:schemeClr val="tx1"/>
                </a:solidFill>
              </a:rPr>
              <a:t> para registrar os </a:t>
            </a:r>
            <a:r>
              <a:rPr lang="en-GB" sz="1200" b="0" dirty="0" err="1">
                <a:solidFill>
                  <a:schemeClr val="tx1"/>
                </a:solidFill>
              </a:rPr>
              <a:t>rótulos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específicos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relevantes</a:t>
            </a:r>
            <a:r>
              <a:rPr lang="en-GB" sz="1200" b="0" dirty="0">
                <a:solidFill>
                  <a:schemeClr val="tx1"/>
                </a:solidFill>
              </a:rPr>
              <a:t> para a </a:t>
            </a:r>
            <a:r>
              <a:rPr lang="en-GB" sz="1200" b="0" dirty="0" err="1">
                <a:solidFill>
                  <a:schemeClr val="tx1"/>
                </a:solidFill>
              </a:rPr>
              <a:t>sua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situação</a:t>
            </a:r>
            <a:r>
              <a:rPr lang="en-GB" sz="1200" b="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67" name="Oval 66">
            <a:hlinkClick r:id="rId3" action="ppaction://hlinksldjump"/>
            <a:extLst>
              <a:ext uri="{FF2B5EF4-FFF2-40B4-BE49-F238E27FC236}">
                <a16:creationId xmlns:a16="http://schemas.microsoft.com/office/drawing/2014/main" id="{285718A8-F4FC-4393-A18D-9FD3B6539174}"/>
              </a:ext>
            </a:extLst>
          </p:cNvPr>
          <p:cNvSpPr/>
          <p:nvPr/>
        </p:nvSpPr>
        <p:spPr>
          <a:xfrm>
            <a:off x="9384310" y="820816"/>
            <a:ext cx="128979" cy="12897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68" name="Oval 67">
            <a:hlinkClick r:id="rId4" action="ppaction://hlinksldjump"/>
            <a:extLst>
              <a:ext uri="{FF2B5EF4-FFF2-40B4-BE49-F238E27FC236}">
                <a16:creationId xmlns:a16="http://schemas.microsoft.com/office/drawing/2014/main" id="{9A89C970-0BAB-4F34-970C-30B516ACEDF5}"/>
              </a:ext>
            </a:extLst>
          </p:cNvPr>
          <p:cNvSpPr/>
          <p:nvPr/>
        </p:nvSpPr>
        <p:spPr>
          <a:xfrm>
            <a:off x="9384310" y="1983052"/>
            <a:ext cx="128979" cy="128979"/>
          </a:xfrm>
          <a:prstGeom prst="ellipse">
            <a:avLst/>
          </a:prstGeom>
          <a:solidFill>
            <a:srgbClr val="008C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69" name="Oval 68">
            <a:hlinkClick r:id="rId3" action="ppaction://hlinksldjump"/>
            <a:extLst>
              <a:ext uri="{FF2B5EF4-FFF2-40B4-BE49-F238E27FC236}">
                <a16:creationId xmlns:a16="http://schemas.microsoft.com/office/drawing/2014/main" id="{D97CE666-BA96-4D38-A4BC-779BA4D8DB0C}"/>
              </a:ext>
            </a:extLst>
          </p:cNvPr>
          <p:cNvSpPr/>
          <p:nvPr/>
        </p:nvSpPr>
        <p:spPr>
          <a:xfrm>
            <a:off x="9384310" y="823197"/>
            <a:ext cx="128979" cy="12897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70" name="Oval 69">
            <a:hlinkClick r:id="rId5" action="ppaction://hlinksldjump"/>
            <a:extLst>
              <a:ext uri="{FF2B5EF4-FFF2-40B4-BE49-F238E27FC236}">
                <a16:creationId xmlns:a16="http://schemas.microsoft.com/office/drawing/2014/main" id="{403ECFB1-63A0-4F34-BB43-EFCA09AF6516}"/>
              </a:ext>
            </a:extLst>
          </p:cNvPr>
          <p:cNvSpPr/>
          <p:nvPr/>
        </p:nvSpPr>
        <p:spPr>
          <a:xfrm>
            <a:off x="9384310" y="1402303"/>
            <a:ext cx="128979" cy="128979"/>
          </a:xfrm>
          <a:prstGeom prst="ellipse">
            <a:avLst/>
          </a:prstGeom>
          <a:solidFill>
            <a:srgbClr val="1C35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71" name="Oval 70">
            <a:hlinkClick r:id="rId6" action="ppaction://hlinksldjump"/>
            <a:extLst>
              <a:ext uri="{FF2B5EF4-FFF2-40B4-BE49-F238E27FC236}">
                <a16:creationId xmlns:a16="http://schemas.microsoft.com/office/drawing/2014/main" id="{8F68D0E8-547A-4A6C-86A9-360CE91A4789}"/>
              </a:ext>
            </a:extLst>
          </p:cNvPr>
          <p:cNvSpPr/>
          <p:nvPr/>
        </p:nvSpPr>
        <p:spPr>
          <a:xfrm>
            <a:off x="9384310" y="2563074"/>
            <a:ext cx="128979" cy="12897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72" name="Oval 71">
            <a:hlinkClick r:id="rId7" action="ppaction://hlinksldjump"/>
            <a:extLst>
              <a:ext uri="{FF2B5EF4-FFF2-40B4-BE49-F238E27FC236}">
                <a16:creationId xmlns:a16="http://schemas.microsoft.com/office/drawing/2014/main" id="{DAE9AF8C-A5A0-4389-BB07-BAC04AE50432}"/>
              </a:ext>
            </a:extLst>
          </p:cNvPr>
          <p:cNvSpPr/>
          <p:nvPr/>
        </p:nvSpPr>
        <p:spPr>
          <a:xfrm>
            <a:off x="9384310" y="4302666"/>
            <a:ext cx="128979" cy="12897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Oval 72">
            <a:hlinkClick r:id="rId8" action="ppaction://hlinksldjump"/>
            <a:extLst>
              <a:ext uri="{FF2B5EF4-FFF2-40B4-BE49-F238E27FC236}">
                <a16:creationId xmlns:a16="http://schemas.microsoft.com/office/drawing/2014/main" id="{89C17AF5-101F-4544-9544-CBDA82C2F804}"/>
              </a:ext>
            </a:extLst>
          </p:cNvPr>
          <p:cNvSpPr/>
          <p:nvPr/>
        </p:nvSpPr>
        <p:spPr>
          <a:xfrm>
            <a:off x="9384310" y="3720774"/>
            <a:ext cx="128979" cy="128979"/>
          </a:xfrm>
          <a:prstGeom prst="ellipse">
            <a:avLst/>
          </a:prstGeom>
          <a:solidFill>
            <a:srgbClr val="6AB2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Oval 73">
            <a:hlinkClick r:id="rId9" action="ppaction://hlinksldjump"/>
            <a:extLst>
              <a:ext uri="{FF2B5EF4-FFF2-40B4-BE49-F238E27FC236}">
                <a16:creationId xmlns:a16="http://schemas.microsoft.com/office/drawing/2014/main" id="{7BAA04AD-165D-4904-88E6-B8A0A7A9A9EE}"/>
              </a:ext>
            </a:extLst>
          </p:cNvPr>
          <p:cNvSpPr/>
          <p:nvPr/>
        </p:nvSpPr>
        <p:spPr>
          <a:xfrm>
            <a:off x="9384310" y="3144004"/>
            <a:ext cx="128979" cy="128979"/>
          </a:xfrm>
          <a:prstGeom prst="ellipse">
            <a:avLst/>
          </a:prstGeom>
          <a:solidFill>
            <a:srgbClr val="0388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>
            <a:hlinkClick r:id="rId10" action="ppaction://hlinksldjump"/>
            <a:extLst>
              <a:ext uri="{FF2B5EF4-FFF2-40B4-BE49-F238E27FC236}">
                <a16:creationId xmlns:a16="http://schemas.microsoft.com/office/drawing/2014/main" id="{6CAE38B8-8534-4B78-93FC-E03C14B93B81}"/>
              </a:ext>
            </a:extLst>
          </p:cNvPr>
          <p:cNvSpPr/>
          <p:nvPr/>
        </p:nvSpPr>
        <p:spPr>
          <a:xfrm>
            <a:off x="9384310" y="4881778"/>
            <a:ext cx="128979" cy="128979"/>
          </a:xfrm>
          <a:prstGeom prst="ellipse">
            <a:avLst/>
          </a:prstGeom>
          <a:solidFill>
            <a:srgbClr val="F19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>
            <a:hlinkClick r:id="rId11" action="ppaction://hlinksldjump"/>
            <a:extLst>
              <a:ext uri="{FF2B5EF4-FFF2-40B4-BE49-F238E27FC236}">
                <a16:creationId xmlns:a16="http://schemas.microsoft.com/office/drawing/2014/main" id="{4DB1AB80-24D4-401A-A826-45C1EDFEC625}"/>
              </a:ext>
            </a:extLst>
          </p:cNvPr>
          <p:cNvSpPr/>
          <p:nvPr/>
        </p:nvSpPr>
        <p:spPr>
          <a:xfrm>
            <a:off x="9384310" y="5463066"/>
            <a:ext cx="128979" cy="128979"/>
          </a:xfrm>
          <a:prstGeom prst="ellipse">
            <a:avLst/>
          </a:prstGeom>
          <a:solidFill>
            <a:srgbClr val="F8A9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4C279AA-6078-43AC-9C4F-3759337E65AF}"/>
              </a:ext>
            </a:extLst>
          </p:cNvPr>
          <p:cNvGrpSpPr/>
          <p:nvPr/>
        </p:nvGrpSpPr>
        <p:grpSpPr>
          <a:xfrm>
            <a:off x="9573110" y="4814602"/>
            <a:ext cx="146522" cy="280390"/>
            <a:chOff x="5545138" y="625475"/>
            <a:chExt cx="1489075" cy="2849563"/>
          </a:xfrm>
        </p:grpSpPr>
        <p:sp>
          <p:nvSpPr>
            <p:cNvPr id="78" name="Freeform 117">
              <a:extLst>
                <a:ext uri="{FF2B5EF4-FFF2-40B4-BE49-F238E27FC236}">
                  <a16:creationId xmlns:a16="http://schemas.microsoft.com/office/drawing/2014/main" id="{19D60D92-7F10-4BE6-B63E-4043BD228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625475"/>
              <a:ext cx="1243013" cy="1697038"/>
            </a:xfrm>
            <a:custGeom>
              <a:avLst/>
              <a:gdLst>
                <a:gd name="T0" fmla="*/ 2278 w 4249"/>
                <a:gd name="T1" fmla="*/ 5744 h 5744"/>
                <a:gd name="T2" fmla="*/ 0 w 4249"/>
                <a:gd name="T3" fmla="*/ 5744 h 5744"/>
                <a:gd name="T4" fmla="*/ 4249 w 4249"/>
                <a:gd name="T5" fmla="*/ 0 h 5744"/>
                <a:gd name="T6" fmla="*/ 2603 w 4249"/>
                <a:gd name="T7" fmla="*/ 4796 h 5744"/>
                <a:gd name="T8" fmla="*/ 2278 w 4249"/>
                <a:gd name="T9" fmla="*/ 5744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2278" y="5744"/>
                  </a:moveTo>
                  <a:lnTo>
                    <a:pt x="0" y="5744"/>
                  </a:lnTo>
                  <a:lnTo>
                    <a:pt x="4249" y="0"/>
                  </a:lnTo>
                  <a:lnTo>
                    <a:pt x="2603" y="4796"/>
                  </a:lnTo>
                  <a:lnTo>
                    <a:pt x="2278" y="5744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20">
              <a:extLst>
                <a:ext uri="{FF2B5EF4-FFF2-40B4-BE49-F238E27FC236}">
                  <a16:creationId xmlns:a16="http://schemas.microsoft.com/office/drawing/2014/main" id="{B99663DC-FF59-4ADF-B622-22E1A7DAE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1779588"/>
              <a:ext cx="1243013" cy="1695450"/>
            </a:xfrm>
            <a:custGeom>
              <a:avLst/>
              <a:gdLst>
                <a:gd name="T0" fmla="*/ 1972 w 4249"/>
                <a:gd name="T1" fmla="*/ 0 h 5744"/>
                <a:gd name="T2" fmla="*/ 4249 w 4249"/>
                <a:gd name="T3" fmla="*/ 0 h 5744"/>
                <a:gd name="T4" fmla="*/ 0 w 4249"/>
                <a:gd name="T5" fmla="*/ 5744 h 5744"/>
                <a:gd name="T6" fmla="*/ 1646 w 4249"/>
                <a:gd name="T7" fmla="*/ 948 h 5744"/>
                <a:gd name="T8" fmla="*/ 1972 w 4249"/>
                <a:gd name="T9" fmla="*/ 0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1972" y="0"/>
                  </a:moveTo>
                  <a:lnTo>
                    <a:pt x="4249" y="0"/>
                  </a:lnTo>
                  <a:lnTo>
                    <a:pt x="0" y="5744"/>
                  </a:lnTo>
                  <a:lnTo>
                    <a:pt x="1646" y="948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650614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36B6CD-812F-95F2-4FE8-5A63DC8C5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CB212-EAAF-C30D-B030-B1B620C24EA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706033" y="1676400"/>
            <a:ext cx="6493933" cy="4495800"/>
          </a:xfrm>
          <a:prstGeom prst="rect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154A757-D529-C1F5-FA12-746431E04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685800"/>
            <a:ext cx="8539152" cy="9906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5"/>
                </a:solidFill>
              </a:rPr>
              <a:t>Ferramenta e guia de facilitação</a:t>
            </a:r>
            <a:br>
              <a:rPr lang="en-GB" dirty="0">
                <a:solidFill>
                  <a:schemeClr val="accent5"/>
                </a:solidFill>
              </a:rPr>
            </a:br>
            <a:r>
              <a:rPr lang="en-GB" sz="2000" b="0" dirty="0">
                <a:solidFill>
                  <a:schemeClr val="accent5"/>
                </a:solidFill>
              </a:rPr>
              <a:t>Identificação e personalização de intervenções locais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6F2425-D4FC-6EAE-8326-A14D998C1831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GB" b="0" dirty="0">
                <a:solidFill>
                  <a:schemeClr val="accent5"/>
                </a:solidFill>
              </a:rPr>
              <a:t>Módulo 7 - Projetando intervenções de EAP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7FCECA-B34E-4522-4678-68024A72C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t>93</a:t>
            </a:fld>
            <a:endParaRPr lang="en-US"/>
          </a:p>
        </p:txBody>
      </p:sp>
      <p:sp>
        <p:nvSpPr>
          <p:cNvPr id="17" name="Teardrop 16">
            <a:extLst>
              <a:ext uri="{FF2B5EF4-FFF2-40B4-BE49-F238E27FC236}">
                <a16:creationId xmlns:a16="http://schemas.microsoft.com/office/drawing/2014/main" id="{DC9C68DA-860B-677C-AEFC-668A9DEE18AA}"/>
              </a:ext>
            </a:extLst>
          </p:cNvPr>
          <p:cNvSpPr/>
          <p:nvPr/>
        </p:nvSpPr>
        <p:spPr>
          <a:xfrm flipH="1">
            <a:off x="7194586" y="2549801"/>
            <a:ext cx="2041694" cy="2076226"/>
          </a:xfrm>
          <a:custGeom>
            <a:avLst/>
            <a:gdLst>
              <a:gd name="connsiteX0" fmla="*/ 0 w 2547351"/>
              <a:gd name="connsiteY0" fmla="*/ 1038113 h 2076226"/>
              <a:gd name="connsiteX1" fmla="*/ 1273676 w 2547351"/>
              <a:gd name="connsiteY1" fmla="*/ 0 h 2076226"/>
              <a:gd name="connsiteX2" fmla="*/ 2571462 w 2547351"/>
              <a:gd name="connsiteY2" fmla="*/ -19651 h 2076226"/>
              <a:gd name="connsiteX3" fmla="*/ 2547351 w 2547351"/>
              <a:gd name="connsiteY3" fmla="*/ 1038113 h 2076226"/>
              <a:gd name="connsiteX4" fmla="*/ 1273675 w 2547351"/>
              <a:gd name="connsiteY4" fmla="*/ 2076226 h 2076226"/>
              <a:gd name="connsiteX5" fmla="*/ -1 w 2547351"/>
              <a:gd name="connsiteY5" fmla="*/ 1038113 h 2076226"/>
              <a:gd name="connsiteX6" fmla="*/ 0 w 2547351"/>
              <a:gd name="connsiteY6" fmla="*/ 1038113 h 207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7351" h="2076226" fill="none" extrusionOk="0">
                <a:moveTo>
                  <a:pt x="0" y="1038113"/>
                </a:moveTo>
                <a:cubicBezTo>
                  <a:pt x="19442" y="424976"/>
                  <a:pt x="574145" y="-21363"/>
                  <a:pt x="1273676" y="0"/>
                </a:cubicBezTo>
                <a:cubicBezTo>
                  <a:pt x="1736093" y="43026"/>
                  <a:pt x="2109247" y="-52940"/>
                  <a:pt x="2571462" y="-19651"/>
                </a:cubicBezTo>
                <a:cubicBezTo>
                  <a:pt x="2565470" y="338936"/>
                  <a:pt x="2547472" y="753046"/>
                  <a:pt x="2547351" y="1038113"/>
                </a:cubicBezTo>
                <a:cubicBezTo>
                  <a:pt x="2477378" y="1602634"/>
                  <a:pt x="1931333" y="2105509"/>
                  <a:pt x="1273675" y="2076226"/>
                </a:cubicBezTo>
                <a:cubicBezTo>
                  <a:pt x="586300" y="2169968"/>
                  <a:pt x="24169" y="1711937"/>
                  <a:pt x="-1" y="1038113"/>
                </a:cubicBezTo>
                <a:lnTo>
                  <a:pt x="0" y="1038113"/>
                </a:lnTo>
                <a:close/>
              </a:path>
              <a:path w="2547351" h="2076226" stroke="0" extrusionOk="0">
                <a:moveTo>
                  <a:pt x="0" y="1038113"/>
                </a:moveTo>
                <a:cubicBezTo>
                  <a:pt x="-68366" y="403542"/>
                  <a:pt x="586497" y="67762"/>
                  <a:pt x="1273676" y="0"/>
                </a:cubicBezTo>
                <a:cubicBezTo>
                  <a:pt x="1720750" y="30476"/>
                  <a:pt x="2099647" y="13461"/>
                  <a:pt x="2571462" y="-19651"/>
                </a:cubicBezTo>
                <a:cubicBezTo>
                  <a:pt x="2609806" y="361515"/>
                  <a:pt x="2566355" y="628701"/>
                  <a:pt x="2547351" y="1038113"/>
                </a:cubicBezTo>
                <a:cubicBezTo>
                  <a:pt x="2683302" y="1616762"/>
                  <a:pt x="1923039" y="2175286"/>
                  <a:pt x="1273675" y="2076226"/>
                </a:cubicBezTo>
                <a:cubicBezTo>
                  <a:pt x="495254" y="2139239"/>
                  <a:pt x="46821" y="1596061"/>
                  <a:pt x="-1" y="1038113"/>
                </a:cubicBezTo>
                <a:lnTo>
                  <a:pt x="0" y="1038113"/>
                </a:lnTo>
                <a:close/>
              </a:path>
            </a:pathLst>
          </a:custGeom>
          <a:solidFill>
            <a:srgbClr val="F2F2F2">
              <a:alpha val="89804"/>
            </a:srgbClr>
          </a:solidFill>
          <a:ln w="28575">
            <a:solidFill>
              <a:schemeClr val="accent6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911498443">
                  <a:custGeom>
                    <a:avLst/>
                    <a:gdLst>
                      <a:gd name="connsiteX0" fmla="*/ 0 w 2041694"/>
                      <a:gd name="connsiteY0" fmla="*/ 1038113 h 2076226"/>
                      <a:gd name="connsiteX1" fmla="*/ 1020847 w 2041694"/>
                      <a:gd name="connsiteY1" fmla="*/ 0 h 2076226"/>
                      <a:gd name="connsiteX2" fmla="*/ 2061019 w 2041694"/>
                      <a:gd name="connsiteY2" fmla="*/ -19651 h 2076226"/>
                      <a:gd name="connsiteX3" fmla="*/ 2041694 w 2041694"/>
                      <a:gd name="connsiteY3" fmla="*/ 1038113 h 2076226"/>
                      <a:gd name="connsiteX4" fmla="*/ 1020847 w 2041694"/>
                      <a:gd name="connsiteY4" fmla="*/ 2076226 h 2076226"/>
                      <a:gd name="connsiteX5" fmla="*/ 0 w 2041694"/>
                      <a:gd name="connsiteY5" fmla="*/ 1038113 h 2076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41694" h="2076226" fill="none" extrusionOk="0">
                        <a:moveTo>
                          <a:pt x="0" y="1038113"/>
                        </a:moveTo>
                        <a:cubicBezTo>
                          <a:pt x="17306" y="429349"/>
                          <a:pt x="462119" y="-27767"/>
                          <a:pt x="1020847" y="0"/>
                        </a:cubicBezTo>
                        <a:cubicBezTo>
                          <a:pt x="1399729" y="46395"/>
                          <a:pt x="1701724" y="-26239"/>
                          <a:pt x="2061019" y="-19651"/>
                        </a:cubicBezTo>
                        <a:cubicBezTo>
                          <a:pt x="2058218" y="338936"/>
                          <a:pt x="2041815" y="753046"/>
                          <a:pt x="2041694" y="1038113"/>
                        </a:cubicBezTo>
                        <a:cubicBezTo>
                          <a:pt x="1997443" y="1605874"/>
                          <a:pt x="1555112" y="2095119"/>
                          <a:pt x="1020847" y="2076226"/>
                        </a:cubicBezTo>
                        <a:cubicBezTo>
                          <a:pt x="473106" y="2169968"/>
                          <a:pt x="24170" y="1711937"/>
                          <a:pt x="0" y="1038113"/>
                        </a:cubicBezTo>
                        <a:close/>
                      </a:path>
                      <a:path w="2041694" h="2076226" stroke="0" extrusionOk="0">
                        <a:moveTo>
                          <a:pt x="0" y="1038113"/>
                        </a:moveTo>
                        <a:cubicBezTo>
                          <a:pt x="-45220" y="424275"/>
                          <a:pt x="468159" y="46318"/>
                          <a:pt x="1020847" y="0"/>
                        </a:cubicBezTo>
                        <a:cubicBezTo>
                          <a:pt x="1394612" y="56917"/>
                          <a:pt x="1708486" y="-3586"/>
                          <a:pt x="2061019" y="-19651"/>
                        </a:cubicBezTo>
                        <a:cubicBezTo>
                          <a:pt x="2102554" y="361515"/>
                          <a:pt x="2060698" y="628701"/>
                          <a:pt x="2041694" y="1038113"/>
                        </a:cubicBezTo>
                        <a:cubicBezTo>
                          <a:pt x="2087515" y="1613239"/>
                          <a:pt x="1560930" y="2119675"/>
                          <a:pt x="1020847" y="2076226"/>
                        </a:cubicBezTo>
                        <a:cubicBezTo>
                          <a:pt x="382060" y="2139239"/>
                          <a:pt x="46822" y="1596061"/>
                          <a:pt x="0" y="103811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SG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essas colunas para anotar o contexto de seu próprio governo local, as necessidades e os indicadores do EAP abordados e as principais partes interessadas nas ações </a:t>
            </a:r>
            <a:endParaRPr lang="en-GB" sz="1200" i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ardrop 18">
            <a:extLst>
              <a:ext uri="{FF2B5EF4-FFF2-40B4-BE49-F238E27FC236}">
                <a16:creationId xmlns:a16="http://schemas.microsoft.com/office/drawing/2014/main" id="{F0693A6D-01AE-02C7-D0E3-76173FB12E09}"/>
              </a:ext>
            </a:extLst>
          </p:cNvPr>
          <p:cNvSpPr/>
          <p:nvPr/>
        </p:nvSpPr>
        <p:spPr>
          <a:xfrm>
            <a:off x="617220" y="2880929"/>
            <a:ext cx="1556560" cy="1096141"/>
          </a:xfrm>
          <a:custGeom>
            <a:avLst/>
            <a:gdLst>
              <a:gd name="connsiteX0" fmla="*/ 0 w 1556560"/>
              <a:gd name="connsiteY0" fmla="*/ 548071 h 1096141"/>
              <a:gd name="connsiteX1" fmla="*/ 778280 w 1556560"/>
              <a:gd name="connsiteY1" fmla="*/ 0 h 1096141"/>
              <a:gd name="connsiteX2" fmla="*/ 1582632 w 1556560"/>
              <a:gd name="connsiteY2" fmla="*/ -18360 h 1096141"/>
              <a:gd name="connsiteX3" fmla="*/ 1556560 w 1556560"/>
              <a:gd name="connsiteY3" fmla="*/ 548071 h 1096141"/>
              <a:gd name="connsiteX4" fmla="*/ 778280 w 1556560"/>
              <a:gd name="connsiteY4" fmla="*/ 1096142 h 1096141"/>
              <a:gd name="connsiteX5" fmla="*/ 0 w 1556560"/>
              <a:gd name="connsiteY5" fmla="*/ 548071 h 109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6560" h="1096141" fill="none" extrusionOk="0">
                <a:moveTo>
                  <a:pt x="0" y="548071"/>
                </a:moveTo>
                <a:cubicBezTo>
                  <a:pt x="19780" y="204884"/>
                  <a:pt x="359185" y="-58803"/>
                  <a:pt x="778280" y="0"/>
                </a:cubicBezTo>
                <a:cubicBezTo>
                  <a:pt x="1066649" y="29219"/>
                  <a:pt x="1300471" y="-28116"/>
                  <a:pt x="1582632" y="-18360"/>
                </a:cubicBezTo>
                <a:cubicBezTo>
                  <a:pt x="1576106" y="176909"/>
                  <a:pt x="1556582" y="371347"/>
                  <a:pt x="1556560" y="548071"/>
                </a:cubicBezTo>
                <a:cubicBezTo>
                  <a:pt x="1472445" y="840168"/>
                  <a:pt x="1144392" y="1136905"/>
                  <a:pt x="778280" y="1096142"/>
                </a:cubicBezTo>
                <a:cubicBezTo>
                  <a:pt x="358625" y="1155557"/>
                  <a:pt x="13970" y="908844"/>
                  <a:pt x="0" y="548071"/>
                </a:cubicBezTo>
                <a:close/>
              </a:path>
              <a:path w="1556560" h="1096141" stroke="0" extrusionOk="0">
                <a:moveTo>
                  <a:pt x="0" y="548071"/>
                </a:moveTo>
                <a:cubicBezTo>
                  <a:pt x="-22041" y="225637"/>
                  <a:pt x="360097" y="48565"/>
                  <a:pt x="778280" y="0"/>
                </a:cubicBezTo>
                <a:cubicBezTo>
                  <a:pt x="1060845" y="30411"/>
                  <a:pt x="1282299" y="10317"/>
                  <a:pt x="1582632" y="-18360"/>
                </a:cubicBezTo>
                <a:cubicBezTo>
                  <a:pt x="1579541" y="177955"/>
                  <a:pt x="1558638" y="353047"/>
                  <a:pt x="1556560" y="548071"/>
                </a:cubicBezTo>
                <a:cubicBezTo>
                  <a:pt x="1639595" y="854008"/>
                  <a:pt x="1191389" y="1126781"/>
                  <a:pt x="778280" y="1096142"/>
                </a:cubicBezTo>
                <a:cubicBezTo>
                  <a:pt x="312749" y="1126140"/>
                  <a:pt x="45028" y="835966"/>
                  <a:pt x="0" y="548071"/>
                </a:cubicBezTo>
                <a:close/>
              </a:path>
            </a:pathLst>
          </a:custGeom>
          <a:solidFill>
            <a:srgbClr val="F2F2F2">
              <a:alpha val="89804"/>
            </a:srgbClr>
          </a:solidFill>
          <a:ln w="28575">
            <a:solidFill>
              <a:schemeClr val="accent6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911498443">
                  <a:prstGeom prst="teardrop">
                    <a:avLst>
                      <a:gd name="adj" fmla="val 10335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SG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Marque estas caixas se as intervenções forem de interesse</a:t>
            </a:r>
            <a:endParaRPr lang="en-GB" sz="1200" i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Wave 20">
            <a:extLst>
              <a:ext uri="{FF2B5EF4-FFF2-40B4-BE49-F238E27FC236}">
                <a16:creationId xmlns:a16="http://schemas.microsoft.com/office/drawing/2014/main" id="{A51FF848-A391-BFC7-68A0-B6D6CA31C3A6}"/>
              </a:ext>
            </a:extLst>
          </p:cNvPr>
          <p:cNvSpPr/>
          <p:nvPr/>
        </p:nvSpPr>
        <p:spPr>
          <a:xfrm flipH="1">
            <a:off x="2973454" y="2880928"/>
            <a:ext cx="2284346" cy="839845"/>
          </a:xfrm>
          <a:custGeom>
            <a:avLst/>
            <a:gdLst>
              <a:gd name="connsiteX0" fmla="*/ 0 w 2284346"/>
              <a:gd name="connsiteY0" fmla="*/ 14588 h 839845"/>
              <a:gd name="connsiteX1" fmla="*/ 2284346 w 2284346"/>
              <a:gd name="connsiteY1" fmla="*/ 14588 h 839845"/>
              <a:gd name="connsiteX2" fmla="*/ 2284346 w 2284346"/>
              <a:gd name="connsiteY2" fmla="*/ 825257 h 839845"/>
              <a:gd name="connsiteX3" fmla="*/ 0 w 2284346"/>
              <a:gd name="connsiteY3" fmla="*/ 825257 h 839845"/>
              <a:gd name="connsiteX4" fmla="*/ 0 w 2284346"/>
              <a:gd name="connsiteY4" fmla="*/ 14588 h 839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4346" h="839845" fill="none" extrusionOk="0">
                <a:moveTo>
                  <a:pt x="0" y="14588"/>
                </a:moveTo>
                <a:cubicBezTo>
                  <a:pt x="655952" y="54608"/>
                  <a:pt x="1623334" y="30212"/>
                  <a:pt x="2284346" y="14588"/>
                </a:cubicBezTo>
                <a:cubicBezTo>
                  <a:pt x="2266024" y="184973"/>
                  <a:pt x="2284703" y="681920"/>
                  <a:pt x="2284346" y="825257"/>
                </a:cubicBezTo>
                <a:cubicBezTo>
                  <a:pt x="1561183" y="929120"/>
                  <a:pt x="700538" y="681232"/>
                  <a:pt x="0" y="825257"/>
                </a:cubicBezTo>
                <a:cubicBezTo>
                  <a:pt x="-16508" y="579049"/>
                  <a:pt x="-17973" y="107051"/>
                  <a:pt x="0" y="14588"/>
                </a:cubicBezTo>
                <a:close/>
              </a:path>
              <a:path w="2284346" h="839845" stroke="0" extrusionOk="0">
                <a:moveTo>
                  <a:pt x="0" y="14588"/>
                </a:moveTo>
                <a:cubicBezTo>
                  <a:pt x="741976" y="-51481"/>
                  <a:pt x="1539580" y="132770"/>
                  <a:pt x="2284346" y="14588"/>
                </a:cubicBezTo>
                <a:cubicBezTo>
                  <a:pt x="2353187" y="167152"/>
                  <a:pt x="2346621" y="472674"/>
                  <a:pt x="2284346" y="825257"/>
                </a:cubicBezTo>
                <a:cubicBezTo>
                  <a:pt x="1571510" y="899414"/>
                  <a:pt x="768821" y="754587"/>
                  <a:pt x="0" y="825257"/>
                </a:cubicBezTo>
                <a:cubicBezTo>
                  <a:pt x="12992" y="700179"/>
                  <a:pt x="-8804" y="275327"/>
                  <a:pt x="0" y="14588"/>
                </a:cubicBezTo>
                <a:close/>
              </a:path>
            </a:pathLst>
          </a:custGeom>
          <a:solidFill>
            <a:srgbClr val="F2F2F2">
              <a:alpha val="89804"/>
            </a:srgbClr>
          </a:solidFill>
          <a:ln w="28575">
            <a:solidFill>
              <a:schemeClr val="accent5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911498443">
                  <a:prstGeom prst="wave">
                    <a:avLst>
                      <a:gd name="adj1" fmla="val 1737"/>
                      <a:gd name="adj2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800" tIns="54000" rIns="72000" bIns="54000" rtlCol="0" anchor="t" anchorCtr="0"/>
          <a:lstStyle/>
          <a:p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 lista de intervenções sugeridas por pesquisas anteriores em 2023 foi incluída como ponto de partida</a:t>
            </a:r>
          </a:p>
        </p:txBody>
      </p:sp>
      <p:sp>
        <p:nvSpPr>
          <p:cNvPr id="22" name="Teardrop 21">
            <a:extLst>
              <a:ext uri="{FF2B5EF4-FFF2-40B4-BE49-F238E27FC236}">
                <a16:creationId xmlns:a16="http://schemas.microsoft.com/office/drawing/2014/main" id="{4FFD79E7-0F7B-476E-39B9-4F9D612B7B03}"/>
              </a:ext>
            </a:extLst>
          </p:cNvPr>
          <p:cNvSpPr/>
          <p:nvPr/>
        </p:nvSpPr>
        <p:spPr>
          <a:xfrm flipH="1">
            <a:off x="3866491" y="4431645"/>
            <a:ext cx="2401638" cy="1901607"/>
          </a:xfrm>
          <a:custGeom>
            <a:avLst/>
            <a:gdLst>
              <a:gd name="connsiteX0" fmla="*/ 0 w 3244943"/>
              <a:gd name="connsiteY0" fmla="*/ 950804 h 1901607"/>
              <a:gd name="connsiteX1" fmla="*/ 1622472 w 3244943"/>
              <a:gd name="connsiteY1" fmla="*/ 0 h 1901607"/>
              <a:gd name="connsiteX2" fmla="*/ 3275656 w 3244943"/>
              <a:gd name="connsiteY2" fmla="*/ -17999 h 1901607"/>
              <a:gd name="connsiteX3" fmla="*/ 3244943 w 3244943"/>
              <a:gd name="connsiteY3" fmla="*/ 950804 h 1901607"/>
              <a:gd name="connsiteX4" fmla="*/ 1622471 w 3244943"/>
              <a:gd name="connsiteY4" fmla="*/ 1901608 h 1901607"/>
              <a:gd name="connsiteX5" fmla="*/ -1 w 3244943"/>
              <a:gd name="connsiteY5" fmla="*/ 950804 h 1901607"/>
              <a:gd name="connsiteX6" fmla="*/ 0 w 3244943"/>
              <a:gd name="connsiteY6" fmla="*/ 950804 h 1901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4943" h="1901607" fill="none" extrusionOk="0">
                <a:moveTo>
                  <a:pt x="0" y="950804"/>
                </a:moveTo>
                <a:cubicBezTo>
                  <a:pt x="29652" y="364982"/>
                  <a:pt x="739349" y="-70888"/>
                  <a:pt x="1622472" y="0"/>
                </a:cubicBezTo>
                <a:cubicBezTo>
                  <a:pt x="2207495" y="48998"/>
                  <a:pt x="2667295" y="-95742"/>
                  <a:pt x="3275656" y="-17999"/>
                </a:cubicBezTo>
                <a:cubicBezTo>
                  <a:pt x="3282042" y="320918"/>
                  <a:pt x="3244981" y="648813"/>
                  <a:pt x="3244943" y="950804"/>
                </a:cubicBezTo>
                <a:cubicBezTo>
                  <a:pt x="3116275" y="1459713"/>
                  <a:pt x="2441694" y="1950767"/>
                  <a:pt x="1622471" y="1901608"/>
                </a:cubicBezTo>
                <a:cubicBezTo>
                  <a:pt x="739947" y="1980676"/>
                  <a:pt x="18532" y="1552973"/>
                  <a:pt x="-1" y="950804"/>
                </a:cubicBezTo>
                <a:lnTo>
                  <a:pt x="0" y="950804"/>
                </a:lnTo>
                <a:close/>
              </a:path>
              <a:path w="3244943" h="1901607" stroke="0" extrusionOk="0">
                <a:moveTo>
                  <a:pt x="0" y="950804"/>
                </a:moveTo>
                <a:cubicBezTo>
                  <a:pt x="-61631" y="370485"/>
                  <a:pt x="752462" y="108635"/>
                  <a:pt x="1622472" y="0"/>
                </a:cubicBezTo>
                <a:cubicBezTo>
                  <a:pt x="2176762" y="6796"/>
                  <a:pt x="2678316" y="17613"/>
                  <a:pt x="3275656" y="-17999"/>
                </a:cubicBezTo>
                <a:cubicBezTo>
                  <a:pt x="3291240" y="323872"/>
                  <a:pt x="3262414" y="575628"/>
                  <a:pt x="3244943" y="950804"/>
                </a:cubicBezTo>
                <a:cubicBezTo>
                  <a:pt x="3330872" y="1479279"/>
                  <a:pt x="2501802" y="1932271"/>
                  <a:pt x="1622471" y="1901608"/>
                </a:cubicBezTo>
                <a:cubicBezTo>
                  <a:pt x="679230" y="1941248"/>
                  <a:pt x="62209" y="1455477"/>
                  <a:pt x="-1" y="950804"/>
                </a:cubicBezTo>
                <a:lnTo>
                  <a:pt x="0" y="950804"/>
                </a:lnTo>
                <a:close/>
              </a:path>
            </a:pathLst>
          </a:custGeom>
          <a:solidFill>
            <a:srgbClr val="F2F2F2">
              <a:alpha val="89804"/>
            </a:srgbClr>
          </a:solidFill>
          <a:ln w="28575">
            <a:solidFill>
              <a:schemeClr val="accent6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911498443">
                  <a:custGeom>
                    <a:avLst/>
                    <a:gdLst>
                      <a:gd name="connsiteX0" fmla="*/ 0 w 2401638"/>
                      <a:gd name="connsiteY0" fmla="*/ 950804 h 1901607"/>
                      <a:gd name="connsiteX1" fmla="*/ 1200819 w 2401638"/>
                      <a:gd name="connsiteY1" fmla="*/ 0 h 1901607"/>
                      <a:gd name="connsiteX2" fmla="*/ 2424370 w 2401638"/>
                      <a:gd name="connsiteY2" fmla="*/ -17999 h 1901607"/>
                      <a:gd name="connsiteX3" fmla="*/ 2401638 w 2401638"/>
                      <a:gd name="connsiteY3" fmla="*/ 950804 h 1901607"/>
                      <a:gd name="connsiteX4" fmla="*/ 1200819 w 2401638"/>
                      <a:gd name="connsiteY4" fmla="*/ 1901608 h 1901607"/>
                      <a:gd name="connsiteX5" fmla="*/ 0 w 2401638"/>
                      <a:gd name="connsiteY5" fmla="*/ 950804 h 190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01638" h="1901607" fill="none" extrusionOk="0">
                        <a:moveTo>
                          <a:pt x="0" y="950804"/>
                        </a:moveTo>
                        <a:cubicBezTo>
                          <a:pt x="41580" y="340561"/>
                          <a:pt x="544251" y="-36286"/>
                          <a:pt x="1200819" y="0"/>
                        </a:cubicBezTo>
                        <a:cubicBezTo>
                          <a:pt x="1611491" y="4071"/>
                          <a:pt x="1985242" y="-54987"/>
                          <a:pt x="2424370" y="-17999"/>
                        </a:cubicBezTo>
                        <a:cubicBezTo>
                          <a:pt x="2436076" y="320918"/>
                          <a:pt x="2401676" y="648813"/>
                          <a:pt x="2401638" y="950804"/>
                        </a:cubicBezTo>
                        <a:cubicBezTo>
                          <a:pt x="2273099" y="1459730"/>
                          <a:pt x="1843126" y="1914970"/>
                          <a:pt x="1200819" y="1901608"/>
                        </a:cubicBezTo>
                        <a:cubicBezTo>
                          <a:pt x="551168" y="1980676"/>
                          <a:pt x="18533" y="1552973"/>
                          <a:pt x="0" y="950804"/>
                        </a:cubicBezTo>
                        <a:close/>
                      </a:path>
                      <a:path w="2401638" h="1901607" stroke="0" extrusionOk="0">
                        <a:moveTo>
                          <a:pt x="0" y="950804"/>
                        </a:moveTo>
                        <a:cubicBezTo>
                          <a:pt x="-52716" y="378470"/>
                          <a:pt x="547695" y="41982"/>
                          <a:pt x="1200819" y="0"/>
                        </a:cubicBezTo>
                        <a:cubicBezTo>
                          <a:pt x="1625493" y="35412"/>
                          <a:pt x="1960450" y="22607"/>
                          <a:pt x="2424370" y="-17999"/>
                        </a:cubicBezTo>
                        <a:cubicBezTo>
                          <a:pt x="2445274" y="323872"/>
                          <a:pt x="2419109" y="575628"/>
                          <a:pt x="2401638" y="950804"/>
                        </a:cubicBezTo>
                        <a:cubicBezTo>
                          <a:pt x="2431020" y="1477068"/>
                          <a:pt x="1836761" y="1951537"/>
                          <a:pt x="1200819" y="1901608"/>
                        </a:cubicBezTo>
                        <a:cubicBezTo>
                          <a:pt x="490451" y="1941248"/>
                          <a:pt x="62210" y="1455477"/>
                          <a:pt x="0" y="950804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SG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 discussões de planejamento, use marcadores e/ou notas adesivas para fazer comentários ou edições nas intervenções </a:t>
            </a:r>
            <a:br>
              <a:rPr lang="en-SG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SG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que elas se ajustem ao contexto e às necessidades de seu governo local!</a:t>
            </a:r>
            <a:endParaRPr lang="en-GB" sz="1200" i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Wave 5">
            <a:extLst>
              <a:ext uri="{FF2B5EF4-FFF2-40B4-BE49-F238E27FC236}">
                <a16:creationId xmlns:a16="http://schemas.microsoft.com/office/drawing/2014/main" id="{FA243740-7202-792C-EBA3-9728D93D8714}"/>
              </a:ext>
            </a:extLst>
          </p:cNvPr>
          <p:cNvSpPr/>
          <p:nvPr/>
        </p:nvSpPr>
        <p:spPr>
          <a:xfrm flipH="1">
            <a:off x="6860301" y="4937634"/>
            <a:ext cx="1931837" cy="1234566"/>
          </a:xfrm>
          <a:custGeom>
            <a:avLst/>
            <a:gdLst>
              <a:gd name="connsiteX0" fmla="*/ 0 w 1931837"/>
              <a:gd name="connsiteY0" fmla="*/ 23848 h 1372915"/>
              <a:gd name="connsiteX1" fmla="*/ 1931837 w 1931837"/>
              <a:gd name="connsiteY1" fmla="*/ 23848 h 1372915"/>
              <a:gd name="connsiteX2" fmla="*/ 1931837 w 1931837"/>
              <a:gd name="connsiteY2" fmla="*/ 1349067 h 1372915"/>
              <a:gd name="connsiteX3" fmla="*/ 0 w 1931837"/>
              <a:gd name="connsiteY3" fmla="*/ 1349067 h 1372915"/>
              <a:gd name="connsiteX4" fmla="*/ 0 w 1931837"/>
              <a:gd name="connsiteY4" fmla="*/ 23848 h 1372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1837" h="1372915" fill="none" extrusionOk="0">
                <a:moveTo>
                  <a:pt x="0" y="23848"/>
                </a:moveTo>
                <a:cubicBezTo>
                  <a:pt x="545635" y="26966"/>
                  <a:pt x="1297592" y="100151"/>
                  <a:pt x="1931837" y="23848"/>
                </a:cubicBezTo>
                <a:cubicBezTo>
                  <a:pt x="1923240" y="506014"/>
                  <a:pt x="2017965" y="923225"/>
                  <a:pt x="1931837" y="1349067"/>
                </a:cubicBezTo>
                <a:cubicBezTo>
                  <a:pt x="1341307" y="1505623"/>
                  <a:pt x="614223" y="1223024"/>
                  <a:pt x="0" y="1349067"/>
                </a:cubicBezTo>
                <a:cubicBezTo>
                  <a:pt x="-12871" y="1158883"/>
                  <a:pt x="-105901" y="633430"/>
                  <a:pt x="0" y="23848"/>
                </a:cubicBezTo>
                <a:close/>
              </a:path>
              <a:path w="1931837" h="1372915" stroke="0" extrusionOk="0">
                <a:moveTo>
                  <a:pt x="0" y="23848"/>
                </a:moveTo>
                <a:cubicBezTo>
                  <a:pt x="556004" y="-134415"/>
                  <a:pt x="1310038" y="195673"/>
                  <a:pt x="1931837" y="23848"/>
                </a:cubicBezTo>
                <a:cubicBezTo>
                  <a:pt x="1869511" y="639663"/>
                  <a:pt x="1952308" y="805241"/>
                  <a:pt x="1931837" y="1349067"/>
                </a:cubicBezTo>
                <a:cubicBezTo>
                  <a:pt x="1299223" y="1434510"/>
                  <a:pt x="678920" y="1164999"/>
                  <a:pt x="0" y="1349067"/>
                </a:cubicBezTo>
                <a:cubicBezTo>
                  <a:pt x="79605" y="790908"/>
                  <a:pt x="93725" y="301450"/>
                  <a:pt x="0" y="23848"/>
                </a:cubicBezTo>
                <a:close/>
              </a:path>
            </a:pathLst>
          </a:custGeom>
          <a:solidFill>
            <a:srgbClr val="F2F2F2">
              <a:alpha val="89804"/>
            </a:srgbClr>
          </a:solidFill>
          <a:ln w="28575">
            <a:solidFill>
              <a:schemeClr val="accent5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911498443">
                  <a:custGeom>
                    <a:avLst/>
                    <a:gdLst>
                      <a:gd name="connsiteX0" fmla="*/ 0 w 1931837"/>
                      <a:gd name="connsiteY0" fmla="*/ 21444 h 1234566"/>
                      <a:gd name="connsiteX1" fmla="*/ 1931837 w 1931837"/>
                      <a:gd name="connsiteY1" fmla="*/ 21444 h 1234566"/>
                      <a:gd name="connsiteX2" fmla="*/ 1931837 w 1931837"/>
                      <a:gd name="connsiteY2" fmla="*/ 1213122 h 1234566"/>
                      <a:gd name="connsiteX3" fmla="*/ 0 w 1931837"/>
                      <a:gd name="connsiteY3" fmla="*/ 1213122 h 1234566"/>
                      <a:gd name="connsiteX4" fmla="*/ 0 w 1931837"/>
                      <a:gd name="connsiteY4" fmla="*/ 21444 h 1234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31837" h="1234566" fill="none" extrusionOk="0">
                        <a:moveTo>
                          <a:pt x="0" y="21444"/>
                        </a:moveTo>
                        <a:cubicBezTo>
                          <a:pt x="577514" y="5785"/>
                          <a:pt x="1406184" y="54055"/>
                          <a:pt x="1931837" y="21444"/>
                        </a:cubicBezTo>
                        <a:cubicBezTo>
                          <a:pt x="1972406" y="384594"/>
                          <a:pt x="1849924" y="625255"/>
                          <a:pt x="1931837" y="1213122"/>
                        </a:cubicBezTo>
                        <a:cubicBezTo>
                          <a:pt x="1313902" y="1322130"/>
                          <a:pt x="582055" y="1044706"/>
                          <a:pt x="0" y="1213122"/>
                        </a:cubicBezTo>
                        <a:cubicBezTo>
                          <a:pt x="29512" y="807758"/>
                          <a:pt x="4043" y="359301"/>
                          <a:pt x="0" y="21444"/>
                        </a:cubicBezTo>
                        <a:close/>
                      </a:path>
                      <a:path w="1931837" h="1234566" stroke="0" extrusionOk="0">
                        <a:moveTo>
                          <a:pt x="0" y="21444"/>
                        </a:moveTo>
                        <a:cubicBezTo>
                          <a:pt x="609624" y="-80780"/>
                          <a:pt x="1295116" y="123047"/>
                          <a:pt x="1931837" y="21444"/>
                        </a:cubicBezTo>
                        <a:cubicBezTo>
                          <a:pt x="1915339" y="172570"/>
                          <a:pt x="1922525" y="711776"/>
                          <a:pt x="1931837" y="1213122"/>
                        </a:cubicBezTo>
                        <a:cubicBezTo>
                          <a:pt x="1354181" y="1319416"/>
                          <a:pt x="683038" y="1024751"/>
                          <a:pt x="0" y="1213122"/>
                        </a:cubicBezTo>
                        <a:cubicBezTo>
                          <a:pt x="-70362" y="731193"/>
                          <a:pt x="-26841" y="499046"/>
                          <a:pt x="0" y="21444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800" tIns="54000" rIns="72000" bIns="54000" rtlCol="0" anchor="t" anchorCtr="0"/>
          <a:lstStyle/>
          <a:p>
            <a:r>
              <a:rPr lang="en-GB" sz="1051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Notas do facilitador</a:t>
            </a:r>
          </a:p>
          <a:p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Seus indicadores do </a:t>
            </a: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Módulo 2 </a:t>
            </a: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podem ser usados aqui ou escolhidos entre os </a:t>
            </a: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indicadores do EAPP</a:t>
            </a: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5" name="Oval 44">
            <a:hlinkClick r:id="rId6" action="ppaction://hlinksldjump"/>
            <a:extLst>
              <a:ext uri="{FF2B5EF4-FFF2-40B4-BE49-F238E27FC236}">
                <a16:creationId xmlns:a16="http://schemas.microsoft.com/office/drawing/2014/main" id="{7C564A7C-A928-4FC7-B404-7BF0A051D526}"/>
              </a:ext>
            </a:extLst>
          </p:cNvPr>
          <p:cNvSpPr/>
          <p:nvPr/>
        </p:nvSpPr>
        <p:spPr>
          <a:xfrm>
            <a:off x="9384310" y="820816"/>
            <a:ext cx="128979" cy="12897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46" name="Oval 45">
            <a:hlinkClick r:id="rId4" action="ppaction://hlinksldjump"/>
            <a:extLst>
              <a:ext uri="{FF2B5EF4-FFF2-40B4-BE49-F238E27FC236}">
                <a16:creationId xmlns:a16="http://schemas.microsoft.com/office/drawing/2014/main" id="{4FCE27BA-3B4C-436F-A352-04E976D4AA58}"/>
              </a:ext>
            </a:extLst>
          </p:cNvPr>
          <p:cNvSpPr/>
          <p:nvPr/>
        </p:nvSpPr>
        <p:spPr>
          <a:xfrm>
            <a:off x="9384310" y="1983052"/>
            <a:ext cx="128979" cy="128979"/>
          </a:xfrm>
          <a:prstGeom prst="ellipse">
            <a:avLst/>
          </a:prstGeom>
          <a:solidFill>
            <a:srgbClr val="008C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47" name="Oval 46">
            <a:hlinkClick r:id="rId6" action="ppaction://hlinksldjump"/>
            <a:extLst>
              <a:ext uri="{FF2B5EF4-FFF2-40B4-BE49-F238E27FC236}">
                <a16:creationId xmlns:a16="http://schemas.microsoft.com/office/drawing/2014/main" id="{40F2FF00-5D9C-41BC-AC49-3CEDDCB2D626}"/>
              </a:ext>
            </a:extLst>
          </p:cNvPr>
          <p:cNvSpPr/>
          <p:nvPr/>
        </p:nvSpPr>
        <p:spPr>
          <a:xfrm>
            <a:off x="9384310" y="823197"/>
            <a:ext cx="128979" cy="12897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48" name="Oval 47">
            <a:hlinkClick r:id="rId7" action="ppaction://hlinksldjump"/>
            <a:extLst>
              <a:ext uri="{FF2B5EF4-FFF2-40B4-BE49-F238E27FC236}">
                <a16:creationId xmlns:a16="http://schemas.microsoft.com/office/drawing/2014/main" id="{60842121-2709-4C5F-B829-72CA44E2759B}"/>
              </a:ext>
            </a:extLst>
          </p:cNvPr>
          <p:cNvSpPr/>
          <p:nvPr/>
        </p:nvSpPr>
        <p:spPr>
          <a:xfrm>
            <a:off x="9384310" y="1402303"/>
            <a:ext cx="128979" cy="128979"/>
          </a:xfrm>
          <a:prstGeom prst="ellipse">
            <a:avLst/>
          </a:prstGeom>
          <a:solidFill>
            <a:srgbClr val="1C35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49" name="Oval 48">
            <a:hlinkClick r:id="rId8" action="ppaction://hlinksldjump"/>
            <a:extLst>
              <a:ext uri="{FF2B5EF4-FFF2-40B4-BE49-F238E27FC236}">
                <a16:creationId xmlns:a16="http://schemas.microsoft.com/office/drawing/2014/main" id="{A0DB709C-D110-4C35-95E6-1DA53FE10F73}"/>
              </a:ext>
            </a:extLst>
          </p:cNvPr>
          <p:cNvSpPr/>
          <p:nvPr/>
        </p:nvSpPr>
        <p:spPr>
          <a:xfrm>
            <a:off x="9384310" y="2563074"/>
            <a:ext cx="128979" cy="12897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50" name="Oval 49">
            <a:hlinkClick r:id="rId9" action="ppaction://hlinksldjump"/>
            <a:extLst>
              <a:ext uri="{FF2B5EF4-FFF2-40B4-BE49-F238E27FC236}">
                <a16:creationId xmlns:a16="http://schemas.microsoft.com/office/drawing/2014/main" id="{457E5837-21EA-458D-A91B-3EC3EED79157}"/>
              </a:ext>
            </a:extLst>
          </p:cNvPr>
          <p:cNvSpPr/>
          <p:nvPr/>
        </p:nvSpPr>
        <p:spPr>
          <a:xfrm>
            <a:off x="9384310" y="4302666"/>
            <a:ext cx="128979" cy="12897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>
            <a:hlinkClick r:id="rId10" action="ppaction://hlinksldjump"/>
            <a:extLst>
              <a:ext uri="{FF2B5EF4-FFF2-40B4-BE49-F238E27FC236}">
                <a16:creationId xmlns:a16="http://schemas.microsoft.com/office/drawing/2014/main" id="{A985C3C3-6F4C-4E74-9A38-4491A8F54D4E}"/>
              </a:ext>
            </a:extLst>
          </p:cNvPr>
          <p:cNvSpPr/>
          <p:nvPr/>
        </p:nvSpPr>
        <p:spPr>
          <a:xfrm>
            <a:off x="9384310" y="3720774"/>
            <a:ext cx="128979" cy="128979"/>
          </a:xfrm>
          <a:prstGeom prst="ellipse">
            <a:avLst/>
          </a:prstGeom>
          <a:solidFill>
            <a:srgbClr val="6AB2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>
            <a:hlinkClick r:id="rId11" action="ppaction://hlinksldjump"/>
            <a:extLst>
              <a:ext uri="{FF2B5EF4-FFF2-40B4-BE49-F238E27FC236}">
                <a16:creationId xmlns:a16="http://schemas.microsoft.com/office/drawing/2014/main" id="{5EAC3875-A269-4A98-A0D7-FCB66C0C8B4D}"/>
              </a:ext>
            </a:extLst>
          </p:cNvPr>
          <p:cNvSpPr/>
          <p:nvPr/>
        </p:nvSpPr>
        <p:spPr>
          <a:xfrm>
            <a:off x="9384310" y="3144004"/>
            <a:ext cx="128979" cy="128979"/>
          </a:xfrm>
          <a:prstGeom prst="ellipse">
            <a:avLst/>
          </a:prstGeom>
          <a:solidFill>
            <a:srgbClr val="0388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>
            <a:hlinkClick r:id="rId12" action="ppaction://hlinksldjump"/>
            <a:extLst>
              <a:ext uri="{FF2B5EF4-FFF2-40B4-BE49-F238E27FC236}">
                <a16:creationId xmlns:a16="http://schemas.microsoft.com/office/drawing/2014/main" id="{E920B449-8C68-40BC-BF09-76BA3D1A3889}"/>
              </a:ext>
            </a:extLst>
          </p:cNvPr>
          <p:cNvSpPr/>
          <p:nvPr/>
        </p:nvSpPr>
        <p:spPr>
          <a:xfrm>
            <a:off x="9384310" y="4881778"/>
            <a:ext cx="128979" cy="128979"/>
          </a:xfrm>
          <a:prstGeom prst="ellipse">
            <a:avLst/>
          </a:prstGeom>
          <a:solidFill>
            <a:srgbClr val="F19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>
            <a:hlinkClick r:id="rId13" action="ppaction://hlinksldjump"/>
            <a:extLst>
              <a:ext uri="{FF2B5EF4-FFF2-40B4-BE49-F238E27FC236}">
                <a16:creationId xmlns:a16="http://schemas.microsoft.com/office/drawing/2014/main" id="{A003AF7C-F7E5-4A98-9D5E-56B3B2346E4A}"/>
              </a:ext>
            </a:extLst>
          </p:cNvPr>
          <p:cNvSpPr/>
          <p:nvPr/>
        </p:nvSpPr>
        <p:spPr>
          <a:xfrm>
            <a:off x="9384310" y="5463066"/>
            <a:ext cx="128979" cy="128979"/>
          </a:xfrm>
          <a:prstGeom prst="ellipse">
            <a:avLst/>
          </a:prstGeom>
          <a:solidFill>
            <a:srgbClr val="F8A9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03DA00A-8851-4ED4-8D46-0E39B3127554}"/>
              </a:ext>
            </a:extLst>
          </p:cNvPr>
          <p:cNvGrpSpPr/>
          <p:nvPr/>
        </p:nvGrpSpPr>
        <p:grpSpPr>
          <a:xfrm>
            <a:off x="9573110" y="4814602"/>
            <a:ext cx="146522" cy="280390"/>
            <a:chOff x="5545138" y="625475"/>
            <a:chExt cx="1489075" cy="2849563"/>
          </a:xfrm>
        </p:grpSpPr>
        <p:sp>
          <p:nvSpPr>
            <p:cNvPr id="56" name="Freeform 117">
              <a:extLst>
                <a:ext uri="{FF2B5EF4-FFF2-40B4-BE49-F238E27FC236}">
                  <a16:creationId xmlns:a16="http://schemas.microsoft.com/office/drawing/2014/main" id="{8E880256-3BA1-4ABA-BDB0-5EAA8C20B4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625475"/>
              <a:ext cx="1243013" cy="1697038"/>
            </a:xfrm>
            <a:custGeom>
              <a:avLst/>
              <a:gdLst>
                <a:gd name="T0" fmla="*/ 2278 w 4249"/>
                <a:gd name="T1" fmla="*/ 5744 h 5744"/>
                <a:gd name="T2" fmla="*/ 0 w 4249"/>
                <a:gd name="T3" fmla="*/ 5744 h 5744"/>
                <a:gd name="T4" fmla="*/ 4249 w 4249"/>
                <a:gd name="T5" fmla="*/ 0 h 5744"/>
                <a:gd name="T6" fmla="*/ 2603 w 4249"/>
                <a:gd name="T7" fmla="*/ 4796 h 5744"/>
                <a:gd name="T8" fmla="*/ 2278 w 4249"/>
                <a:gd name="T9" fmla="*/ 5744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2278" y="5744"/>
                  </a:moveTo>
                  <a:lnTo>
                    <a:pt x="0" y="5744"/>
                  </a:lnTo>
                  <a:lnTo>
                    <a:pt x="4249" y="0"/>
                  </a:lnTo>
                  <a:lnTo>
                    <a:pt x="2603" y="4796"/>
                  </a:lnTo>
                  <a:lnTo>
                    <a:pt x="2278" y="5744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20">
              <a:extLst>
                <a:ext uri="{FF2B5EF4-FFF2-40B4-BE49-F238E27FC236}">
                  <a16:creationId xmlns:a16="http://schemas.microsoft.com/office/drawing/2014/main" id="{61C41F7B-B496-447A-A988-69EE2B124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1779588"/>
              <a:ext cx="1243013" cy="1695450"/>
            </a:xfrm>
            <a:custGeom>
              <a:avLst/>
              <a:gdLst>
                <a:gd name="T0" fmla="*/ 1972 w 4249"/>
                <a:gd name="T1" fmla="*/ 0 h 5744"/>
                <a:gd name="T2" fmla="*/ 4249 w 4249"/>
                <a:gd name="T3" fmla="*/ 0 h 5744"/>
                <a:gd name="T4" fmla="*/ 0 w 4249"/>
                <a:gd name="T5" fmla="*/ 5744 h 5744"/>
                <a:gd name="T6" fmla="*/ 1646 w 4249"/>
                <a:gd name="T7" fmla="*/ 948 h 5744"/>
                <a:gd name="T8" fmla="*/ 1972 w 4249"/>
                <a:gd name="T9" fmla="*/ 0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1972" y="0"/>
                  </a:moveTo>
                  <a:lnTo>
                    <a:pt x="4249" y="0"/>
                  </a:lnTo>
                  <a:lnTo>
                    <a:pt x="0" y="5744"/>
                  </a:lnTo>
                  <a:lnTo>
                    <a:pt x="1646" y="948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5758054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41737FB-98BF-A5F6-254C-56FCD17212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085935"/>
              </p:ext>
            </p:extLst>
          </p:nvPr>
        </p:nvGraphicFramePr>
        <p:xfrm>
          <a:off x="289437" y="596073"/>
          <a:ext cx="9349864" cy="60317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880">
                  <a:extLst>
                    <a:ext uri="{9D8B030D-6E8A-4147-A177-3AD203B41FA5}">
                      <a16:colId xmlns:a16="http://schemas.microsoft.com/office/drawing/2014/main" val="1701591728"/>
                    </a:ext>
                  </a:extLst>
                </a:gridCol>
                <a:gridCol w="1207045">
                  <a:extLst>
                    <a:ext uri="{9D8B030D-6E8A-4147-A177-3AD203B41FA5}">
                      <a16:colId xmlns:a16="http://schemas.microsoft.com/office/drawing/2014/main" val="720334830"/>
                    </a:ext>
                  </a:extLst>
                </a:gridCol>
                <a:gridCol w="1146836">
                  <a:extLst>
                    <a:ext uri="{9D8B030D-6E8A-4147-A177-3AD203B41FA5}">
                      <a16:colId xmlns:a16="http://schemas.microsoft.com/office/drawing/2014/main" val="920676204"/>
                    </a:ext>
                  </a:extLst>
                </a:gridCol>
                <a:gridCol w="3273859">
                  <a:extLst>
                    <a:ext uri="{9D8B030D-6E8A-4147-A177-3AD203B41FA5}">
                      <a16:colId xmlns:a16="http://schemas.microsoft.com/office/drawing/2014/main" val="419275218"/>
                    </a:ext>
                  </a:extLst>
                </a:gridCol>
                <a:gridCol w="1187290">
                  <a:extLst>
                    <a:ext uri="{9D8B030D-6E8A-4147-A177-3AD203B41FA5}">
                      <a16:colId xmlns:a16="http://schemas.microsoft.com/office/drawing/2014/main" val="1412989387"/>
                    </a:ext>
                  </a:extLst>
                </a:gridCol>
                <a:gridCol w="1137977">
                  <a:extLst>
                    <a:ext uri="{9D8B030D-6E8A-4147-A177-3AD203B41FA5}">
                      <a16:colId xmlns:a16="http://schemas.microsoft.com/office/drawing/2014/main" val="2051409631"/>
                    </a:ext>
                  </a:extLst>
                </a:gridCol>
                <a:gridCol w="1137977">
                  <a:extLst>
                    <a:ext uri="{9D8B030D-6E8A-4147-A177-3AD203B41FA5}">
                      <a16:colId xmlns:a16="http://schemas.microsoft.com/office/drawing/2014/main" val="2778215623"/>
                    </a:ext>
                  </a:extLst>
                </a:gridCol>
              </a:tblGrid>
              <a:tr h="0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Intervenção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0" i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Tags indicativas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0" i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Descrição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0" i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Tags específicas da cidade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0" i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Indicadores EAP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0" i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Principais partes interessadas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908187"/>
                  </a:ext>
                </a:extLst>
              </a:tr>
              <a:tr h="127905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Planejamento mestre de ações climáticas e de energia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Planejamento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mestre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torno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acesso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à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energia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desenvolvimento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comunitário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mitigação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adaptação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ao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clima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para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documentar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implementar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projeto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ação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240740"/>
                  </a:ext>
                </a:extLst>
              </a:tr>
              <a:tr h="127905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Analisar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os </a:t>
                      </a:r>
                      <a:r>
                        <a:rPr lang="en-GB" sz="11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riscos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climáticos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a </a:t>
                      </a:r>
                      <a:r>
                        <a:rPr lang="en-GB" sz="11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capacidade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sz="11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adaptação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Mapeamento da infraestrutura crítica de geração, transmissão e distribuição de energia para formar ou atualizar estruturas regulatórias - em resposta à intensificação dos riscos climáticos e outros riscos globais.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159455"/>
                  </a:ext>
                </a:extLst>
              </a:tr>
              <a:tr h="127905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Estabelecer estruturas legais e regulatórias para o financiamento e a implementação de ações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Dentro dos poderes disponíveis do governo local, forneça estruturas legais e regulatórias para a participação e o investimento do setor privado: fornecendo processos claros sobre como eles podem se envolver em intervenções tecnológicas e de infraestrutura locais.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851177"/>
                  </a:ext>
                </a:extLst>
              </a:tr>
              <a:tr h="127905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Elaboração de políticas e programas que abordem as experiências vividas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apoiar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elaboração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casos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a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facilitação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acesso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à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energia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também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pode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ser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enquadrada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termos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benefícios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socioeconômicos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exemplo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melhor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qualidade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resultados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educacionais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de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saúde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igualdade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gênero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participação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família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economia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outros.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680965"/>
                  </a:ext>
                </a:extLst>
              </a:tr>
            </a:tbl>
          </a:graphicData>
        </a:graphic>
      </p:graphicFrame>
      <p:grpSp>
        <p:nvGrpSpPr>
          <p:cNvPr id="34" name="Group 33">
            <a:extLst>
              <a:ext uri="{FF2B5EF4-FFF2-40B4-BE49-F238E27FC236}">
                <a16:creationId xmlns:a16="http://schemas.microsoft.com/office/drawing/2014/main" id="{94D578B8-B701-C1A8-B6B5-32FC137D737E}"/>
              </a:ext>
            </a:extLst>
          </p:cNvPr>
          <p:cNvGrpSpPr>
            <a:grpSpLocks/>
          </p:cNvGrpSpPr>
          <p:nvPr/>
        </p:nvGrpSpPr>
        <p:grpSpPr>
          <a:xfrm>
            <a:off x="2018361" y="1408909"/>
            <a:ext cx="612724" cy="451696"/>
            <a:chOff x="2285915" y="1381813"/>
            <a:chExt cx="800768" cy="52055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CCA93FCF-3615-C5E3-0131-4C91B4D4C5ED}"/>
                </a:ext>
              </a:extLst>
            </p:cNvPr>
            <p:cNvGrpSpPr/>
            <p:nvPr/>
          </p:nvGrpSpPr>
          <p:grpSpPr>
            <a:xfrm>
              <a:off x="2285915" y="1574902"/>
              <a:ext cx="800768" cy="327462"/>
              <a:chOff x="1802883" y="2586243"/>
              <a:chExt cx="800768" cy="327462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7CA5AEB0-796A-4D8C-0A47-6429DC3C1EAF}"/>
                  </a:ext>
                </a:extLst>
              </p:cNvPr>
              <p:cNvSpPr/>
              <p:nvPr/>
            </p:nvSpPr>
            <p:spPr>
              <a:xfrm>
                <a:off x="1802883" y="2586245"/>
                <a:ext cx="95458" cy="88511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2EC00DE8-E77B-BC6B-613F-0F99A1227A02}"/>
                  </a:ext>
                </a:extLst>
              </p:cNvPr>
              <p:cNvSpPr/>
              <p:nvPr/>
            </p:nvSpPr>
            <p:spPr>
              <a:xfrm>
                <a:off x="2118950" y="2590775"/>
                <a:ext cx="95458" cy="88511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89BC0D0C-17B1-1675-F1EA-F8D6F71DA4BE}"/>
                  </a:ext>
                </a:extLst>
              </p:cNvPr>
              <p:cNvSpPr/>
              <p:nvPr/>
            </p:nvSpPr>
            <p:spPr>
              <a:xfrm>
                <a:off x="2450504" y="2586243"/>
                <a:ext cx="95458" cy="8851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Lightning Bolt 40">
                <a:extLst>
                  <a:ext uri="{FF2B5EF4-FFF2-40B4-BE49-F238E27FC236}">
                    <a16:creationId xmlns:a16="http://schemas.microsoft.com/office/drawing/2014/main" id="{C808E21A-20A9-92DB-5BC4-3566E13DA848}"/>
                  </a:ext>
                </a:extLst>
              </p:cNvPr>
              <p:cNvSpPr/>
              <p:nvPr/>
            </p:nvSpPr>
            <p:spPr>
              <a:xfrm>
                <a:off x="1802883" y="2766045"/>
                <a:ext cx="154982" cy="147660"/>
              </a:xfrm>
              <a:prstGeom prst="lightningBolt">
                <a:avLst/>
              </a:prstGeom>
              <a:solidFill>
                <a:srgbClr val="038842"/>
              </a:solidFill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Lightning Bolt 41">
                <a:extLst>
                  <a:ext uri="{FF2B5EF4-FFF2-40B4-BE49-F238E27FC236}">
                    <a16:creationId xmlns:a16="http://schemas.microsoft.com/office/drawing/2014/main" id="{C155F912-137E-5A1D-E865-46727D50BD68}"/>
                  </a:ext>
                </a:extLst>
              </p:cNvPr>
              <p:cNvSpPr/>
              <p:nvPr/>
            </p:nvSpPr>
            <p:spPr>
              <a:xfrm>
                <a:off x="2125776" y="2759475"/>
                <a:ext cx="154982" cy="147659"/>
              </a:xfrm>
              <a:prstGeom prst="lightningBolt">
                <a:avLst/>
              </a:prstGeom>
              <a:solidFill>
                <a:srgbClr val="038842"/>
              </a:solidFill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Lightning Bolt 42">
                <a:extLst>
                  <a:ext uri="{FF2B5EF4-FFF2-40B4-BE49-F238E27FC236}">
                    <a16:creationId xmlns:a16="http://schemas.microsoft.com/office/drawing/2014/main" id="{66168FB4-41E1-C662-5175-9033DC679F3F}"/>
                  </a:ext>
                </a:extLst>
              </p:cNvPr>
              <p:cNvSpPr/>
              <p:nvPr/>
            </p:nvSpPr>
            <p:spPr>
              <a:xfrm>
                <a:off x="2448669" y="2759475"/>
                <a:ext cx="154982" cy="147659"/>
              </a:xfrm>
              <a:prstGeom prst="lightningBolt">
                <a:avLst/>
              </a:prstGeom>
              <a:no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0F899FB-A057-9D2E-58A1-89F154EE0204}"/>
                </a:ext>
              </a:extLst>
            </p:cNvPr>
            <p:cNvGrpSpPr/>
            <p:nvPr/>
          </p:nvGrpSpPr>
          <p:grpSpPr>
            <a:xfrm>
              <a:off x="2289579" y="1381813"/>
              <a:ext cx="739416" cy="116042"/>
              <a:chOff x="4345868" y="677985"/>
              <a:chExt cx="739416" cy="116042"/>
            </a:xfrm>
          </p:grpSpPr>
          <p:sp>
            <p:nvSpPr>
              <p:cNvPr id="11" name="Arrow: Right 10">
                <a:extLst>
                  <a:ext uri="{FF2B5EF4-FFF2-40B4-BE49-F238E27FC236}">
                    <a16:creationId xmlns:a16="http://schemas.microsoft.com/office/drawing/2014/main" id="{D398AEB8-ED78-F744-3E5A-02A32992AE1A}"/>
                  </a:ext>
                </a:extLst>
              </p:cNvPr>
              <p:cNvSpPr/>
              <p:nvPr/>
            </p:nvSpPr>
            <p:spPr>
              <a:xfrm>
                <a:off x="4345868" y="677985"/>
                <a:ext cx="95459" cy="116042"/>
              </a:xfrm>
              <a:prstGeom prst="rightArrow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Arrow: Right 11">
                <a:extLst>
                  <a:ext uri="{FF2B5EF4-FFF2-40B4-BE49-F238E27FC236}">
                    <a16:creationId xmlns:a16="http://schemas.microsoft.com/office/drawing/2014/main" id="{AC2F9808-4B4C-78F9-CE83-D1A6BD8911C3}"/>
                  </a:ext>
                </a:extLst>
              </p:cNvPr>
              <p:cNvSpPr/>
              <p:nvPr/>
            </p:nvSpPr>
            <p:spPr>
              <a:xfrm>
                <a:off x="4667847" y="677985"/>
                <a:ext cx="95459" cy="116042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Arrow: Right 13">
                <a:extLst>
                  <a:ext uri="{FF2B5EF4-FFF2-40B4-BE49-F238E27FC236}">
                    <a16:creationId xmlns:a16="http://schemas.microsoft.com/office/drawing/2014/main" id="{6655232D-46AA-29EF-2734-573542FFCFA4}"/>
                  </a:ext>
                </a:extLst>
              </p:cNvPr>
              <p:cNvSpPr/>
              <p:nvPr/>
            </p:nvSpPr>
            <p:spPr>
              <a:xfrm>
                <a:off x="4989825" y="677985"/>
                <a:ext cx="95459" cy="116042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12" name="Rectangle 111">
            <a:extLst>
              <a:ext uri="{FF2B5EF4-FFF2-40B4-BE49-F238E27FC236}">
                <a16:creationId xmlns:a16="http://schemas.microsoft.com/office/drawing/2014/main" id="{6335E507-A1E5-3AB9-0359-C53184FC0F13}"/>
              </a:ext>
            </a:extLst>
          </p:cNvPr>
          <p:cNvSpPr>
            <a:spLocks/>
          </p:cNvSpPr>
          <p:nvPr/>
        </p:nvSpPr>
        <p:spPr>
          <a:xfrm>
            <a:off x="351642" y="1571757"/>
            <a:ext cx="126000" cy="12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2B90A5D6-48FC-C41A-A3A7-F5ADE0875930}"/>
              </a:ext>
            </a:extLst>
          </p:cNvPr>
          <p:cNvSpPr>
            <a:spLocks/>
          </p:cNvSpPr>
          <p:nvPr/>
        </p:nvSpPr>
        <p:spPr>
          <a:xfrm>
            <a:off x="351642" y="2849266"/>
            <a:ext cx="126000" cy="12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E34DC0FB-A88E-7150-D333-35CC77B3B087}"/>
              </a:ext>
            </a:extLst>
          </p:cNvPr>
          <p:cNvSpPr>
            <a:spLocks/>
          </p:cNvSpPr>
          <p:nvPr/>
        </p:nvSpPr>
        <p:spPr>
          <a:xfrm>
            <a:off x="351642" y="4144723"/>
            <a:ext cx="126000" cy="12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44AC60FA-F0F7-49EB-61DD-D703D914BDC0}"/>
              </a:ext>
            </a:extLst>
          </p:cNvPr>
          <p:cNvSpPr>
            <a:spLocks/>
          </p:cNvSpPr>
          <p:nvPr/>
        </p:nvSpPr>
        <p:spPr>
          <a:xfrm>
            <a:off x="351642" y="5421945"/>
            <a:ext cx="126000" cy="12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D31B525-5BBE-7FB9-2669-709BFFFD15E9}"/>
              </a:ext>
            </a:extLst>
          </p:cNvPr>
          <p:cNvSpPr txBox="1"/>
          <p:nvPr/>
        </p:nvSpPr>
        <p:spPr>
          <a:xfrm>
            <a:off x="354148" y="214953"/>
            <a:ext cx="49524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chemeClr val="accent1"/>
                </a:solidFill>
              </a:rPr>
              <a:t>Políticas e regulamentos </a:t>
            </a: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AAF3B513-769E-3511-B6E4-1750C5699B27}"/>
              </a:ext>
            </a:extLst>
          </p:cNvPr>
          <p:cNvGrpSpPr>
            <a:grpSpLocks/>
          </p:cNvGrpSpPr>
          <p:nvPr/>
        </p:nvGrpSpPr>
        <p:grpSpPr>
          <a:xfrm>
            <a:off x="2026886" y="2906564"/>
            <a:ext cx="612724" cy="451696"/>
            <a:chOff x="2285915" y="1381813"/>
            <a:chExt cx="800768" cy="520551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FDD4BC3A-663C-0B03-E287-B7FCE0B77876}"/>
                </a:ext>
              </a:extLst>
            </p:cNvPr>
            <p:cNvGrpSpPr/>
            <p:nvPr/>
          </p:nvGrpSpPr>
          <p:grpSpPr>
            <a:xfrm>
              <a:off x="2285915" y="1574902"/>
              <a:ext cx="800768" cy="327462"/>
              <a:chOff x="1802883" y="2586243"/>
              <a:chExt cx="800768" cy="327462"/>
            </a:xfrm>
          </p:grpSpPr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ABA55620-8E9C-6915-234B-8E30B8916F22}"/>
                  </a:ext>
                </a:extLst>
              </p:cNvPr>
              <p:cNvSpPr/>
              <p:nvPr/>
            </p:nvSpPr>
            <p:spPr>
              <a:xfrm>
                <a:off x="1802883" y="2586245"/>
                <a:ext cx="95458" cy="88511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E2440B1B-88DD-7559-4FEA-3EC8A1637C6D}"/>
                  </a:ext>
                </a:extLst>
              </p:cNvPr>
              <p:cNvSpPr/>
              <p:nvPr/>
            </p:nvSpPr>
            <p:spPr>
              <a:xfrm>
                <a:off x="2118950" y="2590775"/>
                <a:ext cx="95458" cy="88511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2628BDC7-D5F8-3EF6-968F-44C197D23B54}"/>
                  </a:ext>
                </a:extLst>
              </p:cNvPr>
              <p:cNvSpPr/>
              <p:nvPr/>
            </p:nvSpPr>
            <p:spPr>
              <a:xfrm>
                <a:off x="2450504" y="2586243"/>
                <a:ext cx="95458" cy="8851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" name="Lightning Bolt 126">
                <a:extLst>
                  <a:ext uri="{FF2B5EF4-FFF2-40B4-BE49-F238E27FC236}">
                    <a16:creationId xmlns:a16="http://schemas.microsoft.com/office/drawing/2014/main" id="{12609B40-B7C3-267F-8B39-294F9D888F95}"/>
                  </a:ext>
                </a:extLst>
              </p:cNvPr>
              <p:cNvSpPr/>
              <p:nvPr/>
            </p:nvSpPr>
            <p:spPr>
              <a:xfrm>
                <a:off x="1802883" y="2766045"/>
                <a:ext cx="154982" cy="147660"/>
              </a:xfrm>
              <a:prstGeom prst="lightningBolt">
                <a:avLst/>
              </a:prstGeom>
              <a:solidFill>
                <a:srgbClr val="038842"/>
              </a:solidFill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" name="Lightning Bolt 127">
                <a:extLst>
                  <a:ext uri="{FF2B5EF4-FFF2-40B4-BE49-F238E27FC236}">
                    <a16:creationId xmlns:a16="http://schemas.microsoft.com/office/drawing/2014/main" id="{9D1C44D4-E995-ACEE-8E28-50ABC4755FB6}"/>
                  </a:ext>
                </a:extLst>
              </p:cNvPr>
              <p:cNvSpPr/>
              <p:nvPr/>
            </p:nvSpPr>
            <p:spPr>
              <a:xfrm>
                <a:off x="2125776" y="2759475"/>
                <a:ext cx="154982" cy="147659"/>
              </a:xfrm>
              <a:prstGeom prst="lightningBolt">
                <a:avLst/>
              </a:prstGeom>
              <a:no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" name="Lightning Bolt 128">
                <a:extLst>
                  <a:ext uri="{FF2B5EF4-FFF2-40B4-BE49-F238E27FC236}">
                    <a16:creationId xmlns:a16="http://schemas.microsoft.com/office/drawing/2014/main" id="{60C731DB-F67F-07DD-D368-10E416C45AD4}"/>
                  </a:ext>
                </a:extLst>
              </p:cNvPr>
              <p:cNvSpPr/>
              <p:nvPr/>
            </p:nvSpPr>
            <p:spPr>
              <a:xfrm>
                <a:off x="2448669" y="2759475"/>
                <a:ext cx="154982" cy="147659"/>
              </a:xfrm>
              <a:prstGeom prst="lightningBolt">
                <a:avLst/>
              </a:prstGeom>
              <a:no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F3275BC1-2091-BFDC-4B22-CEAC9C52F114}"/>
                </a:ext>
              </a:extLst>
            </p:cNvPr>
            <p:cNvGrpSpPr/>
            <p:nvPr/>
          </p:nvGrpSpPr>
          <p:grpSpPr>
            <a:xfrm>
              <a:off x="2289579" y="1381813"/>
              <a:ext cx="739416" cy="116042"/>
              <a:chOff x="4345868" y="677985"/>
              <a:chExt cx="739416" cy="116042"/>
            </a:xfrm>
          </p:grpSpPr>
          <p:sp>
            <p:nvSpPr>
              <p:cNvPr id="121" name="Arrow: Right 120">
                <a:extLst>
                  <a:ext uri="{FF2B5EF4-FFF2-40B4-BE49-F238E27FC236}">
                    <a16:creationId xmlns:a16="http://schemas.microsoft.com/office/drawing/2014/main" id="{75210907-6B62-9AB1-D453-E078B6D07EE2}"/>
                  </a:ext>
                </a:extLst>
              </p:cNvPr>
              <p:cNvSpPr/>
              <p:nvPr/>
            </p:nvSpPr>
            <p:spPr>
              <a:xfrm>
                <a:off x="4345868" y="677985"/>
                <a:ext cx="95459" cy="116042"/>
              </a:xfrm>
              <a:prstGeom prst="rightArrow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" name="Arrow: Right 121">
                <a:extLst>
                  <a:ext uri="{FF2B5EF4-FFF2-40B4-BE49-F238E27FC236}">
                    <a16:creationId xmlns:a16="http://schemas.microsoft.com/office/drawing/2014/main" id="{83ABBE20-F45E-E9E7-FE51-3760D924F529}"/>
                  </a:ext>
                </a:extLst>
              </p:cNvPr>
              <p:cNvSpPr/>
              <p:nvPr/>
            </p:nvSpPr>
            <p:spPr>
              <a:xfrm>
                <a:off x="4667847" y="677985"/>
                <a:ext cx="95459" cy="116042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" name="Arrow: Right 122">
                <a:extLst>
                  <a:ext uri="{FF2B5EF4-FFF2-40B4-BE49-F238E27FC236}">
                    <a16:creationId xmlns:a16="http://schemas.microsoft.com/office/drawing/2014/main" id="{70C8D55A-ED04-8D83-0678-615B565A9D21}"/>
                  </a:ext>
                </a:extLst>
              </p:cNvPr>
              <p:cNvSpPr/>
              <p:nvPr/>
            </p:nvSpPr>
            <p:spPr>
              <a:xfrm>
                <a:off x="4989825" y="677985"/>
                <a:ext cx="95459" cy="116042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60496AC1-F014-DCD0-C99C-368857FFCB51}"/>
              </a:ext>
            </a:extLst>
          </p:cNvPr>
          <p:cNvGrpSpPr>
            <a:grpSpLocks/>
          </p:cNvGrpSpPr>
          <p:nvPr/>
        </p:nvGrpSpPr>
        <p:grpSpPr>
          <a:xfrm>
            <a:off x="2026886" y="4202021"/>
            <a:ext cx="612724" cy="451696"/>
            <a:chOff x="2285915" y="1381813"/>
            <a:chExt cx="800768" cy="520551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EDE2CF17-8933-DC63-2C52-561670B85239}"/>
                </a:ext>
              </a:extLst>
            </p:cNvPr>
            <p:cNvGrpSpPr/>
            <p:nvPr/>
          </p:nvGrpSpPr>
          <p:grpSpPr>
            <a:xfrm>
              <a:off x="2285915" y="1574902"/>
              <a:ext cx="800768" cy="327462"/>
              <a:chOff x="1802883" y="2586243"/>
              <a:chExt cx="800768" cy="327462"/>
            </a:xfrm>
          </p:grpSpPr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3D638819-6449-874B-40FF-C03D93A77A25}"/>
                  </a:ext>
                </a:extLst>
              </p:cNvPr>
              <p:cNvSpPr/>
              <p:nvPr/>
            </p:nvSpPr>
            <p:spPr>
              <a:xfrm>
                <a:off x="1802883" y="2586245"/>
                <a:ext cx="95458" cy="88511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A9B78E29-F611-2AAC-DF02-C3DD906535A0}"/>
                  </a:ext>
                </a:extLst>
              </p:cNvPr>
              <p:cNvSpPr/>
              <p:nvPr/>
            </p:nvSpPr>
            <p:spPr>
              <a:xfrm>
                <a:off x="2118950" y="2590775"/>
                <a:ext cx="95458" cy="88511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84DBF4EC-B4E6-8D44-F706-A40C2EB8E90E}"/>
                  </a:ext>
                </a:extLst>
              </p:cNvPr>
              <p:cNvSpPr/>
              <p:nvPr/>
            </p:nvSpPr>
            <p:spPr>
              <a:xfrm>
                <a:off x="2450504" y="2586243"/>
                <a:ext cx="95458" cy="8851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9" name="Lightning Bolt 138">
                <a:extLst>
                  <a:ext uri="{FF2B5EF4-FFF2-40B4-BE49-F238E27FC236}">
                    <a16:creationId xmlns:a16="http://schemas.microsoft.com/office/drawing/2014/main" id="{C293275D-907E-6630-A112-C634E9C9970C}"/>
                  </a:ext>
                </a:extLst>
              </p:cNvPr>
              <p:cNvSpPr/>
              <p:nvPr/>
            </p:nvSpPr>
            <p:spPr>
              <a:xfrm>
                <a:off x="1802883" y="2766045"/>
                <a:ext cx="154982" cy="147660"/>
              </a:xfrm>
              <a:prstGeom prst="lightningBolt">
                <a:avLst/>
              </a:prstGeom>
              <a:solidFill>
                <a:srgbClr val="038842"/>
              </a:solidFill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0" name="Lightning Bolt 139">
                <a:extLst>
                  <a:ext uri="{FF2B5EF4-FFF2-40B4-BE49-F238E27FC236}">
                    <a16:creationId xmlns:a16="http://schemas.microsoft.com/office/drawing/2014/main" id="{DFE53022-BC2B-FD2C-6E88-8DCAEE9D468D}"/>
                  </a:ext>
                </a:extLst>
              </p:cNvPr>
              <p:cNvSpPr/>
              <p:nvPr/>
            </p:nvSpPr>
            <p:spPr>
              <a:xfrm>
                <a:off x="2125776" y="2759475"/>
                <a:ext cx="154982" cy="147659"/>
              </a:xfrm>
              <a:prstGeom prst="lightningBolt">
                <a:avLst/>
              </a:prstGeom>
              <a:solidFill>
                <a:srgbClr val="038842"/>
              </a:solidFill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1" name="Lightning Bolt 140">
                <a:extLst>
                  <a:ext uri="{FF2B5EF4-FFF2-40B4-BE49-F238E27FC236}">
                    <a16:creationId xmlns:a16="http://schemas.microsoft.com/office/drawing/2014/main" id="{4D08CD2C-B7F3-410A-475C-339602D355E6}"/>
                  </a:ext>
                </a:extLst>
              </p:cNvPr>
              <p:cNvSpPr/>
              <p:nvPr/>
            </p:nvSpPr>
            <p:spPr>
              <a:xfrm>
                <a:off x="2448669" y="2759475"/>
                <a:ext cx="154982" cy="147659"/>
              </a:xfrm>
              <a:prstGeom prst="lightningBolt">
                <a:avLst/>
              </a:prstGeom>
              <a:no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06B13167-8BD5-85B5-03D6-19ABF5A58D7B}"/>
                </a:ext>
              </a:extLst>
            </p:cNvPr>
            <p:cNvGrpSpPr/>
            <p:nvPr/>
          </p:nvGrpSpPr>
          <p:grpSpPr>
            <a:xfrm>
              <a:off x="2289579" y="1381813"/>
              <a:ext cx="739416" cy="116042"/>
              <a:chOff x="4345868" y="677985"/>
              <a:chExt cx="739416" cy="116042"/>
            </a:xfrm>
          </p:grpSpPr>
          <p:sp>
            <p:nvSpPr>
              <p:cNvPr id="133" name="Arrow: Right 132">
                <a:extLst>
                  <a:ext uri="{FF2B5EF4-FFF2-40B4-BE49-F238E27FC236}">
                    <a16:creationId xmlns:a16="http://schemas.microsoft.com/office/drawing/2014/main" id="{7988B580-656F-A7CA-9FFD-7E0927794901}"/>
                  </a:ext>
                </a:extLst>
              </p:cNvPr>
              <p:cNvSpPr/>
              <p:nvPr/>
            </p:nvSpPr>
            <p:spPr>
              <a:xfrm>
                <a:off x="4345868" y="677985"/>
                <a:ext cx="95459" cy="116042"/>
              </a:xfrm>
              <a:prstGeom prst="rightArrow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" name="Arrow: Right 133">
                <a:extLst>
                  <a:ext uri="{FF2B5EF4-FFF2-40B4-BE49-F238E27FC236}">
                    <a16:creationId xmlns:a16="http://schemas.microsoft.com/office/drawing/2014/main" id="{2C9F95D6-B019-D11A-44C0-9B52A1E6384A}"/>
                  </a:ext>
                </a:extLst>
              </p:cNvPr>
              <p:cNvSpPr/>
              <p:nvPr/>
            </p:nvSpPr>
            <p:spPr>
              <a:xfrm>
                <a:off x="4667847" y="677985"/>
                <a:ext cx="95459" cy="116042"/>
              </a:xfrm>
              <a:prstGeom prst="rightArrow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" name="Arrow: Right 134">
                <a:extLst>
                  <a:ext uri="{FF2B5EF4-FFF2-40B4-BE49-F238E27FC236}">
                    <a16:creationId xmlns:a16="http://schemas.microsoft.com/office/drawing/2014/main" id="{62DC7EE1-0C9D-74CD-7CAF-2D46CAE0E76F}"/>
                  </a:ext>
                </a:extLst>
              </p:cNvPr>
              <p:cNvSpPr/>
              <p:nvPr/>
            </p:nvSpPr>
            <p:spPr>
              <a:xfrm>
                <a:off x="4989825" y="677985"/>
                <a:ext cx="95459" cy="116042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7A01781D-842F-0820-ABC4-D9461C45D30D}"/>
              </a:ext>
            </a:extLst>
          </p:cNvPr>
          <p:cNvGrpSpPr>
            <a:grpSpLocks/>
          </p:cNvGrpSpPr>
          <p:nvPr/>
        </p:nvGrpSpPr>
        <p:grpSpPr>
          <a:xfrm>
            <a:off x="2006218" y="5755067"/>
            <a:ext cx="612724" cy="451696"/>
            <a:chOff x="2285915" y="1381813"/>
            <a:chExt cx="800768" cy="520551"/>
          </a:xfrm>
        </p:grpSpPr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ABE08215-9671-DCA8-6F54-951B9982A20D}"/>
                </a:ext>
              </a:extLst>
            </p:cNvPr>
            <p:cNvGrpSpPr/>
            <p:nvPr/>
          </p:nvGrpSpPr>
          <p:grpSpPr>
            <a:xfrm>
              <a:off x="2285915" y="1574902"/>
              <a:ext cx="800768" cy="327462"/>
              <a:chOff x="1802883" y="2586243"/>
              <a:chExt cx="800768" cy="327462"/>
            </a:xfrm>
          </p:grpSpPr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B8B602C9-2870-68BC-7A49-9C264B0818C3}"/>
                  </a:ext>
                </a:extLst>
              </p:cNvPr>
              <p:cNvSpPr/>
              <p:nvPr/>
            </p:nvSpPr>
            <p:spPr>
              <a:xfrm>
                <a:off x="1802883" y="2586245"/>
                <a:ext cx="95458" cy="88511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E56A66E9-3259-32A5-4147-6A9187147564}"/>
                  </a:ext>
                </a:extLst>
              </p:cNvPr>
              <p:cNvSpPr/>
              <p:nvPr/>
            </p:nvSpPr>
            <p:spPr>
              <a:xfrm>
                <a:off x="2118950" y="2590775"/>
                <a:ext cx="95458" cy="8851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DF339B25-B040-EFCB-AA52-D5FD39474EA1}"/>
                  </a:ext>
                </a:extLst>
              </p:cNvPr>
              <p:cNvSpPr/>
              <p:nvPr/>
            </p:nvSpPr>
            <p:spPr>
              <a:xfrm>
                <a:off x="2450504" y="2586243"/>
                <a:ext cx="95458" cy="8851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1" name="Lightning Bolt 150">
                <a:extLst>
                  <a:ext uri="{FF2B5EF4-FFF2-40B4-BE49-F238E27FC236}">
                    <a16:creationId xmlns:a16="http://schemas.microsoft.com/office/drawing/2014/main" id="{B103F258-81A0-373B-5FCD-4C0C2899976C}"/>
                  </a:ext>
                </a:extLst>
              </p:cNvPr>
              <p:cNvSpPr/>
              <p:nvPr/>
            </p:nvSpPr>
            <p:spPr>
              <a:xfrm>
                <a:off x="1802883" y="2766045"/>
                <a:ext cx="154982" cy="147660"/>
              </a:xfrm>
              <a:prstGeom prst="lightningBolt">
                <a:avLst/>
              </a:prstGeom>
              <a:solidFill>
                <a:srgbClr val="038842"/>
              </a:solidFill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2" name="Lightning Bolt 151">
                <a:extLst>
                  <a:ext uri="{FF2B5EF4-FFF2-40B4-BE49-F238E27FC236}">
                    <a16:creationId xmlns:a16="http://schemas.microsoft.com/office/drawing/2014/main" id="{0363E11B-E1A8-7E0E-DDE0-D3A13C4F95BB}"/>
                  </a:ext>
                </a:extLst>
              </p:cNvPr>
              <p:cNvSpPr/>
              <p:nvPr/>
            </p:nvSpPr>
            <p:spPr>
              <a:xfrm>
                <a:off x="2125776" y="2759475"/>
                <a:ext cx="154982" cy="147659"/>
              </a:xfrm>
              <a:prstGeom prst="lightningBolt">
                <a:avLst/>
              </a:prstGeom>
              <a:solidFill>
                <a:srgbClr val="038842"/>
              </a:solidFill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3" name="Lightning Bolt 152">
                <a:extLst>
                  <a:ext uri="{FF2B5EF4-FFF2-40B4-BE49-F238E27FC236}">
                    <a16:creationId xmlns:a16="http://schemas.microsoft.com/office/drawing/2014/main" id="{F78AC669-3A1D-9C04-5E1B-40C62276EDB2}"/>
                  </a:ext>
                </a:extLst>
              </p:cNvPr>
              <p:cNvSpPr/>
              <p:nvPr/>
            </p:nvSpPr>
            <p:spPr>
              <a:xfrm>
                <a:off x="2448669" y="2759475"/>
                <a:ext cx="154982" cy="147659"/>
              </a:xfrm>
              <a:prstGeom prst="lightningBolt">
                <a:avLst/>
              </a:prstGeom>
              <a:no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222ACEC9-4DF3-BC14-E1EB-B30C884450E8}"/>
                </a:ext>
              </a:extLst>
            </p:cNvPr>
            <p:cNvGrpSpPr/>
            <p:nvPr/>
          </p:nvGrpSpPr>
          <p:grpSpPr>
            <a:xfrm>
              <a:off x="2289579" y="1381813"/>
              <a:ext cx="739417" cy="116042"/>
              <a:chOff x="4345868" y="677985"/>
              <a:chExt cx="739417" cy="116042"/>
            </a:xfrm>
          </p:grpSpPr>
          <p:sp>
            <p:nvSpPr>
              <p:cNvPr id="145" name="Arrow: Right 144">
                <a:extLst>
                  <a:ext uri="{FF2B5EF4-FFF2-40B4-BE49-F238E27FC236}">
                    <a16:creationId xmlns:a16="http://schemas.microsoft.com/office/drawing/2014/main" id="{CA9DD0A0-55F5-DDC9-7CA9-90692FC355E2}"/>
                  </a:ext>
                </a:extLst>
              </p:cNvPr>
              <p:cNvSpPr/>
              <p:nvPr/>
            </p:nvSpPr>
            <p:spPr>
              <a:xfrm>
                <a:off x="4345868" y="677985"/>
                <a:ext cx="95459" cy="116042"/>
              </a:xfrm>
              <a:prstGeom prst="rightArrow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6" name="Arrow: Right 145">
                <a:extLst>
                  <a:ext uri="{FF2B5EF4-FFF2-40B4-BE49-F238E27FC236}">
                    <a16:creationId xmlns:a16="http://schemas.microsoft.com/office/drawing/2014/main" id="{9372BDF3-050A-BE79-D388-640D3F4037FA}"/>
                  </a:ext>
                </a:extLst>
              </p:cNvPr>
              <p:cNvSpPr/>
              <p:nvPr/>
            </p:nvSpPr>
            <p:spPr>
              <a:xfrm>
                <a:off x="4667847" y="677985"/>
                <a:ext cx="95459" cy="116042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7" name="Arrow: Right 146">
                <a:extLst>
                  <a:ext uri="{FF2B5EF4-FFF2-40B4-BE49-F238E27FC236}">
                    <a16:creationId xmlns:a16="http://schemas.microsoft.com/office/drawing/2014/main" id="{06D8659A-5A84-9780-1DD7-7CB09FEE50D0}"/>
                  </a:ext>
                </a:extLst>
              </p:cNvPr>
              <p:cNvSpPr/>
              <p:nvPr/>
            </p:nvSpPr>
            <p:spPr>
              <a:xfrm>
                <a:off x="4989826" y="677985"/>
                <a:ext cx="95459" cy="116042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4FF4CCE8-528B-EDC0-713E-81B78EE6243D}"/>
              </a:ext>
            </a:extLst>
          </p:cNvPr>
          <p:cNvGrpSpPr>
            <a:grpSpLocks/>
          </p:cNvGrpSpPr>
          <p:nvPr/>
        </p:nvGrpSpPr>
        <p:grpSpPr>
          <a:xfrm>
            <a:off x="6471541" y="1408909"/>
            <a:ext cx="612724" cy="451696"/>
            <a:chOff x="2285915" y="1381813"/>
            <a:chExt cx="800768" cy="520551"/>
          </a:xfrm>
          <a:solidFill>
            <a:schemeClr val="bg1"/>
          </a:solidFill>
        </p:grpSpPr>
        <p:grpSp>
          <p:nvGrpSpPr>
            <p:cNvPr id="253" name="Group 252">
              <a:extLst>
                <a:ext uri="{FF2B5EF4-FFF2-40B4-BE49-F238E27FC236}">
                  <a16:creationId xmlns:a16="http://schemas.microsoft.com/office/drawing/2014/main" id="{7EC28467-A80F-0E0D-9E48-373E7E001FE6}"/>
                </a:ext>
              </a:extLst>
            </p:cNvPr>
            <p:cNvGrpSpPr/>
            <p:nvPr/>
          </p:nvGrpSpPr>
          <p:grpSpPr>
            <a:xfrm>
              <a:off x="2285915" y="1574902"/>
              <a:ext cx="800768" cy="327462"/>
              <a:chOff x="1802883" y="2586243"/>
              <a:chExt cx="800768" cy="327462"/>
            </a:xfrm>
            <a:grpFill/>
          </p:grpSpPr>
          <p:sp>
            <p:nvSpPr>
              <p:cNvPr id="258" name="Oval 257">
                <a:extLst>
                  <a:ext uri="{FF2B5EF4-FFF2-40B4-BE49-F238E27FC236}">
                    <a16:creationId xmlns:a16="http://schemas.microsoft.com/office/drawing/2014/main" id="{5DD8DA15-C9A9-7E11-6FDA-C10303AFD1F1}"/>
                  </a:ext>
                </a:extLst>
              </p:cNvPr>
              <p:cNvSpPr/>
              <p:nvPr/>
            </p:nvSpPr>
            <p:spPr>
              <a:xfrm>
                <a:off x="1802883" y="2586245"/>
                <a:ext cx="95458" cy="88511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9" name="Oval 258">
                <a:extLst>
                  <a:ext uri="{FF2B5EF4-FFF2-40B4-BE49-F238E27FC236}">
                    <a16:creationId xmlns:a16="http://schemas.microsoft.com/office/drawing/2014/main" id="{76868ACD-E3A6-3E6A-D84C-284473B9B3B1}"/>
                  </a:ext>
                </a:extLst>
              </p:cNvPr>
              <p:cNvSpPr/>
              <p:nvPr/>
            </p:nvSpPr>
            <p:spPr>
              <a:xfrm>
                <a:off x="2118950" y="2590775"/>
                <a:ext cx="95458" cy="88511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0" name="Oval 259">
                <a:extLst>
                  <a:ext uri="{FF2B5EF4-FFF2-40B4-BE49-F238E27FC236}">
                    <a16:creationId xmlns:a16="http://schemas.microsoft.com/office/drawing/2014/main" id="{0DFC69B8-9041-9FBC-32DD-D2F7C2B9B1B8}"/>
                  </a:ext>
                </a:extLst>
              </p:cNvPr>
              <p:cNvSpPr/>
              <p:nvPr/>
            </p:nvSpPr>
            <p:spPr>
              <a:xfrm>
                <a:off x="2450504" y="2586243"/>
                <a:ext cx="95458" cy="88511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1" name="Lightning Bolt 260">
                <a:extLst>
                  <a:ext uri="{FF2B5EF4-FFF2-40B4-BE49-F238E27FC236}">
                    <a16:creationId xmlns:a16="http://schemas.microsoft.com/office/drawing/2014/main" id="{53E51A70-90E4-D967-1881-A8996466980C}"/>
                  </a:ext>
                </a:extLst>
              </p:cNvPr>
              <p:cNvSpPr/>
              <p:nvPr/>
            </p:nvSpPr>
            <p:spPr>
              <a:xfrm>
                <a:off x="1802883" y="2766045"/>
                <a:ext cx="154982" cy="147660"/>
              </a:xfrm>
              <a:prstGeom prst="lightningBolt">
                <a:avLst/>
              </a:prstGeom>
              <a:grp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2" name="Lightning Bolt 261">
                <a:extLst>
                  <a:ext uri="{FF2B5EF4-FFF2-40B4-BE49-F238E27FC236}">
                    <a16:creationId xmlns:a16="http://schemas.microsoft.com/office/drawing/2014/main" id="{F1F71B1B-2CEF-7F97-864B-5E5E92D5033A}"/>
                  </a:ext>
                </a:extLst>
              </p:cNvPr>
              <p:cNvSpPr/>
              <p:nvPr/>
            </p:nvSpPr>
            <p:spPr>
              <a:xfrm>
                <a:off x="2125776" y="2759475"/>
                <a:ext cx="154982" cy="147659"/>
              </a:xfrm>
              <a:prstGeom prst="lightningBolt">
                <a:avLst/>
              </a:prstGeom>
              <a:grp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3" name="Lightning Bolt 262">
                <a:extLst>
                  <a:ext uri="{FF2B5EF4-FFF2-40B4-BE49-F238E27FC236}">
                    <a16:creationId xmlns:a16="http://schemas.microsoft.com/office/drawing/2014/main" id="{FAC02957-FF80-27CA-5A89-770D48EA9199}"/>
                  </a:ext>
                </a:extLst>
              </p:cNvPr>
              <p:cNvSpPr/>
              <p:nvPr/>
            </p:nvSpPr>
            <p:spPr>
              <a:xfrm>
                <a:off x="2448669" y="2759475"/>
                <a:ext cx="154982" cy="147659"/>
              </a:xfrm>
              <a:prstGeom prst="lightningBolt">
                <a:avLst/>
              </a:prstGeom>
              <a:grp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54" name="Group 253">
              <a:extLst>
                <a:ext uri="{FF2B5EF4-FFF2-40B4-BE49-F238E27FC236}">
                  <a16:creationId xmlns:a16="http://schemas.microsoft.com/office/drawing/2014/main" id="{2FACAA67-5795-D82D-D069-45FC11C58E52}"/>
                </a:ext>
              </a:extLst>
            </p:cNvPr>
            <p:cNvGrpSpPr/>
            <p:nvPr/>
          </p:nvGrpSpPr>
          <p:grpSpPr>
            <a:xfrm>
              <a:off x="2289579" y="1381813"/>
              <a:ext cx="739416" cy="116042"/>
              <a:chOff x="4345868" y="677985"/>
              <a:chExt cx="739416" cy="116042"/>
            </a:xfrm>
            <a:grpFill/>
          </p:grpSpPr>
          <p:sp>
            <p:nvSpPr>
              <p:cNvPr id="255" name="Arrow: Right 254">
                <a:extLst>
                  <a:ext uri="{FF2B5EF4-FFF2-40B4-BE49-F238E27FC236}">
                    <a16:creationId xmlns:a16="http://schemas.microsoft.com/office/drawing/2014/main" id="{B4217D8B-7409-B963-9B05-B49A746BE6E5}"/>
                  </a:ext>
                </a:extLst>
              </p:cNvPr>
              <p:cNvSpPr/>
              <p:nvPr/>
            </p:nvSpPr>
            <p:spPr>
              <a:xfrm>
                <a:off x="4345868" y="677985"/>
                <a:ext cx="95459" cy="116042"/>
              </a:xfrm>
              <a:prstGeom prst="rightArrow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6" name="Arrow: Right 255">
                <a:extLst>
                  <a:ext uri="{FF2B5EF4-FFF2-40B4-BE49-F238E27FC236}">
                    <a16:creationId xmlns:a16="http://schemas.microsoft.com/office/drawing/2014/main" id="{D5B1C6D9-E89A-97F8-0055-75C940E788F9}"/>
                  </a:ext>
                </a:extLst>
              </p:cNvPr>
              <p:cNvSpPr/>
              <p:nvPr/>
            </p:nvSpPr>
            <p:spPr>
              <a:xfrm>
                <a:off x="4667847" y="677985"/>
                <a:ext cx="95459" cy="116042"/>
              </a:xfrm>
              <a:prstGeom prst="rightArrow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7" name="Arrow: Right 256">
                <a:extLst>
                  <a:ext uri="{FF2B5EF4-FFF2-40B4-BE49-F238E27FC236}">
                    <a16:creationId xmlns:a16="http://schemas.microsoft.com/office/drawing/2014/main" id="{295619AF-7BD7-8DC9-D65F-D3F0907F85B4}"/>
                  </a:ext>
                </a:extLst>
              </p:cNvPr>
              <p:cNvSpPr/>
              <p:nvPr/>
            </p:nvSpPr>
            <p:spPr>
              <a:xfrm>
                <a:off x="4989825" y="677985"/>
                <a:ext cx="95459" cy="116042"/>
              </a:xfrm>
              <a:prstGeom prst="rightArrow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41A92543-9363-EDCB-5450-459AD2863EE2}"/>
              </a:ext>
            </a:extLst>
          </p:cNvPr>
          <p:cNvGrpSpPr>
            <a:grpSpLocks/>
          </p:cNvGrpSpPr>
          <p:nvPr/>
        </p:nvGrpSpPr>
        <p:grpSpPr>
          <a:xfrm>
            <a:off x="6450873" y="2876125"/>
            <a:ext cx="612724" cy="451696"/>
            <a:chOff x="2285915" y="1381813"/>
            <a:chExt cx="800768" cy="520551"/>
          </a:xfrm>
          <a:solidFill>
            <a:schemeClr val="bg1"/>
          </a:solidFill>
        </p:grpSpPr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36EFFB6F-8187-05DF-97D1-59129789176B}"/>
                </a:ext>
              </a:extLst>
            </p:cNvPr>
            <p:cNvGrpSpPr/>
            <p:nvPr/>
          </p:nvGrpSpPr>
          <p:grpSpPr>
            <a:xfrm>
              <a:off x="2285915" y="1574902"/>
              <a:ext cx="800768" cy="327462"/>
              <a:chOff x="1802883" y="2586243"/>
              <a:chExt cx="800768" cy="327462"/>
            </a:xfrm>
            <a:grpFill/>
          </p:grpSpPr>
          <p:sp>
            <p:nvSpPr>
              <p:cNvPr id="270" name="Oval 269">
                <a:extLst>
                  <a:ext uri="{FF2B5EF4-FFF2-40B4-BE49-F238E27FC236}">
                    <a16:creationId xmlns:a16="http://schemas.microsoft.com/office/drawing/2014/main" id="{D4745A1D-C6CA-D326-A64A-4B13D2246ADD}"/>
                  </a:ext>
                </a:extLst>
              </p:cNvPr>
              <p:cNvSpPr/>
              <p:nvPr/>
            </p:nvSpPr>
            <p:spPr>
              <a:xfrm>
                <a:off x="1802883" y="2586245"/>
                <a:ext cx="95458" cy="88511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1" name="Oval 270">
                <a:extLst>
                  <a:ext uri="{FF2B5EF4-FFF2-40B4-BE49-F238E27FC236}">
                    <a16:creationId xmlns:a16="http://schemas.microsoft.com/office/drawing/2014/main" id="{43D72F13-1A85-79CA-DB76-A520BF4A954A}"/>
                  </a:ext>
                </a:extLst>
              </p:cNvPr>
              <p:cNvSpPr/>
              <p:nvPr/>
            </p:nvSpPr>
            <p:spPr>
              <a:xfrm>
                <a:off x="2118950" y="2590775"/>
                <a:ext cx="95458" cy="88511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2" name="Oval 271">
                <a:extLst>
                  <a:ext uri="{FF2B5EF4-FFF2-40B4-BE49-F238E27FC236}">
                    <a16:creationId xmlns:a16="http://schemas.microsoft.com/office/drawing/2014/main" id="{D66D3690-5B58-36A0-77B6-61374233EF5B}"/>
                  </a:ext>
                </a:extLst>
              </p:cNvPr>
              <p:cNvSpPr/>
              <p:nvPr/>
            </p:nvSpPr>
            <p:spPr>
              <a:xfrm>
                <a:off x="2450504" y="2586243"/>
                <a:ext cx="95458" cy="88511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3" name="Lightning Bolt 272">
                <a:extLst>
                  <a:ext uri="{FF2B5EF4-FFF2-40B4-BE49-F238E27FC236}">
                    <a16:creationId xmlns:a16="http://schemas.microsoft.com/office/drawing/2014/main" id="{9BAE5C0D-7085-0786-71CC-701B705E8B1D}"/>
                  </a:ext>
                </a:extLst>
              </p:cNvPr>
              <p:cNvSpPr/>
              <p:nvPr/>
            </p:nvSpPr>
            <p:spPr>
              <a:xfrm>
                <a:off x="1802883" y="2766045"/>
                <a:ext cx="154982" cy="147660"/>
              </a:xfrm>
              <a:prstGeom prst="lightningBolt">
                <a:avLst/>
              </a:prstGeom>
              <a:grp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4" name="Lightning Bolt 273">
                <a:extLst>
                  <a:ext uri="{FF2B5EF4-FFF2-40B4-BE49-F238E27FC236}">
                    <a16:creationId xmlns:a16="http://schemas.microsoft.com/office/drawing/2014/main" id="{13D95E83-E6B1-80D3-0454-13EF6401920D}"/>
                  </a:ext>
                </a:extLst>
              </p:cNvPr>
              <p:cNvSpPr/>
              <p:nvPr/>
            </p:nvSpPr>
            <p:spPr>
              <a:xfrm>
                <a:off x="2125776" y="2759475"/>
                <a:ext cx="154982" cy="147659"/>
              </a:xfrm>
              <a:prstGeom prst="lightningBolt">
                <a:avLst/>
              </a:prstGeom>
              <a:grp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5" name="Lightning Bolt 274">
                <a:extLst>
                  <a:ext uri="{FF2B5EF4-FFF2-40B4-BE49-F238E27FC236}">
                    <a16:creationId xmlns:a16="http://schemas.microsoft.com/office/drawing/2014/main" id="{BD493048-F1F4-7BF7-A749-2A01FC7606EE}"/>
                  </a:ext>
                </a:extLst>
              </p:cNvPr>
              <p:cNvSpPr/>
              <p:nvPr/>
            </p:nvSpPr>
            <p:spPr>
              <a:xfrm>
                <a:off x="2448669" y="2759475"/>
                <a:ext cx="154982" cy="147659"/>
              </a:xfrm>
              <a:prstGeom prst="lightningBolt">
                <a:avLst/>
              </a:prstGeom>
              <a:grp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D2D9A057-6959-B0B3-A071-9D270F395CF6}"/>
                </a:ext>
              </a:extLst>
            </p:cNvPr>
            <p:cNvGrpSpPr/>
            <p:nvPr/>
          </p:nvGrpSpPr>
          <p:grpSpPr>
            <a:xfrm>
              <a:off x="2289579" y="1381813"/>
              <a:ext cx="739416" cy="116042"/>
              <a:chOff x="4345868" y="677985"/>
              <a:chExt cx="739416" cy="116042"/>
            </a:xfrm>
            <a:grpFill/>
          </p:grpSpPr>
          <p:sp>
            <p:nvSpPr>
              <p:cNvPr id="267" name="Arrow: Right 266">
                <a:extLst>
                  <a:ext uri="{FF2B5EF4-FFF2-40B4-BE49-F238E27FC236}">
                    <a16:creationId xmlns:a16="http://schemas.microsoft.com/office/drawing/2014/main" id="{AE193B03-B9D6-E17A-98BC-57FC3FB12FD6}"/>
                  </a:ext>
                </a:extLst>
              </p:cNvPr>
              <p:cNvSpPr/>
              <p:nvPr/>
            </p:nvSpPr>
            <p:spPr>
              <a:xfrm>
                <a:off x="4345868" y="677985"/>
                <a:ext cx="95459" cy="116042"/>
              </a:xfrm>
              <a:prstGeom prst="rightArrow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8" name="Arrow: Right 267">
                <a:extLst>
                  <a:ext uri="{FF2B5EF4-FFF2-40B4-BE49-F238E27FC236}">
                    <a16:creationId xmlns:a16="http://schemas.microsoft.com/office/drawing/2014/main" id="{599275AC-0123-3DDC-0F0A-37FDEA19E31B}"/>
                  </a:ext>
                </a:extLst>
              </p:cNvPr>
              <p:cNvSpPr/>
              <p:nvPr/>
            </p:nvSpPr>
            <p:spPr>
              <a:xfrm>
                <a:off x="4667847" y="677985"/>
                <a:ext cx="95459" cy="116042"/>
              </a:xfrm>
              <a:prstGeom prst="rightArrow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9" name="Arrow: Right 268">
                <a:extLst>
                  <a:ext uri="{FF2B5EF4-FFF2-40B4-BE49-F238E27FC236}">
                    <a16:creationId xmlns:a16="http://schemas.microsoft.com/office/drawing/2014/main" id="{42C09188-FB03-04E0-6A03-E8838724FB5B}"/>
                  </a:ext>
                </a:extLst>
              </p:cNvPr>
              <p:cNvSpPr/>
              <p:nvPr/>
            </p:nvSpPr>
            <p:spPr>
              <a:xfrm>
                <a:off x="4989825" y="677985"/>
                <a:ext cx="95459" cy="116042"/>
              </a:xfrm>
              <a:prstGeom prst="rightArrow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8DA2CC56-F7B9-EB24-1C1E-D41C988DBE12}"/>
              </a:ext>
            </a:extLst>
          </p:cNvPr>
          <p:cNvGrpSpPr>
            <a:grpSpLocks/>
          </p:cNvGrpSpPr>
          <p:nvPr/>
        </p:nvGrpSpPr>
        <p:grpSpPr>
          <a:xfrm>
            <a:off x="6443545" y="4294556"/>
            <a:ext cx="612724" cy="451696"/>
            <a:chOff x="2285915" y="1381813"/>
            <a:chExt cx="800768" cy="520551"/>
          </a:xfrm>
          <a:solidFill>
            <a:schemeClr val="bg1"/>
          </a:solidFill>
        </p:grpSpPr>
        <p:grpSp>
          <p:nvGrpSpPr>
            <p:cNvPr id="277" name="Group 276">
              <a:extLst>
                <a:ext uri="{FF2B5EF4-FFF2-40B4-BE49-F238E27FC236}">
                  <a16:creationId xmlns:a16="http://schemas.microsoft.com/office/drawing/2014/main" id="{80DF00A7-431B-E3DC-3614-3FD1E3A0D8F5}"/>
                </a:ext>
              </a:extLst>
            </p:cNvPr>
            <p:cNvGrpSpPr/>
            <p:nvPr/>
          </p:nvGrpSpPr>
          <p:grpSpPr>
            <a:xfrm>
              <a:off x="2285915" y="1574902"/>
              <a:ext cx="800768" cy="327462"/>
              <a:chOff x="1802883" y="2586243"/>
              <a:chExt cx="800768" cy="327462"/>
            </a:xfrm>
            <a:grpFill/>
          </p:grpSpPr>
          <p:sp>
            <p:nvSpPr>
              <p:cNvPr id="282" name="Oval 281">
                <a:extLst>
                  <a:ext uri="{FF2B5EF4-FFF2-40B4-BE49-F238E27FC236}">
                    <a16:creationId xmlns:a16="http://schemas.microsoft.com/office/drawing/2014/main" id="{6648DDC6-DFDD-A6F1-4162-1EF1820C7920}"/>
                  </a:ext>
                </a:extLst>
              </p:cNvPr>
              <p:cNvSpPr/>
              <p:nvPr/>
            </p:nvSpPr>
            <p:spPr>
              <a:xfrm>
                <a:off x="1802883" y="2586245"/>
                <a:ext cx="95458" cy="88511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3" name="Oval 282">
                <a:extLst>
                  <a:ext uri="{FF2B5EF4-FFF2-40B4-BE49-F238E27FC236}">
                    <a16:creationId xmlns:a16="http://schemas.microsoft.com/office/drawing/2014/main" id="{5A06159E-3F83-2F0A-47F5-27C8B2267B14}"/>
                  </a:ext>
                </a:extLst>
              </p:cNvPr>
              <p:cNvSpPr/>
              <p:nvPr/>
            </p:nvSpPr>
            <p:spPr>
              <a:xfrm>
                <a:off x="2118950" y="2590775"/>
                <a:ext cx="95458" cy="88511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4" name="Oval 283">
                <a:extLst>
                  <a:ext uri="{FF2B5EF4-FFF2-40B4-BE49-F238E27FC236}">
                    <a16:creationId xmlns:a16="http://schemas.microsoft.com/office/drawing/2014/main" id="{CE6C802C-9CB6-A78C-ED61-EEF78469FBFA}"/>
                  </a:ext>
                </a:extLst>
              </p:cNvPr>
              <p:cNvSpPr/>
              <p:nvPr/>
            </p:nvSpPr>
            <p:spPr>
              <a:xfrm>
                <a:off x="2450504" y="2586243"/>
                <a:ext cx="95458" cy="88511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5" name="Lightning Bolt 284">
                <a:extLst>
                  <a:ext uri="{FF2B5EF4-FFF2-40B4-BE49-F238E27FC236}">
                    <a16:creationId xmlns:a16="http://schemas.microsoft.com/office/drawing/2014/main" id="{8A9D6802-224F-09C5-8BA3-042CDD2328CD}"/>
                  </a:ext>
                </a:extLst>
              </p:cNvPr>
              <p:cNvSpPr/>
              <p:nvPr/>
            </p:nvSpPr>
            <p:spPr>
              <a:xfrm>
                <a:off x="1802883" y="2766045"/>
                <a:ext cx="154982" cy="147660"/>
              </a:xfrm>
              <a:prstGeom prst="lightningBolt">
                <a:avLst/>
              </a:prstGeom>
              <a:grp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6" name="Lightning Bolt 285">
                <a:extLst>
                  <a:ext uri="{FF2B5EF4-FFF2-40B4-BE49-F238E27FC236}">
                    <a16:creationId xmlns:a16="http://schemas.microsoft.com/office/drawing/2014/main" id="{14CFC726-AA63-E2B0-3F1C-C57A5065ED5B}"/>
                  </a:ext>
                </a:extLst>
              </p:cNvPr>
              <p:cNvSpPr/>
              <p:nvPr/>
            </p:nvSpPr>
            <p:spPr>
              <a:xfrm>
                <a:off x="2125776" y="2759475"/>
                <a:ext cx="154982" cy="147659"/>
              </a:xfrm>
              <a:prstGeom prst="lightningBolt">
                <a:avLst/>
              </a:prstGeom>
              <a:grp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7" name="Lightning Bolt 286">
                <a:extLst>
                  <a:ext uri="{FF2B5EF4-FFF2-40B4-BE49-F238E27FC236}">
                    <a16:creationId xmlns:a16="http://schemas.microsoft.com/office/drawing/2014/main" id="{C74123A1-8132-647A-F4B9-C2777E22BE4E}"/>
                  </a:ext>
                </a:extLst>
              </p:cNvPr>
              <p:cNvSpPr/>
              <p:nvPr/>
            </p:nvSpPr>
            <p:spPr>
              <a:xfrm>
                <a:off x="2448669" y="2759475"/>
                <a:ext cx="154982" cy="147659"/>
              </a:xfrm>
              <a:prstGeom prst="lightningBolt">
                <a:avLst/>
              </a:prstGeom>
              <a:grp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78" name="Group 277">
              <a:extLst>
                <a:ext uri="{FF2B5EF4-FFF2-40B4-BE49-F238E27FC236}">
                  <a16:creationId xmlns:a16="http://schemas.microsoft.com/office/drawing/2014/main" id="{776444DD-9FDD-C3AD-A450-F40FE00A5E8D}"/>
                </a:ext>
              </a:extLst>
            </p:cNvPr>
            <p:cNvGrpSpPr/>
            <p:nvPr/>
          </p:nvGrpSpPr>
          <p:grpSpPr>
            <a:xfrm>
              <a:off x="2289579" y="1381813"/>
              <a:ext cx="739416" cy="116042"/>
              <a:chOff x="4345868" y="677985"/>
              <a:chExt cx="739416" cy="116042"/>
            </a:xfrm>
            <a:grpFill/>
          </p:grpSpPr>
          <p:sp>
            <p:nvSpPr>
              <p:cNvPr id="279" name="Arrow: Right 278">
                <a:extLst>
                  <a:ext uri="{FF2B5EF4-FFF2-40B4-BE49-F238E27FC236}">
                    <a16:creationId xmlns:a16="http://schemas.microsoft.com/office/drawing/2014/main" id="{416B55FB-6B30-F2DB-957B-8706DB7F2CFC}"/>
                  </a:ext>
                </a:extLst>
              </p:cNvPr>
              <p:cNvSpPr/>
              <p:nvPr/>
            </p:nvSpPr>
            <p:spPr>
              <a:xfrm>
                <a:off x="4345868" y="677985"/>
                <a:ext cx="95459" cy="116042"/>
              </a:xfrm>
              <a:prstGeom prst="rightArrow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0" name="Arrow: Right 279">
                <a:extLst>
                  <a:ext uri="{FF2B5EF4-FFF2-40B4-BE49-F238E27FC236}">
                    <a16:creationId xmlns:a16="http://schemas.microsoft.com/office/drawing/2014/main" id="{A0E7B616-0540-8902-5DC1-4E70D6A82FC5}"/>
                  </a:ext>
                </a:extLst>
              </p:cNvPr>
              <p:cNvSpPr/>
              <p:nvPr/>
            </p:nvSpPr>
            <p:spPr>
              <a:xfrm>
                <a:off x="4667847" y="677985"/>
                <a:ext cx="95459" cy="116042"/>
              </a:xfrm>
              <a:prstGeom prst="rightArrow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1" name="Arrow: Right 280">
                <a:extLst>
                  <a:ext uri="{FF2B5EF4-FFF2-40B4-BE49-F238E27FC236}">
                    <a16:creationId xmlns:a16="http://schemas.microsoft.com/office/drawing/2014/main" id="{D325C2B1-349C-E460-C00C-44FA4F3D0AE9}"/>
                  </a:ext>
                </a:extLst>
              </p:cNvPr>
              <p:cNvSpPr/>
              <p:nvPr/>
            </p:nvSpPr>
            <p:spPr>
              <a:xfrm>
                <a:off x="4989825" y="677985"/>
                <a:ext cx="95459" cy="116042"/>
              </a:xfrm>
              <a:prstGeom prst="rightArrow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34273574-9F8B-8FAB-9BF4-8AF484E7558D}"/>
              </a:ext>
            </a:extLst>
          </p:cNvPr>
          <p:cNvGrpSpPr>
            <a:grpSpLocks/>
          </p:cNvGrpSpPr>
          <p:nvPr/>
        </p:nvGrpSpPr>
        <p:grpSpPr>
          <a:xfrm>
            <a:off x="6430205" y="5735168"/>
            <a:ext cx="612724" cy="451696"/>
            <a:chOff x="2285915" y="1381813"/>
            <a:chExt cx="800768" cy="520551"/>
          </a:xfrm>
          <a:solidFill>
            <a:schemeClr val="bg1"/>
          </a:solidFill>
        </p:grpSpPr>
        <p:grpSp>
          <p:nvGrpSpPr>
            <p:cNvPr id="289" name="Group 288">
              <a:extLst>
                <a:ext uri="{FF2B5EF4-FFF2-40B4-BE49-F238E27FC236}">
                  <a16:creationId xmlns:a16="http://schemas.microsoft.com/office/drawing/2014/main" id="{203893F6-217F-8ED8-9ECA-DCCD16A51B94}"/>
                </a:ext>
              </a:extLst>
            </p:cNvPr>
            <p:cNvGrpSpPr/>
            <p:nvPr/>
          </p:nvGrpSpPr>
          <p:grpSpPr>
            <a:xfrm>
              <a:off x="2285915" y="1574902"/>
              <a:ext cx="800768" cy="327462"/>
              <a:chOff x="1802883" y="2586243"/>
              <a:chExt cx="800768" cy="327462"/>
            </a:xfrm>
            <a:grpFill/>
          </p:grpSpPr>
          <p:sp>
            <p:nvSpPr>
              <p:cNvPr id="294" name="Oval 293">
                <a:extLst>
                  <a:ext uri="{FF2B5EF4-FFF2-40B4-BE49-F238E27FC236}">
                    <a16:creationId xmlns:a16="http://schemas.microsoft.com/office/drawing/2014/main" id="{64DBD521-EFA0-2C00-CC62-252EF83682F7}"/>
                  </a:ext>
                </a:extLst>
              </p:cNvPr>
              <p:cNvSpPr/>
              <p:nvPr/>
            </p:nvSpPr>
            <p:spPr>
              <a:xfrm>
                <a:off x="1802883" y="2586245"/>
                <a:ext cx="95458" cy="88511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5" name="Oval 294">
                <a:extLst>
                  <a:ext uri="{FF2B5EF4-FFF2-40B4-BE49-F238E27FC236}">
                    <a16:creationId xmlns:a16="http://schemas.microsoft.com/office/drawing/2014/main" id="{241E3E10-41AF-3C92-6350-0B12A09EB817}"/>
                  </a:ext>
                </a:extLst>
              </p:cNvPr>
              <p:cNvSpPr/>
              <p:nvPr/>
            </p:nvSpPr>
            <p:spPr>
              <a:xfrm>
                <a:off x="2118950" y="2590775"/>
                <a:ext cx="95458" cy="88511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6" name="Oval 295">
                <a:extLst>
                  <a:ext uri="{FF2B5EF4-FFF2-40B4-BE49-F238E27FC236}">
                    <a16:creationId xmlns:a16="http://schemas.microsoft.com/office/drawing/2014/main" id="{9D4B4CBF-6CC0-AB4B-452F-62E00917DC81}"/>
                  </a:ext>
                </a:extLst>
              </p:cNvPr>
              <p:cNvSpPr/>
              <p:nvPr/>
            </p:nvSpPr>
            <p:spPr>
              <a:xfrm>
                <a:off x="2450504" y="2586243"/>
                <a:ext cx="95458" cy="88511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7" name="Lightning Bolt 296">
                <a:extLst>
                  <a:ext uri="{FF2B5EF4-FFF2-40B4-BE49-F238E27FC236}">
                    <a16:creationId xmlns:a16="http://schemas.microsoft.com/office/drawing/2014/main" id="{3D7F92BC-683F-9467-BB2D-368582CF7C6D}"/>
                  </a:ext>
                </a:extLst>
              </p:cNvPr>
              <p:cNvSpPr/>
              <p:nvPr/>
            </p:nvSpPr>
            <p:spPr>
              <a:xfrm>
                <a:off x="1802883" y="2766045"/>
                <a:ext cx="154982" cy="147660"/>
              </a:xfrm>
              <a:prstGeom prst="lightningBolt">
                <a:avLst/>
              </a:prstGeom>
              <a:grp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8" name="Lightning Bolt 297">
                <a:extLst>
                  <a:ext uri="{FF2B5EF4-FFF2-40B4-BE49-F238E27FC236}">
                    <a16:creationId xmlns:a16="http://schemas.microsoft.com/office/drawing/2014/main" id="{DC59AB4A-B0E9-F967-48FD-D23122BF9AA1}"/>
                  </a:ext>
                </a:extLst>
              </p:cNvPr>
              <p:cNvSpPr/>
              <p:nvPr/>
            </p:nvSpPr>
            <p:spPr>
              <a:xfrm>
                <a:off x="2125776" y="2759475"/>
                <a:ext cx="154982" cy="147659"/>
              </a:xfrm>
              <a:prstGeom prst="lightningBolt">
                <a:avLst/>
              </a:prstGeom>
              <a:grp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9" name="Lightning Bolt 298">
                <a:extLst>
                  <a:ext uri="{FF2B5EF4-FFF2-40B4-BE49-F238E27FC236}">
                    <a16:creationId xmlns:a16="http://schemas.microsoft.com/office/drawing/2014/main" id="{BD21A296-B809-D366-587E-99C56D7A9D03}"/>
                  </a:ext>
                </a:extLst>
              </p:cNvPr>
              <p:cNvSpPr/>
              <p:nvPr/>
            </p:nvSpPr>
            <p:spPr>
              <a:xfrm>
                <a:off x="2448669" y="2759475"/>
                <a:ext cx="154982" cy="147659"/>
              </a:xfrm>
              <a:prstGeom prst="lightningBolt">
                <a:avLst/>
              </a:prstGeom>
              <a:grp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90" name="Group 289">
              <a:extLst>
                <a:ext uri="{FF2B5EF4-FFF2-40B4-BE49-F238E27FC236}">
                  <a16:creationId xmlns:a16="http://schemas.microsoft.com/office/drawing/2014/main" id="{3C124CF2-86C8-4378-2CE8-066FE39CD922}"/>
                </a:ext>
              </a:extLst>
            </p:cNvPr>
            <p:cNvGrpSpPr/>
            <p:nvPr/>
          </p:nvGrpSpPr>
          <p:grpSpPr>
            <a:xfrm>
              <a:off x="2289579" y="1381813"/>
              <a:ext cx="739417" cy="116042"/>
              <a:chOff x="4345868" y="677985"/>
              <a:chExt cx="739417" cy="116042"/>
            </a:xfrm>
            <a:grpFill/>
          </p:grpSpPr>
          <p:sp>
            <p:nvSpPr>
              <p:cNvPr id="291" name="Arrow: Right 290">
                <a:extLst>
                  <a:ext uri="{FF2B5EF4-FFF2-40B4-BE49-F238E27FC236}">
                    <a16:creationId xmlns:a16="http://schemas.microsoft.com/office/drawing/2014/main" id="{67A4C033-3458-D5EE-5354-6D62426903DD}"/>
                  </a:ext>
                </a:extLst>
              </p:cNvPr>
              <p:cNvSpPr/>
              <p:nvPr/>
            </p:nvSpPr>
            <p:spPr>
              <a:xfrm>
                <a:off x="4345868" y="677985"/>
                <a:ext cx="95459" cy="116042"/>
              </a:xfrm>
              <a:prstGeom prst="rightArrow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2" name="Arrow: Right 291">
                <a:extLst>
                  <a:ext uri="{FF2B5EF4-FFF2-40B4-BE49-F238E27FC236}">
                    <a16:creationId xmlns:a16="http://schemas.microsoft.com/office/drawing/2014/main" id="{5E03A6C3-BB43-80F0-1741-73EF12697C73}"/>
                  </a:ext>
                </a:extLst>
              </p:cNvPr>
              <p:cNvSpPr/>
              <p:nvPr/>
            </p:nvSpPr>
            <p:spPr>
              <a:xfrm>
                <a:off x="4667847" y="677985"/>
                <a:ext cx="95459" cy="116042"/>
              </a:xfrm>
              <a:prstGeom prst="rightArrow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3" name="Arrow: Right 292">
                <a:extLst>
                  <a:ext uri="{FF2B5EF4-FFF2-40B4-BE49-F238E27FC236}">
                    <a16:creationId xmlns:a16="http://schemas.microsoft.com/office/drawing/2014/main" id="{222AD6E7-7A02-0F06-E7D3-D422D050BFFD}"/>
                  </a:ext>
                </a:extLst>
              </p:cNvPr>
              <p:cNvSpPr/>
              <p:nvPr/>
            </p:nvSpPr>
            <p:spPr>
              <a:xfrm>
                <a:off x="4989826" y="677985"/>
                <a:ext cx="95459" cy="116042"/>
              </a:xfrm>
              <a:prstGeom prst="rightArrow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0074839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41737FB-98BF-A5F6-254C-56FCD17212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922092"/>
              </p:ext>
            </p:extLst>
          </p:nvPr>
        </p:nvGraphicFramePr>
        <p:xfrm>
          <a:off x="300224" y="625188"/>
          <a:ext cx="9349863" cy="62087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880">
                  <a:extLst>
                    <a:ext uri="{9D8B030D-6E8A-4147-A177-3AD203B41FA5}">
                      <a16:colId xmlns:a16="http://schemas.microsoft.com/office/drawing/2014/main" val="1701591728"/>
                    </a:ext>
                  </a:extLst>
                </a:gridCol>
                <a:gridCol w="1469721">
                  <a:extLst>
                    <a:ext uri="{9D8B030D-6E8A-4147-A177-3AD203B41FA5}">
                      <a16:colId xmlns:a16="http://schemas.microsoft.com/office/drawing/2014/main" val="720334830"/>
                    </a:ext>
                  </a:extLst>
                </a:gridCol>
                <a:gridCol w="884159">
                  <a:extLst>
                    <a:ext uri="{9D8B030D-6E8A-4147-A177-3AD203B41FA5}">
                      <a16:colId xmlns:a16="http://schemas.microsoft.com/office/drawing/2014/main" val="920676204"/>
                    </a:ext>
                  </a:extLst>
                </a:gridCol>
                <a:gridCol w="3350989">
                  <a:extLst>
                    <a:ext uri="{9D8B030D-6E8A-4147-A177-3AD203B41FA5}">
                      <a16:colId xmlns:a16="http://schemas.microsoft.com/office/drawing/2014/main" val="419275218"/>
                    </a:ext>
                  </a:extLst>
                </a:gridCol>
                <a:gridCol w="1110160">
                  <a:extLst>
                    <a:ext uri="{9D8B030D-6E8A-4147-A177-3AD203B41FA5}">
                      <a16:colId xmlns:a16="http://schemas.microsoft.com/office/drawing/2014/main" val="1412989387"/>
                    </a:ext>
                  </a:extLst>
                </a:gridCol>
                <a:gridCol w="1137977">
                  <a:extLst>
                    <a:ext uri="{9D8B030D-6E8A-4147-A177-3AD203B41FA5}">
                      <a16:colId xmlns:a16="http://schemas.microsoft.com/office/drawing/2014/main" val="2051409631"/>
                    </a:ext>
                  </a:extLst>
                </a:gridCol>
                <a:gridCol w="1137977">
                  <a:extLst>
                    <a:ext uri="{9D8B030D-6E8A-4147-A177-3AD203B41FA5}">
                      <a16:colId xmlns:a16="http://schemas.microsoft.com/office/drawing/2014/main" val="2054501703"/>
                    </a:ext>
                  </a:extLst>
                </a:gridCol>
              </a:tblGrid>
              <a:tr h="0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Intervenção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0" i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Marcação indicativa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0" i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Descrição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0" i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Marcação específica da cidade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0" i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Indicadores EAP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0" i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Principais partes interessadas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908187"/>
                  </a:ext>
                </a:extLst>
              </a:tr>
              <a:tr h="70025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Programas de coleta de dados liderados pela comunidade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Facilitar a coleta e a documentação de dados quantitativos e qualitativos de experiências vividas, lideradas por líderes e residentes locais.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240740"/>
                  </a:ext>
                </a:extLst>
              </a:tr>
              <a:tr h="118773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Soluções de co-projeto com comunidades locais que atendam a contextos e necessidades específicos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Incorporar etapas analíticas e de engajamento das partes interessadas nos processos de elaboração de políticas e programas para garantir que sejam informados e se apliquem a experiências vividas específicas em comunidades e domicílios.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159455"/>
                  </a:ext>
                </a:extLst>
              </a:tr>
              <a:tr h="91017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Envolver-se com o setor privado e o meio acadêmico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Aproveite o know-how do setor privado e acadêmico para criar soluções técnicas, implementar projetos e oferecer oportunidades de treinamento para a comunidade.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851177"/>
                  </a:ext>
                </a:extLst>
              </a:tr>
              <a:tr h="91574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Transparente e</a:t>
                      </a:r>
                    </a:p>
                    <a:p>
                      <a:r>
                        <a:rPr lang="en-GB" sz="105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processos documentados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apoiar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elaboração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casos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a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facilitação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acesso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à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energia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também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pode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ser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enquadrada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termos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benefícios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socioeconômicos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exemplo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melhor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qualidade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resultados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educacionais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de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saúde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igualdade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gênero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participação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família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economia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outros.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680965"/>
                  </a:ext>
                </a:extLst>
              </a:tr>
              <a:tr h="7722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Envolver-se com agentes nacionais e regionais de acesso à energia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Conectar-se com órgãos nacionais e regionais e fornecedores de energia para defender soluções de infraestrutura, legislativas ou financeiras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101314"/>
                  </a:ext>
                </a:extLst>
              </a:tr>
              <a:tr h="8729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Coordenar</a:t>
                      </a:r>
                      <a:r>
                        <a:rPr lang="en-GB" sz="105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as partes </a:t>
                      </a:r>
                      <a:r>
                        <a:rPr lang="en-GB" sz="105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interessadas</a:t>
                      </a:r>
                      <a:r>
                        <a:rPr lang="en-GB" sz="105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os dados para o </a:t>
                      </a:r>
                      <a:r>
                        <a:rPr lang="en-GB" sz="105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envolvimento</a:t>
                      </a:r>
                      <a:r>
                        <a:rPr lang="en-GB" sz="105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05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nacional</a:t>
                      </a:r>
                      <a:endParaRPr lang="en-GB" sz="105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Conectar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facilitar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as partes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interessadas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locais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regionais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para defender a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implementação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ações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nacionais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367540"/>
                  </a:ext>
                </a:extLst>
              </a:tr>
            </a:tbl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6477A03-D3D7-0607-5D4C-3B5F79DCF150}"/>
              </a:ext>
            </a:extLst>
          </p:cNvPr>
          <p:cNvSpPr/>
          <p:nvPr/>
        </p:nvSpPr>
        <p:spPr>
          <a:xfrm>
            <a:off x="951627" y="2582541"/>
            <a:ext cx="1742332" cy="980462"/>
          </a:xfrm>
          <a:prstGeom prst="roundRect">
            <a:avLst>
              <a:gd name="adj" fmla="val 12471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200" b="1">
              <a:solidFill>
                <a:schemeClr val="tx1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44AC60FA-F0F7-49EB-61DD-D703D914BDC0}"/>
              </a:ext>
            </a:extLst>
          </p:cNvPr>
          <p:cNvSpPr/>
          <p:nvPr/>
        </p:nvSpPr>
        <p:spPr>
          <a:xfrm>
            <a:off x="370199" y="6029615"/>
            <a:ext cx="124153" cy="12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D31B525-5BBE-7FB9-2669-709BFFFD15E9}"/>
              </a:ext>
            </a:extLst>
          </p:cNvPr>
          <p:cNvSpPr txBox="1"/>
          <p:nvPr/>
        </p:nvSpPr>
        <p:spPr>
          <a:xfrm>
            <a:off x="289437" y="167272"/>
            <a:ext cx="49524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chemeClr val="accent2"/>
                </a:solidFill>
              </a:rPr>
              <a:t>Colaboração das partes interessadas </a:t>
            </a: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7A01781D-842F-0820-ABC4-D9461C45D30D}"/>
              </a:ext>
            </a:extLst>
          </p:cNvPr>
          <p:cNvGrpSpPr/>
          <p:nvPr/>
        </p:nvGrpSpPr>
        <p:grpSpPr>
          <a:xfrm>
            <a:off x="2126660" y="4333652"/>
            <a:ext cx="641478" cy="451696"/>
            <a:chOff x="2285915" y="1381813"/>
            <a:chExt cx="800768" cy="520551"/>
          </a:xfrm>
        </p:grpSpPr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ABE08215-9671-DCA8-6F54-951B9982A20D}"/>
                </a:ext>
              </a:extLst>
            </p:cNvPr>
            <p:cNvGrpSpPr/>
            <p:nvPr/>
          </p:nvGrpSpPr>
          <p:grpSpPr>
            <a:xfrm>
              <a:off x="2285915" y="1574902"/>
              <a:ext cx="800768" cy="327462"/>
              <a:chOff x="1802883" y="2586243"/>
              <a:chExt cx="800768" cy="327462"/>
            </a:xfrm>
          </p:grpSpPr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B8B602C9-2870-68BC-7A49-9C264B0818C3}"/>
                  </a:ext>
                </a:extLst>
              </p:cNvPr>
              <p:cNvSpPr/>
              <p:nvPr/>
            </p:nvSpPr>
            <p:spPr>
              <a:xfrm>
                <a:off x="1802883" y="2586245"/>
                <a:ext cx="95458" cy="88511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E56A66E9-3259-32A5-4147-6A9187147564}"/>
                  </a:ext>
                </a:extLst>
              </p:cNvPr>
              <p:cNvSpPr/>
              <p:nvPr/>
            </p:nvSpPr>
            <p:spPr>
              <a:xfrm>
                <a:off x="2118950" y="2590775"/>
                <a:ext cx="95458" cy="88511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DF339B25-B040-EFCB-AA52-D5FD39474EA1}"/>
                  </a:ext>
                </a:extLst>
              </p:cNvPr>
              <p:cNvSpPr/>
              <p:nvPr/>
            </p:nvSpPr>
            <p:spPr>
              <a:xfrm>
                <a:off x="2450504" y="2586243"/>
                <a:ext cx="95458" cy="88511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1" name="Lightning Bolt 150">
                <a:extLst>
                  <a:ext uri="{FF2B5EF4-FFF2-40B4-BE49-F238E27FC236}">
                    <a16:creationId xmlns:a16="http://schemas.microsoft.com/office/drawing/2014/main" id="{B103F258-81A0-373B-5FCD-4C0C2899976C}"/>
                  </a:ext>
                </a:extLst>
              </p:cNvPr>
              <p:cNvSpPr/>
              <p:nvPr/>
            </p:nvSpPr>
            <p:spPr>
              <a:xfrm>
                <a:off x="1802883" y="2766045"/>
                <a:ext cx="154982" cy="147660"/>
              </a:xfrm>
              <a:prstGeom prst="lightningBolt">
                <a:avLst/>
              </a:prstGeom>
              <a:solidFill>
                <a:srgbClr val="038842"/>
              </a:solidFill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2" name="Lightning Bolt 151">
                <a:extLst>
                  <a:ext uri="{FF2B5EF4-FFF2-40B4-BE49-F238E27FC236}">
                    <a16:creationId xmlns:a16="http://schemas.microsoft.com/office/drawing/2014/main" id="{0363E11B-E1A8-7E0E-DDE0-D3A13C4F95BB}"/>
                  </a:ext>
                </a:extLst>
              </p:cNvPr>
              <p:cNvSpPr/>
              <p:nvPr/>
            </p:nvSpPr>
            <p:spPr>
              <a:xfrm>
                <a:off x="2125776" y="2759475"/>
                <a:ext cx="154982" cy="147659"/>
              </a:xfrm>
              <a:prstGeom prst="lightningBolt">
                <a:avLst/>
              </a:prstGeom>
              <a:solidFill>
                <a:srgbClr val="038842"/>
              </a:solidFill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3" name="Lightning Bolt 152">
                <a:extLst>
                  <a:ext uri="{FF2B5EF4-FFF2-40B4-BE49-F238E27FC236}">
                    <a16:creationId xmlns:a16="http://schemas.microsoft.com/office/drawing/2014/main" id="{F78AC669-3A1D-9C04-5E1B-40C62276EDB2}"/>
                  </a:ext>
                </a:extLst>
              </p:cNvPr>
              <p:cNvSpPr/>
              <p:nvPr/>
            </p:nvSpPr>
            <p:spPr>
              <a:xfrm>
                <a:off x="2448669" y="2759475"/>
                <a:ext cx="154982" cy="147659"/>
              </a:xfrm>
              <a:prstGeom prst="lightningBolt">
                <a:avLst/>
              </a:prstGeom>
              <a:no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222ACEC9-4DF3-BC14-E1EB-B30C884450E8}"/>
                </a:ext>
              </a:extLst>
            </p:cNvPr>
            <p:cNvGrpSpPr/>
            <p:nvPr/>
          </p:nvGrpSpPr>
          <p:grpSpPr>
            <a:xfrm>
              <a:off x="2289579" y="1381813"/>
              <a:ext cx="739417" cy="116042"/>
              <a:chOff x="4345868" y="677985"/>
              <a:chExt cx="739417" cy="116042"/>
            </a:xfrm>
          </p:grpSpPr>
          <p:sp>
            <p:nvSpPr>
              <p:cNvPr id="145" name="Arrow: Right 144">
                <a:extLst>
                  <a:ext uri="{FF2B5EF4-FFF2-40B4-BE49-F238E27FC236}">
                    <a16:creationId xmlns:a16="http://schemas.microsoft.com/office/drawing/2014/main" id="{CA9DD0A0-55F5-DDC9-7CA9-90692FC355E2}"/>
                  </a:ext>
                </a:extLst>
              </p:cNvPr>
              <p:cNvSpPr/>
              <p:nvPr/>
            </p:nvSpPr>
            <p:spPr>
              <a:xfrm>
                <a:off x="4345868" y="677985"/>
                <a:ext cx="95459" cy="116042"/>
              </a:xfrm>
              <a:prstGeom prst="rightArrow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6" name="Arrow: Right 145">
                <a:extLst>
                  <a:ext uri="{FF2B5EF4-FFF2-40B4-BE49-F238E27FC236}">
                    <a16:creationId xmlns:a16="http://schemas.microsoft.com/office/drawing/2014/main" id="{9372BDF3-050A-BE79-D388-640D3F4037FA}"/>
                  </a:ext>
                </a:extLst>
              </p:cNvPr>
              <p:cNvSpPr/>
              <p:nvPr/>
            </p:nvSpPr>
            <p:spPr>
              <a:xfrm>
                <a:off x="4667847" y="677985"/>
                <a:ext cx="95459" cy="116042"/>
              </a:xfrm>
              <a:prstGeom prst="rightArrow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7" name="Arrow: Right 146">
                <a:extLst>
                  <a:ext uri="{FF2B5EF4-FFF2-40B4-BE49-F238E27FC236}">
                    <a16:creationId xmlns:a16="http://schemas.microsoft.com/office/drawing/2014/main" id="{06D8659A-5A84-9780-1DD7-7CB09FEE50D0}"/>
                  </a:ext>
                </a:extLst>
              </p:cNvPr>
              <p:cNvSpPr/>
              <p:nvPr/>
            </p:nvSpPr>
            <p:spPr>
              <a:xfrm>
                <a:off x="4989826" y="677985"/>
                <a:ext cx="95459" cy="116042"/>
              </a:xfrm>
              <a:prstGeom prst="rightArrow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FB2EAB6-3EB3-CD15-579A-48A4639994EE}"/>
              </a:ext>
            </a:extLst>
          </p:cNvPr>
          <p:cNvGrpSpPr/>
          <p:nvPr/>
        </p:nvGrpSpPr>
        <p:grpSpPr>
          <a:xfrm>
            <a:off x="2136358" y="5326138"/>
            <a:ext cx="641478" cy="451696"/>
            <a:chOff x="2285915" y="1381813"/>
            <a:chExt cx="800768" cy="52055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67D80BD-07D5-C8CF-A65D-A7F49CD832C2}"/>
                </a:ext>
              </a:extLst>
            </p:cNvPr>
            <p:cNvGrpSpPr/>
            <p:nvPr/>
          </p:nvGrpSpPr>
          <p:grpSpPr>
            <a:xfrm>
              <a:off x="2285915" y="1574902"/>
              <a:ext cx="800768" cy="327462"/>
              <a:chOff x="1802883" y="2586243"/>
              <a:chExt cx="800768" cy="327462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F7A4C5E-D6EA-1C98-8691-FD9B714A5B77}"/>
                  </a:ext>
                </a:extLst>
              </p:cNvPr>
              <p:cNvSpPr/>
              <p:nvPr/>
            </p:nvSpPr>
            <p:spPr>
              <a:xfrm>
                <a:off x="1802883" y="2586245"/>
                <a:ext cx="95458" cy="88511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FC4A4ED-194C-4A63-C547-CFE365C2CF90}"/>
                  </a:ext>
                </a:extLst>
              </p:cNvPr>
              <p:cNvSpPr/>
              <p:nvPr/>
            </p:nvSpPr>
            <p:spPr>
              <a:xfrm>
                <a:off x="2118950" y="2590775"/>
                <a:ext cx="95458" cy="88511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F4DAB89F-041B-4863-A154-AF88E4CACF44}"/>
                  </a:ext>
                </a:extLst>
              </p:cNvPr>
              <p:cNvSpPr/>
              <p:nvPr/>
            </p:nvSpPr>
            <p:spPr>
              <a:xfrm>
                <a:off x="2450504" y="2586243"/>
                <a:ext cx="95458" cy="88511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Lightning Bolt 17">
                <a:extLst>
                  <a:ext uri="{FF2B5EF4-FFF2-40B4-BE49-F238E27FC236}">
                    <a16:creationId xmlns:a16="http://schemas.microsoft.com/office/drawing/2014/main" id="{55384C2E-E797-FB10-6573-E5CE227797F2}"/>
                  </a:ext>
                </a:extLst>
              </p:cNvPr>
              <p:cNvSpPr/>
              <p:nvPr/>
            </p:nvSpPr>
            <p:spPr>
              <a:xfrm>
                <a:off x="1802883" y="2766045"/>
                <a:ext cx="154982" cy="147660"/>
              </a:xfrm>
              <a:prstGeom prst="lightningBolt">
                <a:avLst/>
              </a:prstGeom>
              <a:solidFill>
                <a:srgbClr val="038842"/>
              </a:solidFill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Lightning Bolt 18">
                <a:extLst>
                  <a:ext uri="{FF2B5EF4-FFF2-40B4-BE49-F238E27FC236}">
                    <a16:creationId xmlns:a16="http://schemas.microsoft.com/office/drawing/2014/main" id="{BAA0C241-6BE3-C193-A807-9F7A6930AC12}"/>
                  </a:ext>
                </a:extLst>
              </p:cNvPr>
              <p:cNvSpPr/>
              <p:nvPr/>
            </p:nvSpPr>
            <p:spPr>
              <a:xfrm>
                <a:off x="2125776" y="2759475"/>
                <a:ext cx="154982" cy="147659"/>
              </a:xfrm>
              <a:prstGeom prst="lightningBolt">
                <a:avLst/>
              </a:prstGeom>
              <a:solidFill>
                <a:srgbClr val="038842"/>
              </a:solidFill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Lightning Bolt 19">
                <a:extLst>
                  <a:ext uri="{FF2B5EF4-FFF2-40B4-BE49-F238E27FC236}">
                    <a16:creationId xmlns:a16="http://schemas.microsoft.com/office/drawing/2014/main" id="{3634649D-B8AC-8775-E6AA-904FE8AA3E91}"/>
                  </a:ext>
                </a:extLst>
              </p:cNvPr>
              <p:cNvSpPr/>
              <p:nvPr/>
            </p:nvSpPr>
            <p:spPr>
              <a:xfrm>
                <a:off x="2448669" y="2759475"/>
                <a:ext cx="154982" cy="147659"/>
              </a:xfrm>
              <a:prstGeom prst="lightningBolt">
                <a:avLst/>
              </a:prstGeom>
              <a:solidFill>
                <a:schemeClr val="accent4"/>
              </a:solidFill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5BF0A93-9442-457C-D343-1095B0E6B659}"/>
                </a:ext>
              </a:extLst>
            </p:cNvPr>
            <p:cNvGrpSpPr/>
            <p:nvPr/>
          </p:nvGrpSpPr>
          <p:grpSpPr>
            <a:xfrm>
              <a:off x="2289579" y="1381813"/>
              <a:ext cx="739417" cy="116042"/>
              <a:chOff x="4345868" y="677985"/>
              <a:chExt cx="739417" cy="116042"/>
            </a:xfrm>
          </p:grpSpPr>
          <p:sp>
            <p:nvSpPr>
              <p:cNvPr id="7" name="Arrow: Right 6">
                <a:extLst>
                  <a:ext uri="{FF2B5EF4-FFF2-40B4-BE49-F238E27FC236}">
                    <a16:creationId xmlns:a16="http://schemas.microsoft.com/office/drawing/2014/main" id="{8B9EF333-1385-79B4-08EB-4EF1B8C69EE4}"/>
                  </a:ext>
                </a:extLst>
              </p:cNvPr>
              <p:cNvSpPr/>
              <p:nvPr/>
            </p:nvSpPr>
            <p:spPr>
              <a:xfrm>
                <a:off x="4345868" y="677985"/>
                <a:ext cx="95459" cy="116042"/>
              </a:xfrm>
              <a:prstGeom prst="rightArrow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Arrow: Right 8">
                <a:extLst>
                  <a:ext uri="{FF2B5EF4-FFF2-40B4-BE49-F238E27FC236}">
                    <a16:creationId xmlns:a16="http://schemas.microsoft.com/office/drawing/2014/main" id="{51E69707-496F-021B-897C-177B98B98D46}"/>
                  </a:ext>
                </a:extLst>
              </p:cNvPr>
              <p:cNvSpPr/>
              <p:nvPr/>
            </p:nvSpPr>
            <p:spPr>
              <a:xfrm>
                <a:off x="4667847" y="677985"/>
                <a:ext cx="95459" cy="116042"/>
              </a:xfrm>
              <a:prstGeom prst="rightArrow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Arrow: Right 9">
                <a:extLst>
                  <a:ext uri="{FF2B5EF4-FFF2-40B4-BE49-F238E27FC236}">
                    <a16:creationId xmlns:a16="http://schemas.microsoft.com/office/drawing/2014/main" id="{1198889A-CEC0-0D07-DA7E-BAD50BD270C8}"/>
                  </a:ext>
                </a:extLst>
              </p:cNvPr>
              <p:cNvSpPr/>
              <p:nvPr/>
            </p:nvSpPr>
            <p:spPr>
              <a:xfrm>
                <a:off x="4989826" y="677985"/>
                <a:ext cx="95459" cy="116042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97FA43B-6846-7720-511E-6264EE40E10E}"/>
              </a:ext>
            </a:extLst>
          </p:cNvPr>
          <p:cNvGrpSpPr/>
          <p:nvPr/>
        </p:nvGrpSpPr>
        <p:grpSpPr>
          <a:xfrm>
            <a:off x="2143256" y="6155615"/>
            <a:ext cx="641478" cy="451696"/>
            <a:chOff x="2285915" y="1381813"/>
            <a:chExt cx="800768" cy="52055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BC93DFA-D093-323B-CC5C-913E5CDFA5EC}"/>
                </a:ext>
              </a:extLst>
            </p:cNvPr>
            <p:cNvGrpSpPr/>
            <p:nvPr/>
          </p:nvGrpSpPr>
          <p:grpSpPr>
            <a:xfrm>
              <a:off x="2285915" y="1574902"/>
              <a:ext cx="800768" cy="327462"/>
              <a:chOff x="1802883" y="2586243"/>
              <a:chExt cx="800768" cy="327462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F0D559BE-6B03-D36A-FC5B-BA14C3A6D738}"/>
                  </a:ext>
                </a:extLst>
              </p:cNvPr>
              <p:cNvSpPr/>
              <p:nvPr/>
            </p:nvSpPr>
            <p:spPr>
              <a:xfrm>
                <a:off x="1802883" y="2586245"/>
                <a:ext cx="95458" cy="88511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6E020F48-230B-E4EC-C743-D65B0E0EBD7F}"/>
                  </a:ext>
                </a:extLst>
              </p:cNvPr>
              <p:cNvSpPr/>
              <p:nvPr/>
            </p:nvSpPr>
            <p:spPr>
              <a:xfrm>
                <a:off x="2118950" y="2590775"/>
                <a:ext cx="95458" cy="88511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73680E2-2394-AC7C-E149-CCA7B9B4FF01}"/>
                  </a:ext>
                </a:extLst>
              </p:cNvPr>
              <p:cNvSpPr/>
              <p:nvPr/>
            </p:nvSpPr>
            <p:spPr>
              <a:xfrm>
                <a:off x="2450504" y="2586243"/>
                <a:ext cx="95458" cy="8851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Lightning Bolt 29">
                <a:extLst>
                  <a:ext uri="{FF2B5EF4-FFF2-40B4-BE49-F238E27FC236}">
                    <a16:creationId xmlns:a16="http://schemas.microsoft.com/office/drawing/2014/main" id="{13CE4F69-F3AB-8342-A10D-24C41BA6A683}"/>
                  </a:ext>
                </a:extLst>
              </p:cNvPr>
              <p:cNvSpPr/>
              <p:nvPr/>
            </p:nvSpPr>
            <p:spPr>
              <a:xfrm>
                <a:off x="1802883" y="2766045"/>
                <a:ext cx="154982" cy="147660"/>
              </a:xfrm>
              <a:prstGeom prst="lightningBolt">
                <a:avLst/>
              </a:prstGeom>
              <a:solidFill>
                <a:srgbClr val="038842"/>
              </a:solidFill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Lightning Bolt 30">
                <a:extLst>
                  <a:ext uri="{FF2B5EF4-FFF2-40B4-BE49-F238E27FC236}">
                    <a16:creationId xmlns:a16="http://schemas.microsoft.com/office/drawing/2014/main" id="{54A6C378-85A2-E029-65C4-201877026234}"/>
                  </a:ext>
                </a:extLst>
              </p:cNvPr>
              <p:cNvSpPr/>
              <p:nvPr/>
            </p:nvSpPr>
            <p:spPr>
              <a:xfrm>
                <a:off x="2125776" y="2759475"/>
                <a:ext cx="154982" cy="147659"/>
              </a:xfrm>
              <a:prstGeom prst="lightningBolt">
                <a:avLst/>
              </a:prstGeom>
              <a:solidFill>
                <a:srgbClr val="038842"/>
              </a:solidFill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Lightning Bolt 31">
                <a:extLst>
                  <a:ext uri="{FF2B5EF4-FFF2-40B4-BE49-F238E27FC236}">
                    <a16:creationId xmlns:a16="http://schemas.microsoft.com/office/drawing/2014/main" id="{FB58746F-47B5-ADF4-8709-A01C6CC98336}"/>
                  </a:ext>
                </a:extLst>
              </p:cNvPr>
              <p:cNvSpPr/>
              <p:nvPr/>
            </p:nvSpPr>
            <p:spPr>
              <a:xfrm>
                <a:off x="2448669" y="2759475"/>
                <a:ext cx="154982" cy="147659"/>
              </a:xfrm>
              <a:prstGeom prst="lightningBolt">
                <a:avLst/>
              </a:prstGeom>
              <a:solidFill>
                <a:schemeClr val="accent4"/>
              </a:solidFill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5E7912F-9C0E-F677-B3C7-DF8782F1D567}"/>
                </a:ext>
              </a:extLst>
            </p:cNvPr>
            <p:cNvGrpSpPr/>
            <p:nvPr/>
          </p:nvGrpSpPr>
          <p:grpSpPr>
            <a:xfrm>
              <a:off x="2289579" y="1381813"/>
              <a:ext cx="739417" cy="116042"/>
              <a:chOff x="4345868" y="677985"/>
              <a:chExt cx="739417" cy="116042"/>
            </a:xfrm>
          </p:grpSpPr>
          <p:sp>
            <p:nvSpPr>
              <p:cNvPr id="24" name="Arrow: Right 23">
                <a:extLst>
                  <a:ext uri="{FF2B5EF4-FFF2-40B4-BE49-F238E27FC236}">
                    <a16:creationId xmlns:a16="http://schemas.microsoft.com/office/drawing/2014/main" id="{C2979988-44A2-FB01-5794-0F34D42BF2A4}"/>
                  </a:ext>
                </a:extLst>
              </p:cNvPr>
              <p:cNvSpPr/>
              <p:nvPr/>
            </p:nvSpPr>
            <p:spPr>
              <a:xfrm>
                <a:off x="4345868" y="677985"/>
                <a:ext cx="95459" cy="116042"/>
              </a:xfrm>
              <a:prstGeom prst="rightArrow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Arrow: Right 24">
                <a:extLst>
                  <a:ext uri="{FF2B5EF4-FFF2-40B4-BE49-F238E27FC236}">
                    <a16:creationId xmlns:a16="http://schemas.microsoft.com/office/drawing/2014/main" id="{99064F0C-B663-EAAF-9175-3F08659CB623}"/>
                  </a:ext>
                </a:extLst>
              </p:cNvPr>
              <p:cNvSpPr/>
              <p:nvPr/>
            </p:nvSpPr>
            <p:spPr>
              <a:xfrm>
                <a:off x="4667847" y="677985"/>
                <a:ext cx="95459" cy="116042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Arrow: Right 25">
                <a:extLst>
                  <a:ext uri="{FF2B5EF4-FFF2-40B4-BE49-F238E27FC236}">
                    <a16:creationId xmlns:a16="http://schemas.microsoft.com/office/drawing/2014/main" id="{B8864823-F9ED-8601-C724-AD2A72227ABF}"/>
                  </a:ext>
                </a:extLst>
              </p:cNvPr>
              <p:cNvSpPr/>
              <p:nvPr/>
            </p:nvSpPr>
            <p:spPr>
              <a:xfrm>
                <a:off x="4989826" y="677985"/>
                <a:ext cx="95459" cy="116042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54" name="Rectangle 153">
            <a:extLst>
              <a:ext uri="{FF2B5EF4-FFF2-40B4-BE49-F238E27FC236}">
                <a16:creationId xmlns:a16="http://schemas.microsoft.com/office/drawing/2014/main" id="{B815688F-BF4E-BF9E-0A2D-0EECA3A33272}"/>
              </a:ext>
            </a:extLst>
          </p:cNvPr>
          <p:cNvSpPr/>
          <p:nvPr/>
        </p:nvSpPr>
        <p:spPr>
          <a:xfrm>
            <a:off x="370199" y="5180521"/>
            <a:ext cx="124153" cy="12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CD1265BA-7761-2367-6EC8-ABB7CA7193C8}"/>
              </a:ext>
            </a:extLst>
          </p:cNvPr>
          <p:cNvSpPr/>
          <p:nvPr/>
        </p:nvSpPr>
        <p:spPr>
          <a:xfrm>
            <a:off x="370199" y="4330049"/>
            <a:ext cx="124153" cy="12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4D578B8-B701-C1A8-B6B5-32FC137D737E}"/>
              </a:ext>
            </a:extLst>
          </p:cNvPr>
          <p:cNvGrpSpPr/>
          <p:nvPr/>
        </p:nvGrpSpPr>
        <p:grpSpPr>
          <a:xfrm>
            <a:off x="2117737" y="1377805"/>
            <a:ext cx="641478" cy="451696"/>
            <a:chOff x="2285915" y="1381813"/>
            <a:chExt cx="800768" cy="52055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CCA93FCF-3615-C5E3-0131-4C91B4D4C5ED}"/>
                </a:ext>
              </a:extLst>
            </p:cNvPr>
            <p:cNvGrpSpPr/>
            <p:nvPr/>
          </p:nvGrpSpPr>
          <p:grpSpPr>
            <a:xfrm>
              <a:off x="2285915" y="1574902"/>
              <a:ext cx="800768" cy="327462"/>
              <a:chOff x="1802883" y="2586243"/>
              <a:chExt cx="800768" cy="327462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7CA5AEB0-796A-4D8C-0A47-6429DC3C1EAF}"/>
                  </a:ext>
                </a:extLst>
              </p:cNvPr>
              <p:cNvSpPr/>
              <p:nvPr/>
            </p:nvSpPr>
            <p:spPr>
              <a:xfrm>
                <a:off x="1802883" y="2586245"/>
                <a:ext cx="95458" cy="88511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2EC00DE8-E77B-BC6B-613F-0F99A1227A02}"/>
                  </a:ext>
                </a:extLst>
              </p:cNvPr>
              <p:cNvSpPr/>
              <p:nvPr/>
            </p:nvSpPr>
            <p:spPr>
              <a:xfrm>
                <a:off x="2118950" y="2590775"/>
                <a:ext cx="95458" cy="8851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89BC0D0C-17B1-1675-F1EA-F8D6F71DA4BE}"/>
                  </a:ext>
                </a:extLst>
              </p:cNvPr>
              <p:cNvSpPr/>
              <p:nvPr/>
            </p:nvSpPr>
            <p:spPr>
              <a:xfrm>
                <a:off x="2450504" y="2586243"/>
                <a:ext cx="95458" cy="8851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Lightning Bolt 40">
                <a:extLst>
                  <a:ext uri="{FF2B5EF4-FFF2-40B4-BE49-F238E27FC236}">
                    <a16:creationId xmlns:a16="http://schemas.microsoft.com/office/drawing/2014/main" id="{C808E21A-20A9-92DB-5BC4-3566E13DA848}"/>
                  </a:ext>
                </a:extLst>
              </p:cNvPr>
              <p:cNvSpPr/>
              <p:nvPr/>
            </p:nvSpPr>
            <p:spPr>
              <a:xfrm>
                <a:off x="1802883" y="2766045"/>
                <a:ext cx="154982" cy="147660"/>
              </a:xfrm>
              <a:prstGeom prst="lightningBolt">
                <a:avLst/>
              </a:prstGeom>
              <a:solidFill>
                <a:srgbClr val="038842"/>
              </a:solidFill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Lightning Bolt 41">
                <a:extLst>
                  <a:ext uri="{FF2B5EF4-FFF2-40B4-BE49-F238E27FC236}">
                    <a16:creationId xmlns:a16="http://schemas.microsoft.com/office/drawing/2014/main" id="{C155F912-137E-5A1D-E865-46727D50BD68}"/>
                  </a:ext>
                </a:extLst>
              </p:cNvPr>
              <p:cNvSpPr/>
              <p:nvPr/>
            </p:nvSpPr>
            <p:spPr>
              <a:xfrm>
                <a:off x="2125776" y="2759475"/>
                <a:ext cx="154982" cy="147659"/>
              </a:xfrm>
              <a:prstGeom prst="lightningBolt">
                <a:avLst/>
              </a:prstGeom>
              <a:solidFill>
                <a:srgbClr val="038842"/>
              </a:solidFill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Lightning Bolt 42">
                <a:extLst>
                  <a:ext uri="{FF2B5EF4-FFF2-40B4-BE49-F238E27FC236}">
                    <a16:creationId xmlns:a16="http://schemas.microsoft.com/office/drawing/2014/main" id="{66168FB4-41E1-C662-5175-9033DC679F3F}"/>
                  </a:ext>
                </a:extLst>
              </p:cNvPr>
              <p:cNvSpPr/>
              <p:nvPr/>
            </p:nvSpPr>
            <p:spPr>
              <a:xfrm>
                <a:off x="2448669" y="2759475"/>
                <a:ext cx="154982" cy="147659"/>
              </a:xfrm>
              <a:prstGeom prst="lightningBolt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0F899FB-A057-9D2E-58A1-89F154EE0204}"/>
                </a:ext>
              </a:extLst>
            </p:cNvPr>
            <p:cNvGrpSpPr/>
            <p:nvPr/>
          </p:nvGrpSpPr>
          <p:grpSpPr>
            <a:xfrm>
              <a:off x="2289579" y="1381813"/>
              <a:ext cx="739416" cy="116042"/>
              <a:chOff x="4345868" y="677985"/>
              <a:chExt cx="739416" cy="116042"/>
            </a:xfrm>
          </p:grpSpPr>
          <p:sp>
            <p:nvSpPr>
              <p:cNvPr id="11" name="Arrow: Right 10">
                <a:extLst>
                  <a:ext uri="{FF2B5EF4-FFF2-40B4-BE49-F238E27FC236}">
                    <a16:creationId xmlns:a16="http://schemas.microsoft.com/office/drawing/2014/main" id="{D398AEB8-ED78-F744-3E5A-02A32992AE1A}"/>
                  </a:ext>
                </a:extLst>
              </p:cNvPr>
              <p:cNvSpPr/>
              <p:nvPr/>
            </p:nvSpPr>
            <p:spPr>
              <a:xfrm>
                <a:off x="4345868" y="677985"/>
                <a:ext cx="95459" cy="116042"/>
              </a:xfrm>
              <a:prstGeom prst="rightArrow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Arrow: Right 11">
                <a:extLst>
                  <a:ext uri="{FF2B5EF4-FFF2-40B4-BE49-F238E27FC236}">
                    <a16:creationId xmlns:a16="http://schemas.microsoft.com/office/drawing/2014/main" id="{AC2F9808-4B4C-78F9-CE83-D1A6BD8911C3}"/>
                  </a:ext>
                </a:extLst>
              </p:cNvPr>
              <p:cNvSpPr/>
              <p:nvPr/>
            </p:nvSpPr>
            <p:spPr>
              <a:xfrm>
                <a:off x="4667847" y="677985"/>
                <a:ext cx="95459" cy="116042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Arrow: Right 13">
                <a:extLst>
                  <a:ext uri="{FF2B5EF4-FFF2-40B4-BE49-F238E27FC236}">
                    <a16:creationId xmlns:a16="http://schemas.microsoft.com/office/drawing/2014/main" id="{6655232D-46AA-29EF-2734-573542FFCFA4}"/>
                  </a:ext>
                </a:extLst>
              </p:cNvPr>
              <p:cNvSpPr/>
              <p:nvPr/>
            </p:nvSpPr>
            <p:spPr>
              <a:xfrm>
                <a:off x="4989825" y="677985"/>
                <a:ext cx="95459" cy="116042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12" name="Rectangle 111">
            <a:extLst>
              <a:ext uri="{FF2B5EF4-FFF2-40B4-BE49-F238E27FC236}">
                <a16:creationId xmlns:a16="http://schemas.microsoft.com/office/drawing/2014/main" id="{6335E507-A1E5-3AB9-0359-C53184FC0F13}"/>
              </a:ext>
            </a:extLst>
          </p:cNvPr>
          <p:cNvSpPr/>
          <p:nvPr/>
        </p:nvSpPr>
        <p:spPr>
          <a:xfrm>
            <a:off x="370199" y="1334325"/>
            <a:ext cx="124153" cy="12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37C6C365-5E8A-4532-46DA-683BBC090CD9}"/>
              </a:ext>
            </a:extLst>
          </p:cNvPr>
          <p:cNvGrpSpPr/>
          <p:nvPr/>
        </p:nvGrpSpPr>
        <p:grpSpPr>
          <a:xfrm>
            <a:off x="6505309" y="1360510"/>
            <a:ext cx="641478" cy="451696"/>
            <a:chOff x="2285915" y="1381813"/>
            <a:chExt cx="800768" cy="520551"/>
          </a:xfrm>
          <a:solidFill>
            <a:schemeClr val="bg1"/>
          </a:solidFill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7B2A3FF5-7AC1-9894-B99F-6E9DBC684D6E}"/>
                </a:ext>
              </a:extLst>
            </p:cNvPr>
            <p:cNvGrpSpPr/>
            <p:nvPr/>
          </p:nvGrpSpPr>
          <p:grpSpPr>
            <a:xfrm>
              <a:off x="2285915" y="1574902"/>
              <a:ext cx="800768" cy="327462"/>
              <a:chOff x="1802883" y="2586243"/>
              <a:chExt cx="800768" cy="327462"/>
            </a:xfrm>
            <a:grpFill/>
          </p:grpSpPr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15B395F2-1E28-9479-83BB-E734D4DDEFB5}"/>
                  </a:ext>
                </a:extLst>
              </p:cNvPr>
              <p:cNvSpPr/>
              <p:nvPr/>
            </p:nvSpPr>
            <p:spPr>
              <a:xfrm>
                <a:off x="1802883" y="2586245"/>
                <a:ext cx="95458" cy="88511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37AD72A8-8C62-3785-B2EC-7DEF8B61BE96}"/>
                  </a:ext>
                </a:extLst>
              </p:cNvPr>
              <p:cNvSpPr/>
              <p:nvPr/>
            </p:nvSpPr>
            <p:spPr>
              <a:xfrm>
                <a:off x="2118950" y="2590775"/>
                <a:ext cx="95458" cy="88511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D46468B7-7FF1-C915-715D-2E58840528C4}"/>
                  </a:ext>
                </a:extLst>
              </p:cNvPr>
              <p:cNvSpPr/>
              <p:nvPr/>
            </p:nvSpPr>
            <p:spPr>
              <a:xfrm>
                <a:off x="2450504" y="2586243"/>
                <a:ext cx="95458" cy="88511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8" name="Lightning Bolt 167">
                <a:extLst>
                  <a:ext uri="{FF2B5EF4-FFF2-40B4-BE49-F238E27FC236}">
                    <a16:creationId xmlns:a16="http://schemas.microsoft.com/office/drawing/2014/main" id="{921CB3A0-C1A1-380D-72B7-8262E46C9E4E}"/>
                  </a:ext>
                </a:extLst>
              </p:cNvPr>
              <p:cNvSpPr/>
              <p:nvPr/>
            </p:nvSpPr>
            <p:spPr>
              <a:xfrm>
                <a:off x="1802883" y="2766045"/>
                <a:ext cx="154982" cy="147660"/>
              </a:xfrm>
              <a:prstGeom prst="lightningBolt">
                <a:avLst/>
              </a:prstGeom>
              <a:grp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9" name="Lightning Bolt 168">
                <a:extLst>
                  <a:ext uri="{FF2B5EF4-FFF2-40B4-BE49-F238E27FC236}">
                    <a16:creationId xmlns:a16="http://schemas.microsoft.com/office/drawing/2014/main" id="{C076090F-F0D1-1D15-E992-7F6F97B20A16}"/>
                  </a:ext>
                </a:extLst>
              </p:cNvPr>
              <p:cNvSpPr/>
              <p:nvPr/>
            </p:nvSpPr>
            <p:spPr>
              <a:xfrm>
                <a:off x="2125776" y="2759475"/>
                <a:ext cx="154982" cy="147659"/>
              </a:xfrm>
              <a:prstGeom prst="lightningBolt">
                <a:avLst/>
              </a:prstGeom>
              <a:grp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0" name="Lightning Bolt 169">
                <a:extLst>
                  <a:ext uri="{FF2B5EF4-FFF2-40B4-BE49-F238E27FC236}">
                    <a16:creationId xmlns:a16="http://schemas.microsoft.com/office/drawing/2014/main" id="{F7BE0BBA-2387-F418-DEE6-90ABC8C90BA6}"/>
                  </a:ext>
                </a:extLst>
              </p:cNvPr>
              <p:cNvSpPr/>
              <p:nvPr/>
            </p:nvSpPr>
            <p:spPr>
              <a:xfrm>
                <a:off x="2448669" y="2759475"/>
                <a:ext cx="154982" cy="147659"/>
              </a:xfrm>
              <a:prstGeom prst="lightningBolt">
                <a:avLst/>
              </a:prstGeom>
              <a:grp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E8E11166-E87B-59D7-5F6B-7AB546779315}"/>
                </a:ext>
              </a:extLst>
            </p:cNvPr>
            <p:cNvGrpSpPr/>
            <p:nvPr/>
          </p:nvGrpSpPr>
          <p:grpSpPr>
            <a:xfrm>
              <a:off x="2289579" y="1381813"/>
              <a:ext cx="739416" cy="116042"/>
              <a:chOff x="4345868" y="677985"/>
              <a:chExt cx="739416" cy="116042"/>
            </a:xfrm>
            <a:grpFill/>
          </p:grpSpPr>
          <p:sp>
            <p:nvSpPr>
              <p:cNvPr id="162" name="Arrow: Right 161">
                <a:extLst>
                  <a:ext uri="{FF2B5EF4-FFF2-40B4-BE49-F238E27FC236}">
                    <a16:creationId xmlns:a16="http://schemas.microsoft.com/office/drawing/2014/main" id="{F21569EC-F68C-3820-5B7F-B839C7EDA6CC}"/>
                  </a:ext>
                </a:extLst>
              </p:cNvPr>
              <p:cNvSpPr/>
              <p:nvPr/>
            </p:nvSpPr>
            <p:spPr>
              <a:xfrm>
                <a:off x="4345868" y="677985"/>
                <a:ext cx="95459" cy="116042"/>
              </a:xfrm>
              <a:prstGeom prst="rightArrow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3" name="Arrow: Right 162">
                <a:extLst>
                  <a:ext uri="{FF2B5EF4-FFF2-40B4-BE49-F238E27FC236}">
                    <a16:creationId xmlns:a16="http://schemas.microsoft.com/office/drawing/2014/main" id="{6AC09BA5-4C6B-BC7F-2855-52C1F1633B0C}"/>
                  </a:ext>
                </a:extLst>
              </p:cNvPr>
              <p:cNvSpPr/>
              <p:nvPr/>
            </p:nvSpPr>
            <p:spPr>
              <a:xfrm>
                <a:off x="4667847" y="677985"/>
                <a:ext cx="95459" cy="116042"/>
              </a:xfrm>
              <a:prstGeom prst="rightArrow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4" name="Arrow: Right 163">
                <a:extLst>
                  <a:ext uri="{FF2B5EF4-FFF2-40B4-BE49-F238E27FC236}">
                    <a16:creationId xmlns:a16="http://schemas.microsoft.com/office/drawing/2014/main" id="{449E7EBB-72AE-A0B9-E470-1DBF66CF3B20}"/>
                  </a:ext>
                </a:extLst>
              </p:cNvPr>
              <p:cNvSpPr/>
              <p:nvPr/>
            </p:nvSpPr>
            <p:spPr>
              <a:xfrm>
                <a:off x="4989825" y="677985"/>
                <a:ext cx="95459" cy="116042"/>
              </a:xfrm>
              <a:prstGeom prst="rightArrow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13" name="Rectangle 112">
            <a:extLst>
              <a:ext uri="{FF2B5EF4-FFF2-40B4-BE49-F238E27FC236}">
                <a16:creationId xmlns:a16="http://schemas.microsoft.com/office/drawing/2014/main" id="{2B90A5D6-48FC-C41A-A3A7-F5ADE0875930}"/>
              </a:ext>
            </a:extLst>
          </p:cNvPr>
          <p:cNvSpPr/>
          <p:nvPr/>
        </p:nvSpPr>
        <p:spPr>
          <a:xfrm>
            <a:off x="370199" y="2319010"/>
            <a:ext cx="124153" cy="12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AAF3B513-769E-3511-B6E4-1750C5699B27}"/>
              </a:ext>
            </a:extLst>
          </p:cNvPr>
          <p:cNvGrpSpPr/>
          <p:nvPr/>
        </p:nvGrpSpPr>
        <p:grpSpPr>
          <a:xfrm>
            <a:off x="2155971" y="2437600"/>
            <a:ext cx="641478" cy="451696"/>
            <a:chOff x="2285915" y="1381813"/>
            <a:chExt cx="800768" cy="520551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FDD4BC3A-663C-0B03-E287-B7FCE0B77876}"/>
                </a:ext>
              </a:extLst>
            </p:cNvPr>
            <p:cNvGrpSpPr/>
            <p:nvPr/>
          </p:nvGrpSpPr>
          <p:grpSpPr>
            <a:xfrm>
              <a:off x="2285915" y="1574902"/>
              <a:ext cx="800768" cy="327462"/>
              <a:chOff x="1802883" y="2586243"/>
              <a:chExt cx="800768" cy="327462"/>
            </a:xfrm>
          </p:grpSpPr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ABA55620-8E9C-6915-234B-8E30B8916F22}"/>
                  </a:ext>
                </a:extLst>
              </p:cNvPr>
              <p:cNvSpPr/>
              <p:nvPr/>
            </p:nvSpPr>
            <p:spPr>
              <a:xfrm>
                <a:off x="1802883" y="2586245"/>
                <a:ext cx="95458" cy="88511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E2440B1B-88DD-7559-4FEA-3EC8A1637C6D}"/>
                  </a:ext>
                </a:extLst>
              </p:cNvPr>
              <p:cNvSpPr/>
              <p:nvPr/>
            </p:nvSpPr>
            <p:spPr>
              <a:xfrm>
                <a:off x="2118950" y="2590775"/>
                <a:ext cx="95458" cy="88511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2628BDC7-D5F8-3EF6-968F-44C197D23B54}"/>
                  </a:ext>
                </a:extLst>
              </p:cNvPr>
              <p:cNvSpPr/>
              <p:nvPr/>
            </p:nvSpPr>
            <p:spPr>
              <a:xfrm>
                <a:off x="2450504" y="2586243"/>
                <a:ext cx="95458" cy="8851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" name="Lightning Bolt 126">
                <a:extLst>
                  <a:ext uri="{FF2B5EF4-FFF2-40B4-BE49-F238E27FC236}">
                    <a16:creationId xmlns:a16="http://schemas.microsoft.com/office/drawing/2014/main" id="{12609B40-B7C3-267F-8B39-294F9D888F95}"/>
                  </a:ext>
                </a:extLst>
              </p:cNvPr>
              <p:cNvSpPr/>
              <p:nvPr/>
            </p:nvSpPr>
            <p:spPr>
              <a:xfrm>
                <a:off x="1802883" y="2766045"/>
                <a:ext cx="154982" cy="147660"/>
              </a:xfrm>
              <a:prstGeom prst="lightningBolt">
                <a:avLst/>
              </a:prstGeom>
              <a:solidFill>
                <a:srgbClr val="038842"/>
              </a:solidFill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" name="Lightning Bolt 127">
                <a:extLst>
                  <a:ext uri="{FF2B5EF4-FFF2-40B4-BE49-F238E27FC236}">
                    <a16:creationId xmlns:a16="http://schemas.microsoft.com/office/drawing/2014/main" id="{9D1C44D4-E995-ACEE-8E28-50ABC4755FB6}"/>
                  </a:ext>
                </a:extLst>
              </p:cNvPr>
              <p:cNvSpPr/>
              <p:nvPr/>
            </p:nvSpPr>
            <p:spPr>
              <a:xfrm>
                <a:off x="2125776" y="2759475"/>
                <a:ext cx="154982" cy="147659"/>
              </a:xfrm>
              <a:prstGeom prst="lightningBolt">
                <a:avLst/>
              </a:prstGeom>
              <a:solidFill>
                <a:schemeClr val="bg1"/>
              </a:solidFill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" name="Lightning Bolt 128">
                <a:extLst>
                  <a:ext uri="{FF2B5EF4-FFF2-40B4-BE49-F238E27FC236}">
                    <a16:creationId xmlns:a16="http://schemas.microsoft.com/office/drawing/2014/main" id="{60C731DB-F67F-07DD-D368-10E416C45AD4}"/>
                  </a:ext>
                </a:extLst>
              </p:cNvPr>
              <p:cNvSpPr/>
              <p:nvPr/>
            </p:nvSpPr>
            <p:spPr>
              <a:xfrm>
                <a:off x="2448669" y="2759475"/>
                <a:ext cx="154982" cy="147659"/>
              </a:xfrm>
              <a:prstGeom prst="lightningBolt">
                <a:avLst/>
              </a:prstGeom>
              <a:no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F3275BC1-2091-BFDC-4B22-CEAC9C52F114}"/>
                </a:ext>
              </a:extLst>
            </p:cNvPr>
            <p:cNvGrpSpPr/>
            <p:nvPr/>
          </p:nvGrpSpPr>
          <p:grpSpPr>
            <a:xfrm>
              <a:off x="2289579" y="1381813"/>
              <a:ext cx="739416" cy="116042"/>
              <a:chOff x="4345868" y="677985"/>
              <a:chExt cx="739416" cy="116042"/>
            </a:xfrm>
          </p:grpSpPr>
          <p:sp>
            <p:nvSpPr>
              <p:cNvPr id="121" name="Arrow: Right 120">
                <a:extLst>
                  <a:ext uri="{FF2B5EF4-FFF2-40B4-BE49-F238E27FC236}">
                    <a16:creationId xmlns:a16="http://schemas.microsoft.com/office/drawing/2014/main" id="{75210907-6B62-9AB1-D453-E078B6D07EE2}"/>
                  </a:ext>
                </a:extLst>
              </p:cNvPr>
              <p:cNvSpPr/>
              <p:nvPr/>
            </p:nvSpPr>
            <p:spPr>
              <a:xfrm>
                <a:off x="4345868" y="677985"/>
                <a:ext cx="95459" cy="116042"/>
              </a:xfrm>
              <a:prstGeom prst="rightArrow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" name="Arrow: Right 121">
                <a:extLst>
                  <a:ext uri="{FF2B5EF4-FFF2-40B4-BE49-F238E27FC236}">
                    <a16:creationId xmlns:a16="http://schemas.microsoft.com/office/drawing/2014/main" id="{83ABBE20-F45E-E9E7-FE51-3760D924F529}"/>
                  </a:ext>
                </a:extLst>
              </p:cNvPr>
              <p:cNvSpPr/>
              <p:nvPr/>
            </p:nvSpPr>
            <p:spPr>
              <a:xfrm>
                <a:off x="4667847" y="677985"/>
                <a:ext cx="95459" cy="116042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" name="Arrow: Right 122">
                <a:extLst>
                  <a:ext uri="{FF2B5EF4-FFF2-40B4-BE49-F238E27FC236}">
                    <a16:creationId xmlns:a16="http://schemas.microsoft.com/office/drawing/2014/main" id="{70C8D55A-ED04-8D83-0678-615B565A9D21}"/>
                  </a:ext>
                </a:extLst>
              </p:cNvPr>
              <p:cNvSpPr/>
              <p:nvPr/>
            </p:nvSpPr>
            <p:spPr>
              <a:xfrm>
                <a:off x="4989825" y="677985"/>
                <a:ext cx="95459" cy="116042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99535225-D8A1-CCCA-B550-F10A4854039E}"/>
              </a:ext>
            </a:extLst>
          </p:cNvPr>
          <p:cNvGrpSpPr/>
          <p:nvPr/>
        </p:nvGrpSpPr>
        <p:grpSpPr>
          <a:xfrm>
            <a:off x="6505309" y="2345195"/>
            <a:ext cx="641478" cy="451696"/>
            <a:chOff x="2285915" y="1381813"/>
            <a:chExt cx="800768" cy="520551"/>
          </a:xfrm>
          <a:solidFill>
            <a:schemeClr val="bg1"/>
          </a:solidFill>
        </p:grpSpPr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34CC9DE9-4F32-3B22-90FE-1AF8A0001E46}"/>
                </a:ext>
              </a:extLst>
            </p:cNvPr>
            <p:cNvGrpSpPr/>
            <p:nvPr/>
          </p:nvGrpSpPr>
          <p:grpSpPr>
            <a:xfrm>
              <a:off x="2285915" y="1574902"/>
              <a:ext cx="800768" cy="327462"/>
              <a:chOff x="1802883" y="2586243"/>
              <a:chExt cx="800768" cy="327462"/>
            </a:xfrm>
            <a:grpFill/>
          </p:grpSpPr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CAFDFC02-DEFE-4355-E8EF-40830D93BDFD}"/>
                  </a:ext>
                </a:extLst>
              </p:cNvPr>
              <p:cNvSpPr/>
              <p:nvPr/>
            </p:nvSpPr>
            <p:spPr>
              <a:xfrm>
                <a:off x="1802883" y="2586245"/>
                <a:ext cx="95458" cy="88511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CF110DA1-3927-DB9F-73E0-1326788E9152}"/>
                  </a:ext>
                </a:extLst>
              </p:cNvPr>
              <p:cNvSpPr/>
              <p:nvPr/>
            </p:nvSpPr>
            <p:spPr>
              <a:xfrm>
                <a:off x="2118950" y="2590775"/>
                <a:ext cx="95458" cy="88511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899D8AC0-464E-7917-D560-86850E396A19}"/>
                  </a:ext>
                </a:extLst>
              </p:cNvPr>
              <p:cNvSpPr/>
              <p:nvPr/>
            </p:nvSpPr>
            <p:spPr>
              <a:xfrm>
                <a:off x="2450504" y="2586243"/>
                <a:ext cx="95458" cy="88511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0" name="Lightning Bolt 179">
                <a:extLst>
                  <a:ext uri="{FF2B5EF4-FFF2-40B4-BE49-F238E27FC236}">
                    <a16:creationId xmlns:a16="http://schemas.microsoft.com/office/drawing/2014/main" id="{A7F95E36-8023-1D07-216D-687B7F0F0F77}"/>
                  </a:ext>
                </a:extLst>
              </p:cNvPr>
              <p:cNvSpPr/>
              <p:nvPr/>
            </p:nvSpPr>
            <p:spPr>
              <a:xfrm>
                <a:off x="1802883" y="2766045"/>
                <a:ext cx="154982" cy="147660"/>
              </a:xfrm>
              <a:prstGeom prst="lightningBolt">
                <a:avLst/>
              </a:prstGeom>
              <a:grp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1" name="Lightning Bolt 180">
                <a:extLst>
                  <a:ext uri="{FF2B5EF4-FFF2-40B4-BE49-F238E27FC236}">
                    <a16:creationId xmlns:a16="http://schemas.microsoft.com/office/drawing/2014/main" id="{D9EF1BA9-E873-3075-6648-7A15BBCC294D}"/>
                  </a:ext>
                </a:extLst>
              </p:cNvPr>
              <p:cNvSpPr/>
              <p:nvPr/>
            </p:nvSpPr>
            <p:spPr>
              <a:xfrm>
                <a:off x="2125776" y="2759475"/>
                <a:ext cx="154982" cy="147659"/>
              </a:xfrm>
              <a:prstGeom prst="lightningBolt">
                <a:avLst/>
              </a:prstGeom>
              <a:grp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2" name="Lightning Bolt 181">
                <a:extLst>
                  <a:ext uri="{FF2B5EF4-FFF2-40B4-BE49-F238E27FC236}">
                    <a16:creationId xmlns:a16="http://schemas.microsoft.com/office/drawing/2014/main" id="{32289B56-8669-24D8-7481-C3CA01061AE5}"/>
                  </a:ext>
                </a:extLst>
              </p:cNvPr>
              <p:cNvSpPr/>
              <p:nvPr/>
            </p:nvSpPr>
            <p:spPr>
              <a:xfrm>
                <a:off x="2448669" y="2759475"/>
                <a:ext cx="154982" cy="147659"/>
              </a:xfrm>
              <a:prstGeom prst="lightningBolt">
                <a:avLst/>
              </a:prstGeom>
              <a:grp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BD753DAB-9DA4-1269-B940-55236170ADDE}"/>
                </a:ext>
              </a:extLst>
            </p:cNvPr>
            <p:cNvGrpSpPr/>
            <p:nvPr/>
          </p:nvGrpSpPr>
          <p:grpSpPr>
            <a:xfrm>
              <a:off x="2289579" y="1381813"/>
              <a:ext cx="739416" cy="116042"/>
              <a:chOff x="4345868" y="677985"/>
              <a:chExt cx="739416" cy="116042"/>
            </a:xfrm>
            <a:grpFill/>
          </p:grpSpPr>
          <p:sp>
            <p:nvSpPr>
              <p:cNvPr id="174" name="Arrow: Right 173">
                <a:extLst>
                  <a:ext uri="{FF2B5EF4-FFF2-40B4-BE49-F238E27FC236}">
                    <a16:creationId xmlns:a16="http://schemas.microsoft.com/office/drawing/2014/main" id="{D0EA99F5-27DA-1ED5-5E06-D3892DFECA82}"/>
                  </a:ext>
                </a:extLst>
              </p:cNvPr>
              <p:cNvSpPr/>
              <p:nvPr/>
            </p:nvSpPr>
            <p:spPr>
              <a:xfrm>
                <a:off x="4345868" y="677985"/>
                <a:ext cx="95459" cy="116042"/>
              </a:xfrm>
              <a:prstGeom prst="rightArrow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5" name="Arrow: Right 174">
                <a:extLst>
                  <a:ext uri="{FF2B5EF4-FFF2-40B4-BE49-F238E27FC236}">
                    <a16:creationId xmlns:a16="http://schemas.microsoft.com/office/drawing/2014/main" id="{58B0F4F4-1BF0-C72F-AF3B-E11C044A1EDA}"/>
                  </a:ext>
                </a:extLst>
              </p:cNvPr>
              <p:cNvSpPr/>
              <p:nvPr/>
            </p:nvSpPr>
            <p:spPr>
              <a:xfrm>
                <a:off x="4667847" y="677985"/>
                <a:ext cx="95459" cy="116042"/>
              </a:xfrm>
              <a:prstGeom prst="rightArrow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" name="Arrow: Right 175">
                <a:extLst>
                  <a:ext uri="{FF2B5EF4-FFF2-40B4-BE49-F238E27FC236}">
                    <a16:creationId xmlns:a16="http://schemas.microsoft.com/office/drawing/2014/main" id="{A0A8CFA2-7913-E42B-A6D6-B6D9452790D9}"/>
                  </a:ext>
                </a:extLst>
              </p:cNvPr>
              <p:cNvSpPr/>
              <p:nvPr/>
            </p:nvSpPr>
            <p:spPr>
              <a:xfrm>
                <a:off x="4989825" y="677985"/>
                <a:ext cx="95459" cy="116042"/>
              </a:xfrm>
              <a:prstGeom prst="rightArrow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14" name="Rectangle 113">
            <a:extLst>
              <a:ext uri="{FF2B5EF4-FFF2-40B4-BE49-F238E27FC236}">
                <a16:creationId xmlns:a16="http://schemas.microsoft.com/office/drawing/2014/main" id="{E34DC0FB-A88E-7150-D333-35CC77B3B087}"/>
              </a:ext>
            </a:extLst>
          </p:cNvPr>
          <p:cNvSpPr/>
          <p:nvPr/>
        </p:nvSpPr>
        <p:spPr>
          <a:xfrm>
            <a:off x="370199" y="3406297"/>
            <a:ext cx="124153" cy="12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60496AC1-F014-DCD0-C99C-368857FFCB51}"/>
              </a:ext>
            </a:extLst>
          </p:cNvPr>
          <p:cNvGrpSpPr/>
          <p:nvPr/>
        </p:nvGrpSpPr>
        <p:grpSpPr>
          <a:xfrm>
            <a:off x="2136358" y="3457388"/>
            <a:ext cx="641478" cy="451696"/>
            <a:chOff x="2285915" y="1381813"/>
            <a:chExt cx="800768" cy="520551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EDE2CF17-8933-DC63-2C52-561670B85239}"/>
                </a:ext>
              </a:extLst>
            </p:cNvPr>
            <p:cNvGrpSpPr/>
            <p:nvPr/>
          </p:nvGrpSpPr>
          <p:grpSpPr>
            <a:xfrm>
              <a:off x="2285915" y="1574902"/>
              <a:ext cx="800768" cy="327462"/>
              <a:chOff x="1802883" y="2586243"/>
              <a:chExt cx="800768" cy="327462"/>
            </a:xfrm>
          </p:grpSpPr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3D638819-6449-874B-40FF-C03D93A77A25}"/>
                  </a:ext>
                </a:extLst>
              </p:cNvPr>
              <p:cNvSpPr/>
              <p:nvPr/>
            </p:nvSpPr>
            <p:spPr>
              <a:xfrm>
                <a:off x="1802883" y="2586245"/>
                <a:ext cx="95458" cy="88511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A9B78E29-F611-2AAC-DF02-C3DD906535A0}"/>
                  </a:ext>
                </a:extLst>
              </p:cNvPr>
              <p:cNvSpPr/>
              <p:nvPr/>
            </p:nvSpPr>
            <p:spPr>
              <a:xfrm>
                <a:off x="2118950" y="2590775"/>
                <a:ext cx="95458" cy="88511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84DBF4EC-B4E6-8D44-F706-A40C2EB8E90E}"/>
                  </a:ext>
                </a:extLst>
              </p:cNvPr>
              <p:cNvSpPr/>
              <p:nvPr/>
            </p:nvSpPr>
            <p:spPr>
              <a:xfrm>
                <a:off x="2450504" y="2586243"/>
                <a:ext cx="95458" cy="8851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9" name="Lightning Bolt 138">
                <a:extLst>
                  <a:ext uri="{FF2B5EF4-FFF2-40B4-BE49-F238E27FC236}">
                    <a16:creationId xmlns:a16="http://schemas.microsoft.com/office/drawing/2014/main" id="{C293275D-907E-6630-A112-C634E9C9970C}"/>
                  </a:ext>
                </a:extLst>
              </p:cNvPr>
              <p:cNvSpPr/>
              <p:nvPr/>
            </p:nvSpPr>
            <p:spPr>
              <a:xfrm>
                <a:off x="1802883" y="2766045"/>
                <a:ext cx="154982" cy="147660"/>
              </a:xfrm>
              <a:prstGeom prst="lightningBolt">
                <a:avLst/>
              </a:prstGeom>
              <a:solidFill>
                <a:srgbClr val="038842"/>
              </a:solidFill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0" name="Lightning Bolt 139">
                <a:extLst>
                  <a:ext uri="{FF2B5EF4-FFF2-40B4-BE49-F238E27FC236}">
                    <a16:creationId xmlns:a16="http://schemas.microsoft.com/office/drawing/2014/main" id="{DFE53022-BC2B-FD2C-6E88-8DCAEE9D468D}"/>
                  </a:ext>
                </a:extLst>
              </p:cNvPr>
              <p:cNvSpPr/>
              <p:nvPr/>
            </p:nvSpPr>
            <p:spPr>
              <a:xfrm>
                <a:off x="2125776" y="2759475"/>
                <a:ext cx="154982" cy="147659"/>
              </a:xfrm>
              <a:prstGeom prst="lightningBolt">
                <a:avLst/>
              </a:prstGeom>
              <a:solidFill>
                <a:schemeClr val="bg1"/>
              </a:solidFill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1" name="Lightning Bolt 140">
                <a:extLst>
                  <a:ext uri="{FF2B5EF4-FFF2-40B4-BE49-F238E27FC236}">
                    <a16:creationId xmlns:a16="http://schemas.microsoft.com/office/drawing/2014/main" id="{4D08CD2C-B7F3-410A-475C-339602D355E6}"/>
                  </a:ext>
                </a:extLst>
              </p:cNvPr>
              <p:cNvSpPr/>
              <p:nvPr/>
            </p:nvSpPr>
            <p:spPr>
              <a:xfrm>
                <a:off x="2448669" y="2759475"/>
                <a:ext cx="154982" cy="147659"/>
              </a:xfrm>
              <a:prstGeom prst="lightningBolt">
                <a:avLst/>
              </a:prstGeom>
              <a:no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06B13167-8BD5-85B5-03D6-19ABF5A58D7B}"/>
                </a:ext>
              </a:extLst>
            </p:cNvPr>
            <p:cNvGrpSpPr/>
            <p:nvPr/>
          </p:nvGrpSpPr>
          <p:grpSpPr>
            <a:xfrm>
              <a:off x="2289579" y="1381813"/>
              <a:ext cx="739416" cy="116042"/>
              <a:chOff x="4345868" y="677985"/>
              <a:chExt cx="739416" cy="116042"/>
            </a:xfrm>
          </p:grpSpPr>
          <p:sp>
            <p:nvSpPr>
              <p:cNvPr id="133" name="Arrow: Right 132">
                <a:extLst>
                  <a:ext uri="{FF2B5EF4-FFF2-40B4-BE49-F238E27FC236}">
                    <a16:creationId xmlns:a16="http://schemas.microsoft.com/office/drawing/2014/main" id="{7988B580-656F-A7CA-9FFD-7E0927794901}"/>
                  </a:ext>
                </a:extLst>
              </p:cNvPr>
              <p:cNvSpPr/>
              <p:nvPr/>
            </p:nvSpPr>
            <p:spPr>
              <a:xfrm>
                <a:off x="4345868" y="677985"/>
                <a:ext cx="95459" cy="116042"/>
              </a:xfrm>
              <a:prstGeom prst="rightArrow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" name="Arrow: Right 133">
                <a:extLst>
                  <a:ext uri="{FF2B5EF4-FFF2-40B4-BE49-F238E27FC236}">
                    <a16:creationId xmlns:a16="http://schemas.microsoft.com/office/drawing/2014/main" id="{2C9F95D6-B019-D11A-44C0-9B52A1E6384A}"/>
                  </a:ext>
                </a:extLst>
              </p:cNvPr>
              <p:cNvSpPr/>
              <p:nvPr/>
            </p:nvSpPr>
            <p:spPr>
              <a:xfrm>
                <a:off x="4667847" y="677985"/>
                <a:ext cx="95459" cy="116042"/>
              </a:xfrm>
              <a:prstGeom prst="rightArrow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" name="Arrow: Right 134">
                <a:extLst>
                  <a:ext uri="{FF2B5EF4-FFF2-40B4-BE49-F238E27FC236}">
                    <a16:creationId xmlns:a16="http://schemas.microsoft.com/office/drawing/2014/main" id="{62DC7EE1-0C9D-74CD-7CAF-2D46CAE0E76F}"/>
                  </a:ext>
                </a:extLst>
              </p:cNvPr>
              <p:cNvSpPr/>
              <p:nvPr/>
            </p:nvSpPr>
            <p:spPr>
              <a:xfrm>
                <a:off x="4989825" y="677985"/>
                <a:ext cx="95459" cy="116042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371D2D4A-5EBC-0B21-9612-2B1E3EA602B8}"/>
              </a:ext>
            </a:extLst>
          </p:cNvPr>
          <p:cNvGrpSpPr/>
          <p:nvPr/>
        </p:nvGrpSpPr>
        <p:grpSpPr>
          <a:xfrm>
            <a:off x="6505309" y="3432482"/>
            <a:ext cx="641478" cy="451696"/>
            <a:chOff x="2285915" y="1381813"/>
            <a:chExt cx="800768" cy="520551"/>
          </a:xfrm>
          <a:solidFill>
            <a:schemeClr val="bg1"/>
          </a:solidFill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C434EF59-D79A-1B27-91EC-3EAA7CE19C50}"/>
                </a:ext>
              </a:extLst>
            </p:cNvPr>
            <p:cNvGrpSpPr/>
            <p:nvPr/>
          </p:nvGrpSpPr>
          <p:grpSpPr>
            <a:xfrm>
              <a:off x="2285915" y="1574902"/>
              <a:ext cx="800768" cy="327462"/>
              <a:chOff x="1802883" y="2586243"/>
              <a:chExt cx="800768" cy="327462"/>
            </a:xfrm>
            <a:grpFill/>
          </p:grpSpPr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86D6BB74-9D56-981F-3631-37412C31F938}"/>
                  </a:ext>
                </a:extLst>
              </p:cNvPr>
              <p:cNvSpPr/>
              <p:nvPr/>
            </p:nvSpPr>
            <p:spPr>
              <a:xfrm>
                <a:off x="1802883" y="2586245"/>
                <a:ext cx="95458" cy="88511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824A324F-FF3E-8A70-55D7-44B76B385979}"/>
                  </a:ext>
                </a:extLst>
              </p:cNvPr>
              <p:cNvSpPr/>
              <p:nvPr/>
            </p:nvSpPr>
            <p:spPr>
              <a:xfrm>
                <a:off x="2118950" y="2590775"/>
                <a:ext cx="95458" cy="88511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1" name="Oval 190">
                <a:extLst>
                  <a:ext uri="{FF2B5EF4-FFF2-40B4-BE49-F238E27FC236}">
                    <a16:creationId xmlns:a16="http://schemas.microsoft.com/office/drawing/2014/main" id="{DFC31EB3-DE9B-7C2A-7DC4-1315A34F28F0}"/>
                  </a:ext>
                </a:extLst>
              </p:cNvPr>
              <p:cNvSpPr/>
              <p:nvPr/>
            </p:nvSpPr>
            <p:spPr>
              <a:xfrm>
                <a:off x="2450504" y="2586243"/>
                <a:ext cx="95458" cy="88511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2" name="Lightning Bolt 191">
                <a:extLst>
                  <a:ext uri="{FF2B5EF4-FFF2-40B4-BE49-F238E27FC236}">
                    <a16:creationId xmlns:a16="http://schemas.microsoft.com/office/drawing/2014/main" id="{B116D164-3B4A-0D88-0D0C-95CC59FBBA01}"/>
                  </a:ext>
                </a:extLst>
              </p:cNvPr>
              <p:cNvSpPr/>
              <p:nvPr/>
            </p:nvSpPr>
            <p:spPr>
              <a:xfrm>
                <a:off x="1802883" y="2766045"/>
                <a:ext cx="154982" cy="147660"/>
              </a:xfrm>
              <a:prstGeom prst="lightningBolt">
                <a:avLst/>
              </a:prstGeom>
              <a:grp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3" name="Lightning Bolt 192">
                <a:extLst>
                  <a:ext uri="{FF2B5EF4-FFF2-40B4-BE49-F238E27FC236}">
                    <a16:creationId xmlns:a16="http://schemas.microsoft.com/office/drawing/2014/main" id="{75404713-D0B2-DF19-2AF1-69CD08F8EF1F}"/>
                  </a:ext>
                </a:extLst>
              </p:cNvPr>
              <p:cNvSpPr/>
              <p:nvPr/>
            </p:nvSpPr>
            <p:spPr>
              <a:xfrm>
                <a:off x="2125776" y="2759475"/>
                <a:ext cx="154982" cy="147659"/>
              </a:xfrm>
              <a:prstGeom prst="lightningBolt">
                <a:avLst/>
              </a:prstGeom>
              <a:grp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4" name="Lightning Bolt 193">
                <a:extLst>
                  <a:ext uri="{FF2B5EF4-FFF2-40B4-BE49-F238E27FC236}">
                    <a16:creationId xmlns:a16="http://schemas.microsoft.com/office/drawing/2014/main" id="{0D66192B-B4BA-48BF-3400-08CA8F25B147}"/>
                  </a:ext>
                </a:extLst>
              </p:cNvPr>
              <p:cNvSpPr/>
              <p:nvPr/>
            </p:nvSpPr>
            <p:spPr>
              <a:xfrm>
                <a:off x="2448669" y="2759475"/>
                <a:ext cx="154982" cy="147659"/>
              </a:xfrm>
              <a:prstGeom prst="lightningBolt">
                <a:avLst/>
              </a:prstGeom>
              <a:grp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C0728F9C-4DEE-CFC1-8F44-C090DAD0B1CD}"/>
                </a:ext>
              </a:extLst>
            </p:cNvPr>
            <p:cNvGrpSpPr/>
            <p:nvPr/>
          </p:nvGrpSpPr>
          <p:grpSpPr>
            <a:xfrm>
              <a:off x="2289579" y="1381813"/>
              <a:ext cx="739416" cy="116042"/>
              <a:chOff x="4345868" y="677985"/>
              <a:chExt cx="739416" cy="116042"/>
            </a:xfrm>
            <a:grpFill/>
          </p:grpSpPr>
          <p:sp>
            <p:nvSpPr>
              <p:cNvPr id="186" name="Arrow: Right 185">
                <a:extLst>
                  <a:ext uri="{FF2B5EF4-FFF2-40B4-BE49-F238E27FC236}">
                    <a16:creationId xmlns:a16="http://schemas.microsoft.com/office/drawing/2014/main" id="{5F558F8E-DB24-572B-7DD6-336023718D61}"/>
                  </a:ext>
                </a:extLst>
              </p:cNvPr>
              <p:cNvSpPr/>
              <p:nvPr/>
            </p:nvSpPr>
            <p:spPr>
              <a:xfrm>
                <a:off x="4345868" y="677985"/>
                <a:ext cx="95459" cy="116042"/>
              </a:xfrm>
              <a:prstGeom prst="rightArrow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7" name="Arrow: Right 186">
                <a:extLst>
                  <a:ext uri="{FF2B5EF4-FFF2-40B4-BE49-F238E27FC236}">
                    <a16:creationId xmlns:a16="http://schemas.microsoft.com/office/drawing/2014/main" id="{7899E5E4-D9EE-E29B-C7CC-41AA0B0B6DE0}"/>
                  </a:ext>
                </a:extLst>
              </p:cNvPr>
              <p:cNvSpPr/>
              <p:nvPr/>
            </p:nvSpPr>
            <p:spPr>
              <a:xfrm>
                <a:off x="4667847" y="677985"/>
                <a:ext cx="95459" cy="116042"/>
              </a:xfrm>
              <a:prstGeom prst="rightArrow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8" name="Arrow: Right 187">
                <a:extLst>
                  <a:ext uri="{FF2B5EF4-FFF2-40B4-BE49-F238E27FC236}">
                    <a16:creationId xmlns:a16="http://schemas.microsoft.com/office/drawing/2014/main" id="{41966E64-5100-35E7-FF4E-2FD8F6E2C181}"/>
                  </a:ext>
                </a:extLst>
              </p:cNvPr>
              <p:cNvSpPr/>
              <p:nvPr/>
            </p:nvSpPr>
            <p:spPr>
              <a:xfrm>
                <a:off x="4989825" y="677985"/>
                <a:ext cx="95459" cy="116042"/>
              </a:xfrm>
              <a:prstGeom prst="rightArrow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5E75FC48-6C35-61BD-0815-A64986A75F26}"/>
              </a:ext>
            </a:extLst>
          </p:cNvPr>
          <p:cNvGrpSpPr/>
          <p:nvPr/>
        </p:nvGrpSpPr>
        <p:grpSpPr>
          <a:xfrm>
            <a:off x="6505309" y="4356234"/>
            <a:ext cx="641478" cy="451696"/>
            <a:chOff x="2285915" y="1381813"/>
            <a:chExt cx="800768" cy="520551"/>
          </a:xfrm>
          <a:solidFill>
            <a:schemeClr val="bg1"/>
          </a:solidFill>
        </p:grpSpPr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29476F0F-9583-49E0-18B5-4D2DB468169F}"/>
                </a:ext>
              </a:extLst>
            </p:cNvPr>
            <p:cNvGrpSpPr/>
            <p:nvPr/>
          </p:nvGrpSpPr>
          <p:grpSpPr>
            <a:xfrm>
              <a:off x="2285915" y="1574902"/>
              <a:ext cx="800768" cy="327462"/>
              <a:chOff x="1802883" y="2586243"/>
              <a:chExt cx="800768" cy="327462"/>
            </a:xfrm>
            <a:grpFill/>
          </p:grpSpPr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864AFD0F-9361-66F7-BE7D-36676A274E23}"/>
                  </a:ext>
                </a:extLst>
              </p:cNvPr>
              <p:cNvSpPr/>
              <p:nvPr/>
            </p:nvSpPr>
            <p:spPr>
              <a:xfrm>
                <a:off x="1802883" y="2586245"/>
                <a:ext cx="95458" cy="88511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0" name="Oval 249">
                <a:extLst>
                  <a:ext uri="{FF2B5EF4-FFF2-40B4-BE49-F238E27FC236}">
                    <a16:creationId xmlns:a16="http://schemas.microsoft.com/office/drawing/2014/main" id="{928EDEC6-838A-C085-778E-69584FF475FE}"/>
                  </a:ext>
                </a:extLst>
              </p:cNvPr>
              <p:cNvSpPr/>
              <p:nvPr/>
            </p:nvSpPr>
            <p:spPr>
              <a:xfrm>
                <a:off x="2118950" y="2590775"/>
                <a:ext cx="95458" cy="88511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1" name="Oval 250">
                <a:extLst>
                  <a:ext uri="{FF2B5EF4-FFF2-40B4-BE49-F238E27FC236}">
                    <a16:creationId xmlns:a16="http://schemas.microsoft.com/office/drawing/2014/main" id="{C065CC37-90A0-BC02-FFCE-ADB999D36138}"/>
                  </a:ext>
                </a:extLst>
              </p:cNvPr>
              <p:cNvSpPr/>
              <p:nvPr/>
            </p:nvSpPr>
            <p:spPr>
              <a:xfrm>
                <a:off x="2450504" y="2586243"/>
                <a:ext cx="95458" cy="88511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2" name="Lightning Bolt 251">
                <a:extLst>
                  <a:ext uri="{FF2B5EF4-FFF2-40B4-BE49-F238E27FC236}">
                    <a16:creationId xmlns:a16="http://schemas.microsoft.com/office/drawing/2014/main" id="{5EF77675-ACB9-7442-2CA8-A7030D91C329}"/>
                  </a:ext>
                </a:extLst>
              </p:cNvPr>
              <p:cNvSpPr/>
              <p:nvPr/>
            </p:nvSpPr>
            <p:spPr>
              <a:xfrm>
                <a:off x="1802883" y="2766045"/>
                <a:ext cx="154982" cy="147660"/>
              </a:xfrm>
              <a:prstGeom prst="lightningBolt">
                <a:avLst/>
              </a:prstGeom>
              <a:grp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3" name="Lightning Bolt 252">
                <a:extLst>
                  <a:ext uri="{FF2B5EF4-FFF2-40B4-BE49-F238E27FC236}">
                    <a16:creationId xmlns:a16="http://schemas.microsoft.com/office/drawing/2014/main" id="{ED19410A-585D-FFEF-0A6E-C557674FA1BE}"/>
                  </a:ext>
                </a:extLst>
              </p:cNvPr>
              <p:cNvSpPr/>
              <p:nvPr/>
            </p:nvSpPr>
            <p:spPr>
              <a:xfrm>
                <a:off x="2125776" y="2759475"/>
                <a:ext cx="154982" cy="147659"/>
              </a:xfrm>
              <a:prstGeom prst="lightningBolt">
                <a:avLst/>
              </a:prstGeom>
              <a:grp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4" name="Lightning Bolt 253">
                <a:extLst>
                  <a:ext uri="{FF2B5EF4-FFF2-40B4-BE49-F238E27FC236}">
                    <a16:creationId xmlns:a16="http://schemas.microsoft.com/office/drawing/2014/main" id="{EE85B979-AB31-9B8A-5EF9-60F2C26E0D11}"/>
                  </a:ext>
                </a:extLst>
              </p:cNvPr>
              <p:cNvSpPr/>
              <p:nvPr/>
            </p:nvSpPr>
            <p:spPr>
              <a:xfrm>
                <a:off x="2448669" y="2759475"/>
                <a:ext cx="154982" cy="147659"/>
              </a:xfrm>
              <a:prstGeom prst="lightningBolt">
                <a:avLst/>
              </a:prstGeom>
              <a:grp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B4AB991B-9229-A9D3-20AF-CA4DAE77BF31}"/>
                </a:ext>
              </a:extLst>
            </p:cNvPr>
            <p:cNvGrpSpPr/>
            <p:nvPr/>
          </p:nvGrpSpPr>
          <p:grpSpPr>
            <a:xfrm>
              <a:off x="2289579" y="1381813"/>
              <a:ext cx="739417" cy="116042"/>
              <a:chOff x="4345868" y="677985"/>
              <a:chExt cx="739417" cy="116042"/>
            </a:xfrm>
            <a:grpFill/>
          </p:grpSpPr>
          <p:sp>
            <p:nvSpPr>
              <p:cNvPr id="198" name="Arrow: Right 197">
                <a:extLst>
                  <a:ext uri="{FF2B5EF4-FFF2-40B4-BE49-F238E27FC236}">
                    <a16:creationId xmlns:a16="http://schemas.microsoft.com/office/drawing/2014/main" id="{00D168D9-579A-E906-7A96-DDA5A4E931E8}"/>
                  </a:ext>
                </a:extLst>
              </p:cNvPr>
              <p:cNvSpPr/>
              <p:nvPr/>
            </p:nvSpPr>
            <p:spPr>
              <a:xfrm>
                <a:off x="4345868" y="677985"/>
                <a:ext cx="95459" cy="116042"/>
              </a:xfrm>
              <a:prstGeom prst="rightArrow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9" name="Arrow: Right 198">
                <a:extLst>
                  <a:ext uri="{FF2B5EF4-FFF2-40B4-BE49-F238E27FC236}">
                    <a16:creationId xmlns:a16="http://schemas.microsoft.com/office/drawing/2014/main" id="{C54CAA99-A89D-03D1-B62F-C59C13155B0E}"/>
                  </a:ext>
                </a:extLst>
              </p:cNvPr>
              <p:cNvSpPr/>
              <p:nvPr/>
            </p:nvSpPr>
            <p:spPr>
              <a:xfrm>
                <a:off x="4667847" y="677985"/>
                <a:ext cx="95459" cy="116042"/>
              </a:xfrm>
              <a:prstGeom prst="rightArrow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0" name="Arrow: Right 199">
                <a:extLst>
                  <a:ext uri="{FF2B5EF4-FFF2-40B4-BE49-F238E27FC236}">
                    <a16:creationId xmlns:a16="http://schemas.microsoft.com/office/drawing/2014/main" id="{7B48A8CE-F6AF-9295-AB1E-2C7B9842998A}"/>
                  </a:ext>
                </a:extLst>
              </p:cNvPr>
              <p:cNvSpPr/>
              <p:nvPr/>
            </p:nvSpPr>
            <p:spPr>
              <a:xfrm>
                <a:off x="4989826" y="677985"/>
                <a:ext cx="95459" cy="116042"/>
              </a:xfrm>
              <a:prstGeom prst="rightArrow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15D8B31C-326A-A02B-C0E1-D9EDAA4BF1F6}"/>
              </a:ext>
            </a:extLst>
          </p:cNvPr>
          <p:cNvGrpSpPr/>
          <p:nvPr/>
        </p:nvGrpSpPr>
        <p:grpSpPr>
          <a:xfrm>
            <a:off x="6475998" y="5362098"/>
            <a:ext cx="641478" cy="451696"/>
            <a:chOff x="2285915" y="1381813"/>
            <a:chExt cx="800768" cy="520551"/>
          </a:xfrm>
          <a:solidFill>
            <a:schemeClr val="bg1"/>
          </a:solidFill>
        </p:grpSpPr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id="{2B3E21FA-9553-6676-079D-BAF3AFC31870}"/>
                </a:ext>
              </a:extLst>
            </p:cNvPr>
            <p:cNvGrpSpPr/>
            <p:nvPr/>
          </p:nvGrpSpPr>
          <p:grpSpPr>
            <a:xfrm>
              <a:off x="2285915" y="1574902"/>
              <a:ext cx="800768" cy="327462"/>
              <a:chOff x="1802883" y="2586243"/>
              <a:chExt cx="800768" cy="327462"/>
            </a:xfrm>
            <a:grpFill/>
          </p:grpSpPr>
          <p:sp>
            <p:nvSpPr>
              <p:cNvPr id="261" name="Oval 260">
                <a:extLst>
                  <a:ext uri="{FF2B5EF4-FFF2-40B4-BE49-F238E27FC236}">
                    <a16:creationId xmlns:a16="http://schemas.microsoft.com/office/drawing/2014/main" id="{DBCE792D-6FD9-200A-CFE1-1DB232B09E4A}"/>
                  </a:ext>
                </a:extLst>
              </p:cNvPr>
              <p:cNvSpPr/>
              <p:nvPr/>
            </p:nvSpPr>
            <p:spPr>
              <a:xfrm>
                <a:off x="1802883" y="2586245"/>
                <a:ext cx="95458" cy="88511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2" name="Oval 261">
                <a:extLst>
                  <a:ext uri="{FF2B5EF4-FFF2-40B4-BE49-F238E27FC236}">
                    <a16:creationId xmlns:a16="http://schemas.microsoft.com/office/drawing/2014/main" id="{DF92FFC7-6DE9-1351-3503-B2B08F7B0F68}"/>
                  </a:ext>
                </a:extLst>
              </p:cNvPr>
              <p:cNvSpPr/>
              <p:nvPr/>
            </p:nvSpPr>
            <p:spPr>
              <a:xfrm>
                <a:off x="2118950" y="2590775"/>
                <a:ext cx="95458" cy="88511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3" name="Oval 262">
                <a:extLst>
                  <a:ext uri="{FF2B5EF4-FFF2-40B4-BE49-F238E27FC236}">
                    <a16:creationId xmlns:a16="http://schemas.microsoft.com/office/drawing/2014/main" id="{BC6E7418-BEAA-7BB2-5DE6-659D22CB573E}"/>
                  </a:ext>
                </a:extLst>
              </p:cNvPr>
              <p:cNvSpPr/>
              <p:nvPr/>
            </p:nvSpPr>
            <p:spPr>
              <a:xfrm>
                <a:off x="2450504" y="2586243"/>
                <a:ext cx="95458" cy="88511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4" name="Lightning Bolt 263">
                <a:extLst>
                  <a:ext uri="{FF2B5EF4-FFF2-40B4-BE49-F238E27FC236}">
                    <a16:creationId xmlns:a16="http://schemas.microsoft.com/office/drawing/2014/main" id="{388B28AB-0487-B81A-05AE-083D50F6C4FB}"/>
                  </a:ext>
                </a:extLst>
              </p:cNvPr>
              <p:cNvSpPr/>
              <p:nvPr/>
            </p:nvSpPr>
            <p:spPr>
              <a:xfrm>
                <a:off x="1802883" y="2766045"/>
                <a:ext cx="154982" cy="147660"/>
              </a:xfrm>
              <a:prstGeom prst="lightningBolt">
                <a:avLst/>
              </a:prstGeom>
              <a:grp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5" name="Lightning Bolt 264">
                <a:extLst>
                  <a:ext uri="{FF2B5EF4-FFF2-40B4-BE49-F238E27FC236}">
                    <a16:creationId xmlns:a16="http://schemas.microsoft.com/office/drawing/2014/main" id="{9BCCD5EC-1A7B-78F9-8C03-51A6BDA077B1}"/>
                  </a:ext>
                </a:extLst>
              </p:cNvPr>
              <p:cNvSpPr/>
              <p:nvPr/>
            </p:nvSpPr>
            <p:spPr>
              <a:xfrm>
                <a:off x="2125776" y="2759475"/>
                <a:ext cx="154982" cy="147659"/>
              </a:xfrm>
              <a:prstGeom prst="lightningBolt">
                <a:avLst/>
              </a:prstGeom>
              <a:grp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6" name="Lightning Bolt 265">
                <a:extLst>
                  <a:ext uri="{FF2B5EF4-FFF2-40B4-BE49-F238E27FC236}">
                    <a16:creationId xmlns:a16="http://schemas.microsoft.com/office/drawing/2014/main" id="{872D1E2E-C631-BA3E-DBA2-25CE05EC52CF}"/>
                  </a:ext>
                </a:extLst>
              </p:cNvPr>
              <p:cNvSpPr/>
              <p:nvPr/>
            </p:nvSpPr>
            <p:spPr>
              <a:xfrm>
                <a:off x="2448669" y="2759475"/>
                <a:ext cx="154982" cy="147659"/>
              </a:xfrm>
              <a:prstGeom prst="lightningBolt">
                <a:avLst/>
              </a:prstGeom>
              <a:grp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438D6699-DAF2-E04E-EAA0-0D12E7D720B3}"/>
                </a:ext>
              </a:extLst>
            </p:cNvPr>
            <p:cNvGrpSpPr/>
            <p:nvPr/>
          </p:nvGrpSpPr>
          <p:grpSpPr>
            <a:xfrm>
              <a:off x="2289579" y="1381813"/>
              <a:ext cx="739417" cy="116042"/>
              <a:chOff x="4345868" y="677985"/>
              <a:chExt cx="739417" cy="116042"/>
            </a:xfrm>
            <a:grpFill/>
          </p:grpSpPr>
          <p:sp>
            <p:nvSpPr>
              <p:cNvPr id="258" name="Arrow: Right 257">
                <a:extLst>
                  <a:ext uri="{FF2B5EF4-FFF2-40B4-BE49-F238E27FC236}">
                    <a16:creationId xmlns:a16="http://schemas.microsoft.com/office/drawing/2014/main" id="{F58D47AE-EC84-C0EC-1072-9ABCA8CBCED0}"/>
                  </a:ext>
                </a:extLst>
              </p:cNvPr>
              <p:cNvSpPr/>
              <p:nvPr/>
            </p:nvSpPr>
            <p:spPr>
              <a:xfrm>
                <a:off x="4345868" y="677985"/>
                <a:ext cx="95459" cy="116042"/>
              </a:xfrm>
              <a:prstGeom prst="rightArrow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9" name="Arrow: Right 258">
                <a:extLst>
                  <a:ext uri="{FF2B5EF4-FFF2-40B4-BE49-F238E27FC236}">
                    <a16:creationId xmlns:a16="http://schemas.microsoft.com/office/drawing/2014/main" id="{A1B9519F-FDFE-94BD-3251-EA6508DD1286}"/>
                  </a:ext>
                </a:extLst>
              </p:cNvPr>
              <p:cNvSpPr/>
              <p:nvPr/>
            </p:nvSpPr>
            <p:spPr>
              <a:xfrm>
                <a:off x="4667847" y="677985"/>
                <a:ext cx="95459" cy="116042"/>
              </a:xfrm>
              <a:prstGeom prst="rightArrow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0" name="Arrow: Right 259">
                <a:extLst>
                  <a:ext uri="{FF2B5EF4-FFF2-40B4-BE49-F238E27FC236}">
                    <a16:creationId xmlns:a16="http://schemas.microsoft.com/office/drawing/2014/main" id="{BF7D7D9E-5FFB-2FAE-4967-328EC91CBFF3}"/>
                  </a:ext>
                </a:extLst>
              </p:cNvPr>
              <p:cNvSpPr/>
              <p:nvPr/>
            </p:nvSpPr>
            <p:spPr>
              <a:xfrm>
                <a:off x="4989826" y="677985"/>
                <a:ext cx="95459" cy="116042"/>
              </a:xfrm>
              <a:prstGeom prst="rightArrow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65D5942E-D781-583C-8B47-B4212FF8EB67}"/>
              </a:ext>
            </a:extLst>
          </p:cNvPr>
          <p:cNvGrpSpPr/>
          <p:nvPr/>
        </p:nvGrpSpPr>
        <p:grpSpPr>
          <a:xfrm>
            <a:off x="6505309" y="6124866"/>
            <a:ext cx="641478" cy="451696"/>
            <a:chOff x="2285915" y="1381813"/>
            <a:chExt cx="800768" cy="520551"/>
          </a:xfrm>
          <a:solidFill>
            <a:schemeClr val="bg1"/>
          </a:solidFill>
        </p:grpSpPr>
        <p:grpSp>
          <p:nvGrpSpPr>
            <p:cNvPr id="268" name="Group 267">
              <a:extLst>
                <a:ext uri="{FF2B5EF4-FFF2-40B4-BE49-F238E27FC236}">
                  <a16:creationId xmlns:a16="http://schemas.microsoft.com/office/drawing/2014/main" id="{F33C9CE0-5122-3B59-8EAC-E5165A0F350A}"/>
                </a:ext>
              </a:extLst>
            </p:cNvPr>
            <p:cNvGrpSpPr/>
            <p:nvPr/>
          </p:nvGrpSpPr>
          <p:grpSpPr>
            <a:xfrm>
              <a:off x="2285915" y="1574902"/>
              <a:ext cx="800768" cy="327462"/>
              <a:chOff x="1802883" y="2586243"/>
              <a:chExt cx="800768" cy="327462"/>
            </a:xfrm>
            <a:grpFill/>
          </p:grpSpPr>
          <p:sp>
            <p:nvSpPr>
              <p:cNvPr id="273" name="Oval 272">
                <a:extLst>
                  <a:ext uri="{FF2B5EF4-FFF2-40B4-BE49-F238E27FC236}">
                    <a16:creationId xmlns:a16="http://schemas.microsoft.com/office/drawing/2014/main" id="{A500FA2D-BAD6-7127-D24A-0EE119689EE7}"/>
                  </a:ext>
                </a:extLst>
              </p:cNvPr>
              <p:cNvSpPr/>
              <p:nvPr/>
            </p:nvSpPr>
            <p:spPr>
              <a:xfrm>
                <a:off x="1802883" y="2586245"/>
                <a:ext cx="95458" cy="88511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4" name="Oval 273">
                <a:extLst>
                  <a:ext uri="{FF2B5EF4-FFF2-40B4-BE49-F238E27FC236}">
                    <a16:creationId xmlns:a16="http://schemas.microsoft.com/office/drawing/2014/main" id="{9FE9B65F-7382-DE9A-16ED-A5F011DB443F}"/>
                  </a:ext>
                </a:extLst>
              </p:cNvPr>
              <p:cNvSpPr/>
              <p:nvPr/>
            </p:nvSpPr>
            <p:spPr>
              <a:xfrm>
                <a:off x="2118950" y="2590775"/>
                <a:ext cx="95458" cy="88511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5" name="Oval 274">
                <a:extLst>
                  <a:ext uri="{FF2B5EF4-FFF2-40B4-BE49-F238E27FC236}">
                    <a16:creationId xmlns:a16="http://schemas.microsoft.com/office/drawing/2014/main" id="{0737EA94-CE40-7F4D-C6BB-B1D59F73C592}"/>
                  </a:ext>
                </a:extLst>
              </p:cNvPr>
              <p:cNvSpPr/>
              <p:nvPr/>
            </p:nvSpPr>
            <p:spPr>
              <a:xfrm>
                <a:off x="2450504" y="2586243"/>
                <a:ext cx="95458" cy="88511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6" name="Lightning Bolt 275">
                <a:extLst>
                  <a:ext uri="{FF2B5EF4-FFF2-40B4-BE49-F238E27FC236}">
                    <a16:creationId xmlns:a16="http://schemas.microsoft.com/office/drawing/2014/main" id="{DA4657C1-9966-0585-3040-1C6B10FC7F7E}"/>
                  </a:ext>
                </a:extLst>
              </p:cNvPr>
              <p:cNvSpPr/>
              <p:nvPr/>
            </p:nvSpPr>
            <p:spPr>
              <a:xfrm>
                <a:off x="1802883" y="2766045"/>
                <a:ext cx="154982" cy="147660"/>
              </a:xfrm>
              <a:prstGeom prst="lightningBolt">
                <a:avLst/>
              </a:prstGeom>
              <a:grp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7" name="Lightning Bolt 276">
                <a:extLst>
                  <a:ext uri="{FF2B5EF4-FFF2-40B4-BE49-F238E27FC236}">
                    <a16:creationId xmlns:a16="http://schemas.microsoft.com/office/drawing/2014/main" id="{6293CD6B-10A0-7519-AA50-72C7106ECE34}"/>
                  </a:ext>
                </a:extLst>
              </p:cNvPr>
              <p:cNvSpPr/>
              <p:nvPr/>
            </p:nvSpPr>
            <p:spPr>
              <a:xfrm>
                <a:off x="2125776" y="2759475"/>
                <a:ext cx="154982" cy="147659"/>
              </a:xfrm>
              <a:prstGeom prst="lightningBolt">
                <a:avLst/>
              </a:prstGeom>
              <a:grp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8" name="Lightning Bolt 277">
                <a:extLst>
                  <a:ext uri="{FF2B5EF4-FFF2-40B4-BE49-F238E27FC236}">
                    <a16:creationId xmlns:a16="http://schemas.microsoft.com/office/drawing/2014/main" id="{159BA656-BFD4-C298-8529-1DDA21D7B968}"/>
                  </a:ext>
                </a:extLst>
              </p:cNvPr>
              <p:cNvSpPr/>
              <p:nvPr/>
            </p:nvSpPr>
            <p:spPr>
              <a:xfrm>
                <a:off x="2448669" y="2759475"/>
                <a:ext cx="154982" cy="147659"/>
              </a:xfrm>
              <a:prstGeom prst="lightningBolt">
                <a:avLst/>
              </a:prstGeom>
              <a:grp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269" name="Group 268">
              <a:extLst>
                <a:ext uri="{FF2B5EF4-FFF2-40B4-BE49-F238E27FC236}">
                  <a16:creationId xmlns:a16="http://schemas.microsoft.com/office/drawing/2014/main" id="{5C7D527A-67EF-35CD-5EF9-34C13AE660FC}"/>
                </a:ext>
              </a:extLst>
            </p:cNvPr>
            <p:cNvGrpSpPr/>
            <p:nvPr/>
          </p:nvGrpSpPr>
          <p:grpSpPr>
            <a:xfrm>
              <a:off x="2289579" y="1381813"/>
              <a:ext cx="739417" cy="116042"/>
              <a:chOff x="4345868" y="677985"/>
              <a:chExt cx="739417" cy="116042"/>
            </a:xfrm>
            <a:grpFill/>
          </p:grpSpPr>
          <p:sp>
            <p:nvSpPr>
              <p:cNvPr id="270" name="Arrow: Right 269">
                <a:extLst>
                  <a:ext uri="{FF2B5EF4-FFF2-40B4-BE49-F238E27FC236}">
                    <a16:creationId xmlns:a16="http://schemas.microsoft.com/office/drawing/2014/main" id="{0A5DED7E-5E44-CF30-6256-BAD81DBAAEA1}"/>
                  </a:ext>
                </a:extLst>
              </p:cNvPr>
              <p:cNvSpPr/>
              <p:nvPr/>
            </p:nvSpPr>
            <p:spPr>
              <a:xfrm>
                <a:off x="4345868" y="677985"/>
                <a:ext cx="95459" cy="116042"/>
              </a:xfrm>
              <a:prstGeom prst="rightArrow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1" name="Arrow: Right 270">
                <a:extLst>
                  <a:ext uri="{FF2B5EF4-FFF2-40B4-BE49-F238E27FC236}">
                    <a16:creationId xmlns:a16="http://schemas.microsoft.com/office/drawing/2014/main" id="{5CAB95A9-2A55-1A09-7F1E-D400D04E1DF5}"/>
                  </a:ext>
                </a:extLst>
              </p:cNvPr>
              <p:cNvSpPr/>
              <p:nvPr/>
            </p:nvSpPr>
            <p:spPr>
              <a:xfrm>
                <a:off x="4667847" y="677985"/>
                <a:ext cx="95459" cy="116042"/>
              </a:xfrm>
              <a:prstGeom prst="rightArrow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2" name="Arrow: Right 271">
                <a:extLst>
                  <a:ext uri="{FF2B5EF4-FFF2-40B4-BE49-F238E27FC236}">
                    <a16:creationId xmlns:a16="http://schemas.microsoft.com/office/drawing/2014/main" id="{42A4426E-1232-A3BB-F019-EC55F99DC6FF}"/>
                  </a:ext>
                </a:extLst>
              </p:cNvPr>
              <p:cNvSpPr/>
              <p:nvPr/>
            </p:nvSpPr>
            <p:spPr>
              <a:xfrm>
                <a:off x="4989826" y="677985"/>
                <a:ext cx="95459" cy="116042"/>
              </a:xfrm>
              <a:prstGeom prst="rightArrow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8937984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41737FB-98BF-A5F6-254C-56FCD17212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67132"/>
              </p:ext>
            </p:extLst>
          </p:nvPr>
        </p:nvGraphicFramePr>
        <p:xfrm>
          <a:off x="289437" y="403654"/>
          <a:ext cx="9378439" cy="6431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672">
                  <a:extLst>
                    <a:ext uri="{9D8B030D-6E8A-4147-A177-3AD203B41FA5}">
                      <a16:colId xmlns:a16="http://schemas.microsoft.com/office/drawing/2014/main" val="1701591728"/>
                    </a:ext>
                  </a:extLst>
                </a:gridCol>
                <a:gridCol w="1165391">
                  <a:extLst>
                    <a:ext uri="{9D8B030D-6E8A-4147-A177-3AD203B41FA5}">
                      <a16:colId xmlns:a16="http://schemas.microsoft.com/office/drawing/2014/main" val="720334830"/>
                    </a:ext>
                  </a:extLst>
                </a:gridCol>
                <a:gridCol w="783373">
                  <a:extLst>
                    <a:ext uri="{9D8B030D-6E8A-4147-A177-3AD203B41FA5}">
                      <a16:colId xmlns:a16="http://schemas.microsoft.com/office/drawing/2014/main" val="920676204"/>
                    </a:ext>
                  </a:extLst>
                </a:gridCol>
                <a:gridCol w="4326673">
                  <a:extLst>
                    <a:ext uri="{9D8B030D-6E8A-4147-A177-3AD203B41FA5}">
                      <a16:colId xmlns:a16="http://schemas.microsoft.com/office/drawing/2014/main" val="419275218"/>
                    </a:ext>
                  </a:extLst>
                </a:gridCol>
                <a:gridCol w="880947">
                  <a:extLst>
                    <a:ext uri="{9D8B030D-6E8A-4147-A177-3AD203B41FA5}">
                      <a16:colId xmlns:a16="http://schemas.microsoft.com/office/drawing/2014/main" val="1412989387"/>
                    </a:ext>
                  </a:extLst>
                </a:gridCol>
                <a:gridCol w="925551">
                  <a:extLst>
                    <a:ext uri="{9D8B030D-6E8A-4147-A177-3AD203B41FA5}">
                      <a16:colId xmlns:a16="http://schemas.microsoft.com/office/drawing/2014/main" val="2051409631"/>
                    </a:ext>
                  </a:extLst>
                </a:gridCol>
                <a:gridCol w="1036832">
                  <a:extLst>
                    <a:ext uri="{9D8B030D-6E8A-4147-A177-3AD203B41FA5}">
                      <a16:colId xmlns:a16="http://schemas.microsoft.com/office/drawing/2014/main" val="1769900691"/>
                    </a:ext>
                  </a:extLst>
                </a:gridCol>
              </a:tblGrid>
              <a:tr h="574376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Intervenção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0" i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Marcação indicativa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50" b="0" i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Descrição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0" i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Marcação específica da cidade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0" i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Indicadores EAPP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0" i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Principais partes interessadas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908187"/>
                  </a:ext>
                </a:extLst>
              </a:tr>
              <a:tr h="89838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Grupo de trabalho central para acesso à energia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5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Crie e atribua mandato a uma única entidade municipal coordenadora para liderar a propriedade, a coordenação e a adesão dos departamentos do governo local, dos atores políticos regionais e nacionais relevantes e das partes interessadas relevantes do setor privado e da comunidade.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240740"/>
                  </a:ext>
                </a:extLst>
              </a:tr>
              <a:tr h="89838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Juntar-se a organizações regionais e</a:t>
                      </a:r>
                    </a:p>
                    <a:p>
                      <a:r>
                        <a:rPr lang="en-GB" sz="11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plataformas internacionais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5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Participar de plataformas regionais e internacionais sobre acesso à energia para discutir desafios comuns, possibilitando oportunidades de compartilhar práticas recomendadas, desenvolver soluções comuns e formar coalizões de defesa.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159455"/>
                  </a:ext>
                </a:extLst>
              </a:tr>
              <a:tr h="927838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Redes e infraestrutura de coleta de dados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5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Construir redes entre departamentos do governo local e agências externas relevantes ou parceiros do setor privado para reunir conjuntos de dados sobre pobreza energética e acesso à energia. Isso deve ser apoiado por um repositório central de dados sobre o acesso à energia, visando a uma análise mais aprofundada e à criação de casos para políticas, programas e integração vertical.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851177"/>
                  </a:ext>
                </a:extLst>
              </a:tr>
              <a:tr h="106775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Análise de dados e elaboração de casos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5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Selecionar uma base de evidências que forneça uma metodologia coerente e sistêmica para legitimar as soluções de acesso à energia para a elaboração de políticas e casos de financiamento - identificando lacunas de infraestrutura na transmissão e distribuição, dados quantitativos e qualitativos sobre o consumo doméstico de energia, abordando as consequências negativas desiguais da pobreza energética e promovendo benefícios equitativos de acesso à energia na comunidade.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680965"/>
                  </a:ext>
                </a:extLst>
              </a:tr>
              <a:tr h="10698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Estruturas de monitoramento, avaliação e relatórios para apoiar o planejamento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5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Estabelecer estratégias eficazes em termos de custos e recursos dentro do planejamento estratégico, de políticas e programas para monitorar e avaliar as circunstâncias do acesso à energia e a eficácia das intervenções. A estrutura também deve especificar o processo de revisão e atualização com base em novas informações/progresso.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101314"/>
                  </a:ext>
                </a:extLst>
              </a:tr>
              <a:tr h="7879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Criação de conhecimento e capacidade técnica local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5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Oferecer</a:t>
                      </a:r>
                      <a:r>
                        <a:rPr lang="en-GB" sz="9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95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oportunidades</a:t>
                      </a:r>
                      <a:r>
                        <a:rPr lang="en-GB" sz="9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para que a equipe </a:t>
                      </a:r>
                      <a:r>
                        <a:rPr lang="en-GB" sz="95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troque</a:t>
                      </a:r>
                      <a:r>
                        <a:rPr lang="en-GB" sz="9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95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conhecimentos</a:t>
                      </a:r>
                      <a:r>
                        <a:rPr lang="en-GB" sz="9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95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técnicos</a:t>
                      </a:r>
                      <a:r>
                        <a:rPr lang="en-GB" sz="9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 outros </a:t>
                      </a:r>
                      <a:r>
                        <a:rPr lang="en-GB" sz="95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governos</a:t>
                      </a:r>
                      <a:r>
                        <a:rPr lang="en-GB" sz="9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95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locais</a:t>
                      </a:r>
                      <a:r>
                        <a:rPr lang="en-GB" sz="9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95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bem</a:t>
                      </a:r>
                      <a:r>
                        <a:rPr lang="en-GB" sz="9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95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como</a:t>
                      </a:r>
                      <a:r>
                        <a:rPr lang="en-GB" sz="9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 partes </a:t>
                      </a:r>
                      <a:r>
                        <a:rPr lang="en-GB" sz="95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interessadas</a:t>
                      </a:r>
                      <a:r>
                        <a:rPr lang="en-GB" sz="9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95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privadas</a:t>
                      </a:r>
                      <a:r>
                        <a:rPr lang="en-GB" sz="9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</a:t>
                      </a:r>
                      <a:r>
                        <a:rPr lang="en-GB" sz="95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acadêmicas</a:t>
                      </a:r>
                      <a:r>
                        <a:rPr lang="en-GB" sz="9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O </a:t>
                      </a:r>
                      <a:r>
                        <a:rPr lang="en-GB" sz="95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envolvimento</a:t>
                      </a:r>
                      <a:r>
                        <a:rPr lang="en-GB" sz="9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95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r>
                        <a:rPr lang="en-GB" sz="9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95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análise</a:t>
                      </a:r>
                      <a:r>
                        <a:rPr lang="en-GB" sz="9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dados </a:t>
                      </a:r>
                      <a:r>
                        <a:rPr lang="en-GB" sz="95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interdepartamentais</a:t>
                      </a:r>
                      <a:r>
                        <a:rPr lang="en-GB" sz="9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no </a:t>
                      </a:r>
                      <a:r>
                        <a:rPr lang="en-GB" sz="95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planejamento</a:t>
                      </a:r>
                      <a:r>
                        <a:rPr lang="en-GB" sz="9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95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mestre</a:t>
                      </a:r>
                      <a:r>
                        <a:rPr lang="en-GB" sz="9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95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oferece</a:t>
                      </a:r>
                      <a:r>
                        <a:rPr lang="en-GB" sz="9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95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mais</a:t>
                      </a:r>
                      <a:r>
                        <a:rPr lang="en-GB" sz="9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95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oportunidades</a:t>
                      </a:r>
                      <a:r>
                        <a:rPr lang="en-GB" sz="9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para </a:t>
                      </a:r>
                      <a:r>
                        <a:rPr lang="en-GB" sz="95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intervenções</a:t>
                      </a:r>
                      <a:r>
                        <a:rPr lang="en-GB" sz="9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95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multidisciplinares</a:t>
                      </a:r>
                      <a:r>
                        <a:rPr lang="en-GB" sz="9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co-</a:t>
                      </a:r>
                      <a:r>
                        <a:rPr lang="en-GB" sz="95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projetadas</a:t>
                      </a:r>
                      <a:r>
                        <a:rPr lang="en-GB" sz="9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367540"/>
                  </a:ext>
                </a:extLst>
              </a:tr>
            </a:tbl>
          </a:graphicData>
        </a:graphic>
      </p:graphicFrame>
      <p:grpSp>
        <p:nvGrpSpPr>
          <p:cNvPr id="34" name="Group 33">
            <a:extLst>
              <a:ext uri="{FF2B5EF4-FFF2-40B4-BE49-F238E27FC236}">
                <a16:creationId xmlns:a16="http://schemas.microsoft.com/office/drawing/2014/main" id="{94D578B8-B701-C1A8-B6B5-32FC137D737E}"/>
              </a:ext>
            </a:extLst>
          </p:cNvPr>
          <p:cNvGrpSpPr>
            <a:grpSpLocks/>
          </p:cNvGrpSpPr>
          <p:nvPr/>
        </p:nvGrpSpPr>
        <p:grpSpPr>
          <a:xfrm>
            <a:off x="1794568" y="1189988"/>
            <a:ext cx="612724" cy="451696"/>
            <a:chOff x="2285915" y="1381813"/>
            <a:chExt cx="800768" cy="52055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CCA93FCF-3615-C5E3-0131-4C91B4D4C5ED}"/>
                </a:ext>
              </a:extLst>
            </p:cNvPr>
            <p:cNvGrpSpPr/>
            <p:nvPr/>
          </p:nvGrpSpPr>
          <p:grpSpPr>
            <a:xfrm>
              <a:off x="2285915" y="1574902"/>
              <a:ext cx="800768" cy="327462"/>
              <a:chOff x="1802883" y="2586243"/>
              <a:chExt cx="800768" cy="327462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7CA5AEB0-796A-4D8C-0A47-6429DC3C1EAF}"/>
                  </a:ext>
                </a:extLst>
              </p:cNvPr>
              <p:cNvSpPr/>
              <p:nvPr/>
            </p:nvSpPr>
            <p:spPr>
              <a:xfrm>
                <a:off x="1802883" y="2586245"/>
                <a:ext cx="95458" cy="88511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2EC00DE8-E77B-BC6B-613F-0F99A1227A02}"/>
                  </a:ext>
                </a:extLst>
              </p:cNvPr>
              <p:cNvSpPr/>
              <p:nvPr/>
            </p:nvSpPr>
            <p:spPr>
              <a:xfrm>
                <a:off x="2118950" y="2590775"/>
                <a:ext cx="95458" cy="88511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89BC0D0C-17B1-1675-F1EA-F8D6F71DA4BE}"/>
                  </a:ext>
                </a:extLst>
              </p:cNvPr>
              <p:cNvSpPr/>
              <p:nvPr/>
            </p:nvSpPr>
            <p:spPr>
              <a:xfrm>
                <a:off x="2450504" y="2586243"/>
                <a:ext cx="95458" cy="8851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Lightning Bolt 40">
                <a:extLst>
                  <a:ext uri="{FF2B5EF4-FFF2-40B4-BE49-F238E27FC236}">
                    <a16:creationId xmlns:a16="http://schemas.microsoft.com/office/drawing/2014/main" id="{C808E21A-20A9-92DB-5BC4-3566E13DA848}"/>
                  </a:ext>
                </a:extLst>
              </p:cNvPr>
              <p:cNvSpPr/>
              <p:nvPr/>
            </p:nvSpPr>
            <p:spPr>
              <a:xfrm>
                <a:off x="1802883" y="2766045"/>
                <a:ext cx="154982" cy="147660"/>
              </a:xfrm>
              <a:prstGeom prst="lightningBolt">
                <a:avLst/>
              </a:prstGeom>
              <a:solidFill>
                <a:srgbClr val="038842"/>
              </a:solidFill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Lightning Bolt 41">
                <a:extLst>
                  <a:ext uri="{FF2B5EF4-FFF2-40B4-BE49-F238E27FC236}">
                    <a16:creationId xmlns:a16="http://schemas.microsoft.com/office/drawing/2014/main" id="{C155F912-137E-5A1D-E865-46727D50BD68}"/>
                  </a:ext>
                </a:extLst>
              </p:cNvPr>
              <p:cNvSpPr/>
              <p:nvPr/>
            </p:nvSpPr>
            <p:spPr>
              <a:xfrm>
                <a:off x="2125776" y="2759475"/>
                <a:ext cx="154982" cy="147659"/>
              </a:xfrm>
              <a:prstGeom prst="lightningBolt">
                <a:avLst/>
              </a:prstGeom>
              <a:solidFill>
                <a:srgbClr val="038842"/>
              </a:solidFill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Lightning Bolt 42">
                <a:extLst>
                  <a:ext uri="{FF2B5EF4-FFF2-40B4-BE49-F238E27FC236}">
                    <a16:creationId xmlns:a16="http://schemas.microsoft.com/office/drawing/2014/main" id="{66168FB4-41E1-C662-5175-9033DC679F3F}"/>
                  </a:ext>
                </a:extLst>
              </p:cNvPr>
              <p:cNvSpPr/>
              <p:nvPr/>
            </p:nvSpPr>
            <p:spPr>
              <a:xfrm>
                <a:off x="2448669" y="2759475"/>
                <a:ext cx="154982" cy="147659"/>
              </a:xfrm>
              <a:prstGeom prst="lightningBolt">
                <a:avLst/>
              </a:prstGeom>
              <a:no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0F899FB-A057-9D2E-58A1-89F154EE0204}"/>
                </a:ext>
              </a:extLst>
            </p:cNvPr>
            <p:cNvGrpSpPr/>
            <p:nvPr/>
          </p:nvGrpSpPr>
          <p:grpSpPr>
            <a:xfrm>
              <a:off x="2289579" y="1381813"/>
              <a:ext cx="739416" cy="116042"/>
              <a:chOff x="4345868" y="677985"/>
              <a:chExt cx="739416" cy="116042"/>
            </a:xfrm>
          </p:grpSpPr>
          <p:sp>
            <p:nvSpPr>
              <p:cNvPr id="11" name="Arrow: Right 10">
                <a:extLst>
                  <a:ext uri="{FF2B5EF4-FFF2-40B4-BE49-F238E27FC236}">
                    <a16:creationId xmlns:a16="http://schemas.microsoft.com/office/drawing/2014/main" id="{D398AEB8-ED78-F744-3E5A-02A32992AE1A}"/>
                  </a:ext>
                </a:extLst>
              </p:cNvPr>
              <p:cNvSpPr/>
              <p:nvPr/>
            </p:nvSpPr>
            <p:spPr>
              <a:xfrm>
                <a:off x="4345868" y="677985"/>
                <a:ext cx="95459" cy="116042"/>
              </a:xfrm>
              <a:prstGeom prst="rightArrow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Arrow: Right 11">
                <a:extLst>
                  <a:ext uri="{FF2B5EF4-FFF2-40B4-BE49-F238E27FC236}">
                    <a16:creationId xmlns:a16="http://schemas.microsoft.com/office/drawing/2014/main" id="{AC2F9808-4B4C-78F9-CE83-D1A6BD8911C3}"/>
                  </a:ext>
                </a:extLst>
              </p:cNvPr>
              <p:cNvSpPr/>
              <p:nvPr/>
            </p:nvSpPr>
            <p:spPr>
              <a:xfrm>
                <a:off x="4667847" y="677985"/>
                <a:ext cx="95459" cy="116042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Arrow: Right 13">
                <a:extLst>
                  <a:ext uri="{FF2B5EF4-FFF2-40B4-BE49-F238E27FC236}">
                    <a16:creationId xmlns:a16="http://schemas.microsoft.com/office/drawing/2014/main" id="{6655232D-46AA-29EF-2734-573542FFCFA4}"/>
                  </a:ext>
                </a:extLst>
              </p:cNvPr>
              <p:cNvSpPr/>
              <p:nvPr/>
            </p:nvSpPr>
            <p:spPr>
              <a:xfrm>
                <a:off x="4989825" y="677985"/>
                <a:ext cx="95459" cy="116042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6477A03-D3D7-0607-5D4C-3B5F79DCF150}"/>
              </a:ext>
            </a:extLst>
          </p:cNvPr>
          <p:cNvSpPr/>
          <p:nvPr/>
        </p:nvSpPr>
        <p:spPr>
          <a:xfrm>
            <a:off x="951627" y="2901768"/>
            <a:ext cx="1664232" cy="980462"/>
          </a:xfrm>
          <a:prstGeom prst="roundRect">
            <a:avLst>
              <a:gd name="adj" fmla="val 12471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200" b="1">
              <a:solidFill>
                <a:schemeClr val="tx1"/>
              </a:solidFill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6335E507-A1E5-3AB9-0359-C53184FC0F13}"/>
              </a:ext>
            </a:extLst>
          </p:cNvPr>
          <p:cNvSpPr>
            <a:spLocks/>
          </p:cNvSpPr>
          <p:nvPr/>
        </p:nvSpPr>
        <p:spPr>
          <a:xfrm>
            <a:off x="370880" y="1284117"/>
            <a:ext cx="126000" cy="12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2B90A5D6-48FC-C41A-A3A7-F5ADE0875930}"/>
              </a:ext>
            </a:extLst>
          </p:cNvPr>
          <p:cNvSpPr>
            <a:spLocks/>
          </p:cNvSpPr>
          <p:nvPr/>
        </p:nvSpPr>
        <p:spPr>
          <a:xfrm>
            <a:off x="370880" y="2047371"/>
            <a:ext cx="126000" cy="12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E34DC0FB-A88E-7150-D333-35CC77B3B087}"/>
              </a:ext>
            </a:extLst>
          </p:cNvPr>
          <p:cNvSpPr>
            <a:spLocks/>
          </p:cNvSpPr>
          <p:nvPr/>
        </p:nvSpPr>
        <p:spPr>
          <a:xfrm>
            <a:off x="370880" y="2919074"/>
            <a:ext cx="126000" cy="12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44AC60FA-F0F7-49EB-61DD-D703D914BDC0}"/>
              </a:ext>
            </a:extLst>
          </p:cNvPr>
          <p:cNvSpPr>
            <a:spLocks/>
          </p:cNvSpPr>
          <p:nvPr/>
        </p:nvSpPr>
        <p:spPr>
          <a:xfrm>
            <a:off x="370880" y="6254778"/>
            <a:ext cx="126000" cy="12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D31B525-5BBE-7FB9-2669-709BFFFD15E9}"/>
              </a:ext>
            </a:extLst>
          </p:cNvPr>
          <p:cNvSpPr txBox="1"/>
          <p:nvPr/>
        </p:nvSpPr>
        <p:spPr>
          <a:xfrm>
            <a:off x="289437" y="34320"/>
            <a:ext cx="49524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chemeClr val="accent3"/>
                </a:solidFill>
              </a:rPr>
              <a:t> </a:t>
            </a:r>
            <a:r>
              <a:rPr lang="en-GB" sz="1800" b="1" dirty="0" err="1">
                <a:solidFill>
                  <a:schemeClr val="accent3"/>
                </a:solidFill>
              </a:rPr>
              <a:t>Capacitação</a:t>
            </a:r>
            <a:r>
              <a:rPr lang="en-GB" sz="1800" b="1" dirty="0">
                <a:solidFill>
                  <a:schemeClr val="accent3"/>
                </a:solidFill>
              </a:rPr>
              <a:t> interna e coleta de dados</a:t>
            </a: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AAF3B513-769E-3511-B6E4-1750C5699B27}"/>
              </a:ext>
            </a:extLst>
          </p:cNvPr>
          <p:cNvGrpSpPr>
            <a:grpSpLocks/>
          </p:cNvGrpSpPr>
          <p:nvPr/>
        </p:nvGrpSpPr>
        <p:grpSpPr>
          <a:xfrm>
            <a:off x="1806869" y="2162459"/>
            <a:ext cx="612724" cy="451696"/>
            <a:chOff x="2285915" y="1381813"/>
            <a:chExt cx="800768" cy="520551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FDD4BC3A-663C-0B03-E287-B7FCE0B77876}"/>
                </a:ext>
              </a:extLst>
            </p:cNvPr>
            <p:cNvGrpSpPr/>
            <p:nvPr/>
          </p:nvGrpSpPr>
          <p:grpSpPr>
            <a:xfrm>
              <a:off x="2285915" y="1574902"/>
              <a:ext cx="800768" cy="327462"/>
              <a:chOff x="1802883" y="2586243"/>
              <a:chExt cx="800768" cy="327462"/>
            </a:xfrm>
          </p:grpSpPr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ABA55620-8E9C-6915-234B-8E30B8916F22}"/>
                  </a:ext>
                </a:extLst>
              </p:cNvPr>
              <p:cNvSpPr/>
              <p:nvPr/>
            </p:nvSpPr>
            <p:spPr>
              <a:xfrm>
                <a:off x="1802883" y="2586245"/>
                <a:ext cx="95458" cy="88511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E2440B1B-88DD-7559-4FEA-3EC8A1637C6D}"/>
                  </a:ext>
                </a:extLst>
              </p:cNvPr>
              <p:cNvSpPr/>
              <p:nvPr/>
            </p:nvSpPr>
            <p:spPr>
              <a:xfrm>
                <a:off x="2118950" y="2590775"/>
                <a:ext cx="95458" cy="8851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2628BDC7-D5F8-3EF6-968F-44C197D23B54}"/>
                  </a:ext>
                </a:extLst>
              </p:cNvPr>
              <p:cNvSpPr/>
              <p:nvPr/>
            </p:nvSpPr>
            <p:spPr>
              <a:xfrm>
                <a:off x="2450504" y="2586243"/>
                <a:ext cx="95458" cy="8851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" name="Lightning Bolt 126">
                <a:extLst>
                  <a:ext uri="{FF2B5EF4-FFF2-40B4-BE49-F238E27FC236}">
                    <a16:creationId xmlns:a16="http://schemas.microsoft.com/office/drawing/2014/main" id="{12609B40-B7C3-267F-8B39-294F9D888F95}"/>
                  </a:ext>
                </a:extLst>
              </p:cNvPr>
              <p:cNvSpPr/>
              <p:nvPr/>
            </p:nvSpPr>
            <p:spPr>
              <a:xfrm>
                <a:off x="1802883" y="2766045"/>
                <a:ext cx="154982" cy="147660"/>
              </a:xfrm>
              <a:prstGeom prst="lightningBolt">
                <a:avLst/>
              </a:prstGeom>
              <a:solidFill>
                <a:srgbClr val="038842"/>
              </a:solidFill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" name="Lightning Bolt 127">
                <a:extLst>
                  <a:ext uri="{FF2B5EF4-FFF2-40B4-BE49-F238E27FC236}">
                    <a16:creationId xmlns:a16="http://schemas.microsoft.com/office/drawing/2014/main" id="{9D1C44D4-E995-ACEE-8E28-50ABC4755FB6}"/>
                  </a:ext>
                </a:extLst>
              </p:cNvPr>
              <p:cNvSpPr/>
              <p:nvPr/>
            </p:nvSpPr>
            <p:spPr>
              <a:xfrm>
                <a:off x="2125776" y="2759475"/>
                <a:ext cx="154982" cy="147659"/>
              </a:xfrm>
              <a:prstGeom prst="lightningBolt">
                <a:avLst/>
              </a:prstGeom>
              <a:solidFill>
                <a:srgbClr val="038842"/>
              </a:solidFill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" name="Lightning Bolt 128">
                <a:extLst>
                  <a:ext uri="{FF2B5EF4-FFF2-40B4-BE49-F238E27FC236}">
                    <a16:creationId xmlns:a16="http://schemas.microsoft.com/office/drawing/2014/main" id="{60C731DB-F67F-07DD-D368-10E416C45AD4}"/>
                  </a:ext>
                </a:extLst>
              </p:cNvPr>
              <p:cNvSpPr/>
              <p:nvPr/>
            </p:nvSpPr>
            <p:spPr>
              <a:xfrm>
                <a:off x="2448669" y="2759475"/>
                <a:ext cx="154982" cy="147659"/>
              </a:xfrm>
              <a:prstGeom prst="lightningBolt">
                <a:avLst/>
              </a:prstGeom>
              <a:solidFill>
                <a:schemeClr val="accent4"/>
              </a:solidFill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F3275BC1-2091-BFDC-4B22-CEAC9C52F114}"/>
                </a:ext>
              </a:extLst>
            </p:cNvPr>
            <p:cNvGrpSpPr/>
            <p:nvPr/>
          </p:nvGrpSpPr>
          <p:grpSpPr>
            <a:xfrm>
              <a:off x="2289579" y="1381813"/>
              <a:ext cx="739416" cy="116042"/>
              <a:chOff x="4345868" y="677985"/>
              <a:chExt cx="739416" cy="116042"/>
            </a:xfrm>
          </p:grpSpPr>
          <p:sp>
            <p:nvSpPr>
              <p:cNvPr id="121" name="Arrow: Right 120">
                <a:extLst>
                  <a:ext uri="{FF2B5EF4-FFF2-40B4-BE49-F238E27FC236}">
                    <a16:creationId xmlns:a16="http://schemas.microsoft.com/office/drawing/2014/main" id="{75210907-6B62-9AB1-D453-E078B6D07EE2}"/>
                  </a:ext>
                </a:extLst>
              </p:cNvPr>
              <p:cNvSpPr/>
              <p:nvPr/>
            </p:nvSpPr>
            <p:spPr>
              <a:xfrm>
                <a:off x="4345868" y="677985"/>
                <a:ext cx="95459" cy="116042"/>
              </a:xfrm>
              <a:prstGeom prst="rightArrow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" name="Arrow: Right 121">
                <a:extLst>
                  <a:ext uri="{FF2B5EF4-FFF2-40B4-BE49-F238E27FC236}">
                    <a16:creationId xmlns:a16="http://schemas.microsoft.com/office/drawing/2014/main" id="{83ABBE20-F45E-E9E7-FE51-3760D924F529}"/>
                  </a:ext>
                </a:extLst>
              </p:cNvPr>
              <p:cNvSpPr/>
              <p:nvPr/>
            </p:nvSpPr>
            <p:spPr>
              <a:xfrm>
                <a:off x="4667847" y="677985"/>
                <a:ext cx="95459" cy="116042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" name="Arrow: Right 122">
                <a:extLst>
                  <a:ext uri="{FF2B5EF4-FFF2-40B4-BE49-F238E27FC236}">
                    <a16:creationId xmlns:a16="http://schemas.microsoft.com/office/drawing/2014/main" id="{70C8D55A-ED04-8D83-0678-615B565A9D21}"/>
                  </a:ext>
                </a:extLst>
              </p:cNvPr>
              <p:cNvSpPr/>
              <p:nvPr/>
            </p:nvSpPr>
            <p:spPr>
              <a:xfrm>
                <a:off x="4989825" y="677985"/>
                <a:ext cx="95459" cy="116042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60496AC1-F014-DCD0-C99C-368857FFCB51}"/>
              </a:ext>
            </a:extLst>
          </p:cNvPr>
          <p:cNvGrpSpPr>
            <a:grpSpLocks/>
          </p:cNvGrpSpPr>
          <p:nvPr/>
        </p:nvGrpSpPr>
        <p:grpSpPr>
          <a:xfrm>
            <a:off x="1794568" y="3113171"/>
            <a:ext cx="612724" cy="451696"/>
            <a:chOff x="2285915" y="1381813"/>
            <a:chExt cx="800768" cy="520551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EDE2CF17-8933-DC63-2C52-561670B85239}"/>
                </a:ext>
              </a:extLst>
            </p:cNvPr>
            <p:cNvGrpSpPr/>
            <p:nvPr/>
          </p:nvGrpSpPr>
          <p:grpSpPr>
            <a:xfrm>
              <a:off x="2285915" y="1574902"/>
              <a:ext cx="800768" cy="327462"/>
              <a:chOff x="1802883" y="2586243"/>
              <a:chExt cx="800768" cy="327462"/>
            </a:xfrm>
          </p:grpSpPr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3D638819-6449-874B-40FF-C03D93A77A25}"/>
                  </a:ext>
                </a:extLst>
              </p:cNvPr>
              <p:cNvSpPr/>
              <p:nvPr/>
            </p:nvSpPr>
            <p:spPr>
              <a:xfrm>
                <a:off x="1802883" y="2586245"/>
                <a:ext cx="95458" cy="88511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A9B78E29-F611-2AAC-DF02-C3DD906535A0}"/>
                  </a:ext>
                </a:extLst>
              </p:cNvPr>
              <p:cNvSpPr/>
              <p:nvPr/>
            </p:nvSpPr>
            <p:spPr>
              <a:xfrm>
                <a:off x="2118950" y="2590775"/>
                <a:ext cx="95458" cy="88511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84DBF4EC-B4E6-8D44-F706-A40C2EB8E90E}"/>
                  </a:ext>
                </a:extLst>
              </p:cNvPr>
              <p:cNvSpPr/>
              <p:nvPr/>
            </p:nvSpPr>
            <p:spPr>
              <a:xfrm>
                <a:off x="2450504" y="2586243"/>
                <a:ext cx="95458" cy="8851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9" name="Lightning Bolt 138">
                <a:extLst>
                  <a:ext uri="{FF2B5EF4-FFF2-40B4-BE49-F238E27FC236}">
                    <a16:creationId xmlns:a16="http://schemas.microsoft.com/office/drawing/2014/main" id="{C293275D-907E-6630-A112-C634E9C9970C}"/>
                  </a:ext>
                </a:extLst>
              </p:cNvPr>
              <p:cNvSpPr/>
              <p:nvPr/>
            </p:nvSpPr>
            <p:spPr>
              <a:xfrm>
                <a:off x="1802883" y="2766045"/>
                <a:ext cx="154982" cy="147660"/>
              </a:xfrm>
              <a:prstGeom prst="lightningBolt">
                <a:avLst/>
              </a:prstGeom>
              <a:solidFill>
                <a:srgbClr val="038842"/>
              </a:solidFill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0" name="Lightning Bolt 139">
                <a:extLst>
                  <a:ext uri="{FF2B5EF4-FFF2-40B4-BE49-F238E27FC236}">
                    <a16:creationId xmlns:a16="http://schemas.microsoft.com/office/drawing/2014/main" id="{DFE53022-BC2B-FD2C-6E88-8DCAEE9D468D}"/>
                  </a:ext>
                </a:extLst>
              </p:cNvPr>
              <p:cNvSpPr/>
              <p:nvPr/>
            </p:nvSpPr>
            <p:spPr>
              <a:xfrm>
                <a:off x="2125776" y="2759475"/>
                <a:ext cx="154982" cy="147659"/>
              </a:xfrm>
              <a:prstGeom prst="lightningBolt">
                <a:avLst/>
              </a:prstGeom>
              <a:solidFill>
                <a:srgbClr val="038842"/>
              </a:solidFill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1" name="Lightning Bolt 140">
                <a:extLst>
                  <a:ext uri="{FF2B5EF4-FFF2-40B4-BE49-F238E27FC236}">
                    <a16:creationId xmlns:a16="http://schemas.microsoft.com/office/drawing/2014/main" id="{4D08CD2C-B7F3-410A-475C-339602D355E6}"/>
                  </a:ext>
                </a:extLst>
              </p:cNvPr>
              <p:cNvSpPr/>
              <p:nvPr/>
            </p:nvSpPr>
            <p:spPr>
              <a:xfrm>
                <a:off x="2448669" y="2759475"/>
                <a:ext cx="154982" cy="147659"/>
              </a:xfrm>
              <a:prstGeom prst="lightningBolt">
                <a:avLst/>
              </a:prstGeom>
              <a:no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06B13167-8BD5-85B5-03D6-19ABF5A58D7B}"/>
                </a:ext>
              </a:extLst>
            </p:cNvPr>
            <p:cNvGrpSpPr/>
            <p:nvPr/>
          </p:nvGrpSpPr>
          <p:grpSpPr>
            <a:xfrm>
              <a:off x="2289579" y="1381813"/>
              <a:ext cx="739416" cy="116042"/>
              <a:chOff x="4345868" y="677985"/>
              <a:chExt cx="739416" cy="116042"/>
            </a:xfrm>
          </p:grpSpPr>
          <p:sp>
            <p:nvSpPr>
              <p:cNvPr id="133" name="Arrow: Right 132">
                <a:extLst>
                  <a:ext uri="{FF2B5EF4-FFF2-40B4-BE49-F238E27FC236}">
                    <a16:creationId xmlns:a16="http://schemas.microsoft.com/office/drawing/2014/main" id="{7988B580-656F-A7CA-9FFD-7E0927794901}"/>
                  </a:ext>
                </a:extLst>
              </p:cNvPr>
              <p:cNvSpPr/>
              <p:nvPr/>
            </p:nvSpPr>
            <p:spPr>
              <a:xfrm>
                <a:off x="4345868" y="677985"/>
                <a:ext cx="95459" cy="116042"/>
              </a:xfrm>
              <a:prstGeom prst="rightArrow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" name="Arrow: Right 133">
                <a:extLst>
                  <a:ext uri="{FF2B5EF4-FFF2-40B4-BE49-F238E27FC236}">
                    <a16:creationId xmlns:a16="http://schemas.microsoft.com/office/drawing/2014/main" id="{2C9F95D6-B019-D11A-44C0-9B52A1E6384A}"/>
                  </a:ext>
                </a:extLst>
              </p:cNvPr>
              <p:cNvSpPr/>
              <p:nvPr/>
            </p:nvSpPr>
            <p:spPr>
              <a:xfrm>
                <a:off x="4667847" y="677985"/>
                <a:ext cx="95459" cy="116042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" name="Arrow: Right 134">
                <a:extLst>
                  <a:ext uri="{FF2B5EF4-FFF2-40B4-BE49-F238E27FC236}">
                    <a16:creationId xmlns:a16="http://schemas.microsoft.com/office/drawing/2014/main" id="{62DC7EE1-0C9D-74CD-7CAF-2D46CAE0E76F}"/>
                  </a:ext>
                </a:extLst>
              </p:cNvPr>
              <p:cNvSpPr/>
              <p:nvPr/>
            </p:nvSpPr>
            <p:spPr>
              <a:xfrm>
                <a:off x="4989825" y="677985"/>
                <a:ext cx="95459" cy="116042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7A01781D-842F-0820-ABC4-D9461C45D30D}"/>
              </a:ext>
            </a:extLst>
          </p:cNvPr>
          <p:cNvGrpSpPr>
            <a:grpSpLocks/>
          </p:cNvGrpSpPr>
          <p:nvPr/>
        </p:nvGrpSpPr>
        <p:grpSpPr>
          <a:xfrm>
            <a:off x="1808749" y="4091403"/>
            <a:ext cx="612724" cy="451696"/>
            <a:chOff x="2285915" y="1381813"/>
            <a:chExt cx="800768" cy="520551"/>
          </a:xfrm>
        </p:grpSpPr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ABE08215-9671-DCA8-6F54-951B9982A20D}"/>
                </a:ext>
              </a:extLst>
            </p:cNvPr>
            <p:cNvGrpSpPr/>
            <p:nvPr/>
          </p:nvGrpSpPr>
          <p:grpSpPr>
            <a:xfrm>
              <a:off x="2285915" y="1574902"/>
              <a:ext cx="800768" cy="327462"/>
              <a:chOff x="1802883" y="2586243"/>
              <a:chExt cx="800768" cy="327462"/>
            </a:xfrm>
          </p:grpSpPr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B8B602C9-2870-68BC-7A49-9C264B0818C3}"/>
                  </a:ext>
                </a:extLst>
              </p:cNvPr>
              <p:cNvSpPr/>
              <p:nvPr/>
            </p:nvSpPr>
            <p:spPr>
              <a:xfrm>
                <a:off x="1802883" y="2586245"/>
                <a:ext cx="95458" cy="88511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E56A66E9-3259-32A5-4147-6A9187147564}"/>
                  </a:ext>
                </a:extLst>
              </p:cNvPr>
              <p:cNvSpPr/>
              <p:nvPr/>
            </p:nvSpPr>
            <p:spPr>
              <a:xfrm>
                <a:off x="2118950" y="2590775"/>
                <a:ext cx="95458" cy="88511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DF339B25-B040-EFCB-AA52-D5FD39474EA1}"/>
                  </a:ext>
                </a:extLst>
              </p:cNvPr>
              <p:cNvSpPr/>
              <p:nvPr/>
            </p:nvSpPr>
            <p:spPr>
              <a:xfrm>
                <a:off x="2450504" y="2586243"/>
                <a:ext cx="95458" cy="8851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1" name="Lightning Bolt 150">
                <a:extLst>
                  <a:ext uri="{FF2B5EF4-FFF2-40B4-BE49-F238E27FC236}">
                    <a16:creationId xmlns:a16="http://schemas.microsoft.com/office/drawing/2014/main" id="{B103F258-81A0-373B-5FCD-4C0C2899976C}"/>
                  </a:ext>
                </a:extLst>
              </p:cNvPr>
              <p:cNvSpPr/>
              <p:nvPr/>
            </p:nvSpPr>
            <p:spPr>
              <a:xfrm>
                <a:off x="1802883" y="2766045"/>
                <a:ext cx="154982" cy="147660"/>
              </a:xfrm>
              <a:prstGeom prst="lightningBolt">
                <a:avLst/>
              </a:prstGeom>
              <a:solidFill>
                <a:srgbClr val="038842"/>
              </a:solidFill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2" name="Lightning Bolt 151">
                <a:extLst>
                  <a:ext uri="{FF2B5EF4-FFF2-40B4-BE49-F238E27FC236}">
                    <a16:creationId xmlns:a16="http://schemas.microsoft.com/office/drawing/2014/main" id="{0363E11B-E1A8-7E0E-DDE0-D3A13C4F95BB}"/>
                  </a:ext>
                </a:extLst>
              </p:cNvPr>
              <p:cNvSpPr/>
              <p:nvPr/>
            </p:nvSpPr>
            <p:spPr>
              <a:xfrm>
                <a:off x="2125776" y="2759475"/>
                <a:ext cx="154982" cy="147659"/>
              </a:xfrm>
              <a:prstGeom prst="lightningBolt">
                <a:avLst/>
              </a:prstGeom>
              <a:solidFill>
                <a:srgbClr val="038842"/>
              </a:solidFill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3" name="Lightning Bolt 152">
                <a:extLst>
                  <a:ext uri="{FF2B5EF4-FFF2-40B4-BE49-F238E27FC236}">
                    <a16:creationId xmlns:a16="http://schemas.microsoft.com/office/drawing/2014/main" id="{F78AC669-3A1D-9C04-5E1B-40C62276EDB2}"/>
                  </a:ext>
                </a:extLst>
              </p:cNvPr>
              <p:cNvSpPr/>
              <p:nvPr/>
            </p:nvSpPr>
            <p:spPr>
              <a:xfrm>
                <a:off x="2448669" y="2759475"/>
                <a:ext cx="154982" cy="147659"/>
              </a:xfrm>
              <a:prstGeom prst="lightningBolt">
                <a:avLst/>
              </a:prstGeom>
              <a:solidFill>
                <a:schemeClr val="accent4"/>
              </a:solidFill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222ACEC9-4DF3-BC14-E1EB-B30C884450E8}"/>
                </a:ext>
              </a:extLst>
            </p:cNvPr>
            <p:cNvGrpSpPr/>
            <p:nvPr/>
          </p:nvGrpSpPr>
          <p:grpSpPr>
            <a:xfrm>
              <a:off x="2289579" y="1381813"/>
              <a:ext cx="739417" cy="116042"/>
              <a:chOff x="4345868" y="677985"/>
              <a:chExt cx="739417" cy="116042"/>
            </a:xfrm>
          </p:grpSpPr>
          <p:sp>
            <p:nvSpPr>
              <p:cNvPr id="145" name="Arrow: Right 144">
                <a:extLst>
                  <a:ext uri="{FF2B5EF4-FFF2-40B4-BE49-F238E27FC236}">
                    <a16:creationId xmlns:a16="http://schemas.microsoft.com/office/drawing/2014/main" id="{CA9DD0A0-55F5-DDC9-7CA9-90692FC355E2}"/>
                  </a:ext>
                </a:extLst>
              </p:cNvPr>
              <p:cNvSpPr/>
              <p:nvPr/>
            </p:nvSpPr>
            <p:spPr>
              <a:xfrm>
                <a:off x="4345868" y="677985"/>
                <a:ext cx="95459" cy="116042"/>
              </a:xfrm>
              <a:prstGeom prst="rightArrow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6" name="Arrow: Right 145">
                <a:extLst>
                  <a:ext uri="{FF2B5EF4-FFF2-40B4-BE49-F238E27FC236}">
                    <a16:creationId xmlns:a16="http://schemas.microsoft.com/office/drawing/2014/main" id="{9372BDF3-050A-BE79-D388-640D3F4037FA}"/>
                  </a:ext>
                </a:extLst>
              </p:cNvPr>
              <p:cNvSpPr/>
              <p:nvPr/>
            </p:nvSpPr>
            <p:spPr>
              <a:xfrm>
                <a:off x="4667847" y="677985"/>
                <a:ext cx="95459" cy="116042"/>
              </a:xfrm>
              <a:prstGeom prst="rightArrow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7" name="Arrow: Right 146">
                <a:extLst>
                  <a:ext uri="{FF2B5EF4-FFF2-40B4-BE49-F238E27FC236}">
                    <a16:creationId xmlns:a16="http://schemas.microsoft.com/office/drawing/2014/main" id="{06D8659A-5A84-9780-1DD7-7CB09FEE50D0}"/>
                  </a:ext>
                </a:extLst>
              </p:cNvPr>
              <p:cNvSpPr/>
              <p:nvPr/>
            </p:nvSpPr>
            <p:spPr>
              <a:xfrm>
                <a:off x="4989826" y="677985"/>
                <a:ext cx="95459" cy="116042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FB2EAB6-3EB3-CD15-579A-48A4639994EE}"/>
              </a:ext>
            </a:extLst>
          </p:cNvPr>
          <p:cNvGrpSpPr>
            <a:grpSpLocks/>
          </p:cNvGrpSpPr>
          <p:nvPr/>
        </p:nvGrpSpPr>
        <p:grpSpPr>
          <a:xfrm>
            <a:off x="1794568" y="5258161"/>
            <a:ext cx="612724" cy="451696"/>
            <a:chOff x="2285915" y="1381813"/>
            <a:chExt cx="800768" cy="52055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67D80BD-07D5-C8CF-A65D-A7F49CD832C2}"/>
                </a:ext>
              </a:extLst>
            </p:cNvPr>
            <p:cNvGrpSpPr/>
            <p:nvPr/>
          </p:nvGrpSpPr>
          <p:grpSpPr>
            <a:xfrm>
              <a:off x="2285915" y="1574902"/>
              <a:ext cx="800768" cy="327462"/>
              <a:chOff x="1802883" y="2586243"/>
              <a:chExt cx="800768" cy="327462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F7A4C5E-D6EA-1C98-8691-FD9B714A5B77}"/>
                  </a:ext>
                </a:extLst>
              </p:cNvPr>
              <p:cNvSpPr/>
              <p:nvPr/>
            </p:nvSpPr>
            <p:spPr>
              <a:xfrm>
                <a:off x="1802883" y="2586245"/>
                <a:ext cx="95458" cy="88511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FC4A4ED-194C-4A63-C547-CFE365C2CF90}"/>
                  </a:ext>
                </a:extLst>
              </p:cNvPr>
              <p:cNvSpPr/>
              <p:nvPr/>
            </p:nvSpPr>
            <p:spPr>
              <a:xfrm>
                <a:off x="2118950" y="2590775"/>
                <a:ext cx="95458" cy="8851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F4DAB89F-041B-4863-A154-AF88E4CACF44}"/>
                  </a:ext>
                </a:extLst>
              </p:cNvPr>
              <p:cNvSpPr/>
              <p:nvPr/>
            </p:nvSpPr>
            <p:spPr>
              <a:xfrm>
                <a:off x="2450504" y="2586243"/>
                <a:ext cx="95458" cy="8851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Lightning Bolt 17">
                <a:extLst>
                  <a:ext uri="{FF2B5EF4-FFF2-40B4-BE49-F238E27FC236}">
                    <a16:creationId xmlns:a16="http://schemas.microsoft.com/office/drawing/2014/main" id="{55384C2E-E797-FB10-6573-E5CE227797F2}"/>
                  </a:ext>
                </a:extLst>
              </p:cNvPr>
              <p:cNvSpPr/>
              <p:nvPr/>
            </p:nvSpPr>
            <p:spPr>
              <a:xfrm>
                <a:off x="1802883" y="2766045"/>
                <a:ext cx="154982" cy="147660"/>
              </a:xfrm>
              <a:prstGeom prst="lightningBolt">
                <a:avLst/>
              </a:prstGeom>
              <a:solidFill>
                <a:srgbClr val="038842"/>
              </a:solidFill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Lightning Bolt 18">
                <a:extLst>
                  <a:ext uri="{FF2B5EF4-FFF2-40B4-BE49-F238E27FC236}">
                    <a16:creationId xmlns:a16="http://schemas.microsoft.com/office/drawing/2014/main" id="{BAA0C241-6BE3-C193-A807-9F7A6930AC12}"/>
                  </a:ext>
                </a:extLst>
              </p:cNvPr>
              <p:cNvSpPr/>
              <p:nvPr/>
            </p:nvSpPr>
            <p:spPr>
              <a:xfrm>
                <a:off x="2125776" y="2759475"/>
                <a:ext cx="154982" cy="147659"/>
              </a:xfrm>
              <a:prstGeom prst="lightningBolt">
                <a:avLst/>
              </a:prstGeom>
              <a:solidFill>
                <a:schemeClr val="bg1"/>
              </a:solidFill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Lightning Bolt 19">
                <a:extLst>
                  <a:ext uri="{FF2B5EF4-FFF2-40B4-BE49-F238E27FC236}">
                    <a16:creationId xmlns:a16="http://schemas.microsoft.com/office/drawing/2014/main" id="{3634649D-B8AC-8775-E6AA-904FE8AA3E91}"/>
                  </a:ext>
                </a:extLst>
              </p:cNvPr>
              <p:cNvSpPr/>
              <p:nvPr/>
            </p:nvSpPr>
            <p:spPr>
              <a:xfrm>
                <a:off x="2448669" y="2759475"/>
                <a:ext cx="154982" cy="147659"/>
              </a:xfrm>
              <a:prstGeom prst="lightningBolt">
                <a:avLst/>
              </a:prstGeom>
              <a:no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5BF0A93-9442-457C-D343-1095B0E6B659}"/>
                </a:ext>
              </a:extLst>
            </p:cNvPr>
            <p:cNvGrpSpPr/>
            <p:nvPr/>
          </p:nvGrpSpPr>
          <p:grpSpPr>
            <a:xfrm>
              <a:off x="2289579" y="1381813"/>
              <a:ext cx="739417" cy="116042"/>
              <a:chOff x="4345868" y="677985"/>
              <a:chExt cx="739417" cy="116042"/>
            </a:xfrm>
          </p:grpSpPr>
          <p:sp>
            <p:nvSpPr>
              <p:cNvPr id="7" name="Arrow: Right 6">
                <a:extLst>
                  <a:ext uri="{FF2B5EF4-FFF2-40B4-BE49-F238E27FC236}">
                    <a16:creationId xmlns:a16="http://schemas.microsoft.com/office/drawing/2014/main" id="{8B9EF333-1385-79B4-08EB-4EF1B8C69EE4}"/>
                  </a:ext>
                </a:extLst>
              </p:cNvPr>
              <p:cNvSpPr/>
              <p:nvPr/>
            </p:nvSpPr>
            <p:spPr>
              <a:xfrm>
                <a:off x="4345868" y="677985"/>
                <a:ext cx="95459" cy="116042"/>
              </a:xfrm>
              <a:prstGeom prst="rightArrow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Arrow: Right 8">
                <a:extLst>
                  <a:ext uri="{FF2B5EF4-FFF2-40B4-BE49-F238E27FC236}">
                    <a16:creationId xmlns:a16="http://schemas.microsoft.com/office/drawing/2014/main" id="{51E69707-496F-021B-897C-177B98B98D46}"/>
                  </a:ext>
                </a:extLst>
              </p:cNvPr>
              <p:cNvSpPr/>
              <p:nvPr/>
            </p:nvSpPr>
            <p:spPr>
              <a:xfrm>
                <a:off x="4667847" y="677985"/>
                <a:ext cx="95459" cy="116042"/>
              </a:xfrm>
              <a:prstGeom prst="rightArrow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Arrow: Right 9">
                <a:extLst>
                  <a:ext uri="{FF2B5EF4-FFF2-40B4-BE49-F238E27FC236}">
                    <a16:creationId xmlns:a16="http://schemas.microsoft.com/office/drawing/2014/main" id="{1198889A-CEC0-0D07-DA7E-BAD50BD270C8}"/>
                  </a:ext>
                </a:extLst>
              </p:cNvPr>
              <p:cNvSpPr/>
              <p:nvPr/>
            </p:nvSpPr>
            <p:spPr>
              <a:xfrm>
                <a:off x="4989826" y="677985"/>
                <a:ext cx="95459" cy="116042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97FA43B-6846-7720-511E-6264EE40E10E}"/>
              </a:ext>
            </a:extLst>
          </p:cNvPr>
          <p:cNvGrpSpPr>
            <a:grpSpLocks/>
          </p:cNvGrpSpPr>
          <p:nvPr/>
        </p:nvGrpSpPr>
        <p:grpSpPr>
          <a:xfrm>
            <a:off x="1818946" y="6217616"/>
            <a:ext cx="612724" cy="451696"/>
            <a:chOff x="2285915" y="1381813"/>
            <a:chExt cx="800768" cy="52055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BC93DFA-D093-323B-CC5C-913E5CDFA5EC}"/>
                </a:ext>
              </a:extLst>
            </p:cNvPr>
            <p:cNvGrpSpPr/>
            <p:nvPr/>
          </p:nvGrpSpPr>
          <p:grpSpPr>
            <a:xfrm>
              <a:off x="2285915" y="1574902"/>
              <a:ext cx="800768" cy="327462"/>
              <a:chOff x="1802883" y="2586243"/>
              <a:chExt cx="800768" cy="327462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F0D559BE-6B03-D36A-FC5B-BA14C3A6D738}"/>
                  </a:ext>
                </a:extLst>
              </p:cNvPr>
              <p:cNvSpPr/>
              <p:nvPr/>
            </p:nvSpPr>
            <p:spPr>
              <a:xfrm>
                <a:off x="1802883" y="2586245"/>
                <a:ext cx="95458" cy="88511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6E020F48-230B-E4EC-C743-D65B0E0EBD7F}"/>
                  </a:ext>
                </a:extLst>
              </p:cNvPr>
              <p:cNvSpPr/>
              <p:nvPr/>
            </p:nvSpPr>
            <p:spPr>
              <a:xfrm>
                <a:off x="2118950" y="2590775"/>
                <a:ext cx="95458" cy="8851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73680E2-2394-AC7C-E149-CCA7B9B4FF01}"/>
                  </a:ext>
                </a:extLst>
              </p:cNvPr>
              <p:cNvSpPr/>
              <p:nvPr/>
            </p:nvSpPr>
            <p:spPr>
              <a:xfrm>
                <a:off x="2450504" y="2586243"/>
                <a:ext cx="95458" cy="8851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Lightning Bolt 29">
                <a:extLst>
                  <a:ext uri="{FF2B5EF4-FFF2-40B4-BE49-F238E27FC236}">
                    <a16:creationId xmlns:a16="http://schemas.microsoft.com/office/drawing/2014/main" id="{13CE4F69-F3AB-8342-A10D-24C41BA6A683}"/>
                  </a:ext>
                </a:extLst>
              </p:cNvPr>
              <p:cNvSpPr/>
              <p:nvPr/>
            </p:nvSpPr>
            <p:spPr>
              <a:xfrm>
                <a:off x="1802883" y="2766045"/>
                <a:ext cx="154982" cy="147660"/>
              </a:xfrm>
              <a:prstGeom prst="lightningBolt">
                <a:avLst/>
              </a:prstGeom>
              <a:solidFill>
                <a:srgbClr val="038842"/>
              </a:solidFill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Lightning Bolt 30">
                <a:extLst>
                  <a:ext uri="{FF2B5EF4-FFF2-40B4-BE49-F238E27FC236}">
                    <a16:creationId xmlns:a16="http://schemas.microsoft.com/office/drawing/2014/main" id="{54A6C378-85A2-E029-65C4-201877026234}"/>
                  </a:ext>
                </a:extLst>
              </p:cNvPr>
              <p:cNvSpPr/>
              <p:nvPr/>
            </p:nvSpPr>
            <p:spPr>
              <a:xfrm>
                <a:off x="2125776" y="2759475"/>
                <a:ext cx="154982" cy="147659"/>
              </a:xfrm>
              <a:prstGeom prst="lightningBolt">
                <a:avLst/>
              </a:prstGeom>
              <a:solidFill>
                <a:srgbClr val="038842"/>
              </a:solidFill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Lightning Bolt 31">
                <a:extLst>
                  <a:ext uri="{FF2B5EF4-FFF2-40B4-BE49-F238E27FC236}">
                    <a16:creationId xmlns:a16="http://schemas.microsoft.com/office/drawing/2014/main" id="{FB58746F-47B5-ADF4-8709-A01C6CC98336}"/>
                  </a:ext>
                </a:extLst>
              </p:cNvPr>
              <p:cNvSpPr/>
              <p:nvPr/>
            </p:nvSpPr>
            <p:spPr>
              <a:xfrm>
                <a:off x="2448669" y="2759475"/>
                <a:ext cx="154982" cy="147659"/>
              </a:xfrm>
              <a:prstGeom prst="lightningBolt">
                <a:avLst/>
              </a:prstGeom>
              <a:no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5E7912F-9C0E-F677-B3C7-DF8782F1D567}"/>
                </a:ext>
              </a:extLst>
            </p:cNvPr>
            <p:cNvGrpSpPr/>
            <p:nvPr/>
          </p:nvGrpSpPr>
          <p:grpSpPr>
            <a:xfrm>
              <a:off x="2289579" y="1381813"/>
              <a:ext cx="739417" cy="116042"/>
              <a:chOff x="4345868" y="677985"/>
              <a:chExt cx="739417" cy="116042"/>
            </a:xfrm>
          </p:grpSpPr>
          <p:sp>
            <p:nvSpPr>
              <p:cNvPr id="24" name="Arrow: Right 23">
                <a:extLst>
                  <a:ext uri="{FF2B5EF4-FFF2-40B4-BE49-F238E27FC236}">
                    <a16:creationId xmlns:a16="http://schemas.microsoft.com/office/drawing/2014/main" id="{C2979988-44A2-FB01-5794-0F34D42BF2A4}"/>
                  </a:ext>
                </a:extLst>
              </p:cNvPr>
              <p:cNvSpPr/>
              <p:nvPr/>
            </p:nvSpPr>
            <p:spPr>
              <a:xfrm>
                <a:off x="4345868" y="677985"/>
                <a:ext cx="95459" cy="116042"/>
              </a:xfrm>
              <a:prstGeom prst="rightArrow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Arrow: Right 24">
                <a:extLst>
                  <a:ext uri="{FF2B5EF4-FFF2-40B4-BE49-F238E27FC236}">
                    <a16:creationId xmlns:a16="http://schemas.microsoft.com/office/drawing/2014/main" id="{99064F0C-B663-EAAF-9175-3F08659CB623}"/>
                  </a:ext>
                </a:extLst>
              </p:cNvPr>
              <p:cNvSpPr/>
              <p:nvPr/>
            </p:nvSpPr>
            <p:spPr>
              <a:xfrm>
                <a:off x="4667847" y="677985"/>
                <a:ext cx="95459" cy="116042"/>
              </a:xfrm>
              <a:prstGeom prst="rightArrow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Arrow: Right 25">
                <a:extLst>
                  <a:ext uri="{FF2B5EF4-FFF2-40B4-BE49-F238E27FC236}">
                    <a16:creationId xmlns:a16="http://schemas.microsoft.com/office/drawing/2014/main" id="{B8864823-F9ED-8601-C724-AD2A72227ABF}"/>
                  </a:ext>
                </a:extLst>
              </p:cNvPr>
              <p:cNvSpPr/>
              <p:nvPr/>
            </p:nvSpPr>
            <p:spPr>
              <a:xfrm>
                <a:off x="4989826" y="677985"/>
                <a:ext cx="95459" cy="116042"/>
              </a:xfrm>
              <a:prstGeom prst="rightArrow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54" name="Rectangle 153">
            <a:extLst>
              <a:ext uri="{FF2B5EF4-FFF2-40B4-BE49-F238E27FC236}">
                <a16:creationId xmlns:a16="http://schemas.microsoft.com/office/drawing/2014/main" id="{B815688F-BF4E-BF9E-0A2D-0EECA3A33272}"/>
              </a:ext>
            </a:extLst>
          </p:cNvPr>
          <p:cNvSpPr>
            <a:spLocks/>
          </p:cNvSpPr>
          <p:nvPr/>
        </p:nvSpPr>
        <p:spPr>
          <a:xfrm>
            <a:off x="370880" y="5219343"/>
            <a:ext cx="126000" cy="12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CD1265BA-7761-2367-6EC8-ABB7CA7193C8}"/>
              </a:ext>
            </a:extLst>
          </p:cNvPr>
          <p:cNvSpPr>
            <a:spLocks/>
          </p:cNvSpPr>
          <p:nvPr/>
        </p:nvSpPr>
        <p:spPr>
          <a:xfrm>
            <a:off x="370880" y="3997982"/>
            <a:ext cx="126000" cy="12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D32ADC18-CC50-109B-1B47-CB2AEFD5157A}"/>
              </a:ext>
            </a:extLst>
          </p:cNvPr>
          <p:cNvGrpSpPr>
            <a:grpSpLocks/>
          </p:cNvGrpSpPr>
          <p:nvPr/>
        </p:nvGrpSpPr>
        <p:grpSpPr>
          <a:xfrm>
            <a:off x="6958120" y="1213287"/>
            <a:ext cx="612724" cy="451696"/>
            <a:chOff x="2285915" y="1381813"/>
            <a:chExt cx="800768" cy="520551"/>
          </a:xfrm>
          <a:solidFill>
            <a:schemeClr val="bg1"/>
          </a:solidFill>
        </p:grpSpPr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id="{9C424452-F081-63B6-24DA-8D390D8EF8D3}"/>
                </a:ext>
              </a:extLst>
            </p:cNvPr>
            <p:cNvGrpSpPr/>
            <p:nvPr/>
          </p:nvGrpSpPr>
          <p:grpSpPr>
            <a:xfrm>
              <a:off x="2285915" y="1574902"/>
              <a:ext cx="800768" cy="327462"/>
              <a:chOff x="1802883" y="2586243"/>
              <a:chExt cx="800768" cy="327462"/>
            </a:xfrm>
            <a:grpFill/>
          </p:grpSpPr>
          <p:sp>
            <p:nvSpPr>
              <p:cNvPr id="236" name="Oval 235">
                <a:extLst>
                  <a:ext uri="{FF2B5EF4-FFF2-40B4-BE49-F238E27FC236}">
                    <a16:creationId xmlns:a16="http://schemas.microsoft.com/office/drawing/2014/main" id="{9FBB0C3B-7979-3E99-AC76-9FE68DDE6115}"/>
                  </a:ext>
                </a:extLst>
              </p:cNvPr>
              <p:cNvSpPr/>
              <p:nvPr/>
            </p:nvSpPr>
            <p:spPr>
              <a:xfrm>
                <a:off x="1802883" y="2586245"/>
                <a:ext cx="95458" cy="88511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7" name="Oval 236">
                <a:extLst>
                  <a:ext uri="{FF2B5EF4-FFF2-40B4-BE49-F238E27FC236}">
                    <a16:creationId xmlns:a16="http://schemas.microsoft.com/office/drawing/2014/main" id="{C2D63463-ED82-1209-0C70-E708E3EE8D3B}"/>
                  </a:ext>
                </a:extLst>
              </p:cNvPr>
              <p:cNvSpPr/>
              <p:nvPr/>
            </p:nvSpPr>
            <p:spPr>
              <a:xfrm>
                <a:off x="2118950" y="2590775"/>
                <a:ext cx="95458" cy="88511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8" name="Oval 237">
                <a:extLst>
                  <a:ext uri="{FF2B5EF4-FFF2-40B4-BE49-F238E27FC236}">
                    <a16:creationId xmlns:a16="http://schemas.microsoft.com/office/drawing/2014/main" id="{00837A9F-ABE8-A68D-6B6D-CA1E72FBD014}"/>
                  </a:ext>
                </a:extLst>
              </p:cNvPr>
              <p:cNvSpPr/>
              <p:nvPr/>
            </p:nvSpPr>
            <p:spPr>
              <a:xfrm>
                <a:off x="2450504" y="2586243"/>
                <a:ext cx="95458" cy="88511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9" name="Lightning Bolt 238">
                <a:extLst>
                  <a:ext uri="{FF2B5EF4-FFF2-40B4-BE49-F238E27FC236}">
                    <a16:creationId xmlns:a16="http://schemas.microsoft.com/office/drawing/2014/main" id="{619E004B-5907-E2D1-F6D3-5D5ED3321DD9}"/>
                  </a:ext>
                </a:extLst>
              </p:cNvPr>
              <p:cNvSpPr/>
              <p:nvPr/>
            </p:nvSpPr>
            <p:spPr>
              <a:xfrm>
                <a:off x="1802883" y="2766045"/>
                <a:ext cx="154982" cy="147660"/>
              </a:xfrm>
              <a:prstGeom prst="lightningBolt">
                <a:avLst/>
              </a:prstGeom>
              <a:grp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0" name="Lightning Bolt 239">
                <a:extLst>
                  <a:ext uri="{FF2B5EF4-FFF2-40B4-BE49-F238E27FC236}">
                    <a16:creationId xmlns:a16="http://schemas.microsoft.com/office/drawing/2014/main" id="{13688501-FCB8-DB98-7742-9C6969AC9557}"/>
                  </a:ext>
                </a:extLst>
              </p:cNvPr>
              <p:cNvSpPr/>
              <p:nvPr/>
            </p:nvSpPr>
            <p:spPr>
              <a:xfrm>
                <a:off x="2125776" y="2759475"/>
                <a:ext cx="154982" cy="147659"/>
              </a:xfrm>
              <a:prstGeom prst="lightningBolt">
                <a:avLst/>
              </a:prstGeom>
              <a:grp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1" name="Lightning Bolt 240">
                <a:extLst>
                  <a:ext uri="{FF2B5EF4-FFF2-40B4-BE49-F238E27FC236}">
                    <a16:creationId xmlns:a16="http://schemas.microsoft.com/office/drawing/2014/main" id="{F54EA656-8542-B76B-2C86-3A554974A09D}"/>
                  </a:ext>
                </a:extLst>
              </p:cNvPr>
              <p:cNvSpPr/>
              <p:nvPr/>
            </p:nvSpPr>
            <p:spPr>
              <a:xfrm>
                <a:off x="2448669" y="2759475"/>
                <a:ext cx="154982" cy="147659"/>
              </a:xfrm>
              <a:prstGeom prst="lightningBolt">
                <a:avLst/>
              </a:prstGeom>
              <a:grp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C708494E-D0CC-9959-8A02-9B2FC34B3DFD}"/>
                </a:ext>
              </a:extLst>
            </p:cNvPr>
            <p:cNvGrpSpPr/>
            <p:nvPr/>
          </p:nvGrpSpPr>
          <p:grpSpPr>
            <a:xfrm>
              <a:off x="2289579" y="1381813"/>
              <a:ext cx="739416" cy="116042"/>
              <a:chOff x="4345868" y="677985"/>
              <a:chExt cx="739416" cy="116042"/>
            </a:xfrm>
            <a:grpFill/>
          </p:grpSpPr>
          <p:sp>
            <p:nvSpPr>
              <p:cNvPr id="233" name="Arrow: Right 232">
                <a:extLst>
                  <a:ext uri="{FF2B5EF4-FFF2-40B4-BE49-F238E27FC236}">
                    <a16:creationId xmlns:a16="http://schemas.microsoft.com/office/drawing/2014/main" id="{5BCF3565-71A6-7CE2-2614-0ED8CF254800}"/>
                  </a:ext>
                </a:extLst>
              </p:cNvPr>
              <p:cNvSpPr/>
              <p:nvPr/>
            </p:nvSpPr>
            <p:spPr>
              <a:xfrm>
                <a:off x="4345868" y="677985"/>
                <a:ext cx="95459" cy="116042"/>
              </a:xfrm>
              <a:prstGeom prst="rightArrow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4" name="Arrow: Right 233">
                <a:extLst>
                  <a:ext uri="{FF2B5EF4-FFF2-40B4-BE49-F238E27FC236}">
                    <a16:creationId xmlns:a16="http://schemas.microsoft.com/office/drawing/2014/main" id="{3F2FAB26-528B-DD91-31FA-244CE8B0F60E}"/>
                  </a:ext>
                </a:extLst>
              </p:cNvPr>
              <p:cNvSpPr/>
              <p:nvPr/>
            </p:nvSpPr>
            <p:spPr>
              <a:xfrm>
                <a:off x="4667847" y="677985"/>
                <a:ext cx="95459" cy="116042"/>
              </a:xfrm>
              <a:prstGeom prst="rightArrow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5" name="Arrow: Right 234">
                <a:extLst>
                  <a:ext uri="{FF2B5EF4-FFF2-40B4-BE49-F238E27FC236}">
                    <a16:creationId xmlns:a16="http://schemas.microsoft.com/office/drawing/2014/main" id="{9EA75157-B8C6-5103-52D8-120815B72760}"/>
                  </a:ext>
                </a:extLst>
              </p:cNvPr>
              <p:cNvSpPr/>
              <p:nvPr/>
            </p:nvSpPr>
            <p:spPr>
              <a:xfrm>
                <a:off x="4989825" y="677985"/>
                <a:ext cx="95459" cy="116042"/>
              </a:xfrm>
              <a:prstGeom prst="rightArrow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E05CDA49-C43D-2FC4-9FB7-7ACC33F6A510}"/>
              </a:ext>
            </a:extLst>
          </p:cNvPr>
          <p:cNvGrpSpPr>
            <a:grpSpLocks/>
          </p:cNvGrpSpPr>
          <p:nvPr/>
        </p:nvGrpSpPr>
        <p:grpSpPr>
          <a:xfrm>
            <a:off x="6958120" y="2176420"/>
            <a:ext cx="612724" cy="451696"/>
            <a:chOff x="2285915" y="1381813"/>
            <a:chExt cx="800768" cy="520551"/>
          </a:xfrm>
          <a:solidFill>
            <a:schemeClr val="bg1"/>
          </a:solidFill>
        </p:grpSpPr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C112798B-AD8A-C8DC-D2FB-20F472E76FAC}"/>
                </a:ext>
              </a:extLst>
            </p:cNvPr>
            <p:cNvGrpSpPr/>
            <p:nvPr/>
          </p:nvGrpSpPr>
          <p:grpSpPr>
            <a:xfrm>
              <a:off x="2285915" y="1574902"/>
              <a:ext cx="800768" cy="327462"/>
              <a:chOff x="1802883" y="2586243"/>
              <a:chExt cx="800768" cy="327462"/>
            </a:xfrm>
            <a:grpFill/>
          </p:grpSpPr>
          <p:sp>
            <p:nvSpPr>
              <p:cNvPr id="248" name="Oval 247">
                <a:extLst>
                  <a:ext uri="{FF2B5EF4-FFF2-40B4-BE49-F238E27FC236}">
                    <a16:creationId xmlns:a16="http://schemas.microsoft.com/office/drawing/2014/main" id="{C60BCE52-4235-BD1B-5FD3-6F4DDC042D08}"/>
                  </a:ext>
                </a:extLst>
              </p:cNvPr>
              <p:cNvSpPr/>
              <p:nvPr/>
            </p:nvSpPr>
            <p:spPr>
              <a:xfrm>
                <a:off x="1802883" y="2586245"/>
                <a:ext cx="95458" cy="88511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9" name="Oval 248">
                <a:extLst>
                  <a:ext uri="{FF2B5EF4-FFF2-40B4-BE49-F238E27FC236}">
                    <a16:creationId xmlns:a16="http://schemas.microsoft.com/office/drawing/2014/main" id="{5DE59740-26C0-EE09-88C0-0707663B54B4}"/>
                  </a:ext>
                </a:extLst>
              </p:cNvPr>
              <p:cNvSpPr/>
              <p:nvPr/>
            </p:nvSpPr>
            <p:spPr>
              <a:xfrm>
                <a:off x="2118950" y="2590775"/>
                <a:ext cx="95458" cy="88511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0" name="Oval 249">
                <a:extLst>
                  <a:ext uri="{FF2B5EF4-FFF2-40B4-BE49-F238E27FC236}">
                    <a16:creationId xmlns:a16="http://schemas.microsoft.com/office/drawing/2014/main" id="{FB0B6E26-A331-B372-764C-404646A08DB5}"/>
                  </a:ext>
                </a:extLst>
              </p:cNvPr>
              <p:cNvSpPr/>
              <p:nvPr/>
            </p:nvSpPr>
            <p:spPr>
              <a:xfrm>
                <a:off x="2450504" y="2586243"/>
                <a:ext cx="95458" cy="88511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1" name="Lightning Bolt 250">
                <a:extLst>
                  <a:ext uri="{FF2B5EF4-FFF2-40B4-BE49-F238E27FC236}">
                    <a16:creationId xmlns:a16="http://schemas.microsoft.com/office/drawing/2014/main" id="{04EFAE1B-4C23-7C37-BA15-3AFD639F1AAA}"/>
                  </a:ext>
                </a:extLst>
              </p:cNvPr>
              <p:cNvSpPr/>
              <p:nvPr/>
            </p:nvSpPr>
            <p:spPr>
              <a:xfrm>
                <a:off x="1802883" y="2766045"/>
                <a:ext cx="154982" cy="147660"/>
              </a:xfrm>
              <a:prstGeom prst="lightningBolt">
                <a:avLst/>
              </a:prstGeom>
              <a:grp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2" name="Lightning Bolt 251">
                <a:extLst>
                  <a:ext uri="{FF2B5EF4-FFF2-40B4-BE49-F238E27FC236}">
                    <a16:creationId xmlns:a16="http://schemas.microsoft.com/office/drawing/2014/main" id="{05451123-94C2-4F42-8460-95C5E0962936}"/>
                  </a:ext>
                </a:extLst>
              </p:cNvPr>
              <p:cNvSpPr/>
              <p:nvPr/>
            </p:nvSpPr>
            <p:spPr>
              <a:xfrm>
                <a:off x="2125776" y="2759475"/>
                <a:ext cx="154982" cy="147659"/>
              </a:xfrm>
              <a:prstGeom prst="lightningBolt">
                <a:avLst/>
              </a:prstGeom>
              <a:grp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3" name="Lightning Bolt 252">
                <a:extLst>
                  <a:ext uri="{FF2B5EF4-FFF2-40B4-BE49-F238E27FC236}">
                    <a16:creationId xmlns:a16="http://schemas.microsoft.com/office/drawing/2014/main" id="{C774C9D3-B8A8-F00B-5E71-DFB50BF1BD68}"/>
                  </a:ext>
                </a:extLst>
              </p:cNvPr>
              <p:cNvSpPr/>
              <p:nvPr/>
            </p:nvSpPr>
            <p:spPr>
              <a:xfrm>
                <a:off x="2448669" y="2759475"/>
                <a:ext cx="154982" cy="147659"/>
              </a:xfrm>
              <a:prstGeom prst="lightningBolt">
                <a:avLst/>
              </a:prstGeom>
              <a:grp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F620CC0B-61AF-E4E0-2A63-6BE4EE9EF686}"/>
                </a:ext>
              </a:extLst>
            </p:cNvPr>
            <p:cNvGrpSpPr/>
            <p:nvPr/>
          </p:nvGrpSpPr>
          <p:grpSpPr>
            <a:xfrm>
              <a:off x="2289579" y="1381813"/>
              <a:ext cx="739416" cy="116042"/>
              <a:chOff x="4345868" y="677985"/>
              <a:chExt cx="739416" cy="116042"/>
            </a:xfrm>
            <a:grpFill/>
          </p:grpSpPr>
          <p:sp>
            <p:nvSpPr>
              <p:cNvPr id="245" name="Arrow: Right 244">
                <a:extLst>
                  <a:ext uri="{FF2B5EF4-FFF2-40B4-BE49-F238E27FC236}">
                    <a16:creationId xmlns:a16="http://schemas.microsoft.com/office/drawing/2014/main" id="{B4CC7A51-5E18-1A49-CE07-A378147F53D3}"/>
                  </a:ext>
                </a:extLst>
              </p:cNvPr>
              <p:cNvSpPr/>
              <p:nvPr/>
            </p:nvSpPr>
            <p:spPr>
              <a:xfrm>
                <a:off x="4345868" y="677985"/>
                <a:ext cx="95459" cy="116042"/>
              </a:xfrm>
              <a:prstGeom prst="rightArrow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6" name="Arrow: Right 245">
                <a:extLst>
                  <a:ext uri="{FF2B5EF4-FFF2-40B4-BE49-F238E27FC236}">
                    <a16:creationId xmlns:a16="http://schemas.microsoft.com/office/drawing/2014/main" id="{71A17E76-2AD4-1190-20F2-CD100B68184C}"/>
                  </a:ext>
                </a:extLst>
              </p:cNvPr>
              <p:cNvSpPr/>
              <p:nvPr/>
            </p:nvSpPr>
            <p:spPr>
              <a:xfrm>
                <a:off x="4667847" y="677985"/>
                <a:ext cx="95459" cy="116042"/>
              </a:xfrm>
              <a:prstGeom prst="rightArrow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7" name="Arrow: Right 246">
                <a:extLst>
                  <a:ext uri="{FF2B5EF4-FFF2-40B4-BE49-F238E27FC236}">
                    <a16:creationId xmlns:a16="http://schemas.microsoft.com/office/drawing/2014/main" id="{6386113C-F87E-8F42-001C-043D0E0D23A1}"/>
                  </a:ext>
                </a:extLst>
              </p:cNvPr>
              <p:cNvSpPr/>
              <p:nvPr/>
            </p:nvSpPr>
            <p:spPr>
              <a:xfrm>
                <a:off x="4989825" y="677985"/>
                <a:ext cx="95459" cy="116042"/>
              </a:xfrm>
              <a:prstGeom prst="rightArrow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F5E06B3D-5744-4661-D721-409B91570D17}"/>
              </a:ext>
            </a:extLst>
          </p:cNvPr>
          <p:cNvGrpSpPr>
            <a:grpSpLocks/>
          </p:cNvGrpSpPr>
          <p:nvPr/>
        </p:nvGrpSpPr>
        <p:grpSpPr>
          <a:xfrm>
            <a:off x="6958120" y="3048123"/>
            <a:ext cx="612724" cy="451696"/>
            <a:chOff x="2285915" y="1381813"/>
            <a:chExt cx="800768" cy="520551"/>
          </a:xfrm>
          <a:solidFill>
            <a:schemeClr val="bg1"/>
          </a:solidFill>
        </p:grpSpPr>
        <p:grpSp>
          <p:nvGrpSpPr>
            <p:cNvPr id="255" name="Group 254">
              <a:extLst>
                <a:ext uri="{FF2B5EF4-FFF2-40B4-BE49-F238E27FC236}">
                  <a16:creationId xmlns:a16="http://schemas.microsoft.com/office/drawing/2014/main" id="{FA1A3119-CEFC-F4C9-D650-4B10DC911FD8}"/>
                </a:ext>
              </a:extLst>
            </p:cNvPr>
            <p:cNvGrpSpPr/>
            <p:nvPr/>
          </p:nvGrpSpPr>
          <p:grpSpPr>
            <a:xfrm>
              <a:off x="2285915" y="1574902"/>
              <a:ext cx="800768" cy="327462"/>
              <a:chOff x="1802883" y="2586243"/>
              <a:chExt cx="800768" cy="327462"/>
            </a:xfrm>
            <a:grpFill/>
          </p:grpSpPr>
          <p:sp>
            <p:nvSpPr>
              <p:cNvPr id="260" name="Oval 259">
                <a:extLst>
                  <a:ext uri="{FF2B5EF4-FFF2-40B4-BE49-F238E27FC236}">
                    <a16:creationId xmlns:a16="http://schemas.microsoft.com/office/drawing/2014/main" id="{67FF941B-CB8C-222A-8DE4-8A72B04D783C}"/>
                  </a:ext>
                </a:extLst>
              </p:cNvPr>
              <p:cNvSpPr/>
              <p:nvPr/>
            </p:nvSpPr>
            <p:spPr>
              <a:xfrm>
                <a:off x="1802883" y="2586245"/>
                <a:ext cx="95458" cy="88511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1" name="Oval 260">
                <a:extLst>
                  <a:ext uri="{FF2B5EF4-FFF2-40B4-BE49-F238E27FC236}">
                    <a16:creationId xmlns:a16="http://schemas.microsoft.com/office/drawing/2014/main" id="{4CDDF9A8-03F7-F844-197B-0010CED46E10}"/>
                  </a:ext>
                </a:extLst>
              </p:cNvPr>
              <p:cNvSpPr/>
              <p:nvPr/>
            </p:nvSpPr>
            <p:spPr>
              <a:xfrm>
                <a:off x="2118950" y="2590775"/>
                <a:ext cx="95458" cy="88511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2" name="Oval 261">
                <a:extLst>
                  <a:ext uri="{FF2B5EF4-FFF2-40B4-BE49-F238E27FC236}">
                    <a16:creationId xmlns:a16="http://schemas.microsoft.com/office/drawing/2014/main" id="{89233FFE-919E-9F65-5977-950EF51C5B15}"/>
                  </a:ext>
                </a:extLst>
              </p:cNvPr>
              <p:cNvSpPr/>
              <p:nvPr/>
            </p:nvSpPr>
            <p:spPr>
              <a:xfrm>
                <a:off x="2450504" y="2586243"/>
                <a:ext cx="95458" cy="88511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3" name="Lightning Bolt 262">
                <a:extLst>
                  <a:ext uri="{FF2B5EF4-FFF2-40B4-BE49-F238E27FC236}">
                    <a16:creationId xmlns:a16="http://schemas.microsoft.com/office/drawing/2014/main" id="{5F528249-94EC-295C-ADC8-54262148D1FE}"/>
                  </a:ext>
                </a:extLst>
              </p:cNvPr>
              <p:cNvSpPr/>
              <p:nvPr/>
            </p:nvSpPr>
            <p:spPr>
              <a:xfrm>
                <a:off x="1802883" y="2766045"/>
                <a:ext cx="154982" cy="147660"/>
              </a:xfrm>
              <a:prstGeom prst="lightningBolt">
                <a:avLst/>
              </a:prstGeom>
              <a:grp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4" name="Lightning Bolt 263">
                <a:extLst>
                  <a:ext uri="{FF2B5EF4-FFF2-40B4-BE49-F238E27FC236}">
                    <a16:creationId xmlns:a16="http://schemas.microsoft.com/office/drawing/2014/main" id="{74963DCC-8E3A-7778-6F80-FC00A7207FA7}"/>
                  </a:ext>
                </a:extLst>
              </p:cNvPr>
              <p:cNvSpPr/>
              <p:nvPr/>
            </p:nvSpPr>
            <p:spPr>
              <a:xfrm>
                <a:off x="2125776" y="2759475"/>
                <a:ext cx="154982" cy="147659"/>
              </a:xfrm>
              <a:prstGeom prst="lightningBolt">
                <a:avLst/>
              </a:prstGeom>
              <a:grp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5" name="Lightning Bolt 264">
                <a:extLst>
                  <a:ext uri="{FF2B5EF4-FFF2-40B4-BE49-F238E27FC236}">
                    <a16:creationId xmlns:a16="http://schemas.microsoft.com/office/drawing/2014/main" id="{E902B609-B861-71FD-E844-A6F27ABC2A71}"/>
                  </a:ext>
                </a:extLst>
              </p:cNvPr>
              <p:cNvSpPr/>
              <p:nvPr/>
            </p:nvSpPr>
            <p:spPr>
              <a:xfrm>
                <a:off x="2448669" y="2759475"/>
                <a:ext cx="154982" cy="147659"/>
              </a:xfrm>
              <a:prstGeom prst="lightningBolt">
                <a:avLst/>
              </a:prstGeom>
              <a:grp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id="{CD07D8C1-988F-0B25-CFFA-16088AAE78DB}"/>
                </a:ext>
              </a:extLst>
            </p:cNvPr>
            <p:cNvGrpSpPr/>
            <p:nvPr/>
          </p:nvGrpSpPr>
          <p:grpSpPr>
            <a:xfrm>
              <a:off x="2289579" y="1381813"/>
              <a:ext cx="739416" cy="116042"/>
              <a:chOff x="4345868" y="677985"/>
              <a:chExt cx="739416" cy="116042"/>
            </a:xfrm>
            <a:grpFill/>
          </p:grpSpPr>
          <p:sp>
            <p:nvSpPr>
              <p:cNvPr id="257" name="Arrow: Right 256">
                <a:extLst>
                  <a:ext uri="{FF2B5EF4-FFF2-40B4-BE49-F238E27FC236}">
                    <a16:creationId xmlns:a16="http://schemas.microsoft.com/office/drawing/2014/main" id="{1AA41768-A9F7-5958-6197-A57B025281CB}"/>
                  </a:ext>
                </a:extLst>
              </p:cNvPr>
              <p:cNvSpPr/>
              <p:nvPr/>
            </p:nvSpPr>
            <p:spPr>
              <a:xfrm>
                <a:off x="4345868" y="677985"/>
                <a:ext cx="95459" cy="116042"/>
              </a:xfrm>
              <a:prstGeom prst="rightArrow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8" name="Arrow: Right 257">
                <a:extLst>
                  <a:ext uri="{FF2B5EF4-FFF2-40B4-BE49-F238E27FC236}">
                    <a16:creationId xmlns:a16="http://schemas.microsoft.com/office/drawing/2014/main" id="{F0C35489-ABF4-E776-7A29-145B24BD0A54}"/>
                  </a:ext>
                </a:extLst>
              </p:cNvPr>
              <p:cNvSpPr/>
              <p:nvPr/>
            </p:nvSpPr>
            <p:spPr>
              <a:xfrm>
                <a:off x="4667847" y="677985"/>
                <a:ext cx="95459" cy="116042"/>
              </a:xfrm>
              <a:prstGeom prst="rightArrow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9" name="Arrow: Right 258">
                <a:extLst>
                  <a:ext uri="{FF2B5EF4-FFF2-40B4-BE49-F238E27FC236}">
                    <a16:creationId xmlns:a16="http://schemas.microsoft.com/office/drawing/2014/main" id="{B619C8A0-1FDD-D560-811E-9269B151D0BD}"/>
                  </a:ext>
                </a:extLst>
              </p:cNvPr>
              <p:cNvSpPr/>
              <p:nvPr/>
            </p:nvSpPr>
            <p:spPr>
              <a:xfrm>
                <a:off x="4989825" y="677985"/>
                <a:ext cx="95459" cy="116042"/>
              </a:xfrm>
              <a:prstGeom prst="rightArrow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B8B1D790-2116-0F6F-ACCE-64C5F590FDEA}"/>
              </a:ext>
            </a:extLst>
          </p:cNvPr>
          <p:cNvGrpSpPr>
            <a:grpSpLocks/>
          </p:cNvGrpSpPr>
          <p:nvPr/>
        </p:nvGrpSpPr>
        <p:grpSpPr>
          <a:xfrm>
            <a:off x="6958120" y="4127031"/>
            <a:ext cx="612724" cy="451696"/>
            <a:chOff x="2285915" y="1381813"/>
            <a:chExt cx="800768" cy="520551"/>
          </a:xfrm>
          <a:solidFill>
            <a:schemeClr val="bg1"/>
          </a:solidFill>
        </p:grpSpPr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id="{05D07FD4-E115-6882-5D5B-874D2427AEF6}"/>
                </a:ext>
              </a:extLst>
            </p:cNvPr>
            <p:cNvGrpSpPr/>
            <p:nvPr/>
          </p:nvGrpSpPr>
          <p:grpSpPr>
            <a:xfrm>
              <a:off x="2285915" y="1574902"/>
              <a:ext cx="800768" cy="327462"/>
              <a:chOff x="1802883" y="2586243"/>
              <a:chExt cx="800768" cy="327462"/>
            </a:xfrm>
            <a:grpFill/>
          </p:grpSpPr>
          <p:sp>
            <p:nvSpPr>
              <p:cNvPr id="272" name="Oval 271">
                <a:extLst>
                  <a:ext uri="{FF2B5EF4-FFF2-40B4-BE49-F238E27FC236}">
                    <a16:creationId xmlns:a16="http://schemas.microsoft.com/office/drawing/2014/main" id="{2AC91544-A5A6-B974-B4B0-ACFEF66A15F5}"/>
                  </a:ext>
                </a:extLst>
              </p:cNvPr>
              <p:cNvSpPr/>
              <p:nvPr/>
            </p:nvSpPr>
            <p:spPr>
              <a:xfrm>
                <a:off x="1802883" y="2586245"/>
                <a:ext cx="95458" cy="88511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3" name="Oval 272">
                <a:extLst>
                  <a:ext uri="{FF2B5EF4-FFF2-40B4-BE49-F238E27FC236}">
                    <a16:creationId xmlns:a16="http://schemas.microsoft.com/office/drawing/2014/main" id="{F6C769A6-7CA2-7B3D-FDEF-A14F40BB7144}"/>
                  </a:ext>
                </a:extLst>
              </p:cNvPr>
              <p:cNvSpPr/>
              <p:nvPr/>
            </p:nvSpPr>
            <p:spPr>
              <a:xfrm>
                <a:off x="2118950" y="2590775"/>
                <a:ext cx="95458" cy="88511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4" name="Oval 273">
                <a:extLst>
                  <a:ext uri="{FF2B5EF4-FFF2-40B4-BE49-F238E27FC236}">
                    <a16:creationId xmlns:a16="http://schemas.microsoft.com/office/drawing/2014/main" id="{5791EC82-BF96-399B-280D-C12DAC1883FC}"/>
                  </a:ext>
                </a:extLst>
              </p:cNvPr>
              <p:cNvSpPr/>
              <p:nvPr/>
            </p:nvSpPr>
            <p:spPr>
              <a:xfrm>
                <a:off x="2450504" y="2586243"/>
                <a:ext cx="95458" cy="88511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5" name="Lightning Bolt 274">
                <a:extLst>
                  <a:ext uri="{FF2B5EF4-FFF2-40B4-BE49-F238E27FC236}">
                    <a16:creationId xmlns:a16="http://schemas.microsoft.com/office/drawing/2014/main" id="{3F176143-567F-0F69-49B9-571947365ADC}"/>
                  </a:ext>
                </a:extLst>
              </p:cNvPr>
              <p:cNvSpPr/>
              <p:nvPr/>
            </p:nvSpPr>
            <p:spPr>
              <a:xfrm>
                <a:off x="1802883" y="2766045"/>
                <a:ext cx="154982" cy="147660"/>
              </a:xfrm>
              <a:prstGeom prst="lightningBolt">
                <a:avLst/>
              </a:prstGeom>
              <a:grp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6" name="Lightning Bolt 275">
                <a:extLst>
                  <a:ext uri="{FF2B5EF4-FFF2-40B4-BE49-F238E27FC236}">
                    <a16:creationId xmlns:a16="http://schemas.microsoft.com/office/drawing/2014/main" id="{1482C321-22E5-946E-778B-B10601C05C27}"/>
                  </a:ext>
                </a:extLst>
              </p:cNvPr>
              <p:cNvSpPr/>
              <p:nvPr/>
            </p:nvSpPr>
            <p:spPr>
              <a:xfrm>
                <a:off x="2125776" y="2759475"/>
                <a:ext cx="154982" cy="147659"/>
              </a:xfrm>
              <a:prstGeom prst="lightningBolt">
                <a:avLst/>
              </a:prstGeom>
              <a:grp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7" name="Lightning Bolt 276">
                <a:extLst>
                  <a:ext uri="{FF2B5EF4-FFF2-40B4-BE49-F238E27FC236}">
                    <a16:creationId xmlns:a16="http://schemas.microsoft.com/office/drawing/2014/main" id="{1D45DD9C-2C71-7D69-C3C9-0D353327BFA2}"/>
                  </a:ext>
                </a:extLst>
              </p:cNvPr>
              <p:cNvSpPr/>
              <p:nvPr/>
            </p:nvSpPr>
            <p:spPr>
              <a:xfrm>
                <a:off x="2448669" y="2759475"/>
                <a:ext cx="154982" cy="147659"/>
              </a:xfrm>
              <a:prstGeom prst="lightningBolt">
                <a:avLst/>
              </a:prstGeom>
              <a:grp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8" name="Group 267">
              <a:extLst>
                <a:ext uri="{FF2B5EF4-FFF2-40B4-BE49-F238E27FC236}">
                  <a16:creationId xmlns:a16="http://schemas.microsoft.com/office/drawing/2014/main" id="{2490CA6E-AAA2-0312-A182-D613397B2145}"/>
                </a:ext>
              </a:extLst>
            </p:cNvPr>
            <p:cNvGrpSpPr/>
            <p:nvPr/>
          </p:nvGrpSpPr>
          <p:grpSpPr>
            <a:xfrm>
              <a:off x="2289579" y="1381813"/>
              <a:ext cx="739417" cy="116042"/>
              <a:chOff x="4345868" y="677985"/>
              <a:chExt cx="739417" cy="116042"/>
            </a:xfrm>
            <a:grpFill/>
          </p:grpSpPr>
          <p:sp>
            <p:nvSpPr>
              <p:cNvPr id="269" name="Arrow: Right 268">
                <a:extLst>
                  <a:ext uri="{FF2B5EF4-FFF2-40B4-BE49-F238E27FC236}">
                    <a16:creationId xmlns:a16="http://schemas.microsoft.com/office/drawing/2014/main" id="{38DC863B-8A53-7C35-09D5-C07EB536D990}"/>
                  </a:ext>
                </a:extLst>
              </p:cNvPr>
              <p:cNvSpPr/>
              <p:nvPr/>
            </p:nvSpPr>
            <p:spPr>
              <a:xfrm>
                <a:off x="4345868" y="677985"/>
                <a:ext cx="95459" cy="116042"/>
              </a:xfrm>
              <a:prstGeom prst="rightArrow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0" name="Arrow: Right 269">
                <a:extLst>
                  <a:ext uri="{FF2B5EF4-FFF2-40B4-BE49-F238E27FC236}">
                    <a16:creationId xmlns:a16="http://schemas.microsoft.com/office/drawing/2014/main" id="{8E6FF4D8-DA31-14EB-9514-D0FBA2D69964}"/>
                  </a:ext>
                </a:extLst>
              </p:cNvPr>
              <p:cNvSpPr/>
              <p:nvPr/>
            </p:nvSpPr>
            <p:spPr>
              <a:xfrm>
                <a:off x="4667847" y="677985"/>
                <a:ext cx="95459" cy="116042"/>
              </a:xfrm>
              <a:prstGeom prst="rightArrow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1" name="Arrow: Right 270">
                <a:extLst>
                  <a:ext uri="{FF2B5EF4-FFF2-40B4-BE49-F238E27FC236}">
                    <a16:creationId xmlns:a16="http://schemas.microsoft.com/office/drawing/2014/main" id="{77B2F5C9-8718-E21F-5EB6-6213A813C377}"/>
                  </a:ext>
                </a:extLst>
              </p:cNvPr>
              <p:cNvSpPr/>
              <p:nvPr/>
            </p:nvSpPr>
            <p:spPr>
              <a:xfrm>
                <a:off x="4989826" y="677985"/>
                <a:ext cx="95459" cy="116042"/>
              </a:xfrm>
              <a:prstGeom prst="rightArrow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60A0BCFB-AA4E-F19D-C2EE-D173C8885C79}"/>
              </a:ext>
            </a:extLst>
          </p:cNvPr>
          <p:cNvGrpSpPr>
            <a:grpSpLocks/>
          </p:cNvGrpSpPr>
          <p:nvPr/>
        </p:nvGrpSpPr>
        <p:grpSpPr>
          <a:xfrm>
            <a:off x="6930124" y="5247384"/>
            <a:ext cx="612724" cy="451696"/>
            <a:chOff x="2285915" y="1381813"/>
            <a:chExt cx="800768" cy="520551"/>
          </a:xfrm>
          <a:solidFill>
            <a:schemeClr val="bg1"/>
          </a:solidFill>
        </p:grpSpPr>
        <p:grpSp>
          <p:nvGrpSpPr>
            <p:cNvPr id="279" name="Group 278">
              <a:extLst>
                <a:ext uri="{FF2B5EF4-FFF2-40B4-BE49-F238E27FC236}">
                  <a16:creationId xmlns:a16="http://schemas.microsoft.com/office/drawing/2014/main" id="{6D5B29AA-54E4-E838-6893-55195E589F27}"/>
                </a:ext>
              </a:extLst>
            </p:cNvPr>
            <p:cNvGrpSpPr/>
            <p:nvPr/>
          </p:nvGrpSpPr>
          <p:grpSpPr>
            <a:xfrm>
              <a:off x="2285915" y="1574902"/>
              <a:ext cx="800768" cy="327462"/>
              <a:chOff x="1802883" y="2586243"/>
              <a:chExt cx="800768" cy="327462"/>
            </a:xfrm>
            <a:grpFill/>
          </p:grpSpPr>
          <p:sp>
            <p:nvSpPr>
              <p:cNvPr id="284" name="Oval 283">
                <a:extLst>
                  <a:ext uri="{FF2B5EF4-FFF2-40B4-BE49-F238E27FC236}">
                    <a16:creationId xmlns:a16="http://schemas.microsoft.com/office/drawing/2014/main" id="{56313E53-F71C-5BFD-DFA6-902D51124D1B}"/>
                  </a:ext>
                </a:extLst>
              </p:cNvPr>
              <p:cNvSpPr/>
              <p:nvPr/>
            </p:nvSpPr>
            <p:spPr>
              <a:xfrm>
                <a:off x="1802883" y="2586245"/>
                <a:ext cx="95458" cy="88511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5" name="Oval 284">
                <a:extLst>
                  <a:ext uri="{FF2B5EF4-FFF2-40B4-BE49-F238E27FC236}">
                    <a16:creationId xmlns:a16="http://schemas.microsoft.com/office/drawing/2014/main" id="{B38F6592-4C6C-051D-C332-B1B0C28D5942}"/>
                  </a:ext>
                </a:extLst>
              </p:cNvPr>
              <p:cNvSpPr/>
              <p:nvPr/>
            </p:nvSpPr>
            <p:spPr>
              <a:xfrm>
                <a:off x="2118950" y="2590775"/>
                <a:ext cx="95458" cy="88511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6" name="Oval 285">
                <a:extLst>
                  <a:ext uri="{FF2B5EF4-FFF2-40B4-BE49-F238E27FC236}">
                    <a16:creationId xmlns:a16="http://schemas.microsoft.com/office/drawing/2014/main" id="{CA1CFC1E-5DE0-88A3-968F-000804B4E467}"/>
                  </a:ext>
                </a:extLst>
              </p:cNvPr>
              <p:cNvSpPr/>
              <p:nvPr/>
            </p:nvSpPr>
            <p:spPr>
              <a:xfrm>
                <a:off x="2450504" y="2586243"/>
                <a:ext cx="95458" cy="88511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7" name="Lightning Bolt 286">
                <a:extLst>
                  <a:ext uri="{FF2B5EF4-FFF2-40B4-BE49-F238E27FC236}">
                    <a16:creationId xmlns:a16="http://schemas.microsoft.com/office/drawing/2014/main" id="{3FCB1A91-7AE8-FCF9-6F63-0FE0D4AD2C11}"/>
                  </a:ext>
                </a:extLst>
              </p:cNvPr>
              <p:cNvSpPr/>
              <p:nvPr/>
            </p:nvSpPr>
            <p:spPr>
              <a:xfrm>
                <a:off x="1802883" y="2766045"/>
                <a:ext cx="154982" cy="147660"/>
              </a:xfrm>
              <a:prstGeom prst="lightningBolt">
                <a:avLst/>
              </a:prstGeom>
              <a:grp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8" name="Lightning Bolt 287">
                <a:extLst>
                  <a:ext uri="{FF2B5EF4-FFF2-40B4-BE49-F238E27FC236}">
                    <a16:creationId xmlns:a16="http://schemas.microsoft.com/office/drawing/2014/main" id="{204FD505-76DB-C99D-A223-0B9F720CBEF2}"/>
                  </a:ext>
                </a:extLst>
              </p:cNvPr>
              <p:cNvSpPr/>
              <p:nvPr/>
            </p:nvSpPr>
            <p:spPr>
              <a:xfrm>
                <a:off x="2125776" y="2759475"/>
                <a:ext cx="154982" cy="147659"/>
              </a:xfrm>
              <a:prstGeom prst="lightningBolt">
                <a:avLst/>
              </a:prstGeom>
              <a:grp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9" name="Lightning Bolt 288">
                <a:extLst>
                  <a:ext uri="{FF2B5EF4-FFF2-40B4-BE49-F238E27FC236}">
                    <a16:creationId xmlns:a16="http://schemas.microsoft.com/office/drawing/2014/main" id="{006C405D-3399-EF44-5C30-7AAD3E105B32}"/>
                  </a:ext>
                </a:extLst>
              </p:cNvPr>
              <p:cNvSpPr/>
              <p:nvPr/>
            </p:nvSpPr>
            <p:spPr>
              <a:xfrm>
                <a:off x="2448669" y="2759475"/>
                <a:ext cx="154982" cy="147659"/>
              </a:xfrm>
              <a:prstGeom prst="lightningBolt">
                <a:avLst/>
              </a:prstGeom>
              <a:grp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80" name="Group 279">
              <a:extLst>
                <a:ext uri="{FF2B5EF4-FFF2-40B4-BE49-F238E27FC236}">
                  <a16:creationId xmlns:a16="http://schemas.microsoft.com/office/drawing/2014/main" id="{3456A2BA-419F-EC08-EE5D-2B3AC29F54B5}"/>
                </a:ext>
              </a:extLst>
            </p:cNvPr>
            <p:cNvGrpSpPr/>
            <p:nvPr/>
          </p:nvGrpSpPr>
          <p:grpSpPr>
            <a:xfrm>
              <a:off x="2289579" y="1381813"/>
              <a:ext cx="739417" cy="116042"/>
              <a:chOff x="4345868" y="677985"/>
              <a:chExt cx="739417" cy="116042"/>
            </a:xfrm>
            <a:grpFill/>
          </p:grpSpPr>
          <p:sp>
            <p:nvSpPr>
              <p:cNvPr id="281" name="Arrow: Right 280">
                <a:extLst>
                  <a:ext uri="{FF2B5EF4-FFF2-40B4-BE49-F238E27FC236}">
                    <a16:creationId xmlns:a16="http://schemas.microsoft.com/office/drawing/2014/main" id="{E3F90891-3903-AB1D-FC67-A574D51CACBC}"/>
                  </a:ext>
                </a:extLst>
              </p:cNvPr>
              <p:cNvSpPr/>
              <p:nvPr/>
            </p:nvSpPr>
            <p:spPr>
              <a:xfrm>
                <a:off x="4345868" y="677985"/>
                <a:ext cx="95459" cy="116042"/>
              </a:xfrm>
              <a:prstGeom prst="rightArrow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2" name="Arrow: Right 281">
                <a:extLst>
                  <a:ext uri="{FF2B5EF4-FFF2-40B4-BE49-F238E27FC236}">
                    <a16:creationId xmlns:a16="http://schemas.microsoft.com/office/drawing/2014/main" id="{94E9970F-5901-9FEC-CA78-03A325672386}"/>
                  </a:ext>
                </a:extLst>
              </p:cNvPr>
              <p:cNvSpPr/>
              <p:nvPr/>
            </p:nvSpPr>
            <p:spPr>
              <a:xfrm>
                <a:off x="4667847" y="677985"/>
                <a:ext cx="95459" cy="116042"/>
              </a:xfrm>
              <a:prstGeom prst="rightArrow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3" name="Arrow: Right 282">
                <a:extLst>
                  <a:ext uri="{FF2B5EF4-FFF2-40B4-BE49-F238E27FC236}">
                    <a16:creationId xmlns:a16="http://schemas.microsoft.com/office/drawing/2014/main" id="{26FA0ECE-BAF9-FD3C-97B1-9D478D3C2EDE}"/>
                  </a:ext>
                </a:extLst>
              </p:cNvPr>
              <p:cNvSpPr/>
              <p:nvPr/>
            </p:nvSpPr>
            <p:spPr>
              <a:xfrm>
                <a:off x="4989826" y="677985"/>
                <a:ext cx="95459" cy="116042"/>
              </a:xfrm>
              <a:prstGeom prst="rightArrow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9700FF60-BEFB-DA1A-BDC2-809EE2C4DC89}"/>
              </a:ext>
            </a:extLst>
          </p:cNvPr>
          <p:cNvGrpSpPr>
            <a:grpSpLocks/>
          </p:cNvGrpSpPr>
          <p:nvPr/>
        </p:nvGrpSpPr>
        <p:grpSpPr>
          <a:xfrm>
            <a:off x="6937452" y="6248012"/>
            <a:ext cx="612724" cy="451696"/>
            <a:chOff x="2285915" y="1381813"/>
            <a:chExt cx="800768" cy="520551"/>
          </a:xfrm>
          <a:solidFill>
            <a:schemeClr val="bg1"/>
          </a:solidFill>
        </p:grpSpPr>
        <p:grpSp>
          <p:nvGrpSpPr>
            <p:cNvPr id="291" name="Group 290">
              <a:extLst>
                <a:ext uri="{FF2B5EF4-FFF2-40B4-BE49-F238E27FC236}">
                  <a16:creationId xmlns:a16="http://schemas.microsoft.com/office/drawing/2014/main" id="{2F3F0B28-41A2-BC86-0152-83CFE17EAC7B}"/>
                </a:ext>
              </a:extLst>
            </p:cNvPr>
            <p:cNvGrpSpPr/>
            <p:nvPr/>
          </p:nvGrpSpPr>
          <p:grpSpPr>
            <a:xfrm>
              <a:off x="2285915" y="1574902"/>
              <a:ext cx="800768" cy="327462"/>
              <a:chOff x="1802883" y="2586243"/>
              <a:chExt cx="800768" cy="327462"/>
            </a:xfrm>
            <a:grpFill/>
          </p:grpSpPr>
          <p:sp>
            <p:nvSpPr>
              <p:cNvPr id="296" name="Oval 295">
                <a:extLst>
                  <a:ext uri="{FF2B5EF4-FFF2-40B4-BE49-F238E27FC236}">
                    <a16:creationId xmlns:a16="http://schemas.microsoft.com/office/drawing/2014/main" id="{725F160B-8E8B-9618-E3A5-645943A9F484}"/>
                  </a:ext>
                </a:extLst>
              </p:cNvPr>
              <p:cNvSpPr/>
              <p:nvPr/>
            </p:nvSpPr>
            <p:spPr>
              <a:xfrm>
                <a:off x="1802883" y="2586245"/>
                <a:ext cx="95458" cy="88511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7" name="Oval 296">
                <a:extLst>
                  <a:ext uri="{FF2B5EF4-FFF2-40B4-BE49-F238E27FC236}">
                    <a16:creationId xmlns:a16="http://schemas.microsoft.com/office/drawing/2014/main" id="{B31284AB-A96E-5E45-EE76-FB609ECDB99D}"/>
                  </a:ext>
                </a:extLst>
              </p:cNvPr>
              <p:cNvSpPr/>
              <p:nvPr/>
            </p:nvSpPr>
            <p:spPr>
              <a:xfrm>
                <a:off x="2118950" y="2590775"/>
                <a:ext cx="95458" cy="88511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8" name="Oval 297">
                <a:extLst>
                  <a:ext uri="{FF2B5EF4-FFF2-40B4-BE49-F238E27FC236}">
                    <a16:creationId xmlns:a16="http://schemas.microsoft.com/office/drawing/2014/main" id="{750BCFE6-4959-87A9-1513-FC6908D3270D}"/>
                  </a:ext>
                </a:extLst>
              </p:cNvPr>
              <p:cNvSpPr/>
              <p:nvPr/>
            </p:nvSpPr>
            <p:spPr>
              <a:xfrm>
                <a:off x="2450504" y="2586243"/>
                <a:ext cx="95458" cy="88511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9" name="Lightning Bolt 298">
                <a:extLst>
                  <a:ext uri="{FF2B5EF4-FFF2-40B4-BE49-F238E27FC236}">
                    <a16:creationId xmlns:a16="http://schemas.microsoft.com/office/drawing/2014/main" id="{622B8CF1-0EB9-A265-1590-34C4511B5867}"/>
                  </a:ext>
                </a:extLst>
              </p:cNvPr>
              <p:cNvSpPr/>
              <p:nvPr/>
            </p:nvSpPr>
            <p:spPr>
              <a:xfrm>
                <a:off x="1802883" y="2766045"/>
                <a:ext cx="154982" cy="147660"/>
              </a:xfrm>
              <a:prstGeom prst="lightningBolt">
                <a:avLst/>
              </a:prstGeom>
              <a:grp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0" name="Lightning Bolt 299">
                <a:extLst>
                  <a:ext uri="{FF2B5EF4-FFF2-40B4-BE49-F238E27FC236}">
                    <a16:creationId xmlns:a16="http://schemas.microsoft.com/office/drawing/2014/main" id="{694F5DC8-ABC5-6507-F123-D9EFD81FF3B3}"/>
                  </a:ext>
                </a:extLst>
              </p:cNvPr>
              <p:cNvSpPr/>
              <p:nvPr/>
            </p:nvSpPr>
            <p:spPr>
              <a:xfrm>
                <a:off x="2125776" y="2759475"/>
                <a:ext cx="154982" cy="147659"/>
              </a:xfrm>
              <a:prstGeom prst="lightningBolt">
                <a:avLst/>
              </a:prstGeom>
              <a:grp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1" name="Lightning Bolt 300">
                <a:extLst>
                  <a:ext uri="{FF2B5EF4-FFF2-40B4-BE49-F238E27FC236}">
                    <a16:creationId xmlns:a16="http://schemas.microsoft.com/office/drawing/2014/main" id="{560D3121-7F5E-3A49-93A9-C4EEFA1CDC9D}"/>
                  </a:ext>
                </a:extLst>
              </p:cNvPr>
              <p:cNvSpPr/>
              <p:nvPr/>
            </p:nvSpPr>
            <p:spPr>
              <a:xfrm>
                <a:off x="2448669" y="2759475"/>
                <a:ext cx="154982" cy="147659"/>
              </a:xfrm>
              <a:prstGeom prst="lightningBolt">
                <a:avLst/>
              </a:prstGeom>
              <a:grp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92" name="Group 291">
              <a:extLst>
                <a:ext uri="{FF2B5EF4-FFF2-40B4-BE49-F238E27FC236}">
                  <a16:creationId xmlns:a16="http://schemas.microsoft.com/office/drawing/2014/main" id="{DDA0C95E-AFBF-ACB4-59D7-9B18EFA782B4}"/>
                </a:ext>
              </a:extLst>
            </p:cNvPr>
            <p:cNvGrpSpPr/>
            <p:nvPr/>
          </p:nvGrpSpPr>
          <p:grpSpPr>
            <a:xfrm>
              <a:off x="2289579" y="1381813"/>
              <a:ext cx="739417" cy="116042"/>
              <a:chOff x="4345868" y="677985"/>
              <a:chExt cx="739417" cy="116042"/>
            </a:xfrm>
            <a:grpFill/>
          </p:grpSpPr>
          <p:sp>
            <p:nvSpPr>
              <p:cNvPr id="293" name="Arrow: Right 292">
                <a:extLst>
                  <a:ext uri="{FF2B5EF4-FFF2-40B4-BE49-F238E27FC236}">
                    <a16:creationId xmlns:a16="http://schemas.microsoft.com/office/drawing/2014/main" id="{AD62EAA0-13DE-0ABC-988D-76BFBFEA4394}"/>
                  </a:ext>
                </a:extLst>
              </p:cNvPr>
              <p:cNvSpPr/>
              <p:nvPr/>
            </p:nvSpPr>
            <p:spPr>
              <a:xfrm>
                <a:off x="4345868" y="677985"/>
                <a:ext cx="95459" cy="116042"/>
              </a:xfrm>
              <a:prstGeom prst="rightArrow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4" name="Arrow: Right 293">
                <a:extLst>
                  <a:ext uri="{FF2B5EF4-FFF2-40B4-BE49-F238E27FC236}">
                    <a16:creationId xmlns:a16="http://schemas.microsoft.com/office/drawing/2014/main" id="{AC0B2409-5EF9-69EB-3D1B-7DD32BC1ED45}"/>
                  </a:ext>
                </a:extLst>
              </p:cNvPr>
              <p:cNvSpPr/>
              <p:nvPr/>
            </p:nvSpPr>
            <p:spPr>
              <a:xfrm>
                <a:off x="4667847" y="677985"/>
                <a:ext cx="95459" cy="116042"/>
              </a:xfrm>
              <a:prstGeom prst="rightArrow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5" name="Arrow: Right 294">
                <a:extLst>
                  <a:ext uri="{FF2B5EF4-FFF2-40B4-BE49-F238E27FC236}">
                    <a16:creationId xmlns:a16="http://schemas.microsoft.com/office/drawing/2014/main" id="{D565FF98-1D94-48AC-9F3F-8CEB939A58FB}"/>
                  </a:ext>
                </a:extLst>
              </p:cNvPr>
              <p:cNvSpPr/>
              <p:nvPr/>
            </p:nvSpPr>
            <p:spPr>
              <a:xfrm>
                <a:off x="4989826" y="677985"/>
                <a:ext cx="95459" cy="116042"/>
              </a:xfrm>
              <a:prstGeom prst="rightArrow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5828234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41737FB-98BF-A5F6-254C-56FCD17212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443701"/>
              </p:ext>
            </p:extLst>
          </p:nvPr>
        </p:nvGraphicFramePr>
        <p:xfrm>
          <a:off x="289437" y="683955"/>
          <a:ext cx="9349864" cy="582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880">
                  <a:extLst>
                    <a:ext uri="{9D8B030D-6E8A-4147-A177-3AD203B41FA5}">
                      <a16:colId xmlns:a16="http://schemas.microsoft.com/office/drawing/2014/main" val="1701591728"/>
                    </a:ext>
                  </a:extLst>
                </a:gridCol>
                <a:gridCol w="1207045">
                  <a:extLst>
                    <a:ext uri="{9D8B030D-6E8A-4147-A177-3AD203B41FA5}">
                      <a16:colId xmlns:a16="http://schemas.microsoft.com/office/drawing/2014/main" val="720334830"/>
                    </a:ext>
                  </a:extLst>
                </a:gridCol>
                <a:gridCol w="1146836">
                  <a:extLst>
                    <a:ext uri="{9D8B030D-6E8A-4147-A177-3AD203B41FA5}">
                      <a16:colId xmlns:a16="http://schemas.microsoft.com/office/drawing/2014/main" val="920676204"/>
                    </a:ext>
                  </a:extLst>
                </a:gridCol>
                <a:gridCol w="3273859">
                  <a:extLst>
                    <a:ext uri="{9D8B030D-6E8A-4147-A177-3AD203B41FA5}">
                      <a16:colId xmlns:a16="http://schemas.microsoft.com/office/drawing/2014/main" val="419275218"/>
                    </a:ext>
                  </a:extLst>
                </a:gridCol>
                <a:gridCol w="1187290">
                  <a:extLst>
                    <a:ext uri="{9D8B030D-6E8A-4147-A177-3AD203B41FA5}">
                      <a16:colId xmlns:a16="http://schemas.microsoft.com/office/drawing/2014/main" val="1412989387"/>
                    </a:ext>
                  </a:extLst>
                </a:gridCol>
                <a:gridCol w="1137977">
                  <a:extLst>
                    <a:ext uri="{9D8B030D-6E8A-4147-A177-3AD203B41FA5}">
                      <a16:colId xmlns:a16="http://schemas.microsoft.com/office/drawing/2014/main" val="2051409631"/>
                    </a:ext>
                  </a:extLst>
                </a:gridCol>
                <a:gridCol w="1137977">
                  <a:extLst>
                    <a:ext uri="{9D8B030D-6E8A-4147-A177-3AD203B41FA5}">
                      <a16:colId xmlns:a16="http://schemas.microsoft.com/office/drawing/2014/main" val="1336246664"/>
                    </a:ext>
                  </a:extLst>
                </a:gridCol>
              </a:tblGrid>
              <a:tr h="411874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Intervenção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0" i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Marcação indicativa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0" i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Descrição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0" i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Marcação específica da cidade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0" i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Indicadores EAP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0" i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Principais partes interessadas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908187"/>
                  </a:ext>
                </a:extLst>
              </a:tr>
              <a:tr h="126492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Financiamento de programas de acesso à energia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Fornecer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subsídios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subvencionar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financiar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intervenções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exemplo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eletrificação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residencial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nos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retrofits de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eficiência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energética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geração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distribuída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energia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renovável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subsídios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tarifários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para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residências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baixa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renda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Os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esquemas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cofinanciamento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também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podem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ser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usados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para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incentivar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propriedade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a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educação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240740"/>
                  </a:ext>
                </a:extLst>
              </a:tr>
              <a:tr h="126492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Análise e inovação de modelos de financiamento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Explorar modelos financeiros inovadores para melhorar a relação custo-benefício das soluções e atrair investidores de grande escala, especialmente em soluções de energia limpa e aquecimento/resfriamento distrital.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159455"/>
                  </a:ext>
                </a:extLst>
              </a:tr>
              <a:tr h="126492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Contratação de desempenho energético (EPC)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Contratar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uma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empresa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serviços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energia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(ESCO) para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realizar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retrofits de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eficiência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energética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metas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redução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comprometidas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que os custos de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intervenção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são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pagos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meio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economia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energia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obtida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851177"/>
                  </a:ext>
                </a:extLst>
              </a:tr>
              <a:tr h="126492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Envolver-se com possíveis financiadores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Envolva-se com financiadores locais, regionais e internacionais para apoiar e financiar intervenções e intervenções locais, tanto em infraestrutura de hardware quanto de dados flexíveis.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680965"/>
                  </a:ext>
                </a:extLst>
              </a:tr>
            </a:tbl>
          </a:graphicData>
        </a:graphic>
      </p:graphicFrame>
      <p:grpSp>
        <p:nvGrpSpPr>
          <p:cNvPr id="34" name="Group 33">
            <a:extLst>
              <a:ext uri="{FF2B5EF4-FFF2-40B4-BE49-F238E27FC236}">
                <a16:creationId xmlns:a16="http://schemas.microsoft.com/office/drawing/2014/main" id="{94D578B8-B701-C1A8-B6B5-32FC137D737E}"/>
              </a:ext>
            </a:extLst>
          </p:cNvPr>
          <p:cNvGrpSpPr>
            <a:grpSpLocks/>
          </p:cNvGrpSpPr>
          <p:nvPr/>
        </p:nvGrpSpPr>
        <p:grpSpPr>
          <a:xfrm>
            <a:off x="2025272" y="1734034"/>
            <a:ext cx="612724" cy="451696"/>
            <a:chOff x="2285915" y="1381813"/>
            <a:chExt cx="800768" cy="52055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CCA93FCF-3615-C5E3-0131-4C91B4D4C5ED}"/>
                </a:ext>
              </a:extLst>
            </p:cNvPr>
            <p:cNvGrpSpPr/>
            <p:nvPr/>
          </p:nvGrpSpPr>
          <p:grpSpPr>
            <a:xfrm>
              <a:off x="2285915" y="1574902"/>
              <a:ext cx="800768" cy="327462"/>
              <a:chOff x="1802883" y="2586243"/>
              <a:chExt cx="800768" cy="327462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7CA5AEB0-796A-4D8C-0A47-6429DC3C1EAF}"/>
                  </a:ext>
                </a:extLst>
              </p:cNvPr>
              <p:cNvSpPr/>
              <p:nvPr/>
            </p:nvSpPr>
            <p:spPr>
              <a:xfrm>
                <a:off x="1802883" y="2586245"/>
                <a:ext cx="95458" cy="88511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2EC00DE8-E77B-BC6B-613F-0F99A1227A02}"/>
                  </a:ext>
                </a:extLst>
              </p:cNvPr>
              <p:cNvSpPr/>
              <p:nvPr/>
            </p:nvSpPr>
            <p:spPr>
              <a:xfrm>
                <a:off x="2118950" y="2590775"/>
                <a:ext cx="95458" cy="8851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89BC0D0C-17B1-1675-F1EA-F8D6F71DA4BE}"/>
                  </a:ext>
                </a:extLst>
              </p:cNvPr>
              <p:cNvSpPr/>
              <p:nvPr/>
            </p:nvSpPr>
            <p:spPr>
              <a:xfrm>
                <a:off x="2450504" y="2586243"/>
                <a:ext cx="95458" cy="8851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Lightning Bolt 40">
                <a:extLst>
                  <a:ext uri="{FF2B5EF4-FFF2-40B4-BE49-F238E27FC236}">
                    <a16:creationId xmlns:a16="http://schemas.microsoft.com/office/drawing/2014/main" id="{C808E21A-20A9-92DB-5BC4-3566E13DA848}"/>
                  </a:ext>
                </a:extLst>
              </p:cNvPr>
              <p:cNvSpPr/>
              <p:nvPr/>
            </p:nvSpPr>
            <p:spPr>
              <a:xfrm>
                <a:off x="1802883" y="2766045"/>
                <a:ext cx="154982" cy="147660"/>
              </a:xfrm>
              <a:prstGeom prst="lightningBolt">
                <a:avLst/>
              </a:prstGeom>
              <a:solidFill>
                <a:srgbClr val="038842"/>
              </a:solidFill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Lightning Bolt 41">
                <a:extLst>
                  <a:ext uri="{FF2B5EF4-FFF2-40B4-BE49-F238E27FC236}">
                    <a16:creationId xmlns:a16="http://schemas.microsoft.com/office/drawing/2014/main" id="{C155F912-137E-5A1D-E865-46727D50BD68}"/>
                  </a:ext>
                </a:extLst>
              </p:cNvPr>
              <p:cNvSpPr/>
              <p:nvPr/>
            </p:nvSpPr>
            <p:spPr>
              <a:xfrm>
                <a:off x="2125776" y="2759475"/>
                <a:ext cx="154982" cy="147659"/>
              </a:xfrm>
              <a:prstGeom prst="lightningBolt">
                <a:avLst/>
              </a:prstGeom>
              <a:solidFill>
                <a:schemeClr val="bg1"/>
              </a:solidFill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Lightning Bolt 42">
                <a:extLst>
                  <a:ext uri="{FF2B5EF4-FFF2-40B4-BE49-F238E27FC236}">
                    <a16:creationId xmlns:a16="http://schemas.microsoft.com/office/drawing/2014/main" id="{66168FB4-41E1-C662-5175-9033DC679F3F}"/>
                  </a:ext>
                </a:extLst>
              </p:cNvPr>
              <p:cNvSpPr/>
              <p:nvPr/>
            </p:nvSpPr>
            <p:spPr>
              <a:xfrm>
                <a:off x="2448669" y="2759475"/>
                <a:ext cx="154982" cy="147659"/>
              </a:xfrm>
              <a:prstGeom prst="lightningBolt">
                <a:avLst/>
              </a:prstGeom>
              <a:no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0F899FB-A057-9D2E-58A1-89F154EE0204}"/>
                </a:ext>
              </a:extLst>
            </p:cNvPr>
            <p:cNvGrpSpPr/>
            <p:nvPr/>
          </p:nvGrpSpPr>
          <p:grpSpPr>
            <a:xfrm>
              <a:off x="2289579" y="1381813"/>
              <a:ext cx="739416" cy="116042"/>
              <a:chOff x="4345868" y="677985"/>
              <a:chExt cx="739416" cy="116042"/>
            </a:xfrm>
          </p:grpSpPr>
          <p:sp>
            <p:nvSpPr>
              <p:cNvPr id="11" name="Arrow: Right 10">
                <a:extLst>
                  <a:ext uri="{FF2B5EF4-FFF2-40B4-BE49-F238E27FC236}">
                    <a16:creationId xmlns:a16="http://schemas.microsoft.com/office/drawing/2014/main" id="{D398AEB8-ED78-F744-3E5A-02A32992AE1A}"/>
                  </a:ext>
                </a:extLst>
              </p:cNvPr>
              <p:cNvSpPr/>
              <p:nvPr/>
            </p:nvSpPr>
            <p:spPr>
              <a:xfrm>
                <a:off x="4345868" y="677985"/>
                <a:ext cx="95459" cy="116042"/>
              </a:xfrm>
              <a:prstGeom prst="rightArrow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Arrow: Right 11">
                <a:extLst>
                  <a:ext uri="{FF2B5EF4-FFF2-40B4-BE49-F238E27FC236}">
                    <a16:creationId xmlns:a16="http://schemas.microsoft.com/office/drawing/2014/main" id="{AC2F9808-4B4C-78F9-CE83-D1A6BD8911C3}"/>
                  </a:ext>
                </a:extLst>
              </p:cNvPr>
              <p:cNvSpPr/>
              <p:nvPr/>
            </p:nvSpPr>
            <p:spPr>
              <a:xfrm>
                <a:off x="4667847" y="677985"/>
                <a:ext cx="95459" cy="116042"/>
              </a:xfrm>
              <a:prstGeom prst="rightArrow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Arrow: Right 13">
                <a:extLst>
                  <a:ext uri="{FF2B5EF4-FFF2-40B4-BE49-F238E27FC236}">
                    <a16:creationId xmlns:a16="http://schemas.microsoft.com/office/drawing/2014/main" id="{6655232D-46AA-29EF-2734-573542FFCFA4}"/>
                  </a:ext>
                </a:extLst>
              </p:cNvPr>
              <p:cNvSpPr/>
              <p:nvPr/>
            </p:nvSpPr>
            <p:spPr>
              <a:xfrm>
                <a:off x="4989825" y="677985"/>
                <a:ext cx="95459" cy="116042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12" name="Rectangle 111">
            <a:extLst>
              <a:ext uri="{FF2B5EF4-FFF2-40B4-BE49-F238E27FC236}">
                <a16:creationId xmlns:a16="http://schemas.microsoft.com/office/drawing/2014/main" id="{6335E507-A1E5-3AB9-0359-C53184FC0F13}"/>
              </a:ext>
            </a:extLst>
          </p:cNvPr>
          <p:cNvSpPr>
            <a:spLocks/>
          </p:cNvSpPr>
          <p:nvPr/>
        </p:nvSpPr>
        <p:spPr>
          <a:xfrm>
            <a:off x="354148" y="1662217"/>
            <a:ext cx="126000" cy="12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2B90A5D6-48FC-C41A-A3A7-F5ADE0875930}"/>
              </a:ext>
            </a:extLst>
          </p:cNvPr>
          <p:cNvSpPr>
            <a:spLocks/>
          </p:cNvSpPr>
          <p:nvPr/>
        </p:nvSpPr>
        <p:spPr>
          <a:xfrm>
            <a:off x="354148" y="2913707"/>
            <a:ext cx="126000" cy="12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E34DC0FB-A88E-7150-D333-35CC77B3B087}"/>
              </a:ext>
            </a:extLst>
          </p:cNvPr>
          <p:cNvSpPr>
            <a:spLocks/>
          </p:cNvSpPr>
          <p:nvPr/>
        </p:nvSpPr>
        <p:spPr>
          <a:xfrm>
            <a:off x="354148" y="4199673"/>
            <a:ext cx="126000" cy="12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44AC60FA-F0F7-49EB-61DD-D703D914BDC0}"/>
              </a:ext>
            </a:extLst>
          </p:cNvPr>
          <p:cNvSpPr>
            <a:spLocks/>
          </p:cNvSpPr>
          <p:nvPr/>
        </p:nvSpPr>
        <p:spPr>
          <a:xfrm>
            <a:off x="354148" y="5457741"/>
            <a:ext cx="126000" cy="12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D31B525-5BBE-7FB9-2669-709BFFFD15E9}"/>
              </a:ext>
            </a:extLst>
          </p:cNvPr>
          <p:cNvSpPr txBox="1"/>
          <p:nvPr/>
        </p:nvSpPr>
        <p:spPr>
          <a:xfrm>
            <a:off x="354148" y="178915"/>
            <a:ext cx="49524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chemeClr val="accent4"/>
                </a:solidFill>
              </a:rPr>
              <a:t>Investimento e obtenção de financiamento</a:t>
            </a: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AAF3B513-769E-3511-B6E4-1750C5699B27}"/>
              </a:ext>
            </a:extLst>
          </p:cNvPr>
          <p:cNvGrpSpPr>
            <a:grpSpLocks/>
          </p:cNvGrpSpPr>
          <p:nvPr/>
        </p:nvGrpSpPr>
        <p:grpSpPr>
          <a:xfrm>
            <a:off x="2004604" y="3163583"/>
            <a:ext cx="612724" cy="451696"/>
            <a:chOff x="2285915" y="1381813"/>
            <a:chExt cx="800768" cy="520551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FDD4BC3A-663C-0B03-E287-B7FCE0B77876}"/>
                </a:ext>
              </a:extLst>
            </p:cNvPr>
            <p:cNvGrpSpPr/>
            <p:nvPr/>
          </p:nvGrpSpPr>
          <p:grpSpPr>
            <a:xfrm>
              <a:off x="2285915" y="1574902"/>
              <a:ext cx="800768" cy="327462"/>
              <a:chOff x="1802883" y="2586243"/>
              <a:chExt cx="800768" cy="327462"/>
            </a:xfrm>
          </p:grpSpPr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ABA55620-8E9C-6915-234B-8E30B8916F22}"/>
                  </a:ext>
                </a:extLst>
              </p:cNvPr>
              <p:cNvSpPr/>
              <p:nvPr/>
            </p:nvSpPr>
            <p:spPr>
              <a:xfrm>
                <a:off x="1802883" y="2586245"/>
                <a:ext cx="95458" cy="88511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E2440B1B-88DD-7559-4FEA-3EC8A1637C6D}"/>
                  </a:ext>
                </a:extLst>
              </p:cNvPr>
              <p:cNvSpPr/>
              <p:nvPr/>
            </p:nvSpPr>
            <p:spPr>
              <a:xfrm>
                <a:off x="2118950" y="2590775"/>
                <a:ext cx="95458" cy="88511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2628BDC7-D5F8-3EF6-968F-44C197D23B54}"/>
                  </a:ext>
                </a:extLst>
              </p:cNvPr>
              <p:cNvSpPr/>
              <p:nvPr/>
            </p:nvSpPr>
            <p:spPr>
              <a:xfrm>
                <a:off x="2450504" y="2586243"/>
                <a:ext cx="95458" cy="8851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" name="Lightning Bolt 126">
                <a:extLst>
                  <a:ext uri="{FF2B5EF4-FFF2-40B4-BE49-F238E27FC236}">
                    <a16:creationId xmlns:a16="http://schemas.microsoft.com/office/drawing/2014/main" id="{12609B40-B7C3-267F-8B39-294F9D888F95}"/>
                  </a:ext>
                </a:extLst>
              </p:cNvPr>
              <p:cNvSpPr/>
              <p:nvPr/>
            </p:nvSpPr>
            <p:spPr>
              <a:xfrm>
                <a:off x="1802883" y="2766045"/>
                <a:ext cx="154982" cy="147660"/>
              </a:xfrm>
              <a:prstGeom prst="lightningBolt">
                <a:avLst/>
              </a:prstGeom>
              <a:solidFill>
                <a:srgbClr val="038842"/>
              </a:solidFill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" name="Lightning Bolt 127">
                <a:extLst>
                  <a:ext uri="{FF2B5EF4-FFF2-40B4-BE49-F238E27FC236}">
                    <a16:creationId xmlns:a16="http://schemas.microsoft.com/office/drawing/2014/main" id="{9D1C44D4-E995-ACEE-8E28-50ABC4755FB6}"/>
                  </a:ext>
                </a:extLst>
              </p:cNvPr>
              <p:cNvSpPr/>
              <p:nvPr/>
            </p:nvSpPr>
            <p:spPr>
              <a:xfrm>
                <a:off x="2125776" y="2759475"/>
                <a:ext cx="154982" cy="147659"/>
              </a:xfrm>
              <a:prstGeom prst="lightningBolt">
                <a:avLst/>
              </a:prstGeom>
              <a:solidFill>
                <a:schemeClr val="bg1"/>
              </a:solidFill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" name="Lightning Bolt 128">
                <a:extLst>
                  <a:ext uri="{FF2B5EF4-FFF2-40B4-BE49-F238E27FC236}">
                    <a16:creationId xmlns:a16="http://schemas.microsoft.com/office/drawing/2014/main" id="{60C731DB-F67F-07DD-D368-10E416C45AD4}"/>
                  </a:ext>
                </a:extLst>
              </p:cNvPr>
              <p:cNvSpPr/>
              <p:nvPr/>
            </p:nvSpPr>
            <p:spPr>
              <a:xfrm>
                <a:off x="2448669" y="2759475"/>
                <a:ext cx="154982" cy="147659"/>
              </a:xfrm>
              <a:prstGeom prst="lightningBolt">
                <a:avLst/>
              </a:prstGeom>
              <a:no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F3275BC1-2091-BFDC-4B22-CEAC9C52F114}"/>
                </a:ext>
              </a:extLst>
            </p:cNvPr>
            <p:cNvGrpSpPr/>
            <p:nvPr/>
          </p:nvGrpSpPr>
          <p:grpSpPr>
            <a:xfrm>
              <a:off x="2289579" y="1381813"/>
              <a:ext cx="739416" cy="116042"/>
              <a:chOff x="4345868" y="677985"/>
              <a:chExt cx="739416" cy="116042"/>
            </a:xfrm>
          </p:grpSpPr>
          <p:sp>
            <p:nvSpPr>
              <p:cNvPr id="121" name="Arrow: Right 120">
                <a:extLst>
                  <a:ext uri="{FF2B5EF4-FFF2-40B4-BE49-F238E27FC236}">
                    <a16:creationId xmlns:a16="http://schemas.microsoft.com/office/drawing/2014/main" id="{75210907-6B62-9AB1-D453-E078B6D07EE2}"/>
                  </a:ext>
                </a:extLst>
              </p:cNvPr>
              <p:cNvSpPr/>
              <p:nvPr/>
            </p:nvSpPr>
            <p:spPr>
              <a:xfrm>
                <a:off x="4345868" y="677985"/>
                <a:ext cx="95459" cy="116042"/>
              </a:xfrm>
              <a:prstGeom prst="rightArrow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" name="Arrow: Right 121">
                <a:extLst>
                  <a:ext uri="{FF2B5EF4-FFF2-40B4-BE49-F238E27FC236}">
                    <a16:creationId xmlns:a16="http://schemas.microsoft.com/office/drawing/2014/main" id="{83ABBE20-F45E-E9E7-FE51-3760D924F529}"/>
                  </a:ext>
                </a:extLst>
              </p:cNvPr>
              <p:cNvSpPr/>
              <p:nvPr/>
            </p:nvSpPr>
            <p:spPr>
              <a:xfrm>
                <a:off x="4667847" y="677985"/>
                <a:ext cx="95459" cy="116042"/>
              </a:xfrm>
              <a:prstGeom prst="rightArrow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" name="Arrow: Right 122">
                <a:extLst>
                  <a:ext uri="{FF2B5EF4-FFF2-40B4-BE49-F238E27FC236}">
                    <a16:creationId xmlns:a16="http://schemas.microsoft.com/office/drawing/2014/main" id="{70C8D55A-ED04-8D83-0678-615B565A9D21}"/>
                  </a:ext>
                </a:extLst>
              </p:cNvPr>
              <p:cNvSpPr/>
              <p:nvPr/>
            </p:nvSpPr>
            <p:spPr>
              <a:xfrm>
                <a:off x="4989825" y="677985"/>
                <a:ext cx="95459" cy="116042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60496AC1-F014-DCD0-C99C-368857FFCB51}"/>
              </a:ext>
            </a:extLst>
          </p:cNvPr>
          <p:cNvGrpSpPr>
            <a:grpSpLocks/>
          </p:cNvGrpSpPr>
          <p:nvPr/>
        </p:nvGrpSpPr>
        <p:grpSpPr>
          <a:xfrm>
            <a:off x="2013129" y="4396315"/>
            <a:ext cx="612724" cy="451696"/>
            <a:chOff x="2285915" y="1381813"/>
            <a:chExt cx="800768" cy="520551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EDE2CF17-8933-DC63-2C52-561670B85239}"/>
                </a:ext>
              </a:extLst>
            </p:cNvPr>
            <p:cNvGrpSpPr/>
            <p:nvPr/>
          </p:nvGrpSpPr>
          <p:grpSpPr>
            <a:xfrm>
              <a:off x="2285915" y="1574902"/>
              <a:ext cx="800768" cy="327462"/>
              <a:chOff x="1802883" y="2586243"/>
              <a:chExt cx="800768" cy="327462"/>
            </a:xfrm>
          </p:grpSpPr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3D638819-6449-874B-40FF-C03D93A77A25}"/>
                  </a:ext>
                </a:extLst>
              </p:cNvPr>
              <p:cNvSpPr/>
              <p:nvPr/>
            </p:nvSpPr>
            <p:spPr>
              <a:xfrm>
                <a:off x="1802883" y="2586245"/>
                <a:ext cx="95458" cy="88511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A9B78E29-F611-2AAC-DF02-C3DD906535A0}"/>
                  </a:ext>
                </a:extLst>
              </p:cNvPr>
              <p:cNvSpPr/>
              <p:nvPr/>
            </p:nvSpPr>
            <p:spPr>
              <a:xfrm>
                <a:off x="2118950" y="2590775"/>
                <a:ext cx="95458" cy="88511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84DBF4EC-B4E6-8D44-F706-A40C2EB8E90E}"/>
                  </a:ext>
                </a:extLst>
              </p:cNvPr>
              <p:cNvSpPr/>
              <p:nvPr/>
            </p:nvSpPr>
            <p:spPr>
              <a:xfrm>
                <a:off x="2450504" y="2586243"/>
                <a:ext cx="95458" cy="8851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9" name="Lightning Bolt 138">
                <a:extLst>
                  <a:ext uri="{FF2B5EF4-FFF2-40B4-BE49-F238E27FC236}">
                    <a16:creationId xmlns:a16="http://schemas.microsoft.com/office/drawing/2014/main" id="{C293275D-907E-6630-A112-C634E9C9970C}"/>
                  </a:ext>
                </a:extLst>
              </p:cNvPr>
              <p:cNvSpPr/>
              <p:nvPr/>
            </p:nvSpPr>
            <p:spPr>
              <a:xfrm>
                <a:off x="1802883" y="2766045"/>
                <a:ext cx="154982" cy="147660"/>
              </a:xfrm>
              <a:prstGeom prst="lightningBolt">
                <a:avLst/>
              </a:prstGeom>
              <a:solidFill>
                <a:srgbClr val="038842"/>
              </a:solidFill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0" name="Lightning Bolt 139">
                <a:extLst>
                  <a:ext uri="{FF2B5EF4-FFF2-40B4-BE49-F238E27FC236}">
                    <a16:creationId xmlns:a16="http://schemas.microsoft.com/office/drawing/2014/main" id="{DFE53022-BC2B-FD2C-6E88-8DCAEE9D468D}"/>
                  </a:ext>
                </a:extLst>
              </p:cNvPr>
              <p:cNvSpPr/>
              <p:nvPr/>
            </p:nvSpPr>
            <p:spPr>
              <a:xfrm>
                <a:off x="2125776" y="2759475"/>
                <a:ext cx="154982" cy="147659"/>
              </a:xfrm>
              <a:prstGeom prst="lightningBolt">
                <a:avLst/>
              </a:prstGeom>
              <a:solidFill>
                <a:schemeClr val="bg1"/>
              </a:solidFill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1" name="Lightning Bolt 140">
                <a:extLst>
                  <a:ext uri="{FF2B5EF4-FFF2-40B4-BE49-F238E27FC236}">
                    <a16:creationId xmlns:a16="http://schemas.microsoft.com/office/drawing/2014/main" id="{4D08CD2C-B7F3-410A-475C-339602D355E6}"/>
                  </a:ext>
                </a:extLst>
              </p:cNvPr>
              <p:cNvSpPr/>
              <p:nvPr/>
            </p:nvSpPr>
            <p:spPr>
              <a:xfrm>
                <a:off x="2448669" y="2759475"/>
                <a:ext cx="154982" cy="147659"/>
              </a:xfrm>
              <a:prstGeom prst="lightningBolt">
                <a:avLst/>
              </a:prstGeom>
              <a:no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06B13167-8BD5-85B5-03D6-19ABF5A58D7B}"/>
                </a:ext>
              </a:extLst>
            </p:cNvPr>
            <p:cNvGrpSpPr/>
            <p:nvPr/>
          </p:nvGrpSpPr>
          <p:grpSpPr>
            <a:xfrm>
              <a:off x="2289579" y="1381813"/>
              <a:ext cx="739416" cy="116042"/>
              <a:chOff x="4345868" y="677985"/>
              <a:chExt cx="739416" cy="116042"/>
            </a:xfrm>
          </p:grpSpPr>
          <p:sp>
            <p:nvSpPr>
              <p:cNvPr id="133" name="Arrow: Right 132">
                <a:extLst>
                  <a:ext uri="{FF2B5EF4-FFF2-40B4-BE49-F238E27FC236}">
                    <a16:creationId xmlns:a16="http://schemas.microsoft.com/office/drawing/2014/main" id="{7988B580-656F-A7CA-9FFD-7E0927794901}"/>
                  </a:ext>
                </a:extLst>
              </p:cNvPr>
              <p:cNvSpPr/>
              <p:nvPr/>
            </p:nvSpPr>
            <p:spPr>
              <a:xfrm>
                <a:off x="4345868" y="677985"/>
                <a:ext cx="95459" cy="116042"/>
              </a:xfrm>
              <a:prstGeom prst="rightArrow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" name="Arrow: Right 133">
                <a:extLst>
                  <a:ext uri="{FF2B5EF4-FFF2-40B4-BE49-F238E27FC236}">
                    <a16:creationId xmlns:a16="http://schemas.microsoft.com/office/drawing/2014/main" id="{2C9F95D6-B019-D11A-44C0-9B52A1E6384A}"/>
                  </a:ext>
                </a:extLst>
              </p:cNvPr>
              <p:cNvSpPr/>
              <p:nvPr/>
            </p:nvSpPr>
            <p:spPr>
              <a:xfrm>
                <a:off x="4667847" y="677985"/>
                <a:ext cx="95459" cy="116042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" name="Arrow: Right 134">
                <a:extLst>
                  <a:ext uri="{FF2B5EF4-FFF2-40B4-BE49-F238E27FC236}">
                    <a16:creationId xmlns:a16="http://schemas.microsoft.com/office/drawing/2014/main" id="{62DC7EE1-0C9D-74CD-7CAF-2D46CAE0E76F}"/>
                  </a:ext>
                </a:extLst>
              </p:cNvPr>
              <p:cNvSpPr/>
              <p:nvPr/>
            </p:nvSpPr>
            <p:spPr>
              <a:xfrm>
                <a:off x="4989825" y="677985"/>
                <a:ext cx="95459" cy="116042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7A01781D-842F-0820-ABC4-D9461C45D30D}"/>
              </a:ext>
            </a:extLst>
          </p:cNvPr>
          <p:cNvGrpSpPr>
            <a:grpSpLocks/>
          </p:cNvGrpSpPr>
          <p:nvPr/>
        </p:nvGrpSpPr>
        <p:grpSpPr>
          <a:xfrm>
            <a:off x="2013129" y="5610074"/>
            <a:ext cx="612724" cy="451696"/>
            <a:chOff x="2285915" y="1381813"/>
            <a:chExt cx="800768" cy="520551"/>
          </a:xfrm>
        </p:grpSpPr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ABE08215-9671-DCA8-6F54-951B9982A20D}"/>
                </a:ext>
              </a:extLst>
            </p:cNvPr>
            <p:cNvGrpSpPr/>
            <p:nvPr/>
          </p:nvGrpSpPr>
          <p:grpSpPr>
            <a:xfrm>
              <a:off x="2285915" y="1574902"/>
              <a:ext cx="800768" cy="327462"/>
              <a:chOff x="1802883" y="2586243"/>
              <a:chExt cx="800768" cy="327462"/>
            </a:xfrm>
          </p:grpSpPr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B8B602C9-2870-68BC-7A49-9C264B0818C3}"/>
                  </a:ext>
                </a:extLst>
              </p:cNvPr>
              <p:cNvSpPr/>
              <p:nvPr/>
            </p:nvSpPr>
            <p:spPr>
              <a:xfrm>
                <a:off x="1802883" y="2586245"/>
                <a:ext cx="95458" cy="88511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E56A66E9-3259-32A5-4147-6A9187147564}"/>
                  </a:ext>
                </a:extLst>
              </p:cNvPr>
              <p:cNvSpPr/>
              <p:nvPr/>
            </p:nvSpPr>
            <p:spPr>
              <a:xfrm>
                <a:off x="2118950" y="2590775"/>
                <a:ext cx="95458" cy="88511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DF339B25-B040-EFCB-AA52-D5FD39474EA1}"/>
                  </a:ext>
                </a:extLst>
              </p:cNvPr>
              <p:cNvSpPr/>
              <p:nvPr/>
            </p:nvSpPr>
            <p:spPr>
              <a:xfrm>
                <a:off x="2450504" y="2586243"/>
                <a:ext cx="95458" cy="8851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1" name="Lightning Bolt 150">
                <a:extLst>
                  <a:ext uri="{FF2B5EF4-FFF2-40B4-BE49-F238E27FC236}">
                    <a16:creationId xmlns:a16="http://schemas.microsoft.com/office/drawing/2014/main" id="{B103F258-81A0-373B-5FCD-4C0C2899976C}"/>
                  </a:ext>
                </a:extLst>
              </p:cNvPr>
              <p:cNvSpPr/>
              <p:nvPr/>
            </p:nvSpPr>
            <p:spPr>
              <a:xfrm>
                <a:off x="1802883" y="2766045"/>
                <a:ext cx="154982" cy="147660"/>
              </a:xfrm>
              <a:prstGeom prst="lightningBolt">
                <a:avLst/>
              </a:prstGeom>
              <a:solidFill>
                <a:srgbClr val="038842"/>
              </a:solidFill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2" name="Lightning Bolt 151">
                <a:extLst>
                  <a:ext uri="{FF2B5EF4-FFF2-40B4-BE49-F238E27FC236}">
                    <a16:creationId xmlns:a16="http://schemas.microsoft.com/office/drawing/2014/main" id="{0363E11B-E1A8-7E0E-DDE0-D3A13C4F95BB}"/>
                  </a:ext>
                </a:extLst>
              </p:cNvPr>
              <p:cNvSpPr/>
              <p:nvPr/>
            </p:nvSpPr>
            <p:spPr>
              <a:xfrm>
                <a:off x="2125776" y="2759475"/>
                <a:ext cx="154982" cy="147659"/>
              </a:xfrm>
              <a:prstGeom prst="lightningBolt">
                <a:avLst/>
              </a:prstGeom>
              <a:solidFill>
                <a:schemeClr val="bg1"/>
              </a:solidFill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3" name="Lightning Bolt 152">
                <a:extLst>
                  <a:ext uri="{FF2B5EF4-FFF2-40B4-BE49-F238E27FC236}">
                    <a16:creationId xmlns:a16="http://schemas.microsoft.com/office/drawing/2014/main" id="{F78AC669-3A1D-9C04-5E1B-40C62276EDB2}"/>
                  </a:ext>
                </a:extLst>
              </p:cNvPr>
              <p:cNvSpPr/>
              <p:nvPr/>
            </p:nvSpPr>
            <p:spPr>
              <a:xfrm>
                <a:off x="2448669" y="2759475"/>
                <a:ext cx="154982" cy="147659"/>
              </a:xfrm>
              <a:prstGeom prst="lightningBolt">
                <a:avLst/>
              </a:prstGeom>
              <a:no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222ACEC9-4DF3-BC14-E1EB-B30C884450E8}"/>
                </a:ext>
              </a:extLst>
            </p:cNvPr>
            <p:cNvGrpSpPr/>
            <p:nvPr/>
          </p:nvGrpSpPr>
          <p:grpSpPr>
            <a:xfrm>
              <a:off x="2289579" y="1381813"/>
              <a:ext cx="739417" cy="116042"/>
              <a:chOff x="4345868" y="677985"/>
              <a:chExt cx="739417" cy="116042"/>
            </a:xfrm>
          </p:grpSpPr>
          <p:sp>
            <p:nvSpPr>
              <p:cNvPr id="145" name="Arrow: Right 144">
                <a:extLst>
                  <a:ext uri="{FF2B5EF4-FFF2-40B4-BE49-F238E27FC236}">
                    <a16:creationId xmlns:a16="http://schemas.microsoft.com/office/drawing/2014/main" id="{CA9DD0A0-55F5-DDC9-7CA9-90692FC355E2}"/>
                  </a:ext>
                </a:extLst>
              </p:cNvPr>
              <p:cNvSpPr/>
              <p:nvPr/>
            </p:nvSpPr>
            <p:spPr>
              <a:xfrm>
                <a:off x="4345868" y="677985"/>
                <a:ext cx="95459" cy="116042"/>
              </a:xfrm>
              <a:prstGeom prst="rightArrow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6" name="Arrow: Right 145">
                <a:extLst>
                  <a:ext uri="{FF2B5EF4-FFF2-40B4-BE49-F238E27FC236}">
                    <a16:creationId xmlns:a16="http://schemas.microsoft.com/office/drawing/2014/main" id="{9372BDF3-050A-BE79-D388-640D3F4037FA}"/>
                  </a:ext>
                </a:extLst>
              </p:cNvPr>
              <p:cNvSpPr/>
              <p:nvPr/>
            </p:nvSpPr>
            <p:spPr>
              <a:xfrm>
                <a:off x="4667847" y="677985"/>
                <a:ext cx="95459" cy="116042"/>
              </a:xfrm>
              <a:prstGeom prst="rightArrow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7" name="Arrow: Right 146">
                <a:extLst>
                  <a:ext uri="{FF2B5EF4-FFF2-40B4-BE49-F238E27FC236}">
                    <a16:creationId xmlns:a16="http://schemas.microsoft.com/office/drawing/2014/main" id="{06D8659A-5A84-9780-1DD7-7CB09FEE50D0}"/>
                  </a:ext>
                </a:extLst>
              </p:cNvPr>
              <p:cNvSpPr/>
              <p:nvPr/>
            </p:nvSpPr>
            <p:spPr>
              <a:xfrm>
                <a:off x="4989826" y="677985"/>
                <a:ext cx="95459" cy="116042"/>
              </a:xfrm>
              <a:prstGeom prst="rightArrow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832C262-EFE1-11B1-0C30-78E134CE27F0}"/>
              </a:ext>
            </a:extLst>
          </p:cNvPr>
          <p:cNvGrpSpPr>
            <a:grpSpLocks/>
          </p:cNvGrpSpPr>
          <p:nvPr/>
        </p:nvGrpSpPr>
        <p:grpSpPr>
          <a:xfrm>
            <a:off x="6431389" y="1723777"/>
            <a:ext cx="612724" cy="451696"/>
            <a:chOff x="2285915" y="1381813"/>
            <a:chExt cx="800768" cy="520551"/>
          </a:xfrm>
          <a:solidFill>
            <a:schemeClr val="bg1"/>
          </a:solidFill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B55D7C8-70BC-6E61-2A95-3894B1721B2E}"/>
                </a:ext>
              </a:extLst>
            </p:cNvPr>
            <p:cNvGrpSpPr/>
            <p:nvPr/>
          </p:nvGrpSpPr>
          <p:grpSpPr>
            <a:xfrm>
              <a:off x="2285915" y="1574902"/>
              <a:ext cx="800768" cy="327462"/>
              <a:chOff x="1802883" y="2586243"/>
              <a:chExt cx="800768" cy="327462"/>
            </a:xfrm>
            <a:grpFill/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28D6580-D8FB-A8B0-8F54-54C27019D7FE}"/>
                  </a:ext>
                </a:extLst>
              </p:cNvPr>
              <p:cNvSpPr/>
              <p:nvPr/>
            </p:nvSpPr>
            <p:spPr>
              <a:xfrm>
                <a:off x="1802883" y="2586245"/>
                <a:ext cx="95458" cy="88511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14CADEA6-EB24-B31A-40AF-AF4CDE062D6E}"/>
                  </a:ext>
                </a:extLst>
              </p:cNvPr>
              <p:cNvSpPr/>
              <p:nvPr/>
            </p:nvSpPr>
            <p:spPr>
              <a:xfrm>
                <a:off x="2118950" y="2590775"/>
                <a:ext cx="95458" cy="88511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F9A82D13-7B30-8623-EF1D-D9CF5DE0521F}"/>
                  </a:ext>
                </a:extLst>
              </p:cNvPr>
              <p:cNvSpPr/>
              <p:nvPr/>
            </p:nvSpPr>
            <p:spPr>
              <a:xfrm>
                <a:off x="2450504" y="2586243"/>
                <a:ext cx="95458" cy="88511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Lightning Bolt 19">
                <a:extLst>
                  <a:ext uri="{FF2B5EF4-FFF2-40B4-BE49-F238E27FC236}">
                    <a16:creationId xmlns:a16="http://schemas.microsoft.com/office/drawing/2014/main" id="{D5BFA8E9-8D96-9D2D-D53B-727EFFFEC5B9}"/>
                  </a:ext>
                </a:extLst>
              </p:cNvPr>
              <p:cNvSpPr/>
              <p:nvPr/>
            </p:nvSpPr>
            <p:spPr>
              <a:xfrm>
                <a:off x="1802883" y="2766045"/>
                <a:ext cx="154982" cy="147660"/>
              </a:xfrm>
              <a:prstGeom prst="lightningBolt">
                <a:avLst/>
              </a:prstGeom>
              <a:grp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Lightning Bolt 20">
                <a:extLst>
                  <a:ext uri="{FF2B5EF4-FFF2-40B4-BE49-F238E27FC236}">
                    <a16:creationId xmlns:a16="http://schemas.microsoft.com/office/drawing/2014/main" id="{6CCF0BC9-E608-5414-C271-AA5439B8F5EE}"/>
                  </a:ext>
                </a:extLst>
              </p:cNvPr>
              <p:cNvSpPr/>
              <p:nvPr/>
            </p:nvSpPr>
            <p:spPr>
              <a:xfrm>
                <a:off x="2125776" y="2759475"/>
                <a:ext cx="154982" cy="147659"/>
              </a:xfrm>
              <a:prstGeom prst="lightningBolt">
                <a:avLst/>
              </a:prstGeom>
              <a:grp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Lightning Bolt 21">
                <a:extLst>
                  <a:ext uri="{FF2B5EF4-FFF2-40B4-BE49-F238E27FC236}">
                    <a16:creationId xmlns:a16="http://schemas.microsoft.com/office/drawing/2014/main" id="{EF988EEF-5A8A-37A1-FD5A-EC4F83E21358}"/>
                  </a:ext>
                </a:extLst>
              </p:cNvPr>
              <p:cNvSpPr/>
              <p:nvPr/>
            </p:nvSpPr>
            <p:spPr>
              <a:xfrm>
                <a:off x="2448669" y="2759475"/>
                <a:ext cx="154982" cy="147659"/>
              </a:xfrm>
              <a:prstGeom prst="lightningBolt">
                <a:avLst/>
              </a:prstGeom>
              <a:grp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3D39B1D-F920-C565-26A0-90E4031BFB89}"/>
                </a:ext>
              </a:extLst>
            </p:cNvPr>
            <p:cNvGrpSpPr/>
            <p:nvPr/>
          </p:nvGrpSpPr>
          <p:grpSpPr>
            <a:xfrm>
              <a:off x="2289579" y="1381813"/>
              <a:ext cx="739416" cy="116042"/>
              <a:chOff x="4345868" y="677985"/>
              <a:chExt cx="739416" cy="116042"/>
            </a:xfrm>
            <a:grpFill/>
          </p:grpSpPr>
          <p:sp>
            <p:nvSpPr>
              <p:cNvPr id="10" name="Arrow: Right 9">
                <a:extLst>
                  <a:ext uri="{FF2B5EF4-FFF2-40B4-BE49-F238E27FC236}">
                    <a16:creationId xmlns:a16="http://schemas.microsoft.com/office/drawing/2014/main" id="{ECC80E5B-66B3-862D-DE77-E3DD215EC73E}"/>
                  </a:ext>
                </a:extLst>
              </p:cNvPr>
              <p:cNvSpPr/>
              <p:nvPr/>
            </p:nvSpPr>
            <p:spPr>
              <a:xfrm>
                <a:off x="4345868" y="677985"/>
                <a:ext cx="95459" cy="116042"/>
              </a:xfrm>
              <a:prstGeom prst="rightArrow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Arrow: Right 12">
                <a:extLst>
                  <a:ext uri="{FF2B5EF4-FFF2-40B4-BE49-F238E27FC236}">
                    <a16:creationId xmlns:a16="http://schemas.microsoft.com/office/drawing/2014/main" id="{007EDDBE-E7B0-C548-9106-CC7DE5BAEC5D}"/>
                  </a:ext>
                </a:extLst>
              </p:cNvPr>
              <p:cNvSpPr/>
              <p:nvPr/>
            </p:nvSpPr>
            <p:spPr>
              <a:xfrm>
                <a:off x="4667847" y="677985"/>
                <a:ext cx="95459" cy="116042"/>
              </a:xfrm>
              <a:prstGeom prst="rightArrow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Arrow: Right 15">
                <a:extLst>
                  <a:ext uri="{FF2B5EF4-FFF2-40B4-BE49-F238E27FC236}">
                    <a16:creationId xmlns:a16="http://schemas.microsoft.com/office/drawing/2014/main" id="{FF260CD2-82C5-E780-3280-CB53BA865731}"/>
                  </a:ext>
                </a:extLst>
              </p:cNvPr>
              <p:cNvSpPr/>
              <p:nvPr/>
            </p:nvSpPr>
            <p:spPr>
              <a:xfrm>
                <a:off x="4989825" y="677985"/>
                <a:ext cx="95459" cy="116042"/>
              </a:xfrm>
              <a:prstGeom prst="rightArrow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01ABC1B-4D93-BAAA-FAB2-08E595214E06}"/>
              </a:ext>
            </a:extLst>
          </p:cNvPr>
          <p:cNvGrpSpPr>
            <a:grpSpLocks/>
          </p:cNvGrpSpPr>
          <p:nvPr/>
        </p:nvGrpSpPr>
        <p:grpSpPr>
          <a:xfrm>
            <a:off x="6445491" y="3084344"/>
            <a:ext cx="612724" cy="451696"/>
            <a:chOff x="2285915" y="1381813"/>
            <a:chExt cx="800768" cy="520551"/>
          </a:xfrm>
          <a:solidFill>
            <a:schemeClr val="bg1"/>
          </a:solidFill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51DC151-4965-8243-2A0C-395630E50609}"/>
                </a:ext>
              </a:extLst>
            </p:cNvPr>
            <p:cNvGrpSpPr/>
            <p:nvPr/>
          </p:nvGrpSpPr>
          <p:grpSpPr>
            <a:xfrm>
              <a:off x="2285915" y="1574902"/>
              <a:ext cx="800768" cy="327462"/>
              <a:chOff x="1802883" y="2586243"/>
              <a:chExt cx="800768" cy="327462"/>
            </a:xfrm>
            <a:grpFill/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423627DC-BC79-3F41-542A-81867D1CDF93}"/>
                  </a:ext>
                </a:extLst>
              </p:cNvPr>
              <p:cNvSpPr/>
              <p:nvPr/>
            </p:nvSpPr>
            <p:spPr>
              <a:xfrm>
                <a:off x="1802883" y="2586245"/>
                <a:ext cx="95458" cy="88511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83364617-6303-92F9-ECBF-16FDB3167E5C}"/>
                  </a:ext>
                </a:extLst>
              </p:cNvPr>
              <p:cNvSpPr/>
              <p:nvPr/>
            </p:nvSpPr>
            <p:spPr>
              <a:xfrm>
                <a:off x="2118950" y="2590775"/>
                <a:ext cx="95458" cy="88511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A172E919-4A55-D8F8-AAC7-D797B198C00C}"/>
                  </a:ext>
                </a:extLst>
              </p:cNvPr>
              <p:cNvSpPr/>
              <p:nvPr/>
            </p:nvSpPr>
            <p:spPr>
              <a:xfrm>
                <a:off x="2450504" y="2586243"/>
                <a:ext cx="95458" cy="88511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Lightning Bolt 31">
                <a:extLst>
                  <a:ext uri="{FF2B5EF4-FFF2-40B4-BE49-F238E27FC236}">
                    <a16:creationId xmlns:a16="http://schemas.microsoft.com/office/drawing/2014/main" id="{816D03A2-E8E1-DB23-CFF1-273B1AC763C0}"/>
                  </a:ext>
                </a:extLst>
              </p:cNvPr>
              <p:cNvSpPr/>
              <p:nvPr/>
            </p:nvSpPr>
            <p:spPr>
              <a:xfrm>
                <a:off x="1802883" y="2766045"/>
                <a:ext cx="154982" cy="147660"/>
              </a:xfrm>
              <a:prstGeom prst="lightningBolt">
                <a:avLst/>
              </a:prstGeom>
              <a:grp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Lightning Bolt 32">
                <a:extLst>
                  <a:ext uri="{FF2B5EF4-FFF2-40B4-BE49-F238E27FC236}">
                    <a16:creationId xmlns:a16="http://schemas.microsoft.com/office/drawing/2014/main" id="{64B11772-6F17-0EDE-B6C4-C77C60D2FB25}"/>
                  </a:ext>
                </a:extLst>
              </p:cNvPr>
              <p:cNvSpPr/>
              <p:nvPr/>
            </p:nvSpPr>
            <p:spPr>
              <a:xfrm>
                <a:off x="2125776" y="2759475"/>
                <a:ext cx="154982" cy="147659"/>
              </a:xfrm>
              <a:prstGeom prst="lightningBolt">
                <a:avLst/>
              </a:prstGeom>
              <a:grp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Lightning Bolt 34">
                <a:extLst>
                  <a:ext uri="{FF2B5EF4-FFF2-40B4-BE49-F238E27FC236}">
                    <a16:creationId xmlns:a16="http://schemas.microsoft.com/office/drawing/2014/main" id="{50000792-DC0C-8001-6A1F-1FD83FE75977}"/>
                  </a:ext>
                </a:extLst>
              </p:cNvPr>
              <p:cNvSpPr/>
              <p:nvPr/>
            </p:nvSpPr>
            <p:spPr>
              <a:xfrm>
                <a:off x="2448669" y="2759475"/>
                <a:ext cx="154982" cy="147659"/>
              </a:xfrm>
              <a:prstGeom prst="lightningBolt">
                <a:avLst/>
              </a:prstGeom>
              <a:grp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5C24128-C875-BA28-ACB6-B03B4164CA5F}"/>
                </a:ext>
              </a:extLst>
            </p:cNvPr>
            <p:cNvGrpSpPr/>
            <p:nvPr/>
          </p:nvGrpSpPr>
          <p:grpSpPr>
            <a:xfrm>
              <a:off x="2289579" y="1381813"/>
              <a:ext cx="739416" cy="116042"/>
              <a:chOff x="4345868" y="677985"/>
              <a:chExt cx="739416" cy="116042"/>
            </a:xfrm>
            <a:grpFill/>
          </p:grpSpPr>
          <p:sp>
            <p:nvSpPr>
              <p:cNvPr id="26" name="Arrow: Right 25">
                <a:extLst>
                  <a:ext uri="{FF2B5EF4-FFF2-40B4-BE49-F238E27FC236}">
                    <a16:creationId xmlns:a16="http://schemas.microsoft.com/office/drawing/2014/main" id="{F523F395-3261-DD3F-051E-66ABB86AA12C}"/>
                  </a:ext>
                </a:extLst>
              </p:cNvPr>
              <p:cNvSpPr/>
              <p:nvPr/>
            </p:nvSpPr>
            <p:spPr>
              <a:xfrm>
                <a:off x="4345868" y="677985"/>
                <a:ext cx="95459" cy="116042"/>
              </a:xfrm>
              <a:prstGeom prst="rightArrow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Arrow: Right 26">
                <a:extLst>
                  <a:ext uri="{FF2B5EF4-FFF2-40B4-BE49-F238E27FC236}">
                    <a16:creationId xmlns:a16="http://schemas.microsoft.com/office/drawing/2014/main" id="{6D06EB17-10E2-A875-775A-02910EACC1A6}"/>
                  </a:ext>
                </a:extLst>
              </p:cNvPr>
              <p:cNvSpPr/>
              <p:nvPr/>
            </p:nvSpPr>
            <p:spPr>
              <a:xfrm>
                <a:off x="4667847" y="677985"/>
                <a:ext cx="95459" cy="116042"/>
              </a:xfrm>
              <a:prstGeom prst="rightArrow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Arrow: Right 27">
                <a:extLst>
                  <a:ext uri="{FF2B5EF4-FFF2-40B4-BE49-F238E27FC236}">
                    <a16:creationId xmlns:a16="http://schemas.microsoft.com/office/drawing/2014/main" id="{4B45009B-F8DA-29B9-49E8-290F3F00D913}"/>
                  </a:ext>
                </a:extLst>
              </p:cNvPr>
              <p:cNvSpPr/>
              <p:nvPr/>
            </p:nvSpPr>
            <p:spPr>
              <a:xfrm>
                <a:off x="4989825" y="677985"/>
                <a:ext cx="95459" cy="116042"/>
              </a:xfrm>
              <a:prstGeom prst="rightArrow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1B468FB-4C50-600E-7E3D-29D7AB641FF4}"/>
              </a:ext>
            </a:extLst>
          </p:cNvPr>
          <p:cNvGrpSpPr>
            <a:grpSpLocks/>
          </p:cNvGrpSpPr>
          <p:nvPr/>
        </p:nvGrpSpPr>
        <p:grpSpPr>
          <a:xfrm>
            <a:off x="6475030" y="4326549"/>
            <a:ext cx="612724" cy="451696"/>
            <a:chOff x="2285915" y="1381813"/>
            <a:chExt cx="800768" cy="520551"/>
          </a:xfrm>
          <a:solidFill>
            <a:schemeClr val="bg1"/>
          </a:solidFill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A3DECF63-2A6A-869A-DB7B-B241698FD661}"/>
                </a:ext>
              </a:extLst>
            </p:cNvPr>
            <p:cNvGrpSpPr/>
            <p:nvPr/>
          </p:nvGrpSpPr>
          <p:grpSpPr>
            <a:xfrm>
              <a:off x="2285915" y="1574902"/>
              <a:ext cx="800768" cy="327462"/>
              <a:chOff x="1802883" y="2586243"/>
              <a:chExt cx="800768" cy="327462"/>
            </a:xfrm>
            <a:grpFill/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398A99FA-DE95-C6AD-DF76-D18F651E7D04}"/>
                  </a:ext>
                </a:extLst>
              </p:cNvPr>
              <p:cNvSpPr/>
              <p:nvPr/>
            </p:nvSpPr>
            <p:spPr>
              <a:xfrm>
                <a:off x="1802883" y="2586245"/>
                <a:ext cx="95458" cy="88511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44B1A197-2442-1075-F8D8-738FD9038B36}"/>
                  </a:ext>
                </a:extLst>
              </p:cNvPr>
              <p:cNvSpPr/>
              <p:nvPr/>
            </p:nvSpPr>
            <p:spPr>
              <a:xfrm>
                <a:off x="2118950" y="2590775"/>
                <a:ext cx="95458" cy="88511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862A62E8-55D5-E255-08A8-64978469F3D1}"/>
                  </a:ext>
                </a:extLst>
              </p:cNvPr>
              <p:cNvSpPr/>
              <p:nvPr/>
            </p:nvSpPr>
            <p:spPr>
              <a:xfrm>
                <a:off x="2450504" y="2586243"/>
                <a:ext cx="95458" cy="88511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Lightning Bolt 51">
                <a:extLst>
                  <a:ext uri="{FF2B5EF4-FFF2-40B4-BE49-F238E27FC236}">
                    <a16:creationId xmlns:a16="http://schemas.microsoft.com/office/drawing/2014/main" id="{AB089644-912F-334D-C597-F19882B0D54E}"/>
                  </a:ext>
                </a:extLst>
              </p:cNvPr>
              <p:cNvSpPr/>
              <p:nvPr/>
            </p:nvSpPr>
            <p:spPr>
              <a:xfrm>
                <a:off x="1802883" y="2766045"/>
                <a:ext cx="154982" cy="147660"/>
              </a:xfrm>
              <a:prstGeom prst="lightningBolt">
                <a:avLst/>
              </a:prstGeom>
              <a:grp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Lightning Bolt 52">
                <a:extLst>
                  <a:ext uri="{FF2B5EF4-FFF2-40B4-BE49-F238E27FC236}">
                    <a16:creationId xmlns:a16="http://schemas.microsoft.com/office/drawing/2014/main" id="{43AC52FE-3B60-086F-6D18-7E0BB9674330}"/>
                  </a:ext>
                </a:extLst>
              </p:cNvPr>
              <p:cNvSpPr/>
              <p:nvPr/>
            </p:nvSpPr>
            <p:spPr>
              <a:xfrm>
                <a:off x="2125776" y="2759475"/>
                <a:ext cx="154982" cy="147659"/>
              </a:xfrm>
              <a:prstGeom prst="lightningBolt">
                <a:avLst/>
              </a:prstGeom>
              <a:grp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Lightning Bolt 53">
                <a:extLst>
                  <a:ext uri="{FF2B5EF4-FFF2-40B4-BE49-F238E27FC236}">
                    <a16:creationId xmlns:a16="http://schemas.microsoft.com/office/drawing/2014/main" id="{244DCE24-B0E9-F61A-C5B2-DEE574E8FB7A}"/>
                  </a:ext>
                </a:extLst>
              </p:cNvPr>
              <p:cNvSpPr/>
              <p:nvPr/>
            </p:nvSpPr>
            <p:spPr>
              <a:xfrm>
                <a:off x="2448669" y="2759475"/>
                <a:ext cx="154982" cy="147659"/>
              </a:xfrm>
              <a:prstGeom prst="lightningBolt">
                <a:avLst/>
              </a:prstGeom>
              <a:grp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D675534-DC39-99FD-849F-F70A11FD1E89}"/>
                </a:ext>
              </a:extLst>
            </p:cNvPr>
            <p:cNvGrpSpPr/>
            <p:nvPr/>
          </p:nvGrpSpPr>
          <p:grpSpPr>
            <a:xfrm>
              <a:off x="2289579" y="1381813"/>
              <a:ext cx="739416" cy="116042"/>
              <a:chOff x="4345868" y="677985"/>
              <a:chExt cx="739416" cy="116042"/>
            </a:xfrm>
            <a:grpFill/>
          </p:grpSpPr>
          <p:sp>
            <p:nvSpPr>
              <p:cNvPr id="46" name="Arrow: Right 45">
                <a:extLst>
                  <a:ext uri="{FF2B5EF4-FFF2-40B4-BE49-F238E27FC236}">
                    <a16:creationId xmlns:a16="http://schemas.microsoft.com/office/drawing/2014/main" id="{7216C497-31B5-AB3A-D45B-C5A7E3877B19}"/>
                  </a:ext>
                </a:extLst>
              </p:cNvPr>
              <p:cNvSpPr/>
              <p:nvPr/>
            </p:nvSpPr>
            <p:spPr>
              <a:xfrm>
                <a:off x="4345868" y="677985"/>
                <a:ext cx="95459" cy="116042"/>
              </a:xfrm>
              <a:prstGeom prst="rightArrow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Arrow: Right 46">
                <a:extLst>
                  <a:ext uri="{FF2B5EF4-FFF2-40B4-BE49-F238E27FC236}">
                    <a16:creationId xmlns:a16="http://schemas.microsoft.com/office/drawing/2014/main" id="{8CD8EA46-23DB-404A-E1E6-C42E2D04409D}"/>
                  </a:ext>
                </a:extLst>
              </p:cNvPr>
              <p:cNvSpPr/>
              <p:nvPr/>
            </p:nvSpPr>
            <p:spPr>
              <a:xfrm>
                <a:off x="4667847" y="677985"/>
                <a:ext cx="95459" cy="116042"/>
              </a:xfrm>
              <a:prstGeom prst="rightArrow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Arrow: Right 47">
                <a:extLst>
                  <a:ext uri="{FF2B5EF4-FFF2-40B4-BE49-F238E27FC236}">
                    <a16:creationId xmlns:a16="http://schemas.microsoft.com/office/drawing/2014/main" id="{CC6B81AD-1E19-CA3A-15F4-B7EC4085AB0D}"/>
                  </a:ext>
                </a:extLst>
              </p:cNvPr>
              <p:cNvSpPr/>
              <p:nvPr/>
            </p:nvSpPr>
            <p:spPr>
              <a:xfrm>
                <a:off x="4989825" y="677985"/>
                <a:ext cx="95459" cy="116042"/>
              </a:xfrm>
              <a:prstGeom prst="rightArrow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FE46F9F-13BD-096C-D001-03AEFE846AD0}"/>
              </a:ext>
            </a:extLst>
          </p:cNvPr>
          <p:cNvGrpSpPr>
            <a:grpSpLocks/>
          </p:cNvGrpSpPr>
          <p:nvPr/>
        </p:nvGrpSpPr>
        <p:grpSpPr>
          <a:xfrm>
            <a:off x="6445837" y="5604372"/>
            <a:ext cx="612724" cy="451696"/>
            <a:chOff x="2285915" y="1381813"/>
            <a:chExt cx="800768" cy="520551"/>
          </a:xfrm>
          <a:solidFill>
            <a:schemeClr val="bg1"/>
          </a:solidFill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48AF5997-B83B-AB14-99FB-7B7863D2C40E}"/>
                </a:ext>
              </a:extLst>
            </p:cNvPr>
            <p:cNvGrpSpPr/>
            <p:nvPr/>
          </p:nvGrpSpPr>
          <p:grpSpPr>
            <a:xfrm>
              <a:off x="2285915" y="1574902"/>
              <a:ext cx="800768" cy="327462"/>
              <a:chOff x="1802883" y="2586243"/>
              <a:chExt cx="800768" cy="327462"/>
            </a:xfrm>
            <a:grpFill/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7C9F63F6-C808-6A1C-09EA-21FFA22352B8}"/>
                  </a:ext>
                </a:extLst>
              </p:cNvPr>
              <p:cNvSpPr/>
              <p:nvPr/>
            </p:nvSpPr>
            <p:spPr>
              <a:xfrm>
                <a:off x="1802883" y="2586245"/>
                <a:ext cx="95458" cy="88511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4EA4FEDD-1F99-8779-7B54-EF125EE29005}"/>
                  </a:ext>
                </a:extLst>
              </p:cNvPr>
              <p:cNvSpPr/>
              <p:nvPr/>
            </p:nvSpPr>
            <p:spPr>
              <a:xfrm>
                <a:off x="2118950" y="2590775"/>
                <a:ext cx="95458" cy="88511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46317F68-2C29-CCA2-CF50-95B9E7457620}"/>
                  </a:ext>
                </a:extLst>
              </p:cNvPr>
              <p:cNvSpPr/>
              <p:nvPr/>
            </p:nvSpPr>
            <p:spPr>
              <a:xfrm>
                <a:off x="2450504" y="2586243"/>
                <a:ext cx="95458" cy="88511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Lightning Bolt 63">
                <a:extLst>
                  <a:ext uri="{FF2B5EF4-FFF2-40B4-BE49-F238E27FC236}">
                    <a16:creationId xmlns:a16="http://schemas.microsoft.com/office/drawing/2014/main" id="{C032A3B9-67EA-D7E4-4E8D-45CFE02DFFAD}"/>
                  </a:ext>
                </a:extLst>
              </p:cNvPr>
              <p:cNvSpPr/>
              <p:nvPr/>
            </p:nvSpPr>
            <p:spPr>
              <a:xfrm>
                <a:off x="1802883" y="2766045"/>
                <a:ext cx="154982" cy="147660"/>
              </a:xfrm>
              <a:prstGeom prst="lightningBolt">
                <a:avLst/>
              </a:prstGeom>
              <a:grp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Lightning Bolt 64">
                <a:extLst>
                  <a:ext uri="{FF2B5EF4-FFF2-40B4-BE49-F238E27FC236}">
                    <a16:creationId xmlns:a16="http://schemas.microsoft.com/office/drawing/2014/main" id="{B77363A3-3370-9C2B-6B34-6B4078534CB3}"/>
                  </a:ext>
                </a:extLst>
              </p:cNvPr>
              <p:cNvSpPr/>
              <p:nvPr/>
            </p:nvSpPr>
            <p:spPr>
              <a:xfrm>
                <a:off x="2125776" y="2759475"/>
                <a:ext cx="154982" cy="147659"/>
              </a:xfrm>
              <a:prstGeom prst="lightningBolt">
                <a:avLst/>
              </a:prstGeom>
              <a:grp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Lightning Bolt 65">
                <a:extLst>
                  <a:ext uri="{FF2B5EF4-FFF2-40B4-BE49-F238E27FC236}">
                    <a16:creationId xmlns:a16="http://schemas.microsoft.com/office/drawing/2014/main" id="{B9D45F0C-8236-D1C5-A2A3-ED6700E0A8E7}"/>
                  </a:ext>
                </a:extLst>
              </p:cNvPr>
              <p:cNvSpPr/>
              <p:nvPr/>
            </p:nvSpPr>
            <p:spPr>
              <a:xfrm>
                <a:off x="2448669" y="2759475"/>
                <a:ext cx="154982" cy="147659"/>
              </a:xfrm>
              <a:prstGeom prst="lightningBolt">
                <a:avLst/>
              </a:prstGeom>
              <a:grp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002DC7F7-5547-56CD-C1E0-5D8E56235FC2}"/>
                </a:ext>
              </a:extLst>
            </p:cNvPr>
            <p:cNvGrpSpPr/>
            <p:nvPr/>
          </p:nvGrpSpPr>
          <p:grpSpPr>
            <a:xfrm>
              <a:off x="2289579" y="1381813"/>
              <a:ext cx="739417" cy="116042"/>
              <a:chOff x="4345868" y="677985"/>
              <a:chExt cx="739417" cy="116042"/>
            </a:xfrm>
            <a:grpFill/>
          </p:grpSpPr>
          <p:sp>
            <p:nvSpPr>
              <p:cNvPr id="58" name="Arrow: Right 57">
                <a:extLst>
                  <a:ext uri="{FF2B5EF4-FFF2-40B4-BE49-F238E27FC236}">
                    <a16:creationId xmlns:a16="http://schemas.microsoft.com/office/drawing/2014/main" id="{0922EAD5-754F-1C61-B3A3-7FF6DCC249CA}"/>
                  </a:ext>
                </a:extLst>
              </p:cNvPr>
              <p:cNvSpPr/>
              <p:nvPr/>
            </p:nvSpPr>
            <p:spPr>
              <a:xfrm>
                <a:off x="4345868" y="677985"/>
                <a:ext cx="95459" cy="116042"/>
              </a:xfrm>
              <a:prstGeom prst="rightArrow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Arrow: Right 58">
                <a:extLst>
                  <a:ext uri="{FF2B5EF4-FFF2-40B4-BE49-F238E27FC236}">
                    <a16:creationId xmlns:a16="http://schemas.microsoft.com/office/drawing/2014/main" id="{1F4604CF-84B0-26AC-2005-84FEB5630B5E}"/>
                  </a:ext>
                </a:extLst>
              </p:cNvPr>
              <p:cNvSpPr/>
              <p:nvPr/>
            </p:nvSpPr>
            <p:spPr>
              <a:xfrm>
                <a:off x="4667847" y="677985"/>
                <a:ext cx="95459" cy="116042"/>
              </a:xfrm>
              <a:prstGeom prst="rightArrow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Arrow: Right 59">
                <a:extLst>
                  <a:ext uri="{FF2B5EF4-FFF2-40B4-BE49-F238E27FC236}">
                    <a16:creationId xmlns:a16="http://schemas.microsoft.com/office/drawing/2014/main" id="{EE960055-3720-3E85-3AEF-D77EAB8B9DC8}"/>
                  </a:ext>
                </a:extLst>
              </p:cNvPr>
              <p:cNvSpPr/>
              <p:nvPr/>
            </p:nvSpPr>
            <p:spPr>
              <a:xfrm>
                <a:off x="4989826" y="677985"/>
                <a:ext cx="95459" cy="116042"/>
              </a:xfrm>
              <a:prstGeom prst="rightArrow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0882280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41737FB-98BF-A5F6-254C-56FCD17212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970488"/>
              </p:ext>
            </p:extLst>
          </p:nvPr>
        </p:nvGraphicFramePr>
        <p:xfrm>
          <a:off x="289437" y="615123"/>
          <a:ext cx="9349863" cy="61865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880">
                  <a:extLst>
                    <a:ext uri="{9D8B030D-6E8A-4147-A177-3AD203B41FA5}">
                      <a16:colId xmlns:a16="http://schemas.microsoft.com/office/drawing/2014/main" val="1701591728"/>
                    </a:ext>
                  </a:extLst>
                </a:gridCol>
                <a:gridCol w="1320544">
                  <a:extLst>
                    <a:ext uri="{9D8B030D-6E8A-4147-A177-3AD203B41FA5}">
                      <a16:colId xmlns:a16="http://schemas.microsoft.com/office/drawing/2014/main" val="720334830"/>
                    </a:ext>
                  </a:extLst>
                </a:gridCol>
                <a:gridCol w="874339">
                  <a:extLst>
                    <a:ext uri="{9D8B030D-6E8A-4147-A177-3AD203B41FA5}">
                      <a16:colId xmlns:a16="http://schemas.microsoft.com/office/drawing/2014/main" val="920676204"/>
                    </a:ext>
                  </a:extLst>
                </a:gridCol>
                <a:gridCol w="3769112">
                  <a:extLst>
                    <a:ext uri="{9D8B030D-6E8A-4147-A177-3AD203B41FA5}">
                      <a16:colId xmlns:a16="http://schemas.microsoft.com/office/drawing/2014/main" val="419275218"/>
                    </a:ext>
                  </a:extLst>
                </a:gridCol>
                <a:gridCol w="1037064">
                  <a:extLst>
                    <a:ext uri="{9D8B030D-6E8A-4147-A177-3AD203B41FA5}">
                      <a16:colId xmlns:a16="http://schemas.microsoft.com/office/drawing/2014/main" val="1412989387"/>
                    </a:ext>
                  </a:extLst>
                </a:gridCol>
                <a:gridCol w="951947">
                  <a:extLst>
                    <a:ext uri="{9D8B030D-6E8A-4147-A177-3AD203B41FA5}">
                      <a16:colId xmlns:a16="http://schemas.microsoft.com/office/drawing/2014/main" val="2051409631"/>
                    </a:ext>
                  </a:extLst>
                </a:gridCol>
                <a:gridCol w="1137977">
                  <a:extLst>
                    <a:ext uri="{9D8B030D-6E8A-4147-A177-3AD203B41FA5}">
                      <a16:colId xmlns:a16="http://schemas.microsoft.com/office/drawing/2014/main" val="1198321410"/>
                    </a:ext>
                  </a:extLst>
                </a:gridCol>
              </a:tblGrid>
              <a:tr h="566249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Intervenção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0" i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Marcação indicativa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0" i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Descrição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0" i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Marcação específica da cidade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0" i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Indicadores EAP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0" i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Principais partes interessadas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908187"/>
                  </a:ext>
                </a:extLst>
              </a:tr>
              <a:tr h="77632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Infraestrutura de dados de energia e análise de auditoria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Instalar medidores inteligentes para monitorar o consumo de energia de edifícios residenciais ou de habitação social; processar dados para auditorias de energia para direcionar intervenções de eficiência energética.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240740"/>
                  </a:ext>
                </a:extLst>
              </a:tr>
              <a:tr h="88567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Treinamento da comunidade local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Realizar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treinamento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líderes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comunitários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locais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residentes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para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aumentar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conscientização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sobre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soluções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eficiência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energética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a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fim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garantir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que os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gastos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sejam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maximizados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para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melhorar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as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condições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vida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o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conforto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térmico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159455"/>
                  </a:ext>
                </a:extLst>
              </a:tr>
              <a:tr h="104538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Retrofits de eficiência energética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Retrofits para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aumentar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eficiência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energética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acessórios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tecnologia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melhorar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isolamento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térmico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converter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aparelhos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cozinha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aquecimento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alternativas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baixo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carbono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Os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governos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locais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podem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visar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moradias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sociais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outros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ativos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sob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sua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administração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851177"/>
                  </a:ext>
                </a:extLst>
              </a:tr>
              <a:tr h="88567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Geração distribuída de energia renovável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Instalar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sistemas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solares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fotovoltaicos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telhado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micro-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solares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para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compensar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subsidiar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consumo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energia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Os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governos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locais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podem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visar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moradias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sociais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prédios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administrativos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outros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ativos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sob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sua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gestão</a:t>
                      </a:r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680965"/>
                  </a:ext>
                </a:extLst>
              </a:tr>
              <a:tr h="10453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Suporte financeiro para residências para melhorar a acessibilidade da energia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Tornar a energia mais acessível por meio de revisões diretas dos preços da energia e dos combustíveis, subsídios para as contas ou aliviar a carga financeira geral das famílias por meio de outros apoios, como limites de aluguel e oportunidades de emprego.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101314"/>
                  </a:ext>
                </a:extLst>
              </a:tr>
              <a:tr h="7259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Aquisição de energia municipal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Como governo(s) local(is) individual(is) ou em grupo, assine(m) contratos de compra de energia com fornecedores de energia com tempo de fornecimento seguro e fontes de geração renováveis.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367540"/>
                  </a:ext>
                </a:extLst>
              </a:tr>
            </a:tbl>
          </a:graphicData>
        </a:graphic>
      </p:graphicFrame>
      <p:grpSp>
        <p:nvGrpSpPr>
          <p:cNvPr id="34" name="Group 33">
            <a:extLst>
              <a:ext uri="{FF2B5EF4-FFF2-40B4-BE49-F238E27FC236}">
                <a16:creationId xmlns:a16="http://schemas.microsoft.com/office/drawing/2014/main" id="{94D578B8-B701-C1A8-B6B5-32FC137D737E}"/>
              </a:ext>
            </a:extLst>
          </p:cNvPr>
          <p:cNvGrpSpPr>
            <a:grpSpLocks/>
          </p:cNvGrpSpPr>
          <p:nvPr/>
        </p:nvGrpSpPr>
        <p:grpSpPr>
          <a:xfrm>
            <a:off x="2008153" y="1355122"/>
            <a:ext cx="641478" cy="451696"/>
            <a:chOff x="2285915" y="1381813"/>
            <a:chExt cx="800768" cy="52055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CCA93FCF-3615-C5E3-0131-4C91B4D4C5ED}"/>
                </a:ext>
              </a:extLst>
            </p:cNvPr>
            <p:cNvGrpSpPr/>
            <p:nvPr/>
          </p:nvGrpSpPr>
          <p:grpSpPr>
            <a:xfrm>
              <a:off x="2285915" y="1574902"/>
              <a:ext cx="800768" cy="327462"/>
              <a:chOff x="1802883" y="2586243"/>
              <a:chExt cx="800768" cy="327462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7CA5AEB0-796A-4D8C-0A47-6429DC3C1EAF}"/>
                  </a:ext>
                </a:extLst>
              </p:cNvPr>
              <p:cNvSpPr/>
              <p:nvPr/>
            </p:nvSpPr>
            <p:spPr>
              <a:xfrm>
                <a:off x="1802883" y="2586245"/>
                <a:ext cx="95458" cy="88511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2EC00DE8-E77B-BC6B-613F-0F99A1227A02}"/>
                  </a:ext>
                </a:extLst>
              </p:cNvPr>
              <p:cNvSpPr/>
              <p:nvPr/>
            </p:nvSpPr>
            <p:spPr>
              <a:xfrm>
                <a:off x="2118950" y="2590775"/>
                <a:ext cx="95458" cy="88511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89BC0D0C-17B1-1675-F1EA-F8D6F71DA4BE}"/>
                  </a:ext>
                </a:extLst>
              </p:cNvPr>
              <p:cNvSpPr/>
              <p:nvPr/>
            </p:nvSpPr>
            <p:spPr>
              <a:xfrm>
                <a:off x="2450504" y="2586243"/>
                <a:ext cx="95458" cy="8851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Lightning Bolt 40">
                <a:extLst>
                  <a:ext uri="{FF2B5EF4-FFF2-40B4-BE49-F238E27FC236}">
                    <a16:creationId xmlns:a16="http://schemas.microsoft.com/office/drawing/2014/main" id="{C808E21A-20A9-92DB-5BC4-3566E13DA848}"/>
                  </a:ext>
                </a:extLst>
              </p:cNvPr>
              <p:cNvSpPr/>
              <p:nvPr/>
            </p:nvSpPr>
            <p:spPr>
              <a:xfrm>
                <a:off x="1802883" y="2766045"/>
                <a:ext cx="154982" cy="147660"/>
              </a:xfrm>
              <a:prstGeom prst="lightningBolt">
                <a:avLst/>
              </a:prstGeom>
              <a:solidFill>
                <a:srgbClr val="038842"/>
              </a:solidFill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Lightning Bolt 41">
                <a:extLst>
                  <a:ext uri="{FF2B5EF4-FFF2-40B4-BE49-F238E27FC236}">
                    <a16:creationId xmlns:a16="http://schemas.microsoft.com/office/drawing/2014/main" id="{C155F912-137E-5A1D-E865-46727D50BD68}"/>
                  </a:ext>
                </a:extLst>
              </p:cNvPr>
              <p:cNvSpPr/>
              <p:nvPr/>
            </p:nvSpPr>
            <p:spPr>
              <a:xfrm>
                <a:off x="2125776" y="2759475"/>
                <a:ext cx="154982" cy="147659"/>
              </a:xfrm>
              <a:prstGeom prst="lightningBolt">
                <a:avLst/>
              </a:prstGeom>
              <a:solidFill>
                <a:srgbClr val="038842"/>
              </a:solidFill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Lightning Bolt 42">
                <a:extLst>
                  <a:ext uri="{FF2B5EF4-FFF2-40B4-BE49-F238E27FC236}">
                    <a16:creationId xmlns:a16="http://schemas.microsoft.com/office/drawing/2014/main" id="{66168FB4-41E1-C662-5175-9033DC679F3F}"/>
                  </a:ext>
                </a:extLst>
              </p:cNvPr>
              <p:cNvSpPr/>
              <p:nvPr/>
            </p:nvSpPr>
            <p:spPr>
              <a:xfrm>
                <a:off x="2448669" y="2759475"/>
                <a:ext cx="154982" cy="147659"/>
              </a:xfrm>
              <a:prstGeom prst="lightningBolt">
                <a:avLst/>
              </a:prstGeom>
              <a:no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0F899FB-A057-9D2E-58A1-89F154EE0204}"/>
                </a:ext>
              </a:extLst>
            </p:cNvPr>
            <p:cNvGrpSpPr/>
            <p:nvPr/>
          </p:nvGrpSpPr>
          <p:grpSpPr>
            <a:xfrm>
              <a:off x="2289579" y="1381813"/>
              <a:ext cx="739416" cy="116042"/>
              <a:chOff x="4345868" y="677985"/>
              <a:chExt cx="739416" cy="116042"/>
            </a:xfrm>
          </p:grpSpPr>
          <p:sp>
            <p:nvSpPr>
              <p:cNvPr id="11" name="Arrow: Right 10">
                <a:extLst>
                  <a:ext uri="{FF2B5EF4-FFF2-40B4-BE49-F238E27FC236}">
                    <a16:creationId xmlns:a16="http://schemas.microsoft.com/office/drawing/2014/main" id="{D398AEB8-ED78-F744-3E5A-02A32992AE1A}"/>
                  </a:ext>
                </a:extLst>
              </p:cNvPr>
              <p:cNvSpPr/>
              <p:nvPr/>
            </p:nvSpPr>
            <p:spPr>
              <a:xfrm>
                <a:off x="4345868" y="677985"/>
                <a:ext cx="95459" cy="116042"/>
              </a:xfrm>
              <a:prstGeom prst="rightArrow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Arrow: Right 11">
                <a:extLst>
                  <a:ext uri="{FF2B5EF4-FFF2-40B4-BE49-F238E27FC236}">
                    <a16:creationId xmlns:a16="http://schemas.microsoft.com/office/drawing/2014/main" id="{AC2F9808-4B4C-78F9-CE83-D1A6BD8911C3}"/>
                  </a:ext>
                </a:extLst>
              </p:cNvPr>
              <p:cNvSpPr/>
              <p:nvPr/>
            </p:nvSpPr>
            <p:spPr>
              <a:xfrm>
                <a:off x="4667847" y="677985"/>
                <a:ext cx="95459" cy="116042"/>
              </a:xfrm>
              <a:prstGeom prst="rightArrow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Arrow: Right 13">
                <a:extLst>
                  <a:ext uri="{FF2B5EF4-FFF2-40B4-BE49-F238E27FC236}">
                    <a16:creationId xmlns:a16="http://schemas.microsoft.com/office/drawing/2014/main" id="{6655232D-46AA-29EF-2734-573542FFCFA4}"/>
                  </a:ext>
                </a:extLst>
              </p:cNvPr>
              <p:cNvSpPr/>
              <p:nvPr/>
            </p:nvSpPr>
            <p:spPr>
              <a:xfrm>
                <a:off x="4989825" y="677985"/>
                <a:ext cx="95459" cy="116042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12" name="Rectangle 111">
            <a:extLst>
              <a:ext uri="{FF2B5EF4-FFF2-40B4-BE49-F238E27FC236}">
                <a16:creationId xmlns:a16="http://schemas.microsoft.com/office/drawing/2014/main" id="{6335E507-A1E5-3AB9-0359-C53184FC0F13}"/>
              </a:ext>
            </a:extLst>
          </p:cNvPr>
          <p:cNvSpPr>
            <a:spLocks/>
          </p:cNvSpPr>
          <p:nvPr/>
        </p:nvSpPr>
        <p:spPr>
          <a:xfrm>
            <a:off x="359576" y="1346489"/>
            <a:ext cx="126000" cy="1260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2B90A5D6-48FC-C41A-A3A7-F5ADE0875930}"/>
              </a:ext>
            </a:extLst>
          </p:cNvPr>
          <p:cNvSpPr>
            <a:spLocks/>
          </p:cNvSpPr>
          <p:nvPr/>
        </p:nvSpPr>
        <p:spPr>
          <a:xfrm>
            <a:off x="359576" y="2184870"/>
            <a:ext cx="126000" cy="1260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E34DC0FB-A88E-7150-D333-35CC77B3B087}"/>
              </a:ext>
            </a:extLst>
          </p:cNvPr>
          <p:cNvSpPr>
            <a:spLocks/>
          </p:cNvSpPr>
          <p:nvPr/>
        </p:nvSpPr>
        <p:spPr>
          <a:xfrm>
            <a:off x="359576" y="3178280"/>
            <a:ext cx="126000" cy="1260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44AC60FA-F0F7-49EB-61DD-D703D914BDC0}"/>
              </a:ext>
            </a:extLst>
          </p:cNvPr>
          <p:cNvSpPr>
            <a:spLocks/>
          </p:cNvSpPr>
          <p:nvPr/>
        </p:nvSpPr>
        <p:spPr>
          <a:xfrm>
            <a:off x="359576" y="6039941"/>
            <a:ext cx="126000" cy="1260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D31B525-5BBE-7FB9-2669-709BFFFD15E9}"/>
              </a:ext>
            </a:extLst>
          </p:cNvPr>
          <p:cNvSpPr txBox="1"/>
          <p:nvPr/>
        </p:nvSpPr>
        <p:spPr>
          <a:xfrm>
            <a:off x="289437" y="167272"/>
            <a:ext cx="49524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chemeClr val="tx2"/>
                </a:solidFill>
              </a:rPr>
              <a:t>Programas liderados por governos locais</a:t>
            </a: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AAF3B513-769E-3511-B6E4-1750C5699B27}"/>
              </a:ext>
            </a:extLst>
          </p:cNvPr>
          <p:cNvGrpSpPr>
            <a:grpSpLocks/>
          </p:cNvGrpSpPr>
          <p:nvPr/>
        </p:nvGrpSpPr>
        <p:grpSpPr>
          <a:xfrm>
            <a:off x="2008153" y="2193503"/>
            <a:ext cx="641478" cy="451696"/>
            <a:chOff x="2285915" y="1381813"/>
            <a:chExt cx="800768" cy="520551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FDD4BC3A-663C-0B03-E287-B7FCE0B77876}"/>
                </a:ext>
              </a:extLst>
            </p:cNvPr>
            <p:cNvGrpSpPr/>
            <p:nvPr/>
          </p:nvGrpSpPr>
          <p:grpSpPr>
            <a:xfrm>
              <a:off x="2285915" y="1574902"/>
              <a:ext cx="800768" cy="327462"/>
              <a:chOff x="1802883" y="2586243"/>
              <a:chExt cx="800768" cy="327462"/>
            </a:xfrm>
          </p:grpSpPr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ABA55620-8E9C-6915-234B-8E30B8916F22}"/>
                  </a:ext>
                </a:extLst>
              </p:cNvPr>
              <p:cNvSpPr/>
              <p:nvPr/>
            </p:nvSpPr>
            <p:spPr>
              <a:xfrm>
                <a:off x="1802883" y="2586245"/>
                <a:ext cx="95458" cy="88511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E2440B1B-88DD-7559-4FEA-3EC8A1637C6D}"/>
                  </a:ext>
                </a:extLst>
              </p:cNvPr>
              <p:cNvSpPr/>
              <p:nvPr/>
            </p:nvSpPr>
            <p:spPr>
              <a:xfrm>
                <a:off x="2118950" y="2590775"/>
                <a:ext cx="95458" cy="8851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2628BDC7-D5F8-3EF6-968F-44C197D23B54}"/>
                  </a:ext>
                </a:extLst>
              </p:cNvPr>
              <p:cNvSpPr/>
              <p:nvPr/>
            </p:nvSpPr>
            <p:spPr>
              <a:xfrm>
                <a:off x="2450504" y="2586243"/>
                <a:ext cx="95458" cy="8851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" name="Lightning Bolt 126">
                <a:extLst>
                  <a:ext uri="{FF2B5EF4-FFF2-40B4-BE49-F238E27FC236}">
                    <a16:creationId xmlns:a16="http://schemas.microsoft.com/office/drawing/2014/main" id="{12609B40-B7C3-267F-8B39-294F9D888F95}"/>
                  </a:ext>
                </a:extLst>
              </p:cNvPr>
              <p:cNvSpPr/>
              <p:nvPr/>
            </p:nvSpPr>
            <p:spPr>
              <a:xfrm>
                <a:off x="1802883" y="2766045"/>
                <a:ext cx="154982" cy="147660"/>
              </a:xfrm>
              <a:prstGeom prst="lightningBolt">
                <a:avLst/>
              </a:prstGeom>
              <a:solidFill>
                <a:srgbClr val="038842"/>
              </a:solidFill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" name="Lightning Bolt 127">
                <a:extLst>
                  <a:ext uri="{FF2B5EF4-FFF2-40B4-BE49-F238E27FC236}">
                    <a16:creationId xmlns:a16="http://schemas.microsoft.com/office/drawing/2014/main" id="{9D1C44D4-E995-ACEE-8E28-50ABC4755FB6}"/>
                  </a:ext>
                </a:extLst>
              </p:cNvPr>
              <p:cNvSpPr/>
              <p:nvPr/>
            </p:nvSpPr>
            <p:spPr>
              <a:xfrm>
                <a:off x="2125776" y="2759475"/>
                <a:ext cx="154982" cy="147659"/>
              </a:xfrm>
              <a:prstGeom prst="lightningBolt">
                <a:avLst/>
              </a:prstGeom>
              <a:solidFill>
                <a:srgbClr val="038842"/>
              </a:solidFill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" name="Lightning Bolt 128">
                <a:extLst>
                  <a:ext uri="{FF2B5EF4-FFF2-40B4-BE49-F238E27FC236}">
                    <a16:creationId xmlns:a16="http://schemas.microsoft.com/office/drawing/2014/main" id="{60C731DB-F67F-07DD-D368-10E416C45AD4}"/>
                  </a:ext>
                </a:extLst>
              </p:cNvPr>
              <p:cNvSpPr/>
              <p:nvPr/>
            </p:nvSpPr>
            <p:spPr>
              <a:xfrm>
                <a:off x="2448669" y="2759475"/>
                <a:ext cx="154982" cy="147659"/>
              </a:xfrm>
              <a:prstGeom prst="lightningBolt">
                <a:avLst/>
              </a:prstGeom>
              <a:solidFill>
                <a:schemeClr val="accent4"/>
              </a:solidFill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F3275BC1-2091-BFDC-4B22-CEAC9C52F114}"/>
                </a:ext>
              </a:extLst>
            </p:cNvPr>
            <p:cNvGrpSpPr/>
            <p:nvPr/>
          </p:nvGrpSpPr>
          <p:grpSpPr>
            <a:xfrm>
              <a:off x="2289579" y="1381813"/>
              <a:ext cx="739416" cy="116042"/>
              <a:chOff x="4345868" y="677985"/>
              <a:chExt cx="739416" cy="116042"/>
            </a:xfrm>
          </p:grpSpPr>
          <p:sp>
            <p:nvSpPr>
              <p:cNvPr id="121" name="Arrow: Right 120">
                <a:extLst>
                  <a:ext uri="{FF2B5EF4-FFF2-40B4-BE49-F238E27FC236}">
                    <a16:creationId xmlns:a16="http://schemas.microsoft.com/office/drawing/2014/main" id="{75210907-6B62-9AB1-D453-E078B6D07EE2}"/>
                  </a:ext>
                </a:extLst>
              </p:cNvPr>
              <p:cNvSpPr/>
              <p:nvPr/>
            </p:nvSpPr>
            <p:spPr>
              <a:xfrm>
                <a:off x="4345868" y="677985"/>
                <a:ext cx="95459" cy="116042"/>
              </a:xfrm>
              <a:prstGeom prst="rightArrow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" name="Arrow: Right 121">
                <a:extLst>
                  <a:ext uri="{FF2B5EF4-FFF2-40B4-BE49-F238E27FC236}">
                    <a16:creationId xmlns:a16="http://schemas.microsoft.com/office/drawing/2014/main" id="{83ABBE20-F45E-E9E7-FE51-3760D924F529}"/>
                  </a:ext>
                </a:extLst>
              </p:cNvPr>
              <p:cNvSpPr/>
              <p:nvPr/>
            </p:nvSpPr>
            <p:spPr>
              <a:xfrm>
                <a:off x="4667847" y="677985"/>
                <a:ext cx="95459" cy="116042"/>
              </a:xfrm>
              <a:prstGeom prst="rightArrow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" name="Arrow: Right 122">
                <a:extLst>
                  <a:ext uri="{FF2B5EF4-FFF2-40B4-BE49-F238E27FC236}">
                    <a16:creationId xmlns:a16="http://schemas.microsoft.com/office/drawing/2014/main" id="{70C8D55A-ED04-8D83-0678-615B565A9D21}"/>
                  </a:ext>
                </a:extLst>
              </p:cNvPr>
              <p:cNvSpPr/>
              <p:nvPr/>
            </p:nvSpPr>
            <p:spPr>
              <a:xfrm>
                <a:off x="4989825" y="677985"/>
                <a:ext cx="95459" cy="116042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60496AC1-F014-DCD0-C99C-368857FFCB51}"/>
              </a:ext>
            </a:extLst>
          </p:cNvPr>
          <p:cNvGrpSpPr>
            <a:grpSpLocks/>
          </p:cNvGrpSpPr>
          <p:nvPr/>
        </p:nvGrpSpPr>
        <p:grpSpPr>
          <a:xfrm>
            <a:off x="1978842" y="3253321"/>
            <a:ext cx="641478" cy="451696"/>
            <a:chOff x="2285915" y="1381813"/>
            <a:chExt cx="800768" cy="520551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EDE2CF17-8933-DC63-2C52-561670B85239}"/>
                </a:ext>
              </a:extLst>
            </p:cNvPr>
            <p:cNvGrpSpPr/>
            <p:nvPr/>
          </p:nvGrpSpPr>
          <p:grpSpPr>
            <a:xfrm>
              <a:off x="2285915" y="1574902"/>
              <a:ext cx="800768" cy="327462"/>
              <a:chOff x="1802883" y="2586243"/>
              <a:chExt cx="800768" cy="327462"/>
            </a:xfrm>
          </p:grpSpPr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3D638819-6449-874B-40FF-C03D93A77A25}"/>
                  </a:ext>
                </a:extLst>
              </p:cNvPr>
              <p:cNvSpPr/>
              <p:nvPr/>
            </p:nvSpPr>
            <p:spPr>
              <a:xfrm>
                <a:off x="1802883" y="2586245"/>
                <a:ext cx="95458" cy="88511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A9B78E29-F611-2AAC-DF02-C3DD906535A0}"/>
                  </a:ext>
                </a:extLst>
              </p:cNvPr>
              <p:cNvSpPr/>
              <p:nvPr/>
            </p:nvSpPr>
            <p:spPr>
              <a:xfrm>
                <a:off x="2118950" y="2590775"/>
                <a:ext cx="95458" cy="88511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84DBF4EC-B4E6-8D44-F706-A40C2EB8E90E}"/>
                  </a:ext>
                </a:extLst>
              </p:cNvPr>
              <p:cNvSpPr/>
              <p:nvPr/>
            </p:nvSpPr>
            <p:spPr>
              <a:xfrm>
                <a:off x="2450504" y="2586243"/>
                <a:ext cx="95458" cy="8851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9" name="Lightning Bolt 138">
                <a:extLst>
                  <a:ext uri="{FF2B5EF4-FFF2-40B4-BE49-F238E27FC236}">
                    <a16:creationId xmlns:a16="http://schemas.microsoft.com/office/drawing/2014/main" id="{C293275D-907E-6630-A112-C634E9C9970C}"/>
                  </a:ext>
                </a:extLst>
              </p:cNvPr>
              <p:cNvSpPr/>
              <p:nvPr/>
            </p:nvSpPr>
            <p:spPr>
              <a:xfrm>
                <a:off x="1802883" y="2766045"/>
                <a:ext cx="154982" cy="147660"/>
              </a:xfrm>
              <a:prstGeom prst="lightningBolt">
                <a:avLst/>
              </a:prstGeom>
              <a:solidFill>
                <a:srgbClr val="038842"/>
              </a:solidFill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0" name="Lightning Bolt 139">
                <a:extLst>
                  <a:ext uri="{FF2B5EF4-FFF2-40B4-BE49-F238E27FC236}">
                    <a16:creationId xmlns:a16="http://schemas.microsoft.com/office/drawing/2014/main" id="{DFE53022-BC2B-FD2C-6E88-8DCAEE9D468D}"/>
                  </a:ext>
                </a:extLst>
              </p:cNvPr>
              <p:cNvSpPr/>
              <p:nvPr/>
            </p:nvSpPr>
            <p:spPr>
              <a:xfrm>
                <a:off x="2125776" y="2759475"/>
                <a:ext cx="154982" cy="147659"/>
              </a:xfrm>
              <a:prstGeom prst="lightningBolt">
                <a:avLst/>
              </a:prstGeom>
              <a:solidFill>
                <a:srgbClr val="038842"/>
              </a:solidFill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1" name="Lightning Bolt 140">
                <a:extLst>
                  <a:ext uri="{FF2B5EF4-FFF2-40B4-BE49-F238E27FC236}">
                    <a16:creationId xmlns:a16="http://schemas.microsoft.com/office/drawing/2014/main" id="{4D08CD2C-B7F3-410A-475C-339602D355E6}"/>
                  </a:ext>
                </a:extLst>
              </p:cNvPr>
              <p:cNvSpPr/>
              <p:nvPr/>
            </p:nvSpPr>
            <p:spPr>
              <a:xfrm>
                <a:off x="2448669" y="2759475"/>
                <a:ext cx="154982" cy="147659"/>
              </a:xfrm>
              <a:prstGeom prst="lightningBolt">
                <a:avLst/>
              </a:prstGeom>
              <a:no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06B13167-8BD5-85B5-03D6-19ABF5A58D7B}"/>
                </a:ext>
              </a:extLst>
            </p:cNvPr>
            <p:cNvGrpSpPr/>
            <p:nvPr/>
          </p:nvGrpSpPr>
          <p:grpSpPr>
            <a:xfrm>
              <a:off x="2289579" y="1381813"/>
              <a:ext cx="739416" cy="116042"/>
              <a:chOff x="4345868" y="677985"/>
              <a:chExt cx="739416" cy="116042"/>
            </a:xfrm>
          </p:grpSpPr>
          <p:sp>
            <p:nvSpPr>
              <p:cNvPr id="133" name="Arrow: Right 132">
                <a:extLst>
                  <a:ext uri="{FF2B5EF4-FFF2-40B4-BE49-F238E27FC236}">
                    <a16:creationId xmlns:a16="http://schemas.microsoft.com/office/drawing/2014/main" id="{7988B580-656F-A7CA-9FFD-7E0927794901}"/>
                  </a:ext>
                </a:extLst>
              </p:cNvPr>
              <p:cNvSpPr/>
              <p:nvPr/>
            </p:nvSpPr>
            <p:spPr>
              <a:xfrm>
                <a:off x="4345868" y="677985"/>
                <a:ext cx="95459" cy="116042"/>
              </a:xfrm>
              <a:prstGeom prst="rightArrow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" name="Arrow: Right 133">
                <a:extLst>
                  <a:ext uri="{FF2B5EF4-FFF2-40B4-BE49-F238E27FC236}">
                    <a16:creationId xmlns:a16="http://schemas.microsoft.com/office/drawing/2014/main" id="{2C9F95D6-B019-D11A-44C0-9B52A1E6384A}"/>
                  </a:ext>
                </a:extLst>
              </p:cNvPr>
              <p:cNvSpPr/>
              <p:nvPr/>
            </p:nvSpPr>
            <p:spPr>
              <a:xfrm>
                <a:off x="4667847" y="677985"/>
                <a:ext cx="95459" cy="116042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" name="Arrow: Right 134">
                <a:extLst>
                  <a:ext uri="{FF2B5EF4-FFF2-40B4-BE49-F238E27FC236}">
                    <a16:creationId xmlns:a16="http://schemas.microsoft.com/office/drawing/2014/main" id="{62DC7EE1-0C9D-74CD-7CAF-2D46CAE0E76F}"/>
                  </a:ext>
                </a:extLst>
              </p:cNvPr>
              <p:cNvSpPr/>
              <p:nvPr/>
            </p:nvSpPr>
            <p:spPr>
              <a:xfrm>
                <a:off x="4989825" y="677985"/>
                <a:ext cx="95459" cy="116042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7A01781D-842F-0820-ABC4-D9461C45D30D}"/>
              </a:ext>
            </a:extLst>
          </p:cNvPr>
          <p:cNvGrpSpPr>
            <a:grpSpLocks/>
          </p:cNvGrpSpPr>
          <p:nvPr/>
        </p:nvGrpSpPr>
        <p:grpSpPr>
          <a:xfrm>
            <a:off x="1978842" y="4243477"/>
            <a:ext cx="641478" cy="451696"/>
            <a:chOff x="2285915" y="1381813"/>
            <a:chExt cx="800768" cy="520551"/>
          </a:xfrm>
        </p:grpSpPr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ABE08215-9671-DCA8-6F54-951B9982A20D}"/>
                </a:ext>
              </a:extLst>
            </p:cNvPr>
            <p:cNvGrpSpPr/>
            <p:nvPr/>
          </p:nvGrpSpPr>
          <p:grpSpPr>
            <a:xfrm>
              <a:off x="2285915" y="1574902"/>
              <a:ext cx="800768" cy="327462"/>
              <a:chOff x="1802883" y="2586243"/>
              <a:chExt cx="800768" cy="327462"/>
            </a:xfrm>
          </p:grpSpPr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B8B602C9-2870-68BC-7A49-9C264B0818C3}"/>
                  </a:ext>
                </a:extLst>
              </p:cNvPr>
              <p:cNvSpPr/>
              <p:nvPr/>
            </p:nvSpPr>
            <p:spPr>
              <a:xfrm>
                <a:off x="1802883" y="2586245"/>
                <a:ext cx="95458" cy="88511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E56A66E9-3259-32A5-4147-6A9187147564}"/>
                  </a:ext>
                </a:extLst>
              </p:cNvPr>
              <p:cNvSpPr/>
              <p:nvPr/>
            </p:nvSpPr>
            <p:spPr>
              <a:xfrm>
                <a:off x="2118950" y="2590775"/>
                <a:ext cx="95458" cy="88511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DF339B25-B040-EFCB-AA52-D5FD39474EA1}"/>
                  </a:ext>
                </a:extLst>
              </p:cNvPr>
              <p:cNvSpPr/>
              <p:nvPr/>
            </p:nvSpPr>
            <p:spPr>
              <a:xfrm>
                <a:off x="2450504" y="2586243"/>
                <a:ext cx="95458" cy="8851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1" name="Lightning Bolt 150">
                <a:extLst>
                  <a:ext uri="{FF2B5EF4-FFF2-40B4-BE49-F238E27FC236}">
                    <a16:creationId xmlns:a16="http://schemas.microsoft.com/office/drawing/2014/main" id="{B103F258-81A0-373B-5FCD-4C0C2899976C}"/>
                  </a:ext>
                </a:extLst>
              </p:cNvPr>
              <p:cNvSpPr/>
              <p:nvPr/>
            </p:nvSpPr>
            <p:spPr>
              <a:xfrm>
                <a:off x="1802883" y="2766045"/>
                <a:ext cx="154982" cy="147660"/>
              </a:xfrm>
              <a:prstGeom prst="lightningBolt">
                <a:avLst/>
              </a:prstGeom>
              <a:solidFill>
                <a:srgbClr val="038842"/>
              </a:solidFill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2" name="Lightning Bolt 151">
                <a:extLst>
                  <a:ext uri="{FF2B5EF4-FFF2-40B4-BE49-F238E27FC236}">
                    <a16:creationId xmlns:a16="http://schemas.microsoft.com/office/drawing/2014/main" id="{0363E11B-E1A8-7E0E-DDE0-D3A13C4F95BB}"/>
                  </a:ext>
                </a:extLst>
              </p:cNvPr>
              <p:cNvSpPr/>
              <p:nvPr/>
            </p:nvSpPr>
            <p:spPr>
              <a:xfrm>
                <a:off x="2125776" y="2759475"/>
                <a:ext cx="154982" cy="147659"/>
              </a:xfrm>
              <a:prstGeom prst="lightningBolt">
                <a:avLst/>
              </a:prstGeom>
              <a:solidFill>
                <a:srgbClr val="038842"/>
              </a:solidFill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3" name="Lightning Bolt 152">
                <a:extLst>
                  <a:ext uri="{FF2B5EF4-FFF2-40B4-BE49-F238E27FC236}">
                    <a16:creationId xmlns:a16="http://schemas.microsoft.com/office/drawing/2014/main" id="{F78AC669-3A1D-9C04-5E1B-40C62276EDB2}"/>
                  </a:ext>
                </a:extLst>
              </p:cNvPr>
              <p:cNvSpPr/>
              <p:nvPr/>
            </p:nvSpPr>
            <p:spPr>
              <a:xfrm>
                <a:off x="2448669" y="2759475"/>
                <a:ext cx="154982" cy="147659"/>
              </a:xfrm>
              <a:prstGeom prst="lightningBolt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222ACEC9-4DF3-BC14-E1EB-B30C884450E8}"/>
                </a:ext>
              </a:extLst>
            </p:cNvPr>
            <p:cNvGrpSpPr/>
            <p:nvPr/>
          </p:nvGrpSpPr>
          <p:grpSpPr>
            <a:xfrm>
              <a:off x="2289579" y="1381813"/>
              <a:ext cx="739417" cy="116042"/>
              <a:chOff x="4345868" y="677985"/>
              <a:chExt cx="739417" cy="116042"/>
            </a:xfrm>
          </p:grpSpPr>
          <p:sp>
            <p:nvSpPr>
              <p:cNvPr id="145" name="Arrow: Right 144">
                <a:extLst>
                  <a:ext uri="{FF2B5EF4-FFF2-40B4-BE49-F238E27FC236}">
                    <a16:creationId xmlns:a16="http://schemas.microsoft.com/office/drawing/2014/main" id="{CA9DD0A0-55F5-DDC9-7CA9-90692FC355E2}"/>
                  </a:ext>
                </a:extLst>
              </p:cNvPr>
              <p:cNvSpPr/>
              <p:nvPr/>
            </p:nvSpPr>
            <p:spPr>
              <a:xfrm>
                <a:off x="4345868" y="677985"/>
                <a:ext cx="95459" cy="116042"/>
              </a:xfrm>
              <a:prstGeom prst="rightArrow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6" name="Arrow: Right 145">
                <a:extLst>
                  <a:ext uri="{FF2B5EF4-FFF2-40B4-BE49-F238E27FC236}">
                    <a16:creationId xmlns:a16="http://schemas.microsoft.com/office/drawing/2014/main" id="{9372BDF3-050A-BE79-D388-640D3F4037FA}"/>
                  </a:ext>
                </a:extLst>
              </p:cNvPr>
              <p:cNvSpPr/>
              <p:nvPr/>
            </p:nvSpPr>
            <p:spPr>
              <a:xfrm>
                <a:off x="4667847" y="677985"/>
                <a:ext cx="95459" cy="116042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7" name="Arrow: Right 146">
                <a:extLst>
                  <a:ext uri="{FF2B5EF4-FFF2-40B4-BE49-F238E27FC236}">
                    <a16:creationId xmlns:a16="http://schemas.microsoft.com/office/drawing/2014/main" id="{06D8659A-5A84-9780-1DD7-7CB09FEE50D0}"/>
                  </a:ext>
                </a:extLst>
              </p:cNvPr>
              <p:cNvSpPr/>
              <p:nvPr/>
            </p:nvSpPr>
            <p:spPr>
              <a:xfrm>
                <a:off x="4989826" y="677985"/>
                <a:ext cx="95459" cy="116042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FB2EAB6-3EB3-CD15-579A-48A4639994EE}"/>
              </a:ext>
            </a:extLst>
          </p:cNvPr>
          <p:cNvGrpSpPr>
            <a:grpSpLocks/>
          </p:cNvGrpSpPr>
          <p:nvPr/>
        </p:nvGrpSpPr>
        <p:grpSpPr>
          <a:xfrm>
            <a:off x="1986514" y="5242589"/>
            <a:ext cx="641478" cy="451696"/>
            <a:chOff x="2285915" y="1381813"/>
            <a:chExt cx="800768" cy="52055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67D80BD-07D5-C8CF-A65D-A7F49CD832C2}"/>
                </a:ext>
              </a:extLst>
            </p:cNvPr>
            <p:cNvGrpSpPr/>
            <p:nvPr/>
          </p:nvGrpSpPr>
          <p:grpSpPr>
            <a:xfrm>
              <a:off x="2285915" y="1574902"/>
              <a:ext cx="800768" cy="327462"/>
              <a:chOff x="1802883" y="2586243"/>
              <a:chExt cx="800768" cy="327462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F7A4C5E-D6EA-1C98-8691-FD9B714A5B77}"/>
                  </a:ext>
                </a:extLst>
              </p:cNvPr>
              <p:cNvSpPr/>
              <p:nvPr/>
            </p:nvSpPr>
            <p:spPr>
              <a:xfrm>
                <a:off x="1802883" y="2586245"/>
                <a:ext cx="95458" cy="88511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FC4A4ED-194C-4A63-C547-CFE365C2CF90}"/>
                  </a:ext>
                </a:extLst>
              </p:cNvPr>
              <p:cNvSpPr/>
              <p:nvPr/>
            </p:nvSpPr>
            <p:spPr>
              <a:xfrm>
                <a:off x="2118950" y="2590775"/>
                <a:ext cx="95458" cy="8851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F4DAB89F-041B-4863-A154-AF88E4CACF44}"/>
                  </a:ext>
                </a:extLst>
              </p:cNvPr>
              <p:cNvSpPr/>
              <p:nvPr/>
            </p:nvSpPr>
            <p:spPr>
              <a:xfrm>
                <a:off x="2450504" y="2586243"/>
                <a:ext cx="95458" cy="8851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Lightning Bolt 17">
                <a:extLst>
                  <a:ext uri="{FF2B5EF4-FFF2-40B4-BE49-F238E27FC236}">
                    <a16:creationId xmlns:a16="http://schemas.microsoft.com/office/drawing/2014/main" id="{55384C2E-E797-FB10-6573-E5CE227797F2}"/>
                  </a:ext>
                </a:extLst>
              </p:cNvPr>
              <p:cNvSpPr/>
              <p:nvPr/>
            </p:nvSpPr>
            <p:spPr>
              <a:xfrm>
                <a:off x="1802883" y="2766045"/>
                <a:ext cx="154982" cy="147660"/>
              </a:xfrm>
              <a:prstGeom prst="lightningBolt">
                <a:avLst/>
              </a:prstGeom>
              <a:solidFill>
                <a:srgbClr val="038842"/>
              </a:solidFill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Lightning Bolt 18">
                <a:extLst>
                  <a:ext uri="{FF2B5EF4-FFF2-40B4-BE49-F238E27FC236}">
                    <a16:creationId xmlns:a16="http://schemas.microsoft.com/office/drawing/2014/main" id="{BAA0C241-6BE3-C193-A807-9F7A6930AC12}"/>
                  </a:ext>
                </a:extLst>
              </p:cNvPr>
              <p:cNvSpPr/>
              <p:nvPr/>
            </p:nvSpPr>
            <p:spPr>
              <a:xfrm>
                <a:off x="2125776" y="2759475"/>
                <a:ext cx="154982" cy="147659"/>
              </a:xfrm>
              <a:prstGeom prst="lightningBolt">
                <a:avLst/>
              </a:prstGeom>
              <a:solidFill>
                <a:schemeClr val="bg1"/>
              </a:solidFill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Lightning Bolt 19">
                <a:extLst>
                  <a:ext uri="{FF2B5EF4-FFF2-40B4-BE49-F238E27FC236}">
                    <a16:creationId xmlns:a16="http://schemas.microsoft.com/office/drawing/2014/main" id="{3634649D-B8AC-8775-E6AA-904FE8AA3E91}"/>
                  </a:ext>
                </a:extLst>
              </p:cNvPr>
              <p:cNvSpPr/>
              <p:nvPr/>
            </p:nvSpPr>
            <p:spPr>
              <a:xfrm>
                <a:off x="2448669" y="2759475"/>
                <a:ext cx="154982" cy="147659"/>
              </a:xfrm>
              <a:prstGeom prst="lightningBolt">
                <a:avLst/>
              </a:prstGeom>
              <a:no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5BF0A93-9442-457C-D343-1095B0E6B659}"/>
                </a:ext>
              </a:extLst>
            </p:cNvPr>
            <p:cNvGrpSpPr/>
            <p:nvPr/>
          </p:nvGrpSpPr>
          <p:grpSpPr>
            <a:xfrm>
              <a:off x="2289579" y="1381813"/>
              <a:ext cx="739417" cy="116042"/>
              <a:chOff x="4345868" y="677985"/>
              <a:chExt cx="739417" cy="116042"/>
            </a:xfrm>
          </p:grpSpPr>
          <p:sp>
            <p:nvSpPr>
              <p:cNvPr id="7" name="Arrow: Right 6">
                <a:extLst>
                  <a:ext uri="{FF2B5EF4-FFF2-40B4-BE49-F238E27FC236}">
                    <a16:creationId xmlns:a16="http://schemas.microsoft.com/office/drawing/2014/main" id="{8B9EF333-1385-79B4-08EB-4EF1B8C69EE4}"/>
                  </a:ext>
                </a:extLst>
              </p:cNvPr>
              <p:cNvSpPr/>
              <p:nvPr/>
            </p:nvSpPr>
            <p:spPr>
              <a:xfrm>
                <a:off x="4345868" y="677985"/>
                <a:ext cx="95459" cy="116042"/>
              </a:xfrm>
              <a:prstGeom prst="rightArrow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Arrow: Right 8">
                <a:extLst>
                  <a:ext uri="{FF2B5EF4-FFF2-40B4-BE49-F238E27FC236}">
                    <a16:creationId xmlns:a16="http://schemas.microsoft.com/office/drawing/2014/main" id="{51E69707-496F-021B-897C-177B98B98D46}"/>
                  </a:ext>
                </a:extLst>
              </p:cNvPr>
              <p:cNvSpPr/>
              <p:nvPr/>
            </p:nvSpPr>
            <p:spPr>
              <a:xfrm>
                <a:off x="4667847" y="677985"/>
                <a:ext cx="95459" cy="116042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Arrow: Right 9">
                <a:extLst>
                  <a:ext uri="{FF2B5EF4-FFF2-40B4-BE49-F238E27FC236}">
                    <a16:creationId xmlns:a16="http://schemas.microsoft.com/office/drawing/2014/main" id="{1198889A-CEC0-0D07-DA7E-BAD50BD270C8}"/>
                  </a:ext>
                </a:extLst>
              </p:cNvPr>
              <p:cNvSpPr/>
              <p:nvPr/>
            </p:nvSpPr>
            <p:spPr>
              <a:xfrm>
                <a:off x="4989826" y="677985"/>
                <a:ext cx="95459" cy="116042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97FA43B-6846-7720-511E-6264EE40E10E}"/>
              </a:ext>
            </a:extLst>
          </p:cNvPr>
          <p:cNvGrpSpPr>
            <a:grpSpLocks/>
          </p:cNvGrpSpPr>
          <p:nvPr/>
        </p:nvGrpSpPr>
        <p:grpSpPr>
          <a:xfrm>
            <a:off x="1978842" y="6218087"/>
            <a:ext cx="641478" cy="451696"/>
            <a:chOff x="2285915" y="1381813"/>
            <a:chExt cx="800768" cy="52055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BC93DFA-D093-323B-CC5C-913E5CDFA5EC}"/>
                </a:ext>
              </a:extLst>
            </p:cNvPr>
            <p:cNvGrpSpPr/>
            <p:nvPr/>
          </p:nvGrpSpPr>
          <p:grpSpPr>
            <a:xfrm>
              <a:off x="2285915" y="1574902"/>
              <a:ext cx="800768" cy="327462"/>
              <a:chOff x="1802883" y="2586243"/>
              <a:chExt cx="800768" cy="327462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F0D559BE-6B03-D36A-FC5B-BA14C3A6D738}"/>
                  </a:ext>
                </a:extLst>
              </p:cNvPr>
              <p:cNvSpPr/>
              <p:nvPr/>
            </p:nvSpPr>
            <p:spPr>
              <a:xfrm>
                <a:off x="1802883" y="2586245"/>
                <a:ext cx="95458" cy="88511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6E020F48-230B-E4EC-C743-D65B0E0EBD7F}"/>
                  </a:ext>
                </a:extLst>
              </p:cNvPr>
              <p:cNvSpPr/>
              <p:nvPr/>
            </p:nvSpPr>
            <p:spPr>
              <a:xfrm>
                <a:off x="2118950" y="2590775"/>
                <a:ext cx="95458" cy="8851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73680E2-2394-AC7C-E149-CCA7B9B4FF01}"/>
                  </a:ext>
                </a:extLst>
              </p:cNvPr>
              <p:cNvSpPr/>
              <p:nvPr/>
            </p:nvSpPr>
            <p:spPr>
              <a:xfrm>
                <a:off x="2450504" y="2586243"/>
                <a:ext cx="95458" cy="8851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Lightning Bolt 29">
                <a:extLst>
                  <a:ext uri="{FF2B5EF4-FFF2-40B4-BE49-F238E27FC236}">
                    <a16:creationId xmlns:a16="http://schemas.microsoft.com/office/drawing/2014/main" id="{13CE4F69-F3AB-8342-A10D-24C41BA6A683}"/>
                  </a:ext>
                </a:extLst>
              </p:cNvPr>
              <p:cNvSpPr/>
              <p:nvPr/>
            </p:nvSpPr>
            <p:spPr>
              <a:xfrm>
                <a:off x="1802883" y="2766045"/>
                <a:ext cx="154982" cy="147660"/>
              </a:xfrm>
              <a:prstGeom prst="lightningBolt">
                <a:avLst/>
              </a:prstGeom>
              <a:solidFill>
                <a:srgbClr val="038842"/>
              </a:solidFill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Lightning Bolt 30">
                <a:extLst>
                  <a:ext uri="{FF2B5EF4-FFF2-40B4-BE49-F238E27FC236}">
                    <a16:creationId xmlns:a16="http://schemas.microsoft.com/office/drawing/2014/main" id="{54A6C378-85A2-E029-65C4-201877026234}"/>
                  </a:ext>
                </a:extLst>
              </p:cNvPr>
              <p:cNvSpPr/>
              <p:nvPr/>
            </p:nvSpPr>
            <p:spPr>
              <a:xfrm>
                <a:off x="2125776" y="2759475"/>
                <a:ext cx="154982" cy="147659"/>
              </a:xfrm>
              <a:prstGeom prst="lightningBolt">
                <a:avLst/>
              </a:prstGeom>
              <a:solidFill>
                <a:srgbClr val="038842"/>
              </a:solidFill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Lightning Bolt 31">
                <a:extLst>
                  <a:ext uri="{FF2B5EF4-FFF2-40B4-BE49-F238E27FC236}">
                    <a16:creationId xmlns:a16="http://schemas.microsoft.com/office/drawing/2014/main" id="{FB58746F-47B5-ADF4-8709-A01C6CC98336}"/>
                  </a:ext>
                </a:extLst>
              </p:cNvPr>
              <p:cNvSpPr/>
              <p:nvPr/>
            </p:nvSpPr>
            <p:spPr>
              <a:xfrm>
                <a:off x="2448669" y="2759475"/>
                <a:ext cx="154982" cy="147659"/>
              </a:xfrm>
              <a:prstGeom prst="lightningBolt">
                <a:avLst/>
              </a:prstGeom>
              <a:no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5E7912F-9C0E-F677-B3C7-DF8782F1D567}"/>
                </a:ext>
              </a:extLst>
            </p:cNvPr>
            <p:cNvGrpSpPr/>
            <p:nvPr/>
          </p:nvGrpSpPr>
          <p:grpSpPr>
            <a:xfrm>
              <a:off x="2289579" y="1381813"/>
              <a:ext cx="739417" cy="116042"/>
              <a:chOff x="4345868" y="677985"/>
              <a:chExt cx="739417" cy="116042"/>
            </a:xfrm>
          </p:grpSpPr>
          <p:sp>
            <p:nvSpPr>
              <p:cNvPr id="24" name="Arrow: Right 23">
                <a:extLst>
                  <a:ext uri="{FF2B5EF4-FFF2-40B4-BE49-F238E27FC236}">
                    <a16:creationId xmlns:a16="http://schemas.microsoft.com/office/drawing/2014/main" id="{C2979988-44A2-FB01-5794-0F34D42BF2A4}"/>
                  </a:ext>
                </a:extLst>
              </p:cNvPr>
              <p:cNvSpPr/>
              <p:nvPr/>
            </p:nvSpPr>
            <p:spPr>
              <a:xfrm>
                <a:off x="4345868" y="677985"/>
                <a:ext cx="95459" cy="116042"/>
              </a:xfrm>
              <a:prstGeom prst="rightArrow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Arrow: Right 24">
                <a:extLst>
                  <a:ext uri="{FF2B5EF4-FFF2-40B4-BE49-F238E27FC236}">
                    <a16:creationId xmlns:a16="http://schemas.microsoft.com/office/drawing/2014/main" id="{99064F0C-B663-EAAF-9175-3F08659CB623}"/>
                  </a:ext>
                </a:extLst>
              </p:cNvPr>
              <p:cNvSpPr/>
              <p:nvPr/>
            </p:nvSpPr>
            <p:spPr>
              <a:xfrm>
                <a:off x="4667847" y="677985"/>
                <a:ext cx="95459" cy="116042"/>
              </a:xfrm>
              <a:prstGeom prst="rightArrow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Arrow: Right 25">
                <a:extLst>
                  <a:ext uri="{FF2B5EF4-FFF2-40B4-BE49-F238E27FC236}">
                    <a16:creationId xmlns:a16="http://schemas.microsoft.com/office/drawing/2014/main" id="{B8864823-F9ED-8601-C724-AD2A72227ABF}"/>
                  </a:ext>
                </a:extLst>
              </p:cNvPr>
              <p:cNvSpPr/>
              <p:nvPr/>
            </p:nvSpPr>
            <p:spPr>
              <a:xfrm>
                <a:off x="4989826" y="677985"/>
                <a:ext cx="95459" cy="116042"/>
              </a:xfrm>
              <a:prstGeom prst="rightArrow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54" name="Rectangle 153">
            <a:extLst>
              <a:ext uri="{FF2B5EF4-FFF2-40B4-BE49-F238E27FC236}">
                <a16:creationId xmlns:a16="http://schemas.microsoft.com/office/drawing/2014/main" id="{B815688F-BF4E-BF9E-0A2D-0EECA3A33272}"/>
              </a:ext>
            </a:extLst>
          </p:cNvPr>
          <p:cNvSpPr>
            <a:spLocks/>
          </p:cNvSpPr>
          <p:nvPr/>
        </p:nvSpPr>
        <p:spPr>
          <a:xfrm>
            <a:off x="359576" y="5136808"/>
            <a:ext cx="126000" cy="1260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CD1265BA-7761-2367-6EC8-ABB7CA7193C8}"/>
              </a:ext>
            </a:extLst>
          </p:cNvPr>
          <p:cNvSpPr>
            <a:spLocks/>
          </p:cNvSpPr>
          <p:nvPr/>
        </p:nvSpPr>
        <p:spPr>
          <a:xfrm>
            <a:off x="359576" y="4189038"/>
            <a:ext cx="126000" cy="1260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37C6C365-5E8A-4532-46DA-683BBC090CD9}"/>
              </a:ext>
            </a:extLst>
          </p:cNvPr>
          <p:cNvGrpSpPr>
            <a:grpSpLocks/>
          </p:cNvGrpSpPr>
          <p:nvPr/>
        </p:nvGrpSpPr>
        <p:grpSpPr>
          <a:xfrm>
            <a:off x="6690416" y="1390306"/>
            <a:ext cx="641478" cy="451696"/>
            <a:chOff x="2285915" y="1381813"/>
            <a:chExt cx="800768" cy="520551"/>
          </a:xfrm>
          <a:solidFill>
            <a:schemeClr val="bg1"/>
          </a:solidFill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7B2A3FF5-7AC1-9894-B99F-6E9DBC684D6E}"/>
                </a:ext>
              </a:extLst>
            </p:cNvPr>
            <p:cNvGrpSpPr/>
            <p:nvPr/>
          </p:nvGrpSpPr>
          <p:grpSpPr>
            <a:xfrm>
              <a:off x="2285915" y="1574902"/>
              <a:ext cx="800768" cy="327462"/>
              <a:chOff x="1802883" y="2586243"/>
              <a:chExt cx="800768" cy="327462"/>
            </a:xfrm>
            <a:grpFill/>
          </p:grpSpPr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15B395F2-1E28-9479-83BB-E734D4DDEFB5}"/>
                  </a:ext>
                </a:extLst>
              </p:cNvPr>
              <p:cNvSpPr/>
              <p:nvPr/>
            </p:nvSpPr>
            <p:spPr>
              <a:xfrm>
                <a:off x="1802883" y="2586245"/>
                <a:ext cx="95458" cy="88511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37AD72A8-8C62-3785-B2EC-7DEF8B61BE96}"/>
                  </a:ext>
                </a:extLst>
              </p:cNvPr>
              <p:cNvSpPr/>
              <p:nvPr/>
            </p:nvSpPr>
            <p:spPr>
              <a:xfrm>
                <a:off x="2118950" y="2590775"/>
                <a:ext cx="95458" cy="88511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D46468B7-7FF1-C915-715D-2E58840528C4}"/>
                  </a:ext>
                </a:extLst>
              </p:cNvPr>
              <p:cNvSpPr/>
              <p:nvPr/>
            </p:nvSpPr>
            <p:spPr>
              <a:xfrm>
                <a:off x="2450504" y="2586243"/>
                <a:ext cx="95458" cy="88511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8" name="Lightning Bolt 167">
                <a:extLst>
                  <a:ext uri="{FF2B5EF4-FFF2-40B4-BE49-F238E27FC236}">
                    <a16:creationId xmlns:a16="http://schemas.microsoft.com/office/drawing/2014/main" id="{921CB3A0-C1A1-380D-72B7-8262E46C9E4E}"/>
                  </a:ext>
                </a:extLst>
              </p:cNvPr>
              <p:cNvSpPr/>
              <p:nvPr/>
            </p:nvSpPr>
            <p:spPr>
              <a:xfrm>
                <a:off x="1802883" y="2766045"/>
                <a:ext cx="154982" cy="147660"/>
              </a:xfrm>
              <a:prstGeom prst="lightningBolt">
                <a:avLst/>
              </a:prstGeom>
              <a:grp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9" name="Lightning Bolt 168">
                <a:extLst>
                  <a:ext uri="{FF2B5EF4-FFF2-40B4-BE49-F238E27FC236}">
                    <a16:creationId xmlns:a16="http://schemas.microsoft.com/office/drawing/2014/main" id="{C076090F-F0D1-1D15-E992-7F6F97B20A16}"/>
                  </a:ext>
                </a:extLst>
              </p:cNvPr>
              <p:cNvSpPr/>
              <p:nvPr/>
            </p:nvSpPr>
            <p:spPr>
              <a:xfrm>
                <a:off x="2125776" y="2759475"/>
                <a:ext cx="154982" cy="147659"/>
              </a:xfrm>
              <a:prstGeom prst="lightningBolt">
                <a:avLst/>
              </a:prstGeom>
              <a:grp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0" name="Lightning Bolt 169">
                <a:extLst>
                  <a:ext uri="{FF2B5EF4-FFF2-40B4-BE49-F238E27FC236}">
                    <a16:creationId xmlns:a16="http://schemas.microsoft.com/office/drawing/2014/main" id="{F7BE0BBA-2387-F418-DEE6-90ABC8C90BA6}"/>
                  </a:ext>
                </a:extLst>
              </p:cNvPr>
              <p:cNvSpPr/>
              <p:nvPr/>
            </p:nvSpPr>
            <p:spPr>
              <a:xfrm>
                <a:off x="2448669" y="2759475"/>
                <a:ext cx="154982" cy="147659"/>
              </a:xfrm>
              <a:prstGeom prst="lightningBolt">
                <a:avLst/>
              </a:prstGeom>
              <a:grp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E8E11166-E87B-59D7-5F6B-7AB546779315}"/>
                </a:ext>
              </a:extLst>
            </p:cNvPr>
            <p:cNvGrpSpPr/>
            <p:nvPr/>
          </p:nvGrpSpPr>
          <p:grpSpPr>
            <a:xfrm>
              <a:off x="2289579" y="1381813"/>
              <a:ext cx="739416" cy="116042"/>
              <a:chOff x="4345868" y="677985"/>
              <a:chExt cx="739416" cy="116042"/>
            </a:xfrm>
            <a:grpFill/>
          </p:grpSpPr>
          <p:sp>
            <p:nvSpPr>
              <p:cNvPr id="162" name="Arrow: Right 161">
                <a:extLst>
                  <a:ext uri="{FF2B5EF4-FFF2-40B4-BE49-F238E27FC236}">
                    <a16:creationId xmlns:a16="http://schemas.microsoft.com/office/drawing/2014/main" id="{F21569EC-F68C-3820-5B7F-B839C7EDA6CC}"/>
                  </a:ext>
                </a:extLst>
              </p:cNvPr>
              <p:cNvSpPr/>
              <p:nvPr/>
            </p:nvSpPr>
            <p:spPr>
              <a:xfrm>
                <a:off x="4345868" y="677985"/>
                <a:ext cx="95459" cy="116042"/>
              </a:xfrm>
              <a:prstGeom prst="rightArrow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3" name="Arrow: Right 162">
                <a:extLst>
                  <a:ext uri="{FF2B5EF4-FFF2-40B4-BE49-F238E27FC236}">
                    <a16:creationId xmlns:a16="http://schemas.microsoft.com/office/drawing/2014/main" id="{6AC09BA5-4C6B-BC7F-2855-52C1F1633B0C}"/>
                  </a:ext>
                </a:extLst>
              </p:cNvPr>
              <p:cNvSpPr/>
              <p:nvPr/>
            </p:nvSpPr>
            <p:spPr>
              <a:xfrm>
                <a:off x="4667847" y="677985"/>
                <a:ext cx="95459" cy="116042"/>
              </a:xfrm>
              <a:prstGeom prst="rightArrow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4" name="Arrow: Right 163">
                <a:extLst>
                  <a:ext uri="{FF2B5EF4-FFF2-40B4-BE49-F238E27FC236}">
                    <a16:creationId xmlns:a16="http://schemas.microsoft.com/office/drawing/2014/main" id="{449E7EBB-72AE-A0B9-E470-1DBF66CF3B20}"/>
                  </a:ext>
                </a:extLst>
              </p:cNvPr>
              <p:cNvSpPr/>
              <p:nvPr/>
            </p:nvSpPr>
            <p:spPr>
              <a:xfrm>
                <a:off x="4989825" y="677985"/>
                <a:ext cx="95459" cy="116042"/>
              </a:xfrm>
              <a:prstGeom prst="rightArrow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99535225-D8A1-CCCA-B550-F10A4854039E}"/>
              </a:ext>
            </a:extLst>
          </p:cNvPr>
          <p:cNvGrpSpPr>
            <a:grpSpLocks/>
          </p:cNvGrpSpPr>
          <p:nvPr/>
        </p:nvGrpSpPr>
        <p:grpSpPr>
          <a:xfrm>
            <a:off x="6690416" y="2228687"/>
            <a:ext cx="641478" cy="451696"/>
            <a:chOff x="2285915" y="1381813"/>
            <a:chExt cx="800768" cy="520551"/>
          </a:xfrm>
          <a:solidFill>
            <a:schemeClr val="bg1"/>
          </a:solidFill>
        </p:grpSpPr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34CC9DE9-4F32-3B22-90FE-1AF8A0001E46}"/>
                </a:ext>
              </a:extLst>
            </p:cNvPr>
            <p:cNvGrpSpPr/>
            <p:nvPr/>
          </p:nvGrpSpPr>
          <p:grpSpPr>
            <a:xfrm>
              <a:off x="2285915" y="1574902"/>
              <a:ext cx="800768" cy="327462"/>
              <a:chOff x="1802883" y="2586243"/>
              <a:chExt cx="800768" cy="327462"/>
            </a:xfrm>
            <a:grpFill/>
          </p:grpSpPr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CAFDFC02-DEFE-4355-E8EF-40830D93BDFD}"/>
                  </a:ext>
                </a:extLst>
              </p:cNvPr>
              <p:cNvSpPr/>
              <p:nvPr/>
            </p:nvSpPr>
            <p:spPr>
              <a:xfrm>
                <a:off x="1802883" y="2586245"/>
                <a:ext cx="95458" cy="88511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CF110DA1-3927-DB9F-73E0-1326788E9152}"/>
                  </a:ext>
                </a:extLst>
              </p:cNvPr>
              <p:cNvSpPr/>
              <p:nvPr/>
            </p:nvSpPr>
            <p:spPr>
              <a:xfrm>
                <a:off x="2118950" y="2590775"/>
                <a:ext cx="95458" cy="88511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899D8AC0-464E-7917-D560-86850E396A19}"/>
                  </a:ext>
                </a:extLst>
              </p:cNvPr>
              <p:cNvSpPr/>
              <p:nvPr/>
            </p:nvSpPr>
            <p:spPr>
              <a:xfrm>
                <a:off x="2450504" y="2586243"/>
                <a:ext cx="95458" cy="88511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0" name="Lightning Bolt 179">
                <a:extLst>
                  <a:ext uri="{FF2B5EF4-FFF2-40B4-BE49-F238E27FC236}">
                    <a16:creationId xmlns:a16="http://schemas.microsoft.com/office/drawing/2014/main" id="{A7F95E36-8023-1D07-216D-687B7F0F0F77}"/>
                  </a:ext>
                </a:extLst>
              </p:cNvPr>
              <p:cNvSpPr/>
              <p:nvPr/>
            </p:nvSpPr>
            <p:spPr>
              <a:xfrm>
                <a:off x="1802883" y="2766045"/>
                <a:ext cx="154982" cy="147660"/>
              </a:xfrm>
              <a:prstGeom prst="lightningBolt">
                <a:avLst/>
              </a:prstGeom>
              <a:grp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1" name="Lightning Bolt 180">
                <a:extLst>
                  <a:ext uri="{FF2B5EF4-FFF2-40B4-BE49-F238E27FC236}">
                    <a16:creationId xmlns:a16="http://schemas.microsoft.com/office/drawing/2014/main" id="{D9EF1BA9-E873-3075-6648-7A15BBCC294D}"/>
                  </a:ext>
                </a:extLst>
              </p:cNvPr>
              <p:cNvSpPr/>
              <p:nvPr/>
            </p:nvSpPr>
            <p:spPr>
              <a:xfrm>
                <a:off x="2125776" y="2759475"/>
                <a:ext cx="154982" cy="147659"/>
              </a:xfrm>
              <a:prstGeom prst="lightningBolt">
                <a:avLst/>
              </a:prstGeom>
              <a:grp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2" name="Lightning Bolt 181">
                <a:extLst>
                  <a:ext uri="{FF2B5EF4-FFF2-40B4-BE49-F238E27FC236}">
                    <a16:creationId xmlns:a16="http://schemas.microsoft.com/office/drawing/2014/main" id="{32289B56-8669-24D8-7481-C3CA01061AE5}"/>
                  </a:ext>
                </a:extLst>
              </p:cNvPr>
              <p:cNvSpPr/>
              <p:nvPr/>
            </p:nvSpPr>
            <p:spPr>
              <a:xfrm>
                <a:off x="2448669" y="2759475"/>
                <a:ext cx="154982" cy="147659"/>
              </a:xfrm>
              <a:prstGeom prst="lightningBolt">
                <a:avLst/>
              </a:prstGeom>
              <a:grp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BD753DAB-9DA4-1269-B940-55236170ADDE}"/>
                </a:ext>
              </a:extLst>
            </p:cNvPr>
            <p:cNvGrpSpPr/>
            <p:nvPr/>
          </p:nvGrpSpPr>
          <p:grpSpPr>
            <a:xfrm>
              <a:off x="2289579" y="1381813"/>
              <a:ext cx="739416" cy="116042"/>
              <a:chOff x="4345868" y="677985"/>
              <a:chExt cx="739416" cy="116042"/>
            </a:xfrm>
            <a:grpFill/>
          </p:grpSpPr>
          <p:sp>
            <p:nvSpPr>
              <p:cNvPr id="174" name="Arrow: Right 173">
                <a:extLst>
                  <a:ext uri="{FF2B5EF4-FFF2-40B4-BE49-F238E27FC236}">
                    <a16:creationId xmlns:a16="http://schemas.microsoft.com/office/drawing/2014/main" id="{D0EA99F5-27DA-1ED5-5E06-D3892DFECA82}"/>
                  </a:ext>
                </a:extLst>
              </p:cNvPr>
              <p:cNvSpPr/>
              <p:nvPr/>
            </p:nvSpPr>
            <p:spPr>
              <a:xfrm>
                <a:off x="4345868" y="677985"/>
                <a:ext cx="95459" cy="116042"/>
              </a:xfrm>
              <a:prstGeom prst="rightArrow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5" name="Arrow: Right 174">
                <a:extLst>
                  <a:ext uri="{FF2B5EF4-FFF2-40B4-BE49-F238E27FC236}">
                    <a16:creationId xmlns:a16="http://schemas.microsoft.com/office/drawing/2014/main" id="{58B0F4F4-1BF0-C72F-AF3B-E11C044A1EDA}"/>
                  </a:ext>
                </a:extLst>
              </p:cNvPr>
              <p:cNvSpPr/>
              <p:nvPr/>
            </p:nvSpPr>
            <p:spPr>
              <a:xfrm>
                <a:off x="4667847" y="677985"/>
                <a:ext cx="95459" cy="116042"/>
              </a:xfrm>
              <a:prstGeom prst="rightArrow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" name="Arrow: Right 175">
                <a:extLst>
                  <a:ext uri="{FF2B5EF4-FFF2-40B4-BE49-F238E27FC236}">
                    <a16:creationId xmlns:a16="http://schemas.microsoft.com/office/drawing/2014/main" id="{A0A8CFA2-7913-E42B-A6D6-B6D9452790D9}"/>
                  </a:ext>
                </a:extLst>
              </p:cNvPr>
              <p:cNvSpPr/>
              <p:nvPr/>
            </p:nvSpPr>
            <p:spPr>
              <a:xfrm>
                <a:off x="4989825" y="677985"/>
                <a:ext cx="95459" cy="116042"/>
              </a:xfrm>
              <a:prstGeom prst="rightArrow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371D2D4A-5EBC-0B21-9612-2B1E3EA602B8}"/>
              </a:ext>
            </a:extLst>
          </p:cNvPr>
          <p:cNvGrpSpPr>
            <a:grpSpLocks/>
          </p:cNvGrpSpPr>
          <p:nvPr/>
        </p:nvGrpSpPr>
        <p:grpSpPr>
          <a:xfrm>
            <a:off x="6690416" y="3222097"/>
            <a:ext cx="641478" cy="451696"/>
            <a:chOff x="2285915" y="1381813"/>
            <a:chExt cx="800768" cy="520551"/>
          </a:xfrm>
          <a:solidFill>
            <a:schemeClr val="bg1"/>
          </a:solidFill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C434EF59-D79A-1B27-91EC-3EAA7CE19C50}"/>
                </a:ext>
              </a:extLst>
            </p:cNvPr>
            <p:cNvGrpSpPr/>
            <p:nvPr/>
          </p:nvGrpSpPr>
          <p:grpSpPr>
            <a:xfrm>
              <a:off x="2285915" y="1574902"/>
              <a:ext cx="800768" cy="327462"/>
              <a:chOff x="1802883" y="2586243"/>
              <a:chExt cx="800768" cy="327462"/>
            </a:xfrm>
            <a:grpFill/>
          </p:grpSpPr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86D6BB74-9D56-981F-3631-37412C31F938}"/>
                  </a:ext>
                </a:extLst>
              </p:cNvPr>
              <p:cNvSpPr/>
              <p:nvPr/>
            </p:nvSpPr>
            <p:spPr>
              <a:xfrm>
                <a:off x="1802883" y="2586245"/>
                <a:ext cx="95458" cy="88511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824A324F-FF3E-8A70-55D7-44B76B385979}"/>
                  </a:ext>
                </a:extLst>
              </p:cNvPr>
              <p:cNvSpPr/>
              <p:nvPr/>
            </p:nvSpPr>
            <p:spPr>
              <a:xfrm>
                <a:off x="2118950" y="2590775"/>
                <a:ext cx="95458" cy="88511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1" name="Oval 190">
                <a:extLst>
                  <a:ext uri="{FF2B5EF4-FFF2-40B4-BE49-F238E27FC236}">
                    <a16:creationId xmlns:a16="http://schemas.microsoft.com/office/drawing/2014/main" id="{DFC31EB3-DE9B-7C2A-7DC4-1315A34F28F0}"/>
                  </a:ext>
                </a:extLst>
              </p:cNvPr>
              <p:cNvSpPr/>
              <p:nvPr/>
            </p:nvSpPr>
            <p:spPr>
              <a:xfrm>
                <a:off x="2450504" y="2586243"/>
                <a:ext cx="95458" cy="88511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2" name="Lightning Bolt 191">
                <a:extLst>
                  <a:ext uri="{FF2B5EF4-FFF2-40B4-BE49-F238E27FC236}">
                    <a16:creationId xmlns:a16="http://schemas.microsoft.com/office/drawing/2014/main" id="{B116D164-3B4A-0D88-0D0C-95CC59FBBA01}"/>
                  </a:ext>
                </a:extLst>
              </p:cNvPr>
              <p:cNvSpPr/>
              <p:nvPr/>
            </p:nvSpPr>
            <p:spPr>
              <a:xfrm>
                <a:off x="1802883" y="2766045"/>
                <a:ext cx="154982" cy="147660"/>
              </a:xfrm>
              <a:prstGeom prst="lightningBolt">
                <a:avLst/>
              </a:prstGeom>
              <a:grp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3" name="Lightning Bolt 192">
                <a:extLst>
                  <a:ext uri="{FF2B5EF4-FFF2-40B4-BE49-F238E27FC236}">
                    <a16:creationId xmlns:a16="http://schemas.microsoft.com/office/drawing/2014/main" id="{75404713-D0B2-DF19-2AF1-69CD08F8EF1F}"/>
                  </a:ext>
                </a:extLst>
              </p:cNvPr>
              <p:cNvSpPr/>
              <p:nvPr/>
            </p:nvSpPr>
            <p:spPr>
              <a:xfrm>
                <a:off x="2125776" y="2759475"/>
                <a:ext cx="154982" cy="147659"/>
              </a:xfrm>
              <a:prstGeom prst="lightningBolt">
                <a:avLst/>
              </a:prstGeom>
              <a:grp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4" name="Lightning Bolt 193">
                <a:extLst>
                  <a:ext uri="{FF2B5EF4-FFF2-40B4-BE49-F238E27FC236}">
                    <a16:creationId xmlns:a16="http://schemas.microsoft.com/office/drawing/2014/main" id="{0D66192B-B4BA-48BF-3400-08CA8F25B147}"/>
                  </a:ext>
                </a:extLst>
              </p:cNvPr>
              <p:cNvSpPr/>
              <p:nvPr/>
            </p:nvSpPr>
            <p:spPr>
              <a:xfrm>
                <a:off x="2448669" y="2759475"/>
                <a:ext cx="154982" cy="147659"/>
              </a:xfrm>
              <a:prstGeom prst="lightningBolt">
                <a:avLst/>
              </a:prstGeom>
              <a:grp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C0728F9C-4DEE-CFC1-8F44-C090DAD0B1CD}"/>
                </a:ext>
              </a:extLst>
            </p:cNvPr>
            <p:cNvGrpSpPr/>
            <p:nvPr/>
          </p:nvGrpSpPr>
          <p:grpSpPr>
            <a:xfrm>
              <a:off x="2289579" y="1381813"/>
              <a:ext cx="739416" cy="116042"/>
              <a:chOff x="4345868" y="677985"/>
              <a:chExt cx="739416" cy="116042"/>
            </a:xfrm>
            <a:grpFill/>
          </p:grpSpPr>
          <p:sp>
            <p:nvSpPr>
              <p:cNvPr id="186" name="Arrow: Right 185">
                <a:extLst>
                  <a:ext uri="{FF2B5EF4-FFF2-40B4-BE49-F238E27FC236}">
                    <a16:creationId xmlns:a16="http://schemas.microsoft.com/office/drawing/2014/main" id="{5F558F8E-DB24-572B-7DD6-336023718D61}"/>
                  </a:ext>
                </a:extLst>
              </p:cNvPr>
              <p:cNvSpPr/>
              <p:nvPr/>
            </p:nvSpPr>
            <p:spPr>
              <a:xfrm>
                <a:off x="4345868" y="677985"/>
                <a:ext cx="95459" cy="116042"/>
              </a:xfrm>
              <a:prstGeom prst="rightArrow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7" name="Arrow: Right 186">
                <a:extLst>
                  <a:ext uri="{FF2B5EF4-FFF2-40B4-BE49-F238E27FC236}">
                    <a16:creationId xmlns:a16="http://schemas.microsoft.com/office/drawing/2014/main" id="{7899E5E4-D9EE-E29B-C7CC-41AA0B0B6DE0}"/>
                  </a:ext>
                </a:extLst>
              </p:cNvPr>
              <p:cNvSpPr/>
              <p:nvPr/>
            </p:nvSpPr>
            <p:spPr>
              <a:xfrm>
                <a:off x="4667847" y="677985"/>
                <a:ext cx="95459" cy="116042"/>
              </a:xfrm>
              <a:prstGeom prst="rightArrow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8" name="Arrow: Right 187">
                <a:extLst>
                  <a:ext uri="{FF2B5EF4-FFF2-40B4-BE49-F238E27FC236}">
                    <a16:creationId xmlns:a16="http://schemas.microsoft.com/office/drawing/2014/main" id="{41966E64-5100-35E7-FF4E-2FD8F6E2C181}"/>
                  </a:ext>
                </a:extLst>
              </p:cNvPr>
              <p:cNvSpPr/>
              <p:nvPr/>
            </p:nvSpPr>
            <p:spPr>
              <a:xfrm>
                <a:off x="4989825" y="677985"/>
                <a:ext cx="95459" cy="116042"/>
              </a:xfrm>
              <a:prstGeom prst="rightArrow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5E75FC48-6C35-61BD-0815-A64986A75F26}"/>
              </a:ext>
            </a:extLst>
          </p:cNvPr>
          <p:cNvGrpSpPr>
            <a:grpSpLocks/>
          </p:cNvGrpSpPr>
          <p:nvPr/>
        </p:nvGrpSpPr>
        <p:grpSpPr>
          <a:xfrm>
            <a:off x="6690416" y="4232855"/>
            <a:ext cx="641478" cy="451696"/>
            <a:chOff x="2285915" y="1381813"/>
            <a:chExt cx="800768" cy="520551"/>
          </a:xfrm>
          <a:solidFill>
            <a:schemeClr val="bg1"/>
          </a:solidFill>
        </p:grpSpPr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29476F0F-9583-49E0-18B5-4D2DB468169F}"/>
                </a:ext>
              </a:extLst>
            </p:cNvPr>
            <p:cNvGrpSpPr/>
            <p:nvPr/>
          </p:nvGrpSpPr>
          <p:grpSpPr>
            <a:xfrm>
              <a:off x="2285915" y="1574902"/>
              <a:ext cx="800768" cy="327462"/>
              <a:chOff x="1802883" y="2586243"/>
              <a:chExt cx="800768" cy="327462"/>
            </a:xfrm>
            <a:grpFill/>
          </p:grpSpPr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864AFD0F-9361-66F7-BE7D-36676A274E23}"/>
                  </a:ext>
                </a:extLst>
              </p:cNvPr>
              <p:cNvSpPr/>
              <p:nvPr/>
            </p:nvSpPr>
            <p:spPr>
              <a:xfrm>
                <a:off x="1802883" y="2586245"/>
                <a:ext cx="95458" cy="88511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0" name="Oval 249">
                <a:extLst>
                  <a:ext uri="{FF2B5EF4-FFF2-40B4-BE49-F238E27FC236}">
                    <a16:creationId xmlns:a16="http://schemas.microsoft.com/office/drawing/2014/main" id="{928EDEC6-838A-C085-778E-69584FF475FE}"/>
                  </a:ext>
                </a:extLst>
              </p:cNvPr>
              <p:cNvSpPr/>
              <p:nvPr/>
            </p:nvSpPr>
            <p:spPr>
              <a:xfrm>
                <a:off x="2118950" y="2590775"/>
                <a:ext cx="95458" cy="88511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1" name="Oval 250">
                <a:extLst>
                  <a:ext uri="{FF2B5EF4-FFF2-40B4-BE49-F238E27FC236}">
                    <a16:creationId xmlns:a16="http://schemas.microsoft.com/office/drawing/2014/main" id="{C065CC37-90A0-BC02-FFCE-ADB999D36138}"/>
                  </a:ext>
                </a:extLst>
              </p:cNvPr>
              <p:cNvSpPr/>
              <p:nvPr/>
            </p:nvSpPr>
            <p:spPr>
              <a:xfrm>
                <a:off x="2450504" y="2586243"/>
                <a:ext cx="95458" cy="88511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2" name="Lightning Bolt 251">
                <a:extLst>
                  <a:ext uri="{FF2B5EF4-FFF2-40B4-BE49-F238E27FC236}">
                    <a16:creationId xmlns:a16="http://schemas.microsoft.com/office/drawing/2014/main" id="{5EF77675-ACB9-7442-2CA8-A7030D91C329}"/>
                  </a:ext>
                </a:extLst>
              </p:cNvPr>
              <p:cNvSpPr/>
              <p:nvPr/>
            </p:nvSpPr>
            <p:spPr>
              <a:xfrm>
                <a:off x="1802883" y="2766045"/>
                <a:ext cx="154982" cy="147660"/>
              </a:xfrm>
              <a:prstGeom prst="lightningBolt">
                <a:avLst/>
              </a:prstGeom>
              <a:grp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3" name="Lightning Bolt 252">
                <a:extLst>
                  <a:ext uri="{FF2B5EF4-FFF2-40B4-BE49-F238E27FC236}">
                    <a16:creationId xmlns:a16="http://schemas.microsoft.com/office/drawing/2014/main" id="{ED19410A-585D-FFEF-0A6E-C557674FA1BE}"/>
                  </a:ext>
                </a:extLst>
              </p:cNvPr>
              <p:cNvSpPr/>
              <p:nvPr/>
            </p:nvSpPr>
            <p:spPr>
              <a:xfrm>
                <a:off x="2125776" y="2759475"/>
                <a:ext cx="154982" cy="147659"/>
              </a:xfrm>
              <a:prstGeom prst="lightningBolt">
                <a:avLst/>
              </a:prstGeom>
              <a:grp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4" name="Lightning Bolt 253">
                <a:extLst>
                  <a:ext uri="{FF2B5EF4-FFF2-40B4-BE49-F238E27FC236}">
                    <a16:creationId xmlns:a16="http://schemas.microsoft.com/office/drawing/2014/main" id="{EE85B979-AB31-9B8A-5EF9-60F2C26E0D11}"/>
                  </a:ext>
                </a:extLst>
              </p:cNvPr>
              <p:cNvSpPr/>
              <p:nvPr/>
            </p:nvSpPr>
            <p:spPr>
              <a:xfrm>
                <a:off x="2448669" y="2759475"/>
                <a:ext cx="154982" cy="147659"/>
              </a:xfrm>
              <a:prstGeom prst="lightningBolt">
                <a:avLst/>
              </a:prstGeom>
              <a:grp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B4AB991B-9229-A9D3-20AF-CA4DAE77BF31}"/>
                </a:ext>
              </a:extLst>
            </p:cNvPr>
            <p:cNvGrpSpPr/>
            <p:nvPr/>
          </p:nvGrpSpPr>
          <p:grpSpPr>
            <a:xfrm>
              <a:off x="2289579" y="1381813"/>
              <a:ext cx="739417" cy="116042"/>
              <a:chOff x="4345868" y="677985"/>
              <a:chExt cx="739417" cy="116042"/>
            </a:xfrm>
            <a:grpFill/>
          </p:grpSpPr>
          <p:sp>
            <p:nvSpPr>
              <p:cNvPr id="198" name="Arrow: Right 197">
                <a:extLst>
                  <a:ext uri="{FF2B5EF4-FFF2-40B4-BE49-F238E27FC236}">
                    <a16:creationId xmlns:a16="http://schemas.microsoft.com/office/drawing/2014/main" id="{00D168D9-579A-E906-7A96-DDA5A4E931E8}"/>
                  </a:ext>
                </a:extLst>
              </p:cNvPr>
              <p:cNvSpPr/>
              <p:nvPr/>
            </p:nvSpPr>
            <p:spPr>
              <a:xfrm>
                <a:off x="4345868" y="677985"/>
                <a:ext cx="95459" cy="116042"/>
              </a:xfrm>
              <a:prstGeom prst="rightArrow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9" name="Arrow: Right 198">
                <a:extLst>
                  <a:ext uri="{FF2B5EF4-FFF2-40B4-BE49-F238E27FC236}">
                    <a16:creationId xmlns:a16="http://schemas.microsoft.com/office/drawing/2014/main" id="{C54CAA99-A89D-03D1-B62F-C59C13155B0E}"/>
                  </a:ext>
                </a:extLst>
              </p:cNvPr>
              <p:cNvSpPr/>
              <p:nvPr/>
            </p:nvSpPr>
            <p:spPr>
              <a:xfrm>
                <a:off x="4667847" y="677985"/>
                <a:ext cx="95459" cy="116042"/>
              </a:xfrm>
              <a:prstGeom prst="rightArrow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0" name="Arrow: Right 199">
                <a:extLst>
                  <a:ext uri="{FF2B5EF4-FFF2-40B4-BE49-F238E27FC236}">
                    <a16:creationId xmlns:a16="http://schemas.microsoft.com/office/drawing/2014/main" id="{7B48A8CE-F6AF-9295-AB1E-2C7B9842998A}"/>
                  </a:ext>
                </a:extLst>
              </p:cNvPr>
              <p:cNvSpPr/>
              <p:nvPr/>
            </p:nvSpPr>
            <p:spPr>
              <a:xfrm>
                <a:off x="4989826" y="677985"/>
                <a:ext cx="95459" cy="116042"/>
              </a:xfrm>
              <a:prstGeom prst="rightArrow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15D8B31C-326A-A02B-C0E1-D9EDAA4BF1F6}"/>
              </a:ext>
            </a:extLst>
          </p:cNvPr>
          <p:cNvGrpSpPr>
            <a:grpSpLocks/>
          </p:cNvGrpSpPr>
          <p:nvPr/>
        </p:nvGrpSpPr>
        <p:grpSpPr>
          <a:xfrm>
            <a:off x="6699340" y="5262808"/>
            <a:ext cx="641478" cy="451696"/>
            <a:chOff x="2285915" y="1381813"/>
            <a:chExt cx="800768" cy="520551"/>
          </a:xfrm>
          <a:solidFill>
            <a:schemeClr val="bg1"/>
          </a:solidFill>
        </p:grpSpPr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id="{2B3E21FA-9553-6676-079D-BAF3AFC31870}"/>
                </a:ext>
              </a:extLst>
            </p:cNvPr>
            <p:cNvGrpSpPr/>
            <p:nvPr/>
          </p:nvGrpSpPr>
          <p:grpSpPr>
            <a:xfrm>
              <a:off x="2285915" y="1574902"/>
              <a:ext cx="800768" cy="327462"/>
              <a:chOff x="1802883" y="2586243"/>
              <a:chExt cx="800768" cy="327462"/>
            </a:xfrm>
            <a:grpFill/>
          </p:grpSpPr>
          <p:sp>
            <p:nvSpPr>
              <p:cNvPr id="261" name="Oval 260">
                <a:extLst>
                  <a:ext uri="{FF2B5EF4-FFF2-40B4-BE49-F238E27FC236}">
                    <a16:creationId xmlns:a16="http://schemas.microsoft.com/office/drawing/2014/main" id="{DBCE792D-6FD9-200A-CFE1-1DB232B09E4A}"/>
                  </a:ext>
                </a:extLst>
              </p:cNvPr>
              <p:cNvSpPr/>
              <p:nvPr/>
            </p:nvSpPr>
            <p:spPr>
              <a:xfrm>
                <a:off x="1802883" y="2586245"/>
                <a:ext cx="95458" cy="88511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2" name="Oval 261">
                <a:extLst>
                  <a:ext uri="{FF2B5EF4-FFF2-40B4-BE49-F238E27FC236}">
                    <a16:creationId xmlns:a16="http://schemas.microsoft.com/office/drawing/2014/main" id="{DF92FFC7-6DE9-1351-3503-B2B08F7B0F68}"/>
                  </a:ext>
                </a:extLst>
              </p:cNvPr>
              <p:cNvSpPr/>
              <p:nvPr/>
            </p:nvSpPr>
            <p:spPr>
              <a:xfrm>
                <a:off x="2118950" y="2590775"/>
                <a:ext cx="95458" cy="88511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3" name="Oval 262">
                <a:extLst>
                  <a:ext uri="{FF2B5EF4-FFF2-40B4-BE49-F238E27FC236}">
                    <a16:creationId xmlns:a16="http://schemas.microsoft.com/office/drawing/2014/main" id="{BC6E7418-BEAA-7BB2-5DE6-659D22CB573E}"/>
                  </a:ext>
                </a:extLst>
              </p:cNvPr>
              <p:cNvSpPr/>
              <p:nvPr/>
            </p:nvSpPr>
            <p:spPr>
              <a:xfrm>
                <a:off x="2450504" y="2586243"/>
                <a:ext cx="95458" cy="88511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4" name="Lightning Bolt 263">
                <a:extLst>
                  <a:ext uri="{FF2B5EF4-FFF2-40B4-BE49-F238E27FC236}">
                    <a16:creationId xmlns:a16="http://schemas.microsoft.com/office/drawing/2014/main" id="{388B28AB-0487-B81A-05AE-083D50F6C4FB}"/>
                  </a:ext>
                </a:extLst>
              </p:cNvPr>
              <p:cNvSpPr/>
              <p:nvPr/>
            </p:nvSpPr>
            <p:spPr>
              <a:xfrm>
                <a:off x="1802883" y="2766045"/>
                <a:ext cx="154982" cy="147660"/>
              </a:xfrm>
              <a:prstGeom prst="lightningBolt">
                <a:avLst/>
              </a:prstGeom>
              <a:grp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5" name="Lightning Bolt 264">
                <a:extLst>
                  <a:ext uri="{FF2B5EF4-FFF2-40B4-BE49-F238E27FC236}">
                    <a16:creationId xmlns:a16="http://schemas.microsoft.com/office/drawing/2014/main" id="{9BCCD5EC-1A7B-78F9-8C03-51A6BDA077B1}"/>
                  </a:ext>
                </a:extLst>
              </p:cNvPr>
              <p:cNvSpPr/>
              <p:nvPr/>
            </p:nvSpPr>
            <p:spPr>
              <a:xfrm>
                <a:off x="2125776" y="2759475"/>
                <a:ext cx="154982" cy="147659"/>
              </a:xfrm>
              <a:prstGeom prst="lightningBolt">
                <a:avLst/>
              </a:prstGeom>
              <a:grp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6" name="Lightning Bolt 265">
                <a:extLst>
                  <a:ext uri="{FF2B5EF4-FFF2-40B4-BE49-F238E27FC236}">
                    <a16:creationId xmlns:a16="http://schemas.microsoft.com/office/drawing/2014/main" id="{872D1E2E-C631-BA3E-DBA2-25CE05EC52CF}"/>
                  </a:ext>
                </a:extLst>
              </p:cNvPr>
              <p:cNvSpPr/>
              <p:nvPr/>
            </p:nvSpPr>
            <p:spPr>
              <a:xfrm>
                <a:off x="2448669" y="2759475"/>
                <a:ext cx="154982" cy="147659"/>
              </a:xfrm>
              <a:prstGeom prst="lightningBolt">
                <a:avLst/>
              </a:prstGeom>
              <a:grp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438D6699-DAF2-E04E-EAA0-0D12E7D720B3}"/>
                </a:ext>
              </a:extLst>
            </p:cNvPr>
            <p:cNvGrpSpPr/>
            <p:nvPr/>
          </p:nvGrpSpPr>
          <p:grpSpPr>
            <a:xfrm>
              <a:off x="2289579" y="1381813"/>
              <a:ext cx="739417" cy="116042"/>
              <a:chOff x="4345868" y="677985"/>
              <a:chExt cx="739417" cy="116042"/>
            </a:xfrm>
            <a:grpFill/>
          </p:grpSpPr>
          <p:sp>
            <p:nvSpPr>
              <p:cNvPr id="258" name="Arrow: Right 257">
                <a:extLst>
                  <a:ext uri="{FF2B5EF4-FFF2-40B4-BE49-F238E27FC236}">
                    <a16:creationId xmlns:a16="http://schemas.microsoft.com/office/drawing/2014/main" id="{F58D47AE-EC84-C0EC-1072-9ABCA8CBCED0}"/>
                  </a:ext>
                </a:extLst>
              </p:cNvPr>
              <p:cNvSpPr/>
              <p:nvPr/>
            </p:nvSpPr>
            <p:spPr>
              <a:xfrm>
                <a:off x="4345868" y="677985"/>
                <a:ext cx="95459" cy="116042"/>
              </a:xfrm>
              <a:prstGeom prst="rightArrow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9" name="Arrow: Right 258">
                <a:extLst>
                  <a:ext uri="{FF2B5EF4-FFF2-40B4-BE49-F238E27FC236}">
                    <a16:creationId xmlns:a16="http://schemas.microsoft.com/office/drawing/2014/main" id="{A1B9519F-FDFE-94BD-3251-EA6508DD1286}"/>
                  </a:ext>
                </a:extLst>
              </p:cNvPr>
              <p:cNvSpPr/>
              <p:nvPr/>
            </p:nvSpPr>
            <p:spPr>
              <a:xfrm>
                <a:off x="4667847" y="677985"/>
                <a:ext cx="95459" cy="116042"/>
              </a:xfrm>
              <a:prstGeom prst="rightArrow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0" name="Arrow: Right 259">
                <a:extLst>
                  <a:ext uri="{FF2B5EF4-FFF2-40B4-BE49-F238E27FC236}">
                    <a16:creationId xmlns:a16="http://schemas.microsoft.com/office/drawing/2014/main" id="{BF7D7D9E-5FFB-2FAE-4967-328EC91CBFF3}"/>
                  </a:ext>
                </a:extLst>
              </p:cNvPr>
              <p:cNvSpPr/>
              <p:nvPr/>
            </p:nvSpPr>
            <p:spPr>
              <a:xfrm>
                <a:off x="4989826" y="677985"/>
                <a:ext cx="95459" cy="116042"/>
              </a:xfrm>
              <a:prstGeom prst="rightArrow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65D5942E-D781-583C-8B47-B4212FF8EB67}"/>
              </a:ext>
            </a:extLst>
          </p:cNvPr>
          <p:cNvGrpSpPr>
            <a:grpSpLocks/>
          </p:cNvGrpSpPr>
          <p:nvPr/>
        </p:nvGrpSpPr>
        <p:grpSpPr>
          <a:xfrm>
            <a:off x="6707012" y="6208936"/>
            <a:ext cx="641478" cy="451696"/>
            <a:chOff x="2285915" y="1381813"/>
            <a:chExt cx="800768" cy="520551"/>
          </a:xfrm>
          <a:solidFill>
            <a:schemeClr val="bg1"/>
          </a:solidFill>
        </p:grpSpPr>
        <p:grpSp>
          <p:nvGrpSpPr>
            <p:cNvPr id="268" name="Group 267">
              <a:extLst>
                <a:ext uri="{FF2B5EF4-FFF2-40B4-BE49-F238E27FC236}">
                  <a16:creationId xmlns:a16="http://schemas.microsoft.com/office/drawing/2014/main" id="{F33C9CE0-5122-3B59-8EAC-E5165A0F350A}"/>
                </a:ext>
              </a:extLst>
            </p:cNvPr>
            <p:cNvGrpSpPr/>
            <p:nvPr/>
          </p:nvGrpSpPr>
          <p:grpSpPr>
            <a:xfrm>
              <a:off x="2285915" y="1574902"/>
              <a:ext cx="800768" cy="327462"/>
              <a:chOff x="1802883" y="2586243"/>
              <a:chExt cx="800768" cy="327462"/>
            </a:xfrm>
            <a:grpFill/>
          </p:grpSpPr>
          <p:sp>
            <p:nvSpPr>
              <p:cNvPr id="273" name="Oval 272">
                <a:extLst>
                  <a:ext uri="{FF2B5EF4-FFF2-40B4-BE49-F238E27FC236}">
                    <a16:creationId xmlns:a16="http://schemas.microsoft.com/office/drawing/2014/main" id="{A500FA2D-BAD6-7127-D24A-0EE119689EE7}"/>
                  </a:ext>
                </a:extLst>
              </p:cNvPr>
              <p:cNvSpPr/>
              <p:nvPr/>
            </p:nvSpPr>
            <p:spPr>
              <a:xfrm>
                <a:off x="1802883" y="2586245"/>
                <a:ext cx="95458" cy="88511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4" name="Oval 273">
                <a:extLst>
                  <a:ext uri="{FF2B5EF4-FFF2-40B4-BE49-F238E27FC236}">
                    <a16:creationId xmlns:a16="http://schemas.microsoft.com/office/drawing/2014/main" id="{9FE9B65F-7382-DE9A-16ED-A5F011DB443F}"/>
                  </a:ext>
                </a:extLst>
              </p:cNvPr>
              <p:cNvSpPr/>
              <p:nvPr/>
            </p:nvSpPr>
            <p:spPr>
              <a:xfrm>
                <a:off x="2118950" y="2590775"/>
                <a:ext cx="95458" cy="88511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5" name="Oval 274">
                <a:extLst>
                  <a:ext uri="{FF2B5EF4-FFF2-40B4-BE49-F238E27FC236}">
                    <a16:creationId xmlns:a16="http://schemas.microsoft.com/office/drawing/2014/main" id="{0737EA94-CE40-7F4D-C6BB-B1D59F73C592}"/>
                  </a:ext>
                </a:extLst>
              </p:cNvPr>
              <p:cNvSpPr/>
              <p:nvPr/>
            </p:nvSpPr>
            <p:spPr>
              <a:xfrm>
                <a:off x="2450504" y="2586243"/>
                <a:ext cx="95458" cy="88511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6" name="Lightning Bolt 275">
                <a:extLst>
                  <a:ext uri="{FF2B5EF4-FFF2-40B4-BE49-F238E27FC236}">
                    <a16:creationId xmlns:a16="http://schemas.microsoft.com/office/drawing/2014/main" id="{DA4657C1-9966-0585-3040-1C6B10FC7F7E}"/>
                  </a:ext>
                </a:extLst>
              </p:cNvPr>
              <p:cNvSpPr/>
              <p:nvPr/>
            </p:nvSpPr>
            <p:spPr>
              <a:xfrm>
                <a:off x="1802883" y="2766045"/>
                <a:ext cx="154982" cy="147660"/>
              </a:xfrm>
              <a:prstGeom prst="lightningBolt">
                <a:avLst/>
              </a:prstGeom>
              <a:grp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7" name="Lightning Bolt 276">
                <a:extLst>
                  <a:ext uri="{FF2B5EF4-FFF2-40B4-BE49-F238E27FC236}">
                    <a16:creationId xmlns:a16="http://schemas.microsoft.com/office/drawing/2014/main" id="{6293CD6B-10A0-7519-AA50-72C7106ECE34}"/>
                  </a:ext>
                </a:extLst>
              </p:cNvPr>
              <p:cNvSpPr/>
              <p:nvPr/>
            </p:nvSpPr>
            <p:spPr>
              <a:xfrm>
                <a:off x="2125776" y="2759475"/>
                <a:ext cx="154982" cy="147659"/>
              </a:xfrm>
              <a:prstGeom prst="lightningBolt">
                <a:avLst/>
              </a:prstGeom>
              <a:grp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8" name="Lightning Bolt 277">
                <a:extLst>
                  <a:ext uri="{FF2B5EF4-FFF2-40B4-BE49-F238E27FC236}">
                    <a16:creationId xmlns:a16="http://schemas.microsoft.com/office/drawing/2014/main" id="{159BA656-BFD4-C298-8529-1DDA21D7B968}"/>
                  </a:ext>
                </a:extLst>
              </p:cNvPr>
              <p:cNvSpPr/>
              <p:nvPr/>
            </p:nvSpPr>
            <p:spPr>
              <a:xfrm>
                <a:off x="2448669" y="2759475"/>
                <a:ext cx="154982" cy="147659"/>
              </a:xfrm>
              <a:prstGeom prst="lightningBolt">
                <a:avLst/>
              </a:prstGeom>
              <a:grpFill/>
              <a:ln>
                <a:solidFill>
                  <a:srgbClr val="03884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9" name="Group 268">
              <a:extLst>
                <a:ext uri="{FF2B5EF4-FFF2-40B4-BE49-F238E27FC236}">
                  <a16:creationId xmlns:a16="http://schemas.microsoft.com/office/drawing/2014/main" id="{5C7D527A-67EF-35CD-5EF9-34C13AE660FC}"/>
                </a:ext>
              </a:extLst>
            </p:cNvPr>
            <p:cNvGrpSpPr/>
            <p:nvPr/>
          </p:nvGrpSpPr>
          <p:grpSpPr>
            <a:xfrm>
              <a:off x="2289579" y="1381813"/>
              <a:ext cx="739417" cy="116042"/>
              <a:chOff x="4345868" y="677985"/>
              <a:chExt cx="739417" cy="116042"/>
            </a:xfrm>
            <a:grpFill/>
          </p:grpSpPr>
          <p:sp>
            <p:nvSpPr>
              <p:cNvPr id="270" name="Arrow: Right 269">
                <a:extLst>
                  <a:ext uri="{FF2B5EF4-FFF2-40B4-BE49-F238E27FC236}">
                    <a16:creationId xmlns:a16="http://schemas.microsoft.com/office/drawing/2014/main" id="{0A5DED7E-5E44-CF30-6256-BAD81DBAAEA1}"/>
                  </a:ext>
                </a:extLst>
              </p:cNvPr>
              <p:cNvSpPr/>
              <p:nvPr/>
            </p:nvSpPr>
            <p:spPr>
              <a:xfrm>
                <a:off x="4345868" y="677985"/>
                <a:ext cx="95459" cy="116042"/>
              </a:xfrm>
              <a:prstGeom prst="rightArrow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1" name="Arrow: Right 270">
                <a:extLst>
                  <a:ext uri="{FF2B5EF4-FFF2-40B4-BE49-F238E27FC236}">
                    <a16:creationId xmlns:a16="http://schemas.microsoft.com/office/drawing/2014/main" id="{5CAB95A9-2A55-1A09-7F1E-D400D04E1DF5}"/>
                  </a:ext>
                </a:extLst>
              </p:cNvPr>
              <p:cNvSpPr/>
              <p:nvPr/>
            </p:nvSpPr>
            <p:spPr>
              <a:xfrm>
                <a:off x="4667847" y="677985"/>
                <a:ext cx="95459" cy="116042"/>
              </a:xfrm>
              <a:prstGeom prst="rightArrow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2" name="Arrow: Right 271">
                <a:extLst>
                  <a:ext uri="{FF2B5EF4-FFF2-40B4-BE49-F238E27FC236}">
                    <a16:creationId xmlns:a16="http://schemas.microsoft.com/office/drawing/2014/main" id="{42A4426E-1232-A3BB-F019-EC55F99DC6FF}"/>
                  </a:ext>
                </a:extLst>
              </p:cNvPr>
              <p:cNvSpPr/>
              <p:nvPr/>
            </p:nvSpPr>
            <p:spPr>
              <a:xfrm>
                <a:off x="4989826" y="677985"/>
                <a:ext cx="95459" cy="116042"/>
              </a:xfrm>
              <a:prstGeom prst="rightArrow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6907417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90BCD-AC36-6BB2-0117-E52AA68EB78F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GB" b="0">
                <a:solidFill>
                  <a:schemeClr val="accent5"/>
                </a:solidFill>
              </a:rPr>
              <a:t>Módulo 7 - </a:t>
            </a:r>
            <a:r>
              <a:rPr lang="en-GB">
                <a:solidFill>
                  <a:schemeClr val="accent5"/>
                </a:solidFill>
              </a:rPr>
              <a:t>Projetando intervenções de EAP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FAFC2FA-051A-CBEB-5FF7-10811E62B0B4}"/>
              </a:ext>
            </a:extLst>
          </p:cNvPr>
          <p:cNvSpPr txBox="1">
            <a:spLocks/>
          </p:cNvSpPr>
          <p:nvPr/>
        </p:nvSpPr>
        <p:spPr>
          <a:xfrm>
            <a:off x="685800" y="685800"/>
            <a:ext cx="8534389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1400" b="0" dirty="0">
                <a:solidFill>
                  <a:schemeClr val="accent5"/>
                </a:solidFill>
              </a:rPr>
              <a:t>Planilha de </a:t>
            </a:r>
            <a:r>
              <a:rPr lang="en-GB" sz="1400" b="0" dirty="0" err="1">
                <a:solidFill>
                  <a:schemeClr val="accent5"/>
                </a:solidFill>
              </a:rPr>
              <a:t>verificação</a:t>
            </a:r>
            <a:br>
              <a:rPr lang="en-GB" dirty="0">
                <a:solidFill>
                  <a:schemeClr val="accent5"/>
                </a:solidFill>
              </a:rPr>
            </a:br>
            <a:r>
              <a:rPr lang="en-GB" dirty="0" err="1">
                <a:solidFill>
                  <a:schemeClr val="accent5"/>
                </a:solidFill>
              </a:rPr>
              <a:t>Projetando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intervenções</a:t>
            </a:r>
            <a:r>
              <a:rPr lang="en-GB" dirty="0">
                <a:solidFill>
                  <a:schemeClr val="accent5"/>
                </a:solidFill>
              </a:rPr>
              <a:t> de EAP</a:t>
            </a:r>
            <a:endParaRPr lang="en-GB" b="0" dirty="0">
              <a:solidFill>
                <a:schemeClr val="accent5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AFBCD75-2CFD-4D2F-555B-7C71ACE51D58}"/>
              </a:ext>
            </a:extLst>
          </p:cNvPr>
          <p:cNvSpPr/>
          <p:nvPr/>
        </p:nvSpPr>
        <p:spPr>
          <a:xfrm>
            <a:off x="685800" y="1828802"/>
            <a:ext cx="1614486" cy="2105024"/>
          </a:xfrm>
          <a:prstGeom prst="roundRect">
            <a:avLst>
              <a:gd name="adj" fmla="val 899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Quais intervenções você tem interesse em usar?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7DE8D70-A51A-E83A-955D-B11403BCAB57}"/>
              </a:ext>
            </a:extLst>
          </p:cNvPr>
          <p:cNvSpPr/>
          <p:nvPr/>
        </p:nvSpPr>
        <p:spPr>
          <a:xfrm>
            <a:off x="685802" y="4067176"/>
            <a:ext cx="1624011" cy="2105024"/>
          </a:xfrm>
          <a:prstGeom prst="roundRect">
            <a:avLst>
              <a:gd name="adj" fmla="val 9042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Quais são </a:t>
            </a:r>
            <a:br>
              <a:rPr lang="en-GB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etapas menores e acionáveis que você pode adotar para implementar essas intervenções?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791C9F-B344-5AF1-79D4-503857710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AC88-B9C7-4AEF-9990-0777AFA0136D}" type="slidenum">
              <a:rPr lang="en-US" smtClean="0"/>
              <a:t>99</a:t>
            </a:fld>
            <a:endParaRPr lang="en-US"/>
          </a:p>
        </p:txBody>
      </p:sp>
      <p:sp>
        <p:nvSpPr>
          <p:cNvPr id="31" name="Oval 30">
            <a:hlinkClick r:id="rId2" action="ppaction://hlinksldjump"/>
            <a:extLst>
              <a:ext uri="{FF2B5EF4-FFF2-40B4-BE49-F238E27FC236}">
                <a16:creationId xmlns:a16="http://schemas.microsoft.com/office/drawing/2014/main" id="{AC10F855-94FB-4E08-A0A8-D86484E61987}"/>
              </a:ext>
            </a:extLst>
          </p:cNvPr>
          <p:cNvSpPr/>
          <p:nvPr/>
        </p:nvSpPr>
        <p:spPr>
          <a:xfrm>
            <a:off x="9384310" y="820816"/>
            <a:ext cx="128979" cy="12897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32" name="Oval 31">
            <a:hlinkClick r:id="rId3" action="ppaction://hlinksldjump"/>
            <a:extLst>
              <a:ext uri="{FF2B5EF4-FFF2-40B4-BE49-F238E27FC236}">
                <a16:creationId xmlns:a16="http://schemas.microsoft.com/office/drawing/2014/main" id="{95F206AF-5BB0-413D-B2D7-F67CE65B4E39}"/>
              </a:ext>
            </a:extLst>
          </p:cNvPr>
          <p:cNvSpPr/>
          <p:nvPr/>
        </p:nvSpPr>
        <p:spPr>
          <a:xfrm>
            <a:off x="9384310" y="1983052"/>
            <a:ext cx="128979" cy="128979"/>
          </a:xfrm>
          <a:prstGeom prst="ellipse">
            <a:avLst/>
          </a:prstGeom>
          <a:solidFill>
            <a:srgbClr val="008C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3" name="Oval 32">
            <a:hlinkClick r:id="rId2" action="ppaction://hlinksldjump"/>
            <a:extLst>
              <a:ext uri="{FF2B5EF4-FFF2-40B4-BE49-F238E27FC236}">
                <a16:creationId xmlns:a16="http://schemas.microsoft.com/office/drawing/2014/main" id="{BA2788CB-4921-41FA-BF46-CFBDDE3FD5EF}"/>
              </a:ext>
            </a:extLst>
          </p:cNvPr>
          <p:cNvSpPr/>
          <p:nvPr/>
        </p:nvSpPr>
        <p:spPr>
          <a:xfrm>
            <a:off x="9384310" y="823197"/>
            <a:ext cx="128979" cy="12897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4" name="Oval 33">
            <a:hlinkClick r:id="rId4" action="ppaction://hlinksldjump"/>
            <a:extLst>
              <a:ext uri="{FF2B5EF4-FFF2-40B4-BE49-F238E27FC236}">
                <a16:creationId xmlns:a16="http://schemas.microsoft.com/office/drawing/2014/main" id="{E1486954-02DF-4053-B2D5-AB228D95BD71}"/>
              </a:ext>
            </a:extLst>
          </p:cNvPr>
          <p:cNvSpPr/>
          <p:nvPr/>
        </p:nvSpPr>
        <p:spPr>
          <a:xfrm>
            <a:off x="9384310" y="1402303"/>
            <a:ext cx="128979" cy="128979"/>
          </a:xfrm>
          <a:prstGeom prst="ellipse">
            <a:avLst/>
          </a:prstGeom>
          <a:solidFill>
            <a:srgbClr val="1C35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5" name="Oval 34">
            <a:hlinkClick r:id="rId5" action="ppaction://hlinksldjump"/>
            <a:extLst>
              <a:ext uri="{FF2B5EF4-FFF2-40B4-BE49-F238E27FC236}">
                <a16:creationId xmlns:a16="http://schemas.microsoft.com/office/drawing/2014/main" id="{0288356F-02C0-41B3-A20C-08528C3BB034}"/>
              </a:ext>
            </a:extLst>
          </p:cNvPr>
          <p:cNvSpPr/>
          <p:nvPr/>
        </p:nvSpPr>
        <p:spPr>
          <a:xfrm>
            <a:off x="9384310" y="2563074"/>
            <a:ext cx="128979" cy="12897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6" name="Oval 35">
            <a:hlinkClick r:id="rId6" action="ppaction://hlinksldjump"/>
            <a:extLst>
              <a:ext uri="{FF2B5EF4-FFF2-40B4-BE49-F238E27FC236}">
                <a16:creationId xmlns:a16="http://schemas.microsoft.com/office/drawing/2014/main" id="{B17C7491-B79E-4925-8FBA-641CD0D97E8C}"/>
              </a:ext>
            </a:extLst>
          </p:cNvPr>
          <p:cNvSpPr/>
          <p:nvPr/>
        </p:nvSpPr>
        <p:spPr>
          <a:xfrm>
            <a:off x="9384310" y="4302666"/>
            <a:ext cx="128979" cy="12897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hlinkClick r:id="rId7" action="ppaction://hlinksldjump"/>
            <a:extLst>
              <a:ext uri="{FF2B5EF4-FFF2-40B4-BE49-F238E27FC236}">
                <a16:creationId xmlns:a16="http://schemas.microsoft.com/office/drawing/2014/main" id="{3E1D9E5B-341A-4457-ACD3-F9D41D975263}"/>
              </a:ext>
            </a:extLst>
          </p:cNvPr>
          <p:cNvSpPr/>
          <p:nvPr/>
        </p:nvSpPr>
        <p:spPr>
          <a:xfrm>
            <a:off x="9384310" y="3720774"/>
            <a:ext cx="128979" cy="128979"/>
          </a:xfrm>
          <a:prstGeom prst="ellipse">
            <a:avLst/>
          </a:prstGeom>
          <a:solidFill>
            <a:srgbClr val="6AB2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hlinkClick r:id="rId8" action="ppaction://hlinksldjump"/>
            <a:extLst>
              <a:ext uri="{FF2B5EF4-FFF2-40B4-BE49-F238E27FC236}">
                <a16:creationId xmlns:a16="http://schemas.microsoft.com/office/drawing/2014/main" id="{8B61A291-FC64-4E7F-A095-FC8F87A50A88}"/>
              </a:ext>
            </a:extLst>
          </p:cNvPr>
          <p:cNvSpPr/>
          <p:nvPr/>
        </p:nvSpPr>
        <p:spPr>
          <a:xfrm>
            <a:off x="9384310" y="3144004"/>
            <a:ext cx="128979" cy="128979"/>
          </a:xfrm>
          <a:prstGeom prst="ellipse">
            <a:avLst/>
          </a:prstGeom>
          <a:solidFill>
            <a:srgbClr val="0388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hlinkClick r:id="rId9" action="ppaction://hlinksldjump"/>
            <a:extLst>
              <a:ext uri="{FF2B5EF4-FFF2-40B4-BE49-F238E27FC236}">
                <a16:creationId xmlns:a16="http://schemas.microsoft.com/office/drawing/2014/main" id="{47252A5D-63A9-4137-B102-EB122337E507}"/>
              </a:ext>
            </a:extLst>
          </p:cNvPr>
          <p:cNvSpPr/>
          <p:nvPr/>
        </p:nvSpPr>
        <p:spPr>
          <a:xfrm>
            <a:off x="9384310" y="4881778"/>
            <a:ext cx="128979" cy="128979"/>
          </a:xfrm>
          <a:prstGeom prst="ellipse">
            <a:avLst/>
          </a:prstGeom>
          <a:solidFill>
            <a:srgbClr val="F19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hlinkClick r:id="rId10" action="ppaction://hlinksldjump"/>
            <a:extLst>
              <a:ext uri="{FF2B5EF4-FFF2-40B4-BE49-F238E27FC236}">
                <a16:creationId xmlns:a16="http://schemas.microsoft.com/office/drawing/2014/main" id="{CA1FC8DC-99D4-47E0-A709-6DE745432CA2}"/>
              </a:ext>
            </a:extLst>
          </p:cNvPr>
          <p:cNvSpPr/>
          <p:nvPr/>
        </p:nvSpPr>
        <p:spPr>
          <a:xfrm>
            <a:off x="9384310" y="5463066"/>
            <a:ext cx="128979" cy="128979"/>
          </a:xfrm>
          <a:prstGeom prst="ellipse">
            <a:avLst/>
          </a:prstGeom>
          <a:solidFill>
            <a:srgbClr val="F8A9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F7656AE-149D-49BD-B93F-F0F118E390C1}"/>
              </a:ext>
            </a:extLst>
          </p:cNvPr>
          <p:cNvGrpSpPr/>
          <p:nvPr/>
        </p:nvGrpSpPr>
        <p:grpSpPr>
          <a:xfrm>
            <a:off x="9573110" y="4814602"/>
            <a:ext cx="146522" cy="280390"/>
            <a:chOff x="5545138" y="625475"/>
            <a:chExt cx="1489075" cy="2849563"/>
          </a:xfrm>
        </p:grpSpPr>
        <p:sp>
          <p:nvSpPr>
            <p:cNvPr id="42" name="Freeform 117">
              <a:extLst>
                <a:ext uri="{FF2B5EF4-FFF2-40B4-BE49-F238E27FC236}">
                  <a16:creationId xmlns:a16="http://schemas.microsoft.com/office/drawing/2014/main" id="{D9BEEAB3-2406-4C9C-83D0-CC5DFFE0E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625475"/>
              <a:ext cx="1243013" cy="1697038"/>
            </a:xfrm>
            <a:custGeom>
              <a:avLst/>
              <a:gdLst>
                <a:gd name="T0" fmla="*/ 2278 w 4249"/>
                <a:gd name="T1" fmla="*/ 5744 h 5744"/>
                <a:gd name="T2" fmla="*/ 0 w 4249"/>
                <a:gd name="T3" fmla="*/ 5744 h 5744"/>
                <a:gd name="T4" fmla="*/ 4249 w 4249"/>
                <a:gd name="T5" fmla="*/ 0 h 5744"/>
                <a:gd name="T6" fmla="*/ 2603 w 4249"/>
                <a:gd name="T7" fmla="*/ 4796 h 5744"/>
                <a:gd name="T8" fmla="*/ 2278 w 4249"/>
                <a:gd name="T9" fmla="*/ 5744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2278" y="5744"/>
                  </a:moveTo>
                  <a:lnTo>
                    <a:pt x="0" y="5744"/>
                  </a:lnTo>
                  <a:lnTo>
                    <a:pt x="4249" y="0"/>
                  </a:lnTo>
                  <a:lnTo>
                    <a:pt x="2603" y="4796"/>
                  </a:lnTo>
                  <a:lnTo>
                    <a:pt x="2278" y="5744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20">
              <a:extLst>
                <a:ext uri="{FF2B5EF4-FFF2-40B4-BE49-F238E27FC236}">
                  <a16:creationId xmlns:a16="http://schemas.microsoft.com/office/drawing/2014/main" id="{B854454C-5C74-4DEC-89FA-3E729D930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1779588"/>
              <a:ext cx="1243013" cy="1695450"/>
            </a:xfrm>
            <a:custGeom>
              <a:avLst/>
              <a:gdLst>
                <a:gd name="T0" fmla="*/ 1972 w 4249"/>
                <a:gd name="T1" fmla="*/ 0 h 5744"/>
                <a:gd name="T2" fmla="*/ 4249 w 4249"/>
                <a:gd name="T3" fmla="*/ 0 h 5744"/>
                <a:gd name="T4" fmla="*/ 0 w 4249"/>
                <a:gd name="T5" fmla="*/ 5744 h 5744"/>
                <a:gd name="T6" fmla="*/ 1646 w 4249"/>
                <a:gd name="T7" fmla="*/ 948 h 5744"/>
                <a:gd name="T8" fmla="*/ 1972 w 4249"/>
                <a:gd name="T9" fmla="*/ 0 h 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9" h="5744">
                  <a:moveTo>
                    <a:pt x="1972" y="0"/>
                  </a:moveTo>
                  <a:lnTo>
                    <a:pt x="4249" y="0"/>
                  </a:lnTo>
                  <a:lnTo>
                    <a:pt x="0" y="5744"/>
                  </a:lnTo>
                  <a:lnTo>
                    <a:pt x="1646" y="948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FA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1ED965AE-4908-466E-A4E1-8D31EDBDD4E0}"/>
              </a:ext>
            </a:extLst>
          </p:cNvPr>
          <p:cNvSpPr/>
          <p:nvPr/>
        </p:nvSpPr>
        <p:spPr>
          <a:xfrm flipH="1">
            <a:off x="2309811" y="4067176"/>
            <a:ext cx="6910389" cy="2105024"/>
          </a:xfrm>
          <a:prstGeom prst="roundRect">
            <a:avLst>
              <a:gd name="adj" fmla="val 6667"/>
            </a:avLst>
          </a:prstGeom>
          <a:solidFill>
            <a:srgbClr val="FBDF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4BDFB8B4-AEE0-4919-BE4A-92968F4CA39C}"/>
              </a:ext>
            </a:extLst>
          </p:cNvPr>
          <p:cNvSpPr/>
          <p:nvPr/>
        </p:nvSpPr>
        <p:spPr>
          <a:xfrm flipH="1">
            <a:off x="2300285" y="1828800"/>
            <a:ext cx="6919904" cy="2105024"/>
          </a:xfrm>
          <a:prstGeom prst="roundRect">
            <a:avLst>
              <a:gd name="adj" fmla="val 6667"/>
            </a:avLst>
          </a:prstGeom>
          <a:solidFill>
            <a:srgbClr val="FBDF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53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CoM EAP palette">
      <a:dk1>
        <a:sysClr val="windowText" lastClr="000000"/>
      </a:dk1>
      <a:lt1>
        <a:sysClr val="window" lastClr="FFFFFF"/>
      </a:lt1>
      <a:dk2>
        <a:srgbClr val="44546A"/>
      </a:dk2>
      <a:lt2>
        <a:srgbClr val="A6A6A6"/>
      </a:lt2>
      <a:accent1>
        <a:srgbClr val="008CBE"/>
      </a:accent1>
      <a:accent2>
        <a:srgbClr val="FAD307"/>
      </a:accent2>
      <a:accent3>
        <a:srgbClr val="99B63C"/>
      </a:accent3>
      <a:accent4>
        <a:srgbClr val="038842"/>
      </a:accent4>
      <a:accent5>
        <a:srgbClr val="F19500"/>
      </a:accent5>
      <a:accent6>
        <a:srgbClr val="1C356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GCoM EAP palette">
      <a:dk1>
        <a:sysClr val="windowText" lastClr="000000"/>
      </a:dk1>
      <a:lt1>
        <a:sysClr val="window" lastClr="FFFFFF"/>
      </a:lt1>
      <a:dk2>
        <a:srgbClr val="44546A"/>
      </a:dk2>
      <a:lt2>
        <a:srgbClr val="A6A6A6"/>
      </a:lt2>
      <a:accent1>
        <a:srgbClr val="008CBE"/>
      </a:accent1>
      <a:accent2>
        <a:srgbClr val="FAD307"/>
      </a:accent2>
      <a:accent3>
        <a:srgbClr val="99B63C"/>
      </a:accent3>
      <a:accent4>
        <a:srgbClr val="038842"/>
      </a:accent4>
      <a:accent5>
        <a:srgbClr val="F19500"/>
      </a:accent5>
      <a:accent6>
        <a:srgbClr val="1C356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GCoM EAP palette">
      <a:dk1>
        <a:sysClr val="windowText" lastClr="000000"/>
      </a:dk1>
      <a:lt1>
        <a:sysClr val="window" lastClr="FFFFFF"/>
      </a:lt1>
      <a:dk2>
        <a:srgbClr val="44546A"/>
      </a:dk2>
      <a:lt2>
        <a:srgbClr val="A6A6A6"/>
      </a:lt2>
      <a:accent1>
        <a:srgbClr val="008CBE"/>
      </a:accent1>
      <a:accent2>
        <a:srgbClr val="FAD307"/>
      </a:accent2>
      <a:accent3>
        <a:srgbClr val="99B63C"/>
      </a:accent3>
      <a:accent4>
        <a:srgbClr val="038842"/>
      </a:accent4>
      <a:accent5>
        <a:srgbClr val="F19500"/>
      </a:accent5>
      <a:accent6>
        <a:srgbClr val="1C356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GCoM EAP palette">
      <a:dk1>
        <a:sysClr val="windowText" lastClr="000000"/>
      </a:dk1>
      <a:lt1>
        <a:sysClr val="window" lastClr="FFFFFF"/>
      </a:lt1>
      <a:dk2>
        <a:srgbClr val="44546A"/>
      </a:dk2>
      <a:lt2>
        <a:srgbClr val="A6A6A6"/>
      </a:lt2>
      <a:accent1>
        <a:srgbClr val="008CBE"/>
      </a:accent1>
      <a:accent2>
        <a:srgbClr val="FAD307"/>
      </a:accent2>
      <a:accent3>
        <a:srgbClr val="99B63C"/>
      </a:accent3>
      <a:accent4>
        <a:srgbClr val="038842"/>
      </a:accent4>
      <a:accent5>
        <a:srgbClr val="F19500"/>
      </a:accent5>
      <a:accent6>
        <a:srgbClr val="1C356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GCoM EAP palette">
      <a:dk1>
        <a:sysClr val="windowText" lastClr="000000"/>
      </a:dk1>
      <a:lt1>
        <a:sysClr val="window" lastClr="FFFFFF"/>
      </a:lt1>
      <a:dk2>
        <a:srgbClr val="44546A"/>
      </a:dk2>
      <a:lt2>
        <a:srgbClr val="A6A6A6"/>
      </a:lt2>
      <a:accent1>
        <a:srgbClr val="008CBE"/>
      </a:accent1>
      <a:accent2>
        <a:srgbClr val="FAD307"/>
      </a:accent2>
      <a:accent3>
        <a:srgbClr val="99B63C"/>
      </a:accent3>
      <a:accent4>
        <a:srgbClr val="038842"/>
      </a:accent4>
      <a:accent5>
        <a:srgbClr val="F19500"/>
      </a:accent5>
      <a:accent6>
        <a:srgbClr val="1C356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GCoM EAP palette">
      <a:dk1>
        <a:sysClr val="windowText" lastClr="000000"/>
      </a:dk1>
      <a:lt1>
        <a:sysClr val="window" lastClr="FFFFFF"/>
      </a:lt1>
      <a:dk2>
        <a:srgbClr val="44546A"/>
      </a:dk2>
      <a:lt2>
        <a:srgbClr val="A6A6A6"/>
      </a:lt2>
      <a:accent1>
        <a:srgbClr val="008CBE"/>
      </a:accent1>
      <a:accent2>
        <a:srgbClr val="FAD307"/>
      </a:accent2>
      <a:accent3>
        <a:srgbClr val="99B63C"/>
      </a:accent3>
      <a:accent4>
        <a:srgbClr val="038842"/>
      </a:accent4>
      <a:accent5>
        <a:srgbClr val="F19500"/>
      </a:accent5>
      <a:accent6>
        <a:srgbClr val="1C356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GCoM EAP palette">
      <a:dk1>
        <a:sysClr val="windowText" lastClr="000000"/>
      </a:dk1>
      <a:lt1>
        <a:sysClr val="window" lastClr="FFFFFF"/>
      </a:lt1>
      <a:dk2>
        <a:srgbClr val="44546A"/>
      </a:dk2>
      <a:lt2>
        <a:srgbClr val="A6A6A6"/>
      </a:lt2>
      <a:accent1>
        <a:srgbClr val="008CBE"/>
      </a:accent1>
      <a:accent2>
        <a:srgbClr val="FAD307"/>
      </a:accent2>
      <a:accent3>
        <a:srgbClr val="99B63C"/>
      </a:accent3>
      <a:accent4>
        <a:srgbClr val="038842"/>
      </a:accent4>
      <a:accent5>
        <a:srgbClr val="F19500"/>
      </a:accent5>
      <a:accent6>
        <a:srgbClr val="1C356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5a6f456-3fdd-4949-8931-309a41d72ccb">
      <UserInfo>
        <DisplayName/>
        <AccountId xsi:nil="true"/>
        <AccountType/>
      </UserInfo>
    </SharedWithUsers>
    <_activity xmlns="b08bc7b5-2d8a-41e3-9967-a28f09de8da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D7C13D2379294CAEF197AB6FA04F94" ma:contentTypeVersion="15" ma:contentTypeDescription="Create a new document." ma:contentTypeScope="" ma:versionID="2164d840024c7bc2a40d42479c1380a9">
  <xsd:schema xmlns:xsd="http://www.w3.org/2001/XMLSchema" xmlns:xs="http://www.w3.org/2001/XMLSchema" xmlns:p="http://schemas.microsoft.com/office/2006/metadata/properties" xmlns:ns3="b08bc7b5-2d8a-41e3-9967-a28f09de8dad" xmlns:ns4="65a6f456-3fdd-4949-8931-309a41d72ccb" targetNamespace="http://schemas.microsoft.com/office/2006/metadata/properties" ma:root="true" ma:fieldsID="8102c87049d1a1cf12885310cd34e19c" ns3:_="" ns4:_="">
    <xsd:import namespace="b08bc7b5-2d8a-41e3-9967-a28f09de8dad"/>
    <xsd:import namespace="65a6f456-3fdd-4949-8931-309a41d72ccb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ServiceAutoTags" minOccurs="0"/>
                <xsd:element ref="ns3:MediaLengthInSeconds" minOccurs="0"/>
                <xsd:element ref="ns3:MediaServiceSystemTags" minOccurs="0"/>
                <xsd:element ref="ns3:MediaServiceSearchPropertie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8bc7b5-2d8a-41e3-9967-a28f09de8dad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a6f456-3fdd-4949-8931-309a41d72ccb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101198-1DB4-45FD-97AF-16DCE77B80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6B9259-DEFC-45E8-8E40-FBF555194F26}">
  <ds:schemaRefs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microsoft.com/office/2006/metadata/properties"/>
    <ds:schemaRef ds:uri="b08bc7b5-2d8a-41e3-9967-a28f09de8dad"/>
    <ds:schemaRef ds:uri="http://www.w3.org/XML/1998/namespace"/>
    <ds:schemaRef ds:uri="http://purl.org/dc/elements/1.1/"/>
    <ds:schemaRef ds:uri="65a6f456-3fdd-4949-8931-309a41d72ccb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574778A-C895-46F8-9736-AFEE6F4D42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8bc7b5-2d8a-41e3-9967-a28f09de8dad"/>
    <ds:schemaRef ds:uri="65a6f456-3fdd-4949-8931-309a41d72c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82fa3fd3-029b-403d-91b4-1dc930cb0e60}" enabled="1" method="Standard" siteId="{4ae48b41-0137-4599-8661-fc641fe77be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7976</TotalTime>
  <Words>15391</Words>
  <Application>Microsoft Office PowerPoint</Application>
  <PresentationFormat>A4 Paper (210x297 mm)</PresentationFormat>
  <Paragraphs>1276</Paragraphs>
  <Slides>107</Slides>
  <Notes>81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107</vt:i4>
      </vt:variant>
    </vt:vector>
  </HeadingPairs>
  <TitlesOfParts>
    <vt:vector size="116" baseType="lpstr">
      <vt:lpstr>Arial</vt:lpstr>
      <vt:lpstr>Calibri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PowerPoint Presentation</vt:lpstr>
      <vt:lpstr>PowerPoint Presentation</vt:lpstr>
      <vt:lpstr>Kit de ferramentas de Acesso à Energia Urbana para governos locais</vt:lpstr>
      <vt:lpstr>Orientação do módulo do kit de ferramentas</vt:lpstr>
      <vt:lpstr>Visão geral dos módulos</vt:lpstr>
      <vt:lpstr>Visão geral do módulo Introdução</vt:lpstr>
      <vt:lpstr>Visão geral do módulo 1 Conhecer as partes interessadas do EAP</vt:lpstr>
      <vt:lpstr>Visão geral do módulo 2 Histórias como dados</vt:lpstr>
      <vt:lpstr>Visão geral do módulo 3 Mapeamento dos dados locais disponíveis</vt:lpstr>
      <vt:lpstr>Visão geral do módulo 4 Desenvolvimento de referência do EAP</vt:lpstr>
      <vt:lpstr>Visão geral do módulo 5 Compreensão de obstáculos locais</vt:lpstr>
      <vt:lpstr>Visão geral do módulo 6 Maximização dos poderes municipais disponíveis</vt:lpstr>
      <vt:lpstr>Visão geral do módulo 7 Projetanto intervenções de EAP</vt:lpstr>
      <vt:lpstr>Visão geral do módulo 8 Argumentando em favor do acesso à energia </vt:lpstr>
      <vt:lpstr>Introdução</vt:lpstr>
      <vt:lpstr>Introdução</vt:lpstr>
      <vt:lpstr>O potencial dos governos locais</vt:lpstr>
      <vt:lpstr>Estrutura comum de relatórios (CRF)</vt:lpstr>
      <vt:lpstr>Pilar de Acesso à Energia e Pobreza (EAPP)</vt:lpstr>
      <vt:lpstr>Definições do EAPP</vt:lpstr>
      <vt:lpstr>Oportunidades com redução de emissões, resiliência climática e equidade social</vt:lpstr>
      <vt:lpstr>Compreensão dos ativos do EAP</vt:lpstr>
      <vt:lpstr>Tipos de ativos EAP  Geração e distribuição de cima</vt:lpstr>
      <vt:lpstr>Tipos de ativos do EAP  Escala de distrito e bairro</vt:lpstr>
      <vt:lpstr>Como usar este kit de ferramentas Uso de módulos e ferramentas</vt:lpstr>
      <vt:lpstr>Como usar este kit de ferramentas Guias de ferramentas e de facilitação</vt:lpstr>
      <vt:lpstr>Como usar este kit de ferramentas Planilhas de verificação</vt:lpstr>
      <vt:lpstr>Módulo 1 Conhecendo as partes interessadas no EAP</vt:lpstr>
      <vt:lpstr>Conhecendo as partes interessadas no EAP</vt:lpstr>
      <vt:lpstr>Quem está incluído na tomada de decisões? </vt:lpstr>
      <vt:lpstr>Partes interessadas do EAP em  Cidade do Cabo, África do Sul</vt:lpstr>
      <vt:lpstr>Intervenções e partes interessadas na Cidade do Cabo</vt:lpstr>
      <vt:lpstr>Governança do EAP</vt:lpstr>
      <vt:lpstr>Ferramenta de mapeamento de partes interessadas</vt:lpstr>
      <vt:lpstr>Ferramenta e guia de facilitação Identificação das partes interessadas</vt:lpstr>
      <vt:lpstr>Ferramenta e guia de facilitação Mapeamento das partes interessadas</vt:lpstr>
      <vt:lpstr>PowerPoint Presentation</vt:lpstr>
      <vt:lpstr>PowerPoint Presentation</vt:lpstr>
      <vt:lpstr>PowerPoint Presentation</vt:lpstr>
      <vt:lpstr>Planilha de verificação  Conhecendo as nossas partes  interessadas no EAP </vt:lpstr>
      <vt:lpstr>Módulo 2 Narrative como dados</vt:lpstr>
      <vt:lpstr>Narrative como dados</vt:lpstr>
      <vt:lpstr>Colocar as pessoas no centro </vt:lpstr>
      <vt:lpstr>Documentando histórias</vt:lpstr>
      <vt:lpstr>Ferramenta e guia de facilitação Brainstorming de histórias</vt:lpstr>
      <vt:lpstr>Ferramenta e guia de facilitação Categorização em energia segura, sustentável e acessível</vt:lpstr>
      <vt:lpstr>Ferramenta e guia de facilitação Declarações de problemas</vt:lpstr>
      <vt:lpstr>PowerPoint Presentation</vt:lpstr>
      <vt:lpstr>PowerPoint Presentation</vt:lpstr>
      <vt:lpstr>PowerPoint Presentation</vt:lpstr>
      <vt:lpstr>Planilha de verificação  Narrative como dados</vt:lpstr>
      <vt:lpstr>Módulo 3 Mapeamento de dados locais disponíveis</vt:lpstr>
      <vt:lpstr>Mapeamento de dados locais disponíveis </vt:lpstr>
      <vt:lpstr>Por que os indicadores são importantes? </vt:lpstr>
      <vt:lpstr>Serviços públicos como fontes de dados </vt:lpstr>
      <vt:lpstr>Ferramenta de banco de dados de indicadores EAP</vt:lpstr>
      <vt:lpstr>Ferramenta e guia de facilitação Banco de dados de indicadores</vt:lpstr>
      <vt:lpstr>Ferramenta e guia de facilitação Folha de mapeamento de indicadores</vt:lpstr>
      <vt:lpstr>Planilha de verificação Mapeamento dos dados locais disponíveis</vt:lpstr>
      <vt:lpstr>Módulo 4 Desenvolvimento de uma referência do base de EAP</vt:lpstr>
      <vt:lpstr>Desenvolvimento de uma referência de base do EAP</vt:lpstr>
      <vt:lpstr>Ferramenta de referência de base</vt:lpstr>
      <vt:lpstr>Ferramenta e guia de facilitação Coleta de histórias e dados quantitativos </vt:lpstr>
      <vt:lpstr>Ferramenta e guia de facilitação Coleta de histórias e dados quantitativos </vt:lpstr>
      <vt:lpstr>PowerPoint Presentation</vt:lpstr>
      <vt:lpstr>PowerPoint Presentation</vt:lpstr>
      <vt:lpstr>Planilha de verificação  Desenvolvimento de uma referência de base de EAP</vt:lpstr>
      <vt:lpstr>Módulo 5 Entendendo os obstáculos locais</vt:lpstr>
      <vt:lpstr>Entendendo os obstáculos locais</vt:lpstr>
      <vt:lpstr>Por que pensar em  obstáculos?</vt:lpstr>
      <vt:lpstr>Obstáculos de acesso à energia  nas cidades</vt:lpstr>
      <vt:lpstr>Tipos de obstáculos</vt:lpstr>
      <vt:lpstr>Identificação dos seus obstáculos</vt:lpstr>
      <vt:lpstr>Ferramenta e guia de facilitação Identificação de obstáculos do governo local</vt:lpstr>
      <vt:lpstr>PowerPoint Presentation</vt:lpstr>
      <vt:lpstr>PowerPoint Presentation</vt:lpstr>
      <vt:lpstr>Módulo 6 Maximização dos poderes locais disponíveis</vt:lpstr>
      <vt:lpstr>Maximização dos poderes locais disponíveis</vt:lpstr>
      <vt:lpstr>Poderes do governo local nos setores do EAP</vt:lpstr>
      <vt:lpstr>Identificação de seus poderes</vt:lpstr>
      <vt:lpstr>Ferramenta e guia de facilitação Identificação do escopo e dos ativos do EAP</vt:lpstr>
      <vt:lpstr>Ferramenta e guia de facilitação Análise de poderes</vt:lpstr>
      <vt:lpstr>PowerPoint Presentation</vt:lpstr>
      <vt:lpstr>PowerPoint Presentation</vt:lpstr>
      <vt:lpstr>PowerPoint Presentation</vt:lpstr>
      <vt:lpstr>Planilha de verificação Maximização dos poderes municipais disponíveis</vt:lpstr>
      <vt:lpstr>Módulo 7 Projetando intervenções de EAP</vt:lpstr>
      <vt:lpstr>Elaboração de intervenções de EAP</vt:lpstr>
      <vt:lpstr>Intervenções do EAP</vt:lpstr>
      <vt:lpstr>Abordagens para a elaboração de intervenções de EAP</vt:lpstr>
      <vt:lpstr>Identificação das principais intervenções</vt:lpstr>
      <vt:lpstr>Tags de intervenção </vt:lpstr>
      <vt:lpstr>Ferramenta e guia de facilitação Identificação e personalização de intervenções locais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Módulo 8 Argumentando em favor do acesso à energia</vt:lpstr>
      <vt:lpstr>Argumentando em favor do acesso à energia</vt:lpstr>
      <vt:lpstr>Contar sua história de ação do EAP</vt:lpstr>
      <vt:lpstr>Ferramenta de narração de ações</vt:lpstr>
      <vt:lpstr>Ferramenta e guia de facilitação Ferramenta de avaliação de co-benefícios</vt:lpstr>
      <vt:lpstr>Guia de ferramentas e facilitação Folha de trabalho de narração de histórias</vt:lpstr>
      <vt:lpstr>Planilha de verificação Defendendo o acesso à energia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Nicky</dc:creator>
  <cp:keywords>, docId:A6D5423CD7D9965F523454F332B0EA97</cp:keywords>
  <cp:lastModifiedBy>Nicky</cp:lastModifiedBy>
  <cp:revision>29</cp:revision>
  <cp:lastPrinted>2024-02-12T18:30:14Z</cp:lastPrinted>
  <dcterms:created xsi:type="dcterms:W3CDTF">2023-06-20T07:20:27Z</dcterms:created>
  <dcterms:modified xsi:type="dcterms:W3CDTF">2024-07-02T14:19:50Z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0x010100CAD7C13D2379294CAEF197AB6FA04F94</vt:lpwstr>
  </property>
  <property fmtid="{D5CDD505-2E9C-101B-9397-08002B2CF9AE}" pid="3" name="MSIP_Label_82fa3fd3-029b-403d-91b4-1dc930cb0e60_Enabled">
    <vt:lpwstr>true</vt:lpwstr>
  </property>
  <property fmtid="{D5CDD505-2E9C-101B-9397-08002B2CF9AE}" pid="4" name="MSIP_Label_82fa3fd3-029b-403d-91b4-1dc930cb0e60_SetDate">
    <vt:lpwstr>2023-07-03T17:01:41Z</vt:lpwstr>
  </property>
  <property fmtid="{D5CDD505-2E9C-101B-9397-08002B2CF9AE}" pid="5" name="MSIP_Label_82fa3fd3-029b-403d-91b4-1dc930cb0e60_Method">
    <vt:lpwstr>Standard</vt:lpwstr>
  </property>
  <property fmtid="{D5CDD505-2E9C-101B-9397-08002B2CF9AE}" pid="6" name="MSIP_Label_82fa3fd3-029b-403d-91b4-1dc930cb0e60_Name">
    <vt:lpwstr>82fa3fd3-029b-403d-91b4-1dc930cb0e60</vt:lpwstr>
  </property>
  <property fmtid="{D5CDD505-2E9C-101B-9397-08002B2CF9AE}" pid="7" name="MSIP_Label_82fa3fd3-029b-403d-91b4-1dc930cb0e60_SiteId">
    <vt:lpwstr>4ae48b41-0137-4599-8661-fc641fe77bea</vt:lpwstr>
  </property>
  <property fmtid="{D5CDD505-2E9C-101B-9397-08002B2CF9AE}" pid="8" name="MSIP_Label_82fa3fd3-029b-403d-91b4-1dc930cb0e60_ActionId">
    <vt:lpwstr>1eaa8f04-c1d6-44cd-87da-a1e7aab60aa5</vt:lpwstr>
  </property>
  <property fmtid="{D5CDD505-2E9C-101B-9397-08002B2CF9AE}" pid="9" name="MSIP_Label_82fa3fd3-029b-403d-91b4-1dc930cb0e60_ContentBits">
    <vt:lpwstr>0</vt:lpwstr>
  </property>
  <property fmtid="{D5CDD505-2E9C-101B-9397-08002B2CF9AE}" pid="10" name="MediaServiceImageTags">
    <vt:lpwstr/>
  </property>
  <property fmtid="{D5CDD505-2E9C-101B-9397-08002B2CF9AE}" pid="11" name="Order">
    <vt:r8>49800</vt:r8>
  </property>
  <property fmtid="{D5CDD505-2E9C-101B-9397-08002B2CF9AE}" pid="12" name="xd_ProgID">
    <vt:lpwstr/>
  </property>
  <property fmtid="{D5CDD505-2E9C-101B-9397-08002B2CF9AE}" pid="13" name="ComplianceAssetId">
    <vt:lpwstr/>
  </property>
  <property fmtid="{D5CDD505-2E9C-101B-9397-08002B2CF9AE}" pid="14" name="TemplateUrl">
    <vt:lpwstr/>
  </property>
  <property fmtid="{D5CDD505-2E9C-101B-9397-08002B2CF9AE}" pid="15" name="_ExtendedDescription">
    <vt:lpwstr/>
  </property>
  <property fmtid="{D5CDD505-2E9C-101B-9397-08002B2CF9AE}" pid="16" name="TriggerFlowInfo">
    <vt:lpwstr/>
  </property>
  <property fmtid="{D5CDD505-2E9C-101B-9397-08002B2CF9AE}" pid="17" name="xd_Signature">
    <vt:bool>false</vt:bool>
  </property>
  <property fmtid="{D5CDD505-2E9C-101B-9397-08002B2CF9AE}" pid="18" name="Arup_Tags">
    <vt:lpwstr/>
  </property>
  <property fmtid="{D5CDD505-2E9C-101B-9397-08002B2CF9AE}" pid="19" name="CO_Topics">
    <vt:lpwstr/>
  </property>
  <property fmtid="{D5CDD505-2E9C-101B-9397-08002B2CF9AE}" pid="20" name="Arup_TypeOfContent">
    <vt:lpwstr/>
  </property>
  <property fmtid="{D5CDD505-2E9C-101B-9397-08002B2CF9AE}" pid="21" name="CO_Communities">
    <vt:lpwstr/>
  </property>
</Properties>
</file>